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1"/>
  </p:sldMasterIdLst>
  <p:notesMasterIdLst>
    <p:notesMasterId r:id="rId68"/>
  </p:notesMasterIdLst>
  <p:sldIdLst>
    <p:sldId id="256" r:id="rId2"/>
    <p:sldId id="2773" r:id="rId3"/>
    <p:sldId id="2505" r:id="rId4"/>
    <p:sldId id="2651" r:id="rId5"/>
    <p:sldId id="2653" r:id="rId6"/>
    <p:sldId id="2654" r:id="rId7"/>
    <p:sldId id="2655" r:id="rId8"/>
    <p:sldId id="2745" r:id="rId9"/>
    <p:sldId id="2656" r:id="rId10"/>
    <p:sldId id="2657" r:id="rId11"/>
    <p:sldId id="2659" r:id="rId12"/>
    <p:sldId id="2658" r:id="rId13"/>
    <p:sldId id="2660" r:id="rId14"/>
    <p:sldId id="2661" r:id="rId15"/>
    <p:sldId id="2662" r:id="rId16"/>
    <p:sldId id="2663" r:id="rId17"/>
    <p:sldId id="2664" r:id="rId18"/>
    <p:sldId id="2665" r:id="rId19"/>
    <p:sldId id="2666" r:id="rId20"/>
    <p:sldId id="2667" r:id="rId21"/>
    <p:sldId id="2668" r:id="rId22"/>
    <p:sldId id="2769" r:id="rId23"/>
    <p:sldId id="2670" r:id="rId24"/>
    <p:sldId id="2671" r:id="rId25"/>
    <p:sldId id="2771" r:id="rId26"/>
    <p:sldId id="2770" r:id="rId27"/>
    <p:sldId id="2746" r:id="rId28"/>
    <p:sldId id="2747" r:id="rId29"/>
    <p:sldId id="2673" r:id="rId30"/>
    <p:sldId id="1274" r:id="rId31"/>
    <p:sldId id="2414" r:id="rId32"/>
    <p:sldId id="2672" r:id="rId33"/>
    <p:sldId id="2674" r:id="rId34"/>
    <p:sldId id="2755" r:id="rId35"/>
    <p:sldId id="2761" r:id="rId36"/>
    <p:sldId id="2772" r:id="rId37"/>
    <p:sldId id="2760" r:id="rId38"/>
    <p:sldId id="2762" r:id="rId39"/>
    <p:sldId id="2764" r:id="rId40"/>
    <p:sldId id="2765" r:id="rId41"/>
    <p:sldId id="2766" r:id="rId42"/>
    <p:sldId id="2767" r:id="rId43"/>
    <p:sldId id="2768" r:id="rId44"/>
    <p:sldId id="2763" r:id="rId45"/>
    <p:sldId id="2675" r:id="rId46"/>
    <p:sldId id="2551" r:id="rId47"/>
    <p:sldId id="2553" r:id="rId48"/>
    <p:sldId id="2684" r:id="rId49"/>
    <p:sldId id="2676" r:id="rId50"/>
    <p:sldId id="2685" r:id="rId51"/>
    <p:sldId id="2677" r:id="rId52"/>
    <p:sldId id="2686" r:id="rId53"/>
    <p:sldId id="2678" r:id="rId54"/>
    <p:sldId id="2687" r:id="rId55"/>
    <p:sldId id="2679" r:id="rId56"/>
    <p:sldId id="2688" r:id="rId57"/>
    <p:sldId id="2680" r:id="rId58"/>
    <p:sldId id="2689" r:id="rId59"/>
    <p:sldId id="2681" r:id="rId60"/>
    <p:sldId id="2690" r:id="rId61"/>
    <p:sldId id="2682" r:id="rId62"/>
    <p:sldId id="2691" r:id="rId63"/>
    <p:sldId id="2683" r:id="rId64"/>
    <p:sldId id="2692" r:id="rId65"/>
    <p:sldId id="2642" r:id="rId66"/>
    <p:sldId id="2774" r:id="rId6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D7D3"/>
    <a:srgbClr val="004BD2"/>
    <a:srgbClr val="2414BC"/>
    <a:srgbClr val="FFBBB5"/>
    <a:srgbClr val="49A9F6"/>
    <a:srgbClr val="2DDFDB"/>
    <a:srgbClr val="2112AE"/>
    <a:srgbClr val="003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51968B-2469-4535-B983-A3BB791A6B60}" v="1" dt="2023-05-25T11:32:52.7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32" autoAdjust="0"/>
    <p:restoredTop sz="96185" autoAdjust="0"/>
  </p:normalViewPr>
  <p:slideViewPr>
    <p:cSldViewPr snapToGrid="0">
      <p:cViewPr varScale="1">
        <p:scale>
          <a:sx n="115" d="100"/>
          <a:sy n="115" d="100"/>
        </p:scale>
        <p:origin x="846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jiev, Iskandar" userId="11483d6b-a813-4423-a6a6-f2b1aed4f54c" providerId="ADAL" clId="{7551968B-2469-4535-B983-A3BB791A6B60}"/>
    <pc:docChg chg="modMainMaster">
      <pc:chgData name="Tojiev, Iskandar" userId="11483d6b-a813-4423-a6a6-f2b1aed4f54c" providerId="ADAL" clId="{7551968B-2469-4535-B983-A3BB791A6B60}" dt="2023-05-25T11:32:52.706" v="0"/>
      <pc:docMkLst>
        <pc:docMk/>
      </pc:docMkLst>
      <pc:sldMasterChg chg="modSldLayout">
        <pc:chgData name="Tojiev, Iskandar" userId="11483d6b-a813-4423-a6a6-f2b1aed4f54c" providerId="ADAL" clId="{7551968B-2469-4535-B983-A3BB791A6B60}" dt="2023-05-25T11:32:52.706" v="0"/>
        <pc:sldMasterMkLst>
          <pc:docMk/>
          <pc:sldMasterMk cId="1276210714" sldId="2147483915"/>
        </pc:sldMasterMkLst>
        <pc:sldLayoutChg chg="addSp modSp">
          <pc:chgData name="Tojiev, Iskandar" userId="11483d6b-a813-4423-a6a6-f2b1aed4f54c" providerId="ADAL" clId="{7551968B-2469-4535-B983-A3BB791A6B60}" dt="2023-05-25T11:32:52.706" v="0"/>
          <pc:sldLayoutMkLst>
            <pc:docMk/>
            <pc:sldMasterMk cId="1276210714" sldId="2147483915"/>
            <pc:sldLayoutMk cId="3240853649" sldId="2147483916"/>
          </pc:sldLayoutMkLst>
          <pc:picChg chg="add mod">
            <ac:chgData name="Tojiev, Iskandar" userId="11483d6b-a813-4423-a6a6-f2b1aed4f54c" providerId="ADAL" clId="{7551968B-2469-4535-B983-A3BB791A6B60}" dt="2023-05-25T11:32:52.706" v="0"/>
            <ac:picMkLst>
              <pc:docMk/>
              <pc:sldMasterMk cId="1276210714" sldId="2147483915"/>
              <pc:sldLayoutMk cId="3240853649" sldId="2147483916"/>
              <ac:picMk id="3" creationId="{74E50CAF-B703-72E7-0AE0-1134607AFF50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51A19A-CA9F-4D94-8E88-54F0B263B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E7864-C004-455C-941F-35D89805475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DC3A552-3D49-4903-9D7C-28BAED4B24F7}" type="datetimeFigureOut">
              <a:rPr lang="en-US"/>
              <a:pPr>
                <a:defRPr/>
              </a:pPr>
              <a:t>10/11/2023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CEC05F9-B0BA-4A7C-97CA-23B842B0D1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6733843-F1BE-462E-886E-8DB6239D28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2CE39-3363-407F-83CB-F3121A93F96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E1943-C9D0-4F99-AE59-354BEC3EED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CB3EDA-10C2-4E54-B58D-DF4AE964A9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4F65FC62-32E4-4CE8-BCC7-859CA231EB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B0800B1C-D849-471E-8CD2-152A7E105E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A7BB75D8-D81E-4E0C-9F31-34B13E3CD2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0E10DD-5008-4DD8-AEEE-B6098045C1EB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FBDFF256-600A-4467-8753-20F782EFFF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FE7F3934-6B18-4148-ABF0-B96EFE01FF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B6B3E44E-B0BE-48F3-A30A-F137D157E7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9D67F4-9CB8-4AC4-9157-F5330F6E1068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A489669A-86AB-4A25-9CE5-6E70829B0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79C1DB6C-D6C3-4012-9EDF-96DEE9CAFB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en-US"/>
              <a:t>Представьте, вы стараетесь правильно питаться. Вам будет проще это делать, если на полке на уровне глаз будут лежать фрукты, а шоколадки и батончики на верхней полке, чтобы добраться до которой надо встать на стул.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B09978C7-FA2C-4298-9322-8E86C71A28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7556B7-7D00-4756-9DD5-325E1F9BBDF9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5853CC5A-D07B-42EC-9608-B69D6A6A36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1910F12C-4EE6-476B-A0F1-FAA87D8AB5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BB6B3A01-401E-4B70-81B1-FF8CA8053D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39020A-4A39-475A-A271-54422FC86D52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C43366E5-AB49-488B-8999-377FAA44F3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E82BBCFF-C3FB-4E7F-9D73-8C4EBE1154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205E4457-1B71-4985-A1AD-1DEA8DBB8E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538B20-7AF3-49E6-8509-DC4AD0804792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DC6F1BB1-488C-4DEB-BB66-6ECE6D5965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0AF64444-9CFD-49B6-A79C-AB8D2742D6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4415FEA8-F745-4F3B-8058-EA158CCADE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AC4D33-22F0-4ECC-8EB4-E14C4311A0E7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1CC5EFEB-5229-449A-9FBB-210F1A93EB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42BB4160-163A-4CF8-9AB6-BEAC489EA6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B7492C0C-6AAB-48FC-B401-CEAF8DA6CF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E7ADC6-A9F4-4AB4-A670-06DEAE3AA7F2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627CAEC7-E3C0-4AD0-8963-4F9489458C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B574B258-FFDF-4EBC-9B8B-571B263CB0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8A630D94-2D5F-40F8-994D-1D5A2485C8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ABFDC2-8358-4422-A02A-EEBB707FA746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08321DA1-4B4D-4AEA-9B82-40BD272362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E9E0AEDD-0040-4B00-B5E6-F65D5E905E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C31E3034-6619-4932-9C32-DF19CC978E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95ED92-BEDF-4EAC-8006-A1C26E88469D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D9504C08-4D7F-463B-8BDE-D984D805F3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3CDCBBD0-C2C0-4C0B-8385-F266D5D54F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28133CF3-82AD-48C4-BC32-54333E76F1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749110-25A0-43E6-A82E-CB10B0DD4BF0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1887F826-AFD3-407D-A0A5-50D7A5095F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58B46224-21C0-4EAD-9BF2-00E1D1BC9F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36BDDFA2-4214-4823-A925-85233BF059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F91A04-097D-443F-92B1-AC1CC77A77A1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C60A33AB-BC95-4879-8D01-5DED7E46F3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72E3E723-2DF5-43AA-9372-AA5E76578B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en-US"/>
              <a:t>Вопросы для обсуждения: </a:t>
            </a:r>
          </a:p>
          <a:p>
            <a:pPr eaLnBrk="1" hangingPunct="1">
              <a:spcBef>
                <a:spcPct val="0"/>
              </a:spcBef>
            </a:pPr>
            <a:r>
              <a:rPr lang="ru-RU" altLang="en-US"/>
              <a:t>Какие виды государственной службы вы знаете? (Система государственной службы включает в себя 3 вида государственной службы: государственную гражданскую службу; военную службу; правоохранительную службу (службу в правоохранительных органах))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89C7439C-9624-41FD-984A-FC84EA2771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ECC62C-83AC-4A4D-8426-39228FAEC9F8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350FD51C-452A-42E8-9162-CFCCB72958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7267699A-3062-4F78-BF24-AA664325E6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D8A4FFA7-F365-4AEC-BA4B-604B3DA5E5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6904BA-CC47-4EAD-B6EA-37F89655F9E3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883B2B35-CABA-443B-9B18-63CC703485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C6D28987-6569-402F-8083-DB6A5308EC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E9FD47D0-24B0-4D03-8954-82E2C36303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70FDEA-BDE6-4705-819E-FC72E5D050DB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836040D1-D430-4EF7-90E3-19DB12C235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79A1E098-5552-41C7-B95A-4E12DC1F0D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en-US" b="1"/>
              <a:t>Вопросы для обсуждения: </a:t>
            </a:r>
          </a:p>
          <a:p>
            <a:pPr eaLnBrk="1" hangingPunct="1">
              <a:spcBef>
                <a:spcPct val="0"/>
              </a:spcBef>
            </a:pPr>
            <a:r>
              <a:rPr lang="ru-RU" altLang="en-US" b="1"/>
              <a:t>1. Как вы считаете есть ли разница между понятиями открытость и прозрачность? </a:t>
            </a:r>
          </a:p>
          <a:p>
            <a:pPr eaLnBrk="1" hangingPunct="1">
              <a:spcBef>
                <a:spcPct val="0"/>
              </a:spcBef>
            </a:pPr>
            <a:r>
              <a:rPr lang="ru-RU" altLang="en-US" b="1"/>
              <a:t>2. Как вы думаете, зачем нужно закреплять право граждан на информацию в высшем законе Республики Узбекистан (в Конституции)? </a:t>
            </a:r>
            <a:r>
              <a:rPr lang="ru-RU" altLang="en-US"/>
              <a:t>Конституция имеет высшую юридическую силу, поэтому законы и решения чиновников Республики не могут ей противоречить. </a:t>
            </a:r>
          </a:p>
          <a:p>
            <a:pPr eaLnBrk="1" hangingPunct="1">
              <a:spcBef>
                <a:spcPct val="0"/>
              </a:spcBef>
            </a:pPr>
            <a:r>
              <a:rPr lang="ru-RU" altLang="en-US" b="1"/>
              <a:t>3. Какие каналы связи на сегодня являются наиболее эффективными? </a:t>
            </a:r>
            <a:r>
              <a:rPr lang="ru-RU" altLang="en-US"/>
              <a:t>(Телефон, Телеграм, электронная почта, официальные сайты органов и ведомств)</a:t>
            </a:r>
            <a:endParaRPr lang="ru-RU" altLang="en-US" b="1"/>
          </a:p>
          <a:p>
            <a:pPr eaLnBrk="1" hangingPunct="1">
              <a:spcBef>
                <a:spcPct val="0"/>
              </a:spcBef>
            </a:pPr>
            <a:r>
              <a:rPr lang="ru-RU" altLang="en-US" b="1"/>
              <a:t>4. Есть ли ограничения/пределы прозрачности государственных органов? На каких основаниях гражданину могут отказать в получении информации?</a:t>
            </a:r>
          </a:p>
          <a:p>
            <a:pPr eaLnBrk="1" hangingPunct="1">
              <a:spcBef>
                <a:spcPct val="0"/>
              </a:spcBef>
            </a:pPr>
            <a:r>
              <a:rPr lang="ru-RU" altLang="en-US"/>
              <a:t>Такие основания могут включать: национальную и общественную безопасность; расследование преступлений и судебное преследование (тайна следствия); защиту неприкосновенности частной жизни и других законных частных интересов; государственную экономическую и валютную политику; конфиденциальность обсуждений между государственными органами в процессе внутренней разработки государственной политики.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2B9E5140-B4D2-40D6-BD53-0080D916E2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2D4447-8784-4DA0-8F1C-DF7CAC0C6B9B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542D4D29-3A1F-4BAD-B22C-A37F484D9E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C6B94BAE-4D29-4B8C-830E-2F43F74D09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en-US"/>
              <a:t>Обязанность государственных органов публиковать информацию о своей деятельности (например, указ Президента «О мерах по внедрению системы повышения и оценки уровня открытости деятельности государственных органов и организаций») корреспондирует праву граждан получать и искать информацию государственных органов, которая затрагивает их интересы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F1F92CA-3D7E-41EC-862B-127D6B3299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31F6C1-2A7E-4CE9-906F-E69FC282733A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4BCDC997-2ADD-47A8-83E7-A69567A8EB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871EA252-13BD-4E50-9D03-BCDE55406C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+mj-lt"/>
              <a:buNone/>
            </a:pPr>
            <a:r>
              <a:rPr lang="ru-RU" altLang="en-US"/>
              <a:t>Вопросы для обсуждения:</a:t>
            </a:r>
          </a:p>
          <a:p>
            <a:pPr eaLnBrk="1" hangingPunct="1">
              <a:spcBef>
                <a:spcPct val="0"/>
              </a:spcBef>
              <a:buFont typeface="+mj-lt"/>
              <a:buNone/>
            </a:pPr>
            <a:r>
              <a:rPr lang="ru-RU" altLang="en-US"/>
              <a:t>1. Какие должности или сферы деятельности на ваш взгляд несовместимы с той или иной публичной должностью?</a:t>
            </a:r>
            <a:r>
              <a:rPr lang="en-US" altLang="en-US"/>
              <a:t> (</a:t>
            </a:r>
            <a:r>
              <a:rPr lang="ru-RU" altLang="en-US"/>
              <a:t>По общему правилу с должностями гос. служащего не совместимы предпринимательская деятельность и любая иная оплачиваемая деятельность, кроме преподавательской и творческой</a:t>
            </a:r>
            <a:r>
              <a:rPr lang="en-US" altLang="en-US"/>
              <a:t>)</a:t>
            </a:r>
            <a:endParaRPr lang="ru-RU" altLang="en-US"/>
          </a:p>
          <a:p>
            <a:pPr eaLnBrk="1" hangingPunct="1">
              <a:spcBef>
                <a:spcPct val="0"/>
              </a:spcBef>
              <a:buFont typeface="+mj-lt"/>
              <a:buNone/>
            </a:pPr>
            <a:r>
              <a:rPr lang="ru-RU" altLang="en-US"/>
              <a:t>2. Какие активы должны декларировать чиновники? (В большинстве стран чиновники раскрывают объекты недвижимости, доли владения компаниями, транспортные средства и ценные бумаги, включая цифровые активы)</a:t>
            </a:r>
          </a:p>
          <a:p>
            <a:pPr eaLnBrk="1" hangingPunct="1">
              <a:spcBef>
                <a:spcPct val="0"/>
              </a:spcBef>
              <a:buFont typeface="+mj-lt"/>
              <a:buNone/>
            </a:pPr>
            <a:r>
              <a:rPr lang="ru-RU" altLang="en-US"/>
              <a:t>3. Насколько детализирована должна быть информация, которую необходимо</a:t>
            </a:r>
          </a:p>
          <a:p>
            <a:pPr eaLnBrk="1" hangingPunct="1">
              <a:spcBef>
                <a:spcPct val="0"/>
              </a:spcBef>
              <a:buFont typeface="+mj-lt"/>
              <a:buNone/>
            </a:pPr>
            <a:r>
              <a:rPr lang="ru-RU" altLang="en-US"/>
              <a:t>декларировать? (Чаще всего устанавливается порог стоимости актива, который необходимо декларировать. Пороговые значения каждое государство определяет самостоятельно)</a:t>
            </a:r>
          </a:p>
          <a:p>
            <a:pPr eaLnBrk="1" hangingPunct="1">
              <a:spcBef>
                <a:spcPct val="0"/>
              </a:spcBef>
              <a:buFont typeface="+mj-lt"/>
              <a:buNone/>
            </a:pPr>
            <a:r>
              <a:rPr lang="ru-RU" altLang="en-US"/>
              <a:t>4. Кто должен иметь доступ к информации? (Возможны варианты: специальный государственный орган, общественность, часть информации доступна общественности, например, вид и стоимость актива, часть специальным органам – расположение актива, вид, стоимость, доли других лиц в активе, дата приобретения)</a:t>
            </a:r>
          </a:p>
          <a:p>
            <a:pPr eaLnBrk="1" hangingPunct="1">
              <a:spcBef>
                <a:spcPct val="0"/>
              </a:spcBef>
              <a:buFont typeface="+mj-lt"/>
              <a:buNone/>
            </a:pPr>
            <a:r>
              <a:rPr lang="ru-RU" altLang="en-US"/>
              <a:t>5. В отношении каких членов семьи должно осуществляться декларирование? (Чаще всего декларирование осуществляется в отношении супруга и несовершеннолетних детей)</a:t>
            </a:r>
          </a:p>
          <a:p>
            <a:pPr eaLnBrk="1" hangingPunct="1">
              <a:spcBef>
                <a:spcPct val="0"/>
              </a:spcBef>
              <a:buFont typeface="+mj-lt"/>
              <a:buNone/>
            </a:pPr>
            <a:endParaRPr lang="ru-RU" altLang="en-US"/>
          </a:p>
          <a:p>
            <a:pPr eaLnBrk="1" hangingPunct="1">
              <a:spcBef>
                <a:spcPct val="0"/>
              </a:spcBef>
              <a:buFont typeface="+mj-lt"/>
              <a:buNone/>
            </a:pPr>
            <a:r>
              <a:rPr lang="ru-RU" altLang="en-US"/>
              <a:t>Согласно указу Президента от 06.07.2021 г. №6257 «О мерах по созданию среды нетерпимого отношения к коррупции, кардинальному сокращению коррупционных факторов в государственном и общественном управлении, а также широкому вовлечению общественности в этот процесс» Закон о декларировании доходов и имущества государственных служащих Узбекистана должен был быть принят 01.01.2022, по состоянию на 01.11.2022 г. закон не принят, проект закона не опубликован.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EA3C2E49-73F6-4692-825C-67C0BFB62F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CC858D-44B3-4F7C-BEB0-9A21BBC1798E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8CA753FE-9120-479F-8094-B14A050446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3E2CF2A2-7003-46A2-921F-8C265ABDF1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+mj-lt"/>
              <a:buNone/>
            </a:pPr>
            <a:r>
              <a:rPr lang="ru-RU" altLang="en-US"/>
              <a:t>Вопросы для обсуждения:</a:t>
            </a:r>
          </a:p>
          <a:p>
            <a:pPr eaLnBrk="1" hangingPunct="1">
              <a:spcBef>
                <a:spcPct val="0"/>
              </a:spcBef>
              <a:buFont typeface="+mj-lt"/>
              <a:buNone/>
            </a:pPr>
            <a:r>
              <a:rPr lang="ru-RU" altLang="en-US"/>
              <a:t>1. Какие должности или сферы деятельности на ваш взгляд несовместимы с той или иной публичной должностью?</a:t>
            </a:r>
            <a:r>
              <a:rPr lang="en-US" altLang="en-US"/>
              <a:t> (</a:t>
            </a:r>
            <a:r>
              <a:rPr lang="ru-RU" altLang="en-US"/>
              <a:t>По общему правилу с должностями гос. служащего не совместимы предпринимательская деятельность и любая иная оплачиваемая деятельность, кроме преподавательской и творческой</a:t>
            </a:r>
            <a:r>
              <a:rPr lang="en-US" altLang="en-US"/>
              <a:t>)</a:t>
            </a:r>
            <a:endParaRPr lang="ru-RU" altLang="en-US"/>
          </a:p>
          <a:p>
            <a:pPr eaLnBrk="1" hangingPunct="1">
              <a:spcBef>
                <a:spcPct val="0"/>
              </a:spcBef>
              <a:buFont typeface="+mj-lt"/>
              <a:buNone/>
            </a:pPr>
            <a:r>
              <a:rPr lang="ru-RU" altLang="en-US"/>
              <a:t>2. Какие активы должны декларировать чиновники? (В большинстве стран чиновники раскрывают объекты недвижимости, доли владения компаниями, транспортные средства и ценные бумаги, включая цифровые активы)</a:t>
            </a:r>
          </a:p>
          <a:p>
            <a:pPr eaLnBrk="1" hangingPunct="1">
              <a:spcBef>
                <a:spcPct val="0"/>
              </a:spcBef>
              <a:buFont typeface="+mj-lt"/>
              <a:buNone/>
            </a:pPr>
            <a:r>
              <a:rPr lang="ru-RU" altLang="en-US"/>
              <a:t>3. Насколько детализирована должна быть информация, которую необходимо</a:t>
            </a:r>
          </a:p>
          <a:p>
            <a:pPr eaLnBrk="1" hangingPunct="1">
              <a:spcBef>
                <a:spcPct val="0"/>
              </a:spcBef>
              <a:buFont typeface="+mj-lt"/>
              <a:buNone/>
            </a:pPr>
            <a:r>
              <a:rPr lang="ru-RU" altLang="en-US"/>
              <a:t>декларировать? (Чаще всего устанавливается порог стоимости актива, который необходимо декларировать. Пороговые значения каждое государство определяет самостоятельно)</a:t>
            </a:r>
          </a:p>
          <a:p>
            <a:pPr eaLnBrk="1" hangingPunct="1">
              <a:spcBef>
                <a:spcPct val="0"/>
              </a:spcBef>
              <a:buFont typeface="+mj-lt"/>
              <a:buNone/>
            </a:pPr>
            <a:r>
              <a:rPr lang="ru-RU" altLang="en-US"/>
              <a:t>4. Кто должен иметь доступ к информации? (Возможны варианты: специальный государственный орган, общественность, часть информации доступна общественности, например, вид и стоимость актива, часть специальным органам – расположение актива, вид, стоимость, доли других лиц в активе, дата приобретения)</a:t>
            </a:r>
          </a:p>
          <a:p>
            <a:pPr eaLnBrk="1" hangingPunct="1">
              <a:spcBef>
                <a:spcPct val="0"/>
              </a:spcBef>
              <a:buFont typeface="+mj-lt"/>
              <a:buNone/>
            </a:pPr>
            <a:r>
              <a:rPr lang="ru-RU" altLang="en-US"/>
              <a:t>5. В отношении каких членов семьи должно осуществляться декларирование? (Чаще всего декларирование осуществляется в отношении супруга и несовершеннолетних детей)</a:t>
            </a:r>
          </a:p>
          <a:p>
            <a:pPr eaLnBrk="1" hangingPunct="1">
              <a:spcBef>
                <a:spcPct val="0"/>
              </a:spcBef>
              <a:buFont typeface="+mj-lt"/>
              <a:buNone/>
            </a:pPr>
            <a:endParaRPr lang="ru-RU" altLang="en-US"/>
          </a:p>
          <a:p>
            <a:pPr eaLnBrk="1" hangingPunct="1">
              <a:spcBef>
                <a:spcPct val="0"/>
              </a:spcBef>
              <a:buFont typeface="+mj-lt"/>
              <a:buNone/>
            </a:pPr>
            <a:r>
              <a:rPr lang="ru-RU" altLang="en-US"/>
              <a:t>Согласно указу Президента от 06.07.2021 г. №6257 «О мерах по созданию среды нетерпимого отношения к коррупции, кардинальному сокращению коррупционных факторов в государственном и общественном управлении, а также широкому вовлечению общественности в этот процесс» Закон о декларировании доходов и имущества государственных служащих Узбекистана должен был быть принят 01.01.2022, по состоянию на 01.11.2022 г. закон не принят, проект закона не опубликован.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11AAF7B2-620C-4755-B12B-7B81489111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1C3886-4416-4642-9195-EA6818DC3BDA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E7CC15A1-8430-4A98-B73F-75FD4C5893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EA226286-D7DA-467A-BBD7-38C69D513E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en-US"/>
              <a:t>В ситуациях 3 и 6 конфликт интересов отсутствует, во всех остальных ситуациях существует реальный конфликт интересов.</a:t>
            </a:r>
            <a:endParaRPr lang="en-US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74B9D945-BE2B-44C9-B355-D5873B1A90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2883D9-CED9-400F-8F6D-AA16558021E0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66B3590B-E3DF-485D-B053-05818D00EE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A11AC1E5-D132-4E65-9DE5-B3C23F8661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en-US"/>
              <a:t>В ситуациях 1 и 5 – потенциальный конфликт интересов, в ситуации 3 конфликт интересов отсутствует, в остальных ситуациях реальный конфликт интересов.</a:t>
            </a:r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CF751141-A579-4F84-9A01-57740F5D98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C9E7ED-5A87-485B-B8EB-3DC06B75F375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3865FD95-6972-4450-805F-14515D9337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55F3D7-4955-448C-84AB-4559101B2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*Данные меры только внедряются в Узбекистане, однако они отражают мировые тренды по автоматизации системы государственных закупок, а также возможности выявления конфликта интересов не только с помощью декларирования конфликта интересов.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Положительным примером является система организации торгов в строительстве, которая в автоматическом режиме собирает информацию об участниках торгов – строительных организациях из баз данных Налогового комитета, ГИБДД, Комитета по статистике, Министерства юстиции и др. При этом данные о руководителях и бенефициарах проходят проверку на конфликт интересов с руководителями государственного органа – заказчика. (ПКМ «О мерах по совершенствованию порядка организации и осуществления электронных государственных закупок в сфере строительства» от 31.01.2022 г. № 46 ) </a:t>
            </a: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9ED51F99-E92B-4879-8277-708D56C6D6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157A2F-37F8-46EF-BC26-15C156C36C62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990376-C681-43B1-A327-6F286227C438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72534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" y="438150"/>
            <a:ext cx="4685587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0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155EF4-978E-4862-B2A8-A4D37DE94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7439" y="439506"/>
            <a:ext cx="5581650" cy="58329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0DC41D-DEF1-16A4-C1FF-70F3387C2C9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 Title 4f">
            <a:extLst>
              <a:ext uri="{FF2B5EF4-FFF2-40B4-BE49-F238E27FC236}">
                <a16:creationId xmlns:a16="http://schemas.microsoft.com/office/drawing/2014/main" id="{666FBB86-A6F5-7E8E-8023-CC755D99F204}"/>
              </a:ext>
            </a:extLst>
          </p:cNvPr>
          <p:cNvGrpSpPr/>
          <p:nvPr userDrawn="1"/>
        </p:nvGrpSpPr>
        <p:grpSpPr>
          <a:xfrm>
            <a:off x="611952" y="504678"/>
            <a:ext cx="5435496" cy="1779245"/>
            <a:chOff x="611952" y="504678"/>
            <a:chExt cx="5435496" cy="17792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54B084-9320-45BF-7B01-6471ADC4B7CF}"/>
                </a:ext>
              </a:extLst>
            </p:cNvPr>
            <p:cNvGrpSpPr/>
            <p:nvPr userDrawn="1"/>
          </p:nvGrpSpPr>
          <p:grpSpPr>
            <a:xfrm>
              <a:off x="3375570" y="504678"/>
              <a:ext cx="1537418" cy="1779245"/>
              <a:chOff x="443521" y="49468"/>
              <a:chExt cx="1537418" cy="177924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BB6764CC-8A15-6BC4-5583-2906AF9A9EE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t="804" b="804"/>
              <a:stretch/>
            </p:blipFill>
            <p:spPr>
              <a:xfrm>
                <a:off x="601980" y="49468"/>
                <a:ext cx="1223074" cy="12218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5" name="TextBox 2">
                <a:extLst>
                  <a:ext uri="{FF2B5EF4-FFF2-40B4-BE49-F238E27FC236}">
                    <a16:creationId xmlns:a16="http://schemas.microsoft.com/office/drawing/2014/main" id="{94EAF4B9-1ECE-BCA8-B2BB-EC898F1EC532}"/>
                  </a:ext>
                </a:extLst>
              </p:cNvPr>
              <p:cNvSpPr txBox="1"/>
              <p:nvPr userDrawn="1"/>
            </p:nvSpPr>
            <p:spPr>
              <a:xfrm>
                <a:off x="443521" y="1300730"/>
                <a:ext cx="1537418" cy="5279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/>
                  <a:t>Ўзбекистон</a:t>
                </a:r>
                <a:r>
                  <a:rPr lang="ru-RU" dirty="0"/>
                  <a:t> </a:t>
                </a:r>
                <a:r>
                  <a:rPr lang="ru-RU" dirty="0" err="1"/>
                  <a:t>Республикаси</a:t>
                </a:r>
                <a:r>
                  <a:rPr lang="ru-RU" dirty="0"/>
                  <a:t> </a:t>
                </a:r>
                <a:r>
                  <a:rPr lang="ru-RU" dirty="0" err="1"/>
                  <a:t>коррупцияга</a:t>
                </a:r>
                <a:r>
                  <a:rPr lang="ru-RU" dirty="0"/>
                  <a:t> </a:t>
                </a:r>
                <a:r>
                  <a:rPr lang="ru-RU" dirty="0" err="1"/>
                  <a:t>қарши</a:t>
                </a:r>
                <a:r>
                  <a:rPr lang="ru-RU" dirty="0"/>
                  <a:t> </a:t>
                </a:r>
                <a:r>
                  <a:rPr lang="ru-RU" dirty="0" err="1"/>
                  <a:t>курашиш</a:t>
                </a:r>
                <a:r>
                  <a:rPr lang="ru-RU" dirty="0"/>
                  <a:t> </a:t>
                </a:r>
                <a:r>
                  <a:rPr lang="ru-RU" dirty="0" err="1"/>
                  <a:t>агентлиги</a:t>
                </a:r>
                <a:endParaRPr lang="en-US" dirty="0" err="1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3DC40B-8286-79C9-8F1E-7A75C547E4A8}"/>
                </a:ext>
              </a:extLst>
            </p:cNvPr>
            <p:cNvGrpSpPr/>
            <p:nvPr userDrawn="1"/>
          </p:nvGrpSpPr>
          <p:grpSpPr>
            <a:xfrm>
              <a:off x="611952" y="504678"/>
              <a:ext cx="1169846" cy="1687167"/>
              <a:chOff x="2231230" y="50939"/>
              <a:chExt cx="1169846" cy="1687167"/>
            </a:xfrm>
          </p:grpSpPr>
          <p:sp>
            <p:nvSpPr>
              <p:cNvPr id="42" name="TextBox 4">
                <a:extLst>
                  <a:ext uri="{FF2B5EF4-FFF2-40B4-BE49-F238E27FC236}">
                    <a16:creationId xmlns:a16="http://schemas.microsoft.com/office/drawing/2014/main" id="{21460AB5-363B-2CCD-D15E-0CBEA72D89B5}"/>
                  </a:ext>
                </a:extLst>
              </p:cNvPr>
              <p:cNvSpPr txBox="1"/>
              <p:nvPr userDrawn="1"/>
            </p:nvSpPr>
            <p:spPr>
              <a:xfrm>
                <a:off x="2231230" y="1366475"/>
                <a:ext cx="1169846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/>
                  <a:t>Ўзбекистон</a:t>
                </a:r>
                <a:r>
                  <a:rPr lang="ru-RU" dirty="0"/>
                  <a:t> Республикаси Адлия вазирлиги</a:t>
                </a:r>
                <a:endParaRPr lang="en-US" dirty="0"/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8B93B6E-15C8-AC5B-697C-AA367766F68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76" t="4959" r="8599" b="3778"/>
              <a:stretch/>
            </p:blipFill>
            <p:spPr>
              <a:xfrm>
                <a:off x="2245180" y="50939"/>
                <a:ext cx="1126874" cy="1253784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CD92B31-2EEB-CB84-5258-8774A7DE9D65}"/>
                </a:ext>
              </a:extLst>
            </p:cNvPr>
            <p:cNvGrpSpPr/>
            <p:nvPr userDrawn="1"/>
          </p:nvGrpSpPr>
          <p:grpSpPr>
            <a:xfrm>
              <a:off x="2096502" y="504678"/>
              <a:ext cx="1074049" cy="1685830"/>
              <a:chOff x="3768308" y="41911"/>
              <a:chExt cx="1074049" cy="168583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E1FA4B5-862E-F51E-D6C5-435855C10D5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3927" y="41911"/>
                <a:ext cx="952353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1" name="TextBox 9">
                <a:extLst>
                  <a:ext uri="{FF2B5EF4-FFF2-40B4-BE49-F238E27FC236}">
                    <a16:creationId xmlns:a16="http://schemas.microsoft.com/office/drawing/2014/main" id="{18E3CBCC-E2E9-F653-171B-46C3F9927CA1}"/>
                  </a:ext>
                </a:extLst>
              </p:cNvPr>
              <p:cNvSpPr txBox="1"/>
              <p:nvPr userDrawn="1"/>
            </p:nvSpPr>
            <p:spPr>
              <a:xfrm>
                <a:off x="3768308" y="1356110"/>
                <a:ext cx="1074049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uz-Cyrl-UZ" dirty="0"/>
                  <a:t>Ўзбекистон Республикаси бош прокуратураси</a:t>
                </a:r>
                <a:endParaRPr lang="en-US" dirty="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9ACEA37-8E78-2D8A-1EF1-3CCA624A932C}"/>
                </a:ext>
              </a:extLst>
            </p:cNvPr>
            <p:cNvGrpSpPr/>
            <p:nvPr userDrawn="1"/>
          </p:nvGrpSpPr>
          <p:grpSpPr>
            <a:xfrm>
              <a:off x="4979347" y="504678"/>
              <a:ext cx="1068101" cy="1776874"/>
              <a:chOff x="4948867" y="41911"/>
              <a:chExt cx="1068101" cy="1776874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7E53EF22-D879-9AD4-8EEE-6478D29B686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6" t="16259" r="24461" b="15945"/>
              <a:stretch/>
            </p:blipFill>
            <p:spPr>
              <a:xfrm>
                <a:off x="5175551" y="41911"/>
                <a:ext cx="614734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9" name="TextBox 4">
                <a:extLst>
                  <a:ext uri="{FF2B5EF4-FFF2-40B4-BE49-F238E27FC236}">
                    <a16:creationId xmlns:a16="http://schemas.microsoft.com/office/drawing/2014/main" id="{B876D29D-A1D2-F165-58CA-EF7330A15953}"/>
                  </a:ext>
                </a:extLst>
              </p:cNvPr>
              <p:cNvSpPr txBox="1"/>
              <p:nvPr userDrawn="1"/>
            </p:nvSpPr>
            <p:spPr>
              <a:xfrm>
                <a:off x="4948867" y="1293173"/>
                <a:ext cx="1068101" cy="5256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sz="800" b="1" dirty="0">
                    <a:solidFill>
                      <a:schemeClr val="bg2">
                        <a:lumMod val="25000"/>
                      </a:schemeClr>
                    </a:solidFill>
                  </a:rPr>
                  <a:t>Бирлашган Миллатлар Ташкилотининг Тараққиёт Дастури</a:t>
                </a:r>
                <a:endParaRPr lang="en-US" sz="8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3298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AE8B56-F4E9-4B3F-AB37-8927229D8D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438150"/>
            <a:ext cx="490750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9C22A94-1B5D-C43B-266A-69FDAEE7E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BE79C-5B52-9686-CE6A-F238D4F9B527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_4F">
            <a:extLst>
              <a:ext uri="{FF2B5EF4-FFF2-40B4-BE49-F238E27FC236}">
                <a16:creationId xmlns:a16="http://schemas.microsoft.com/office/drawing/2014/main" id="{86EE1562-EF61-B68A-E855-8F9B0353258B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CBBB3FD-9CFD-F836-72A4-B5B0DE2167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FAD1022-D011-DE0E-4675-FF89EA828B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B505271-15B9-8ECD-7F59-95F3C380B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4B91591-D086-8159-32B4-E0E5E395AB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02274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A6FDEF4-F519-438C-8A8D-D94DDD80C2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49" y="456023"/>
            <a:ext cx="4907502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0998B14-B924-D6E9-E80C-9E0B0F69C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C57CB3-45F6-E679-00EF-AFBCE1BDE4B8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78B72C59-7F22-717B-314C-897E6CAE2D40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45EDDFA-10D4-735E-FF2F-D9D8C7D2EB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C482EA6-44BA-2535-7D75-DE4160A563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A1524CF-977B-24BE-F2CA-FC0E4C2EF4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F81A016-B952-4E37-D2CD-56A0FF929C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3778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8150"/>
            <a:ext cx="10461288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A0CAD5-FA22-A0A5-A062-4F03ABE7C0AF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7CC5A1F9-7A89-FAA0-A427-D46D08D598D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B12670-C067-8BC6-5E0C-860E72D4A6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5E9C12-486E-9170-F40B-BD4BB68241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2A08AF-27B3-5EDA-BB62-D9F3262733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8E82967-AABA-6B49-BCA2-92C584B2817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98952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E97859-5979-483C-A756-181886276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0819097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998CAB-B102-564A-9606-415CB2D88E1D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CDD44501-A3FE-8EF3-D475-7EB15E1DBAD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72A6372-32B0-C8B1-886E-0C1997FB51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8E955A3-C8F5-782F-4831-96C9E270757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04DBF3-9C1F-B8BB-F0FA-5839F11F46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28A2CCE-3C3E-6B71-4A0F-4D0A9E8C36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73471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91808E-75B7-4CC1-907A-215D579FB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94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0610375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83A57A-817C-93C2-FBF6-4C66021C351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769E1D1B-2FC8-B034-2AC1-7954A75906AC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A2F65C-7C20-8780-4483-62E307CFB9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1EB016-C5F3-A13E-C0A8-8672F379F7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7C3085-04AA-4ABD-790A-1DAC01E9F6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33AB42-EA17-0A86-C09C-EBC166920B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39311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45DFE0-9E29-41CD-8814-BFEA920809FA}"/>
              </a:ext>
            </a:extLst>
          </p:cNvPr>
          <p:cNvSpPr/>
          <p:nvPr userDrawn="1"/>
        </p:nvSpPr>
        <p:spPr>
          <a:xfrm>
            <a:off x="-1" y="0"/>
            <a:ext cx="348904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7376845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630" y="221942"/>
            <a:ext cx="737684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grpSp>
        <p:nvGrpSpPr>
          <p:cNvPr id="6" name="Graphic 169">
            <a:extLst>
              <a:ext uri="{FF2B5EF4-FFF2-40B4-BE49-F238E27FC236}">
                <a16:creationId xmlns:a16="http://schemas.microsoft.com/office/drawing/2014/main" id="{9EEE69B6-C43D-4F84-B584-10B5CEB264F4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1BB6AA-036A-430F-B8FB-844D38B02EC8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427424-5AA3-447E-9316-45247C447F6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3A88C2-D9B2-402D-A11D-EB5CB5C2C524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378AE4-79FB-475B-8AA3-28C53CD53F03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C77E00-EB39-499B-84D3-D4BE88DF5889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BEBA0B-5417-4605-8DD6-EC22A04DADB7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C355CC-12BC-4970-963B-273A37F4AE72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1BB2F1-BE4F-4A2F-A117-0D32AE9C492E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BC4B50-EA3B-4E45-8E42-2FEEDB3C653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255F05-822B-4A77-96FB-3870FE37DA92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920A06-35DB-4773-B624-CBEDE3509235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E244-1407-4AC4-8F9C-FE9AB50CF9AD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B1721F-BD43-409A-87E6-058764FDA512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B8C18B-A504-4780-9F2D-C5C44E326E05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639B-1AF4-4D6A-BB40-2323952FF091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8E7C64-A4A0-4C93-B2AC-2854C0C8D4EF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75CC45-BA7F-49B5-B199-7655E3E9FFD6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D89BFB3-D90F-4CF8-B1B1-54AFB6722CE3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73901B-C0E0-4685-A57D-F1289D60A4C6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A9F9C2-5E3C-4242-93F1-82556A06223C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ADB496-BCD4-48BD-8638-BF8054870BE0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8A7203-EB10-46D3-8595-0B665BEC0B42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D94A98-3A7B-4A6B-BF56-6CAC55BB7ABA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838E-E0B9-47AA-B765-C1FBEFE4C2E8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E67119E-EB4A-6E81-B374-A7A1F3F0B8E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75542550-5AA4-3516-B9A5-A92BA923E1AA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ED590EE-D5D5-3FBF-3556-C0AEE40B06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B5E40A8-6CFE-267D-ACFF-1731B066A8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C53B335-303A-151C-B12A-2A192AB87C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87E9CEE-F19D-79CE-CA0D-FD1CE192ED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2079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2845E31-8768-4B26-ABCE-E2EF1AB3DE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13"/>
            <a:ext cx="3489044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6939524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630" y="221942"/>
            <a:ext cx="6939524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grpSp>
        <p:nvGrpSpPr>
          <p:cNvPr id="6" name="Graphic 169">
            <a:extLst>
              <a:ext uri="{FF2B5EF4-FFF2-40B4-BE49-F238E27FC236}">
                <a16:creationId xmlns:a16="http://schemas.microsoft.com/office/drawing/2014/main" id="{9EEE69B6-C43D-4F84-B584-10B5CEB264F4}"/>
              </a:ext>
            </a:extLst>
          </p:cNvPr>
          <p:cNvGrpSpPr/>
          <p:nvPr userDrawn="1"/>
        </p:nvGrpSpPr>
        <p:grpSpPr>
          <a:xfrm>
            <a:off x="1" y="2211143"/>
            <a:ext cx="3489044" cy="4646244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1BB6AA-036A-430F-B8FB-844D38B02EC8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427424-5AA3-447E-9316-45247C447F6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3A88C2-D9B2-402D-A11D-EB5CB5C2C524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378AE4-79FB-475B-8AA3-28C53CD53F03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C77E00-EB39-499B-84D3-D4BE88DF5889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BEBA0B-5417-4605-8DD6-EC22A04DADB7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C355CC-12BC-4970-963B-273A37F4AE72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1BB2F1-BE4F-4A2F-A117-0D32AE9C492E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BC4B50-EA3B-4E45-8E42-2FEEDB3C653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255F05-822B-4A77-96FB-3870FE37DA92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920A06-35DB-4773-B624-CBEDE3509235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E244-1407-4AC4-8F9C-FE9AB50CF9AD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B1721F-BD43-409A-87E6-058764FDA512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B8C18B-A504-4780-9F2D-C5C44E326E05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639B-1AF4-4D6A-BB40-2323952FF091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8E7C64-A4A0-4C93-B2AC-2854C0C8D4EF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75CC45-BA7F-49B5-B199-7655E3E9FFD6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D89BFB3-D90F-4CF8-B1B1-54AFB6722CE3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73901B-C0E0-4685-A57D-F1289D60A4C6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A9F9C2-5E3C-4242-93F1-82556A06223C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ADB496-BCD4-48BD-8638-BF8054870BE0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8A7203-EB10-46D3-8595-0B665BEC0B42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D94A98-3A7B-4A6B-BF56-6CAC55BB7ABA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838E-E0B9-47AA-B765-C1FBEFE4C2E8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4D85D1E-41C0-F412-BB98-07A83CD5B4B7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61E30448-58C8-A57E-0681-0AE123979B2D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D3ABC29-2B1F-3108-ECB0-82154258DA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FB8B1B2-B162-9E9C-5398-57A899D532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6ED2D23-A556-F8E2-13EF-05E8C8DEEA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78533F2-6B4F-774B-B5D3-F46DF730C7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24774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0610375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7222E7-7CED-D01B-C7A3-5B1C20041FF4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8D400794-AEDC-95E9-60C8-83A126A5D4B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CECAEE-087E-0477-1320-FD2CE607A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6B6C62-3AAB-635A-D9A0-884AC6CDA1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6F3D43-B80D-58FB-95AA-9E7BF61D4A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769572-83F7-BDAC-333F-CE205A9218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5291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8150"/>
            <a:ext cx="10920086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69B6D4-A1F9-38F4-F746-7755E3686562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DA696DEA-780E-9047-E4D5-8EAFE05E3A1B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EDF0520-E338-D8ED-778D-4347A050C0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014DF48-A7A2-6D63-9CAE-C1BC815949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D26128-980E-956D-DF78-3D822C96F3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92DD173-B0B2-F962-6899-470EA4D2FE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76401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4928F8D3-7DA6-F79C-B2C0-9950B66C8A55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E90334-FD5B-30E3-584F-868E861CF79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88C4A5A-BD73-E871-2B56-7AB189E231E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FB5D78-2340-0154-A52F-0210EE6CB1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2F57DD6-9757-283D-FAA2-91E3D6BEED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4273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2206955-15D6-4E30-9BBC-0C8C4C2FD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6" y="438150"/>
            <a:ext cx="489585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4BC62C9-1229-4993-468D-277B4ED19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687B97-4461-7EAF-D78A-C7E0E88538B4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91CFE508-63DC-3633-9156-13F5D5679665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9B9737-608C-AD6F-E068-7FA2D57B028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20B5BD-AB2A-A6C0-7FA3-F0EB4E95B2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773EE2C-EF8F-A8CD-2F2A-C0DB48D729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A3C10C-C59C-8830-A64C-63369B4B94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6009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8F838135-1A40-4249-8CEE-4E90EB90C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8" r="12738"/>
          <a:stretch/>
        </p:blipFill>
        <p:spPr>
          <a:xfrm>
            <a:off x="463547" y="438150"/>
            <a:ext cx="4895850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92E96B-480F-3409-D84F-68693B0F4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DCCD53-8DAB-3C96-6227-AEDF2318888D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4EECB4AA-9EBB-7820-5A38-928F3C78AA46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8027F4-E539-2C92-5B5B-6A2A5D1D45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6C6943-F1C0-88F4-F781-96AE9A5174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D5A317-E54C-BF4F-35E1-AB396B4C14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D2867E-A87B-E68D-C129-36A6224EF17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63380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72F1B67-1106-4794-A1C6-1C54A9EF54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6" y="428423"/>
            <a:ext cx="489585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7159F6-D2F0-7578-2B2F-E0FE98EE0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805759-684E-2EF2-FEC6-1FF4DA0A3F7D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D01E28F0-536E-4F45-46F0-971DBE92BCE5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BA6CFD-FED1-B4EB-D5D2-D27796716A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69E7F4-F816-A092-9043-2DA45D26472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DAB87E-2B88-D461-154F-925CB7AF98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403F55-2F89-9422-257E-683F338955F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35878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76B1325-49AB-4C81-82BC-306EBF1B39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98" y="428423"/>
            <a:ext cx="4895852" cy="4698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42ABB2-6DEE-CFF4-860F-65068B16556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F3666CC8-825E-BD25-3D48-0694443776C1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5B6421-E43F-7626-E758-393750504C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CC8DAB-C266-4B25-A768-518C1084C0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9A2672-35D4-0F06-8FCC-CA173C3130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33CADC-9FFC-9CD0-92A1-E953E96000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08513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D75D7EA-CDE1-43E7-818F-C87096E2A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438150"/>
            <a:ext cx="490750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035DA5-1803-CB93-F5C0-0CA74753D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B68E2F-5620-918C-84BA-9B5A6CDBCC1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50CC3714-04EF-84BE-50F3-1F3588051AA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F739D0-3351-75DC-B291-4FDBC5BC74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1D2665-64FB-4B50-D711-AE5ABB4BA18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572C84C-A494-AAC1-AFC9-448D8FE7A6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96FC3B-77FE-0418-38C6-41DD929FCA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47863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6A65648-9C07-4A6F-B09B-BCC55B9DF3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896" y="438150"/>
            <a:ext cx="490750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A373942-833D-8F4A-3F2A-8DBFC1B54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21889C-02A3-C4B7-6B30-82D4D362624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A61C7A28-8110-A0CB-A858-188393E7EBCB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1A162A-DEFE-14B7-4B70-D4D0696F51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22C331F-087E-C351-403D-95E3F908E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A0C43CA-55F8-6ACE-ED0A-2B04534BA5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2DA9C6-C930-785E-3E75-6A41851A7F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77206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C8A1974-4D03-4D93-B3B3-723250558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898" y="456023"/>
            <a:ext cx="4907500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05E246C-635E-4DED-96FC-955486FB9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ED1CD7-F97A-30A6-6B83-C73B7ECA4B96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_4F">
            <a:extLst>
              <a:ext uri="{FF2B5EF4-FFF2-40B4-BE49-F238E27FC236}">
                <a16:creationId xmlns:a16="http://schemas.microsoft.com/office/drawing/2014/main" id="{C6DC3348-DF52-9576-E111-73A244D3E22E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6F67B70-18E5-23C4-654C-BEC1F81EB6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45AA384-8DDB-1EF3-4B74-4468E8F836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BC52F24-F574-B9BB-C6C3-49BAB3C6EB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0CEDA32-EAFD-66B4-839B-2969212AFB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3474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FFAB92-3AA5-40C5-80B5-198412FF0B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896" y="456023"/>
            <a:ext cx="490750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003C77C-C64B-0569-0347-EEF73D317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B0472D-2372-15BC-43B6-F4C9439A394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0F98687E-1BD6-B057-6591-F2775C22CB37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B2A991E-9E6E-494E-FEC7-645C8B88B6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2AD8645-26BF-0636-4786-FF0F51D4FAF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0FC6720-E192-9DC2-D3AC-2B63B8A23E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B2D431F-59E3-C729-1133-7DACED2FAF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88791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D263D-C605-4939-85EC-2A61D03C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0136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ECE98A82-66C1-4E45-965C-840A48B2EF6E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06C1BA0-20CE-43B3-BC4E-53F0456B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049" y="1296001"/>
            <a:ext cx="11318487" cy="4977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endParaRPr lang="ru-RU" dirty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4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  <p:sldLayoutId id="2147483949" r:id="rId14"/>
    <p:sldLayoutId id="2147483950" r:id="rId15"/>
    <p:sldLayoutId id="2147483951" r:id="rId16"/>
    <p:sldLayoutId id="2147483952" r:id="rId17"/>
    <p:sldLayoutId id="2147483953" r:id="rId18"/>
    <p:sldLayoutId id="214748395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None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4pPr>
      <a:lvl5pPr marL="719138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6">
          <p15:clr>
            <a:srgbClr val="F26B43"/>
          </p15:clr>
        </p15:guide>
        <p15:guide id="2" orient="horz" pos="4052">
          <p15:clr>
            <a:srgbClr val="F26B43"/>
          </p15:clr>
        </p15:guide>
        <p15:guide id="3" pos="276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808">
          <p15:clr>
            <a:srgbClr val="F26B43"/>
          </p15:clr>
        </p15:guide>
        <p15:guide id="6" orient="horz" pos="550">
          <p15:clr>
            <a:srgbClr val="F26B43"/>
          </p15:clr>
        </p15:guide>
        <p15:guide id="7" orient="horz" pos="3952">
          <p15:clr>
            <a:srgbClr val="F26B43"/>
          </p15:clr>
        </p15:guide>
        <p15:guide id="8" pos="3795">
          <p15:clr>
            <a:srgbClr val="F26B43"/>
          </p15:clr>
        </p15:guide>
        <p15:guide id="9" pos="38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telegra.ph/ZHSHSHIR-PINFL-nima-va-uni-%D2%9Bandaj-ani%D2%9Blash-mumkin-06-19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slide" Target="slide3.xml"/><Relationship Id="rId7" Type="http://schemas.openxmlformats.org/officeDocument/2006/relationships/slide" Target="slide2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1.xml"/><Relationship Id="rId11" Type="http://schemas.openxmlformats.org/officeDocument/2006/relationships/slide" Target="slide34.xml"/><Relationship Id="rId5" Type="http://schemas.openxmlformats.org/officeDocument/2006/relationships/slide" Target="slide14.xml"/><Relationship Id="rId10" Type="http://schemas.openxmlformats.org/officeDocument/2006/relationships/slide" Target="slide47.xml"/><Relationship Id="rId4" Type="http://schemas.openxmlformats.org/officeDocument/2006/relationships/slide" Target="slide11.xml"/><Relationship Id="rId9" Type="http://schemas.openxmlformats.org/officeDocument/2006/relationships/slide" Target="slide4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mc.uz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6">
            <a:extLst>
              <a:ext uri="{FF2B5EF4-FFF2-40B4-BE49-F238E27FC236}">
                <a16:creationId xmlns:a16="http://schemas.microsoft.com/office/drawing/2014/main" id="{4F6FD2B6-7BCB-4D96-8F2B-58204BAC3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" y="3429000"/>
            <a:ext cx="5454650" cy="1522413"/>
          </a:xfrm>
        </p:spPr>
        <p:txBody>
          <a:bodyPr/>
          <a:lstStyle/>
          <a:p>
            <a:pPr eaLnBrk="1" hangingPunct="1"/>
            <a:r>
              <a:rPr lang="de-DE" altLang="en-US" sz="4000" b="1">
                <a:solidFill>
                  <a:srgbClr val="130A65"/>
                </a:solidFill>
              </a:rPr>
              <a:t>4</a:t>
            </a:r>
            <a:r>
              <a:rPr lang="ru-RU" altLang="en-US" sz="4000" b="1">
                <a:solidFill>
                  <a:srgbClr val="130A65"/>
                </a:solidFill>
              </a:rPr>
              <a:t>-маъруза</a:t>
            </a:r>
            <a:endParaRPr lang="en-US" altLang="en-US" sz="4000" b="1">
              <a:solidFill>
                <a:srgbClr val="130A6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EB254-F0FE-400F-981F-1E659D601E74}"/>
              </a:ext>
            </a:extLst>
          </p:cNvPr>
          <p:cNvSpPr txBox="1"/>
          <p:nvPr/>
        </p:nvSpPr>
        <p:spPr>
          <a:xfrm>
            <a:off x="438150" y="4273550"/>
            <a:ext cx="5162550" cy="8620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Давлат</a:t>
            </a:r>
            <a:r>
              <a:rPr lang="tr-TR" sz="2800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органлари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тизимида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коррупцияга</a:t>
            </a:r>
            <a:r>
              <a:rPr lang="tr-TR" sz="2800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қарши</a:t>
            </a:r>
            <a:r>
              <a:rPr lang="tr-TR" sz="2800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курашиш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E43657D9-2C3A-4D28-BC02-2F187F15C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Коррупцияга</a:t>
            </a:r>
            <a:r>
              <a:rPr lang="tr-TR" altLang="en-US"/>
              <a:t> </a:t>
            </a:r>
            <a:r>
              <a:rPr lang="ru-RU" altLang="en-US"/>
              <a:t>қарши</a:t>
            </a:r>
            <a:r>
              <a:rPr lang="tr-TR" altLang="en-US"/>
              <a:t> </a:t>
            </a:r>
            <a:r>
              <a:rPr lang="ru-RU" altLang="en-US"/>
              <a:t>курашиш</a:t>
            </a:r>
            <a:r>
              <a:rPr lang="en-US" altLang="en-US"/>
              <a:t> </a:t>
            </a:r>
            <a:r>
              <a:rPr lang="ru-RU" altLang="en-US"/>
              <a:t>бўйича</a:t>
            </a:r>
            <a:r>
              <a:rPr lang="en-US" altLang="en-US"/>
              <a:t> </a:t>
            </a:r>
            <a:r>
              <a:rPr lang="ru-RU" altLang="en-US"/>
              <a:t>чора</a:t>
            </a:r>
            <a:r>
              <a:rPr lang="en-US" altLang="en-US"/>
              <a:t> – </a:t>
            </a:r>
            <a:r>
              <a:rPr lang="ru-RU" altLang="en-US"/>
              <a:t>тадбирлар</a:t>
            </a:r>
            <a:r>
              <a:rPr lang="tr-TR" altLang="en-US"/>
              <a:t> (</a:t>
            </a:r>
            <a:r>
              <a:rPr lang="en-US" altLang="en-US"/>
              <a:t>2</a:t>
            </a:r>
            <a:r>
              <a:rPr lang="tr-TR" altLang="en-US"/>
              <a:t>/2)</a:t>
            </a:r>
            <a:endParaRPr lang="en-US" alt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E498FF10-6201-4C2D-A804-AD2A732AA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1260475"/>
            <a:ext cx="11317288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000">
                <a:solidFill>
                  <a:srgbClr val="004BD2"/>
                </a:solidFill>
              </a:rPr>
              <a:t>Ўзб</a:t>
            </a:r>
            <a:r>
              <a:rPr lang="tr-TR" altLang="en-US" sz="2000">
                <a:solidFill>
                  <a:srgbClr val="004BD2"/>
                </a:solidFill>
              </a:rPr>
              <a:t>e</a:t>
            </a:r>
            <a:r>
              <a:rPr lang="ru-RU" altLang="en-US" sz="2000">
                <a:solidFill>
                  <a:srgbClr val="004BD2"/>
                </a:solidFill>
              </a:rPr>
              <a:t>кистон</a:t>
            </a:r>
            <a:r>
              <a:rPr lang="tr-TR" altLang="en-US" sz="2000">
                <a:solidFill>
                  <a:srgbClr val="004BD2"/>
                </a:solidFill>
              </a:rPr>
              <a:t> </a:t>
            </a:r>
            <a:r>
              <a:rPr lang="ru-RU" altLang="en-US" sz="2000">
                <a:solidFill>
                  <a:srgbClr val="004BD2"/>
                </a:solidFill>
              </a:rPr>
              <a:t>Р</a:t>
            </a:r>
            <a:r>
              <a:rPr lang="tr-TR" altLang="en-US" sz="2000">
                <a:solidFill>
                  <a:srgbClr val="004BD2"/>
                </a:solidFill>
              </a:rPr>
              <a:t>e</a:t>
            </a:r>
            <a:r>
              <a:rPr lang="ru-RU" altLang="en-US" sz="2000">
                <a:solidFill>
                  <a:srgbClr val="004BD2"/>
                </a:solidFill>
              </a:rPr>
              <a:t>спубликасининг</a:t>
            </a:r>
            <a:r>
              <a:rPr lang="tr-TR" altLang="en-US" sz="2000">
                <a:solidFill>
                  <a:srgbClr val="004BD2"/>
                </a:solidFill>
              </a:rPr>
              <a:t> 2021-2022 </a:t>
            </a:r>
            <a:r>
              <a:rPr lang="ru-RU" altLang="en-US" sz="2000">
                <a:solidFill>
                  <a:srgbClr val="004BD2"/>
                </a:solidFill>
              </a:rPr>
              <a:t>йилларга</a:t>
            </a:r>
            <a:r>
              <a:rPr lang="tr-TR" altLang="en-US" sz="2000">
                <a:solidFill>
                  <a:srgbClr val="004BD2"/>
                </a:solidFill>
              </a:rPr>
              <a:t> </a:t>
            </a:r>
            <a:r>
              <a:rPr lang="ru-RU" altLang="en-US" sz="2000">
                <a:solidFill>
                  <a:srgbClr val="004BD2"/>
                </a:solidFill>
              </a:rPr>
              <a:t>мўлжалланган</a:t>
            </a:r>
            <a:r>
              <a:rPr lang="tr-TR" altLang="en-US" sz="2000">
                <a:solidFill>
                  <a:srgbClr val="004BD2"/>
                </a:solidFill>
              </a:rPr>
              <a:t> </a:t>
            </a:r>
            <a:r>
              <a:rPr lang="ru-RU" altLang="en-US" sz="2000">
                <a:solidFill>
                  <a:srgbClr val="004BD2"/>
                </a:solidFill>
              </a:rPr>
              <a:t>коррупцияга</a:t>
            </a:r>
            <a:r>
              <a:rPr lang="tr-TR" altLang="en-US" sz="2000">
                <a:solidFill>
                  <a:srgbClr val="004BD2"/>
                </a:solidFill>
              </a:rPr>
              <a:t> </a:t>
            </a:r>
            <a:r>
              <a:rPr lang="ru-RU" altLang="en-US" sz="2000">
                <a:solidFill>
                  <a:srgbClr val="004BD2"/>
                </a:solidFill>
              </a:rPr>
              <a:t>қарши</a:t>
            </a:r>
            <a:r>
              <a:rPr lang="tr-TR" altLang="en-US" sz="2000">
                <a:solidFill>
                  <a:srgbClr val="004BD2"/>
                </a:solidFill>
              </a:rPr>
              <a:t> </a:t>
            </a:r>
            <a:r>
              <a:rPr lang="ru-RU" altLang="en-US" sz="2000">
                <a:solidFill>
                  <a:srgbClr val="004BD2"/>
                </a:solidFill>
              </a:rPr>
              <a:t>курашиш</a:t>
            </a:r>
            <a:r>
              <a:rPr lang="tr-TR" altLang="en-US" sz="2000">
                <a:solidFill>
                  <a:srgbClr val="004BD2"/>
                </a:solidFill>
              </a:rPr>
              <a:t> </a:t>
            </a:r>
            <a:r>
              <a:rPr lang="ru-RU" altLang="en-US" sz="2000">
                <a:solidFill>
                  <a:srgbClr val="004BD2"/>
                </a:solidFill>
              </a:rPr>
              <a:t>давлат</a:t>
            </a:r>
            <a:r>
              <a:rPr lang="tr-TR" altLang="en-US" sz="2000">
                <a:solidFill>
                  <a:srgbClr val="004BD2"/>
                </a:solidFill>
              </a:rPr>
              <a:t> </a:t>
            </a:r>
            <a:r>
              <a:rPr lang="ru-RU" altLang="en-US" sz="2000">
                <a:solidFill>
                  <a:srgbClr val="004BD2"/>
                </a:solidFill>
              </a:rPr>
              <a:t>дастурида</a:t>
            </a:r>
            <a:r>
              <a:rPr lang="tr-TR" altLang="en-US" sz="2000">
                <a:solidFill>
                  <a:srgbClr val="004BD2"/>
                </a:solidFill>
              </a:rPr>
              <a:t> </a:t>
            </a:r>
            <a:r>
              <a:rPr lang="ru-RU" altLang="en-US" sz="2000">
                <a:solidFill>
                  <a:srgbClr val="004BD2"/>
                </a:solidFill>
              </a:rPr>
              <a:t>давлат</a:t>
            </a:r>
            <a:r>
              <a:rPr lang="tr-TR" altLang="en-US" sz="2000">
                <a:solidFill>
                  <a:srgbClr val="004BD2"/>
                </a:solidFill>
              </a:rPr>
              <a:t> x</a:t>
            </a:r>
            <a:r>
              <a:rPr lang="ru-RU" altLang="en-US" sz="2000">
                <a:solidFill>
                  <a:srgbClr val="004BD2"/>
                </a:solidFill>
              </a:rPr>
              <a:t>измати</a:t>
            </a:r>
            <a:r>
              <a:rPr lang="tr-TR" altLang="en-US" sz="2000">
                <a:solidFill>
                  <a:srgbClr val="004BD2"/>
                </a:solidFill>
              </a:rPr>
              <a:t> </a:t>
            </a:r>
            <a:r>
              <a:rPr lang="ru-RU" altLang="en-US" sz="2000">
                <a:solidFill>
                  <a:srgbClr val="004BD2"/>
                </a:solidFill>
              </a:rPr>
              <a:t>соҳасида</a:t>
            </a:r>
            <a:r>
              <a:rPr lang="tr-TR" altLang="en-US" sz="2000">
                <a:solidFill>
                  <a:srgbClr val="004BD2"/>
                </a:solidFill>
              </a:rPr>
              <a:t> </a:t>
            </a:r>
            <a:r>
              <a:rPr lang="ru-RU" altLang="en-US" sz="2000">
                <a:solidFill>
                  <a:srgbClr val="004BD2"/>
                </a:solidFill>
              </a:rPr>
              <a:t>коррупцияга</a:t>
            </a:r>
            <a:r>
              <a:rPr lang="tr-TR" altLang="en-US" sz="2000">
                <a:solidFill>
                  <a:srgbClr val="004BD2"/>
                </a:solidFill>
              </a:rPr>
              <a:t> </a:t>
            </a:r>
            <a:r>
              <a:rPr lang="ru-RU" altLang="en-US" sz="2000">
                <a:solidFill>
                  <a:srgbClr val="004BD2"/>
                </a:solidFill>
              </a:rPr>
              <a:t>қарши</a:t>
            </a:r>
            <a:r>
              <a:rPr lang="tr-TR" altLang="en-US" sz="2000">
                <a:solidFill>
                  <a:srgbClr val="004BD2"/>
                </a:solidFill>
              </a:rPr>
              <a:t> </a:t>
            </a:r>
            <a:r>
              <a:rPr lang="ru-RU" altLang="en-US" sz="2000">
                <a:solidFill>
                  <a:srgbClr val="004BD2"/>
                </a:solidFill>
              </a:rPr>
              <a:t>курашиш</a:t>
            </a:r>
            <a:r>
              <a:rPr lang="tr-TR" altLang="en-US" sz="2000">
                <a:solidFill>
                  <a:srgbClr val="004BD2"/>
                </a:solidFill>
              </a:rPr>
              <a:t> </a:t>
            </a:r>
            <a:r>
              <a:rPr lang="ru-RU" altLang="en-US" sz="2000">
                <a:solidFill>
                  <a:srgbClr val="004BD2"/>
                </a:solidFill>
              </a:rPr>
              <a:t>м</a:t>
            </a:r>
            <a:r>
              <a:rPr lang="tr-TR" altLang="en-US" sz="2000">
                <a:solidFill>
                  <a:srgbClr val="004BD2"/>
                </a:solidFill>
              </a:rPr>
              <a:t>ex</a:t>
            </a:r>
            <a:r>
              <a:rPr lang="ru-RU" altLang="en-US" sz="2000">
                <a:solidFill>
                  <a:srgbClr val="004BD2"/>
                </a:solidFill>
              </a:rPr>
              <a:t>анизмларини</a:t>
            </a:r>
            <a:r>
              <a:rPr lang="tr-TR" altLang="en-US" sz="2000">
                <a:solidFill>
                  <a:srgbClr val="004BD2"/>
                </a:solidFill>
              </a:rPr>
              <a:t> </a:t>
            </a:r>
            <a:r>
              <a:rPr lang="ru-RU" altLang="en-US" sz="2000">
                <a:solidFill>
                  <a:srgbClr val="004BD2"/>
                </a:solidFill>
              </a:rPr>
              <a:t>такомиллаштиришнинг</a:t>
            </a:r>
            <a:r>
              <a:rPr lang="tr-TR" altLang="en-US" sz="2000">
                <a:solidFill>
                  <a:srgbClr val="004BD2"/>
                </a:solidFill>
              </a:rPr>
              <a:t> </a:t>
            </a:r>
            <a:r>
              <a:rPr lang="ru-RU" altLang="en-US" sz="2000">
                <a:solidFill>
                  <a:srgbClr val="004BD2"/>
                </a:solidFill>
              </a:rPr>
              <a:t>қуйидаги</a:t>
            </a:r>
            <a:r>
              <a:rPr lang="tr-TR" altLang="en-US" sz="2000">
                <a:solidFill>
                  <a:srgbClr val="004BD2"/>
                </a:solidFill>
              </a:rPr>
              <a:t> </a:t>
            </a:r>
            <a:r>
              <a:rPr lang="ru-RU" altLang="en-US" sz="2000">
                <a:solidFill>
                  <a:srgbClr val="004BD2"/>
                </a:solidFill>
              </a:rPr>
              <a:t>асосий</a:t>
            </a:r>
            <a:r>
              <a:rPr lang="tr-TR" altLang="en-US" sz="2000">
                <a:solidFill>
                  <a:srgbClr val="004BD2"/>
                </a:solidFill>
              </a:rPr>
              <a:t> </a:t>
            </a:r>
            <a:r>
              <a:rPr lang="ru-RU" altLang="en-US" sz="2000">
                <a:solidFill>
                  <a:srgbClr val="004BD2"/>
                </a:solidFill>
              </a:rPr>
              <a:t>устувор</a:t>
            </a:r>
            <a:r>
              <a:rPr lang="tr-TR" altLang="en-US" sz="2000">
                <a:solidFill>
                  <a:srgbClr val="004BD2"/>
                </a:solidFill>
              </a:rPr>
              <a:t> </a:t>
            </a:r>
            <a:r>
              <a:rPr lang="ru-RU" altLang="en-US" sz="2000">
                <a:solidFill>
                  <a:srgbClr val="004BD2"/>
                </a:solidFill>
              </a:rPr>
              <a:t>йўналишлари</a:t>
            </a:r>
            <a:r>
              <a:rPr lang="tr-TR" altLang="en-US" sz="2000">
                <a:solidFill>
                  <a:srgbClr val="004BD2"/>
                </a:solidFill>
              </a:rPr>
              <a:t> </a:t>
            </a:r>
            <a:r>
              <a:rPr lang="ru-RU" altLang="en-US" sz="2000">
                <a:solidFill>
                  <a:srgbClr val="004BD2"/>
                </a:solidFill>
              </a:rPr>
              <a:t>б</a:t>
            </a:r>
            <a:r>
              <a:rPr lang="tr-TR" altLang="en-US" sz="2000">
                <a:solidFill>
                  <a:srgbClr val="004BD2"/>
                </a:solidFill>
              </a:rPr>
              <a:t>e</a:t>
            </a:r>
            <a:r>
              <a:rPr lang="ru-RU" altLang="en-US" sz="2000">
                <a:solidFill>
                  <a:srgbClr val="004BD2"/>
                </a:solidFill>
              </a:rPr>
              <a:t>лгиланган</a:t>
            </a:r>
            <a:r>
              <a:rPr lang="tr-TR" altLang="en-US" sz="2000">
                <a:solidFill>
                  <a:srgbClr val="004BD2"/>
                </a:solidFill>
              </a:rPr>
              <a:t>:</a:t>
            </a:r>
            <a:endParaRPr lang="ru-RU" altLang="en-US" sz="2000">
              <a:solidFill>
                <a:srgbClr val="004BD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D44CA0-C8D2-4C1C-8EEF-D59C045504E2}"/>
              </a:ext>
            </a:extLst>
          </p:cNvPr>
          <p:cNvSpPr/>
          <p:nvPr/>
        </p:nvSpPr>
        <p:spPr>
          <a:xfrm>
            <a:off x="431800" y="2663825"/>
            <a:ext cx="3584575" cy="1701800"/>
          </a:xfrm>
          <a:prstGeom prst="rect">
            <a:avLst/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tr-TR" sz="1200" dirty="0">
                <a:solidFill>
                  <a:schemeClr val="tx2"/>
                </a:solidFill>
              </a:rPr>
              <a:t> x</a:t>
            </a:r>
            <a:r>
              <a:rPr lang="ru-RU" sz="1200" dirty="0" err="1">
                <a:solidFill>
                  <a:schemeClr val="tx2"/>
                </a:solidFill>
              </a:rPr>
              <a:t>изматига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ишчи</a:t>
            </a:r>
            <a:r>
              <a:rPr lang="en-US" sz="1200" dirty="0">
                <a:solidFill>
                  <a:schemeClr val="tx2"/>
                </a:solidFill>
              </a:rPr>
              <a:t> x</a:t>
            </a:r>
            <a:r>
              <a:rPr lang="ru-RU" sz="1200" dirty="0" err="1">
                <a:solidFill>
                  <a:schemeClr val="tx2"/>
                </a:solidFill>
              </a:rPr>
              <a:t>одимларни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очиқ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танлов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орқали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қабул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тизими</a:t>
            </a:r>
            <a:r>
              <a:rPr lang="en-US" sz="12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5B5D77-EE31-404E-AF14-7BCC96AEE7E1}"/>
              </a:ext>
            </a:extLst>
          </p:cNvPr>
          <p:cNvSpPr/>
          <p:nvPr/>
        </p:nvSpPr>
        <p:spPr>
          <a:xfrm>
            <a:off x="8164513" y="2663825"/>
            <a:ext cx="3584575" cy="1701800"/>
          </a:xfrm>
          <a:prstGeom prst="rect">
            <a:avLst/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tx2"/>
                </a:solidFill>
              </a:rPr>
              <a:t>Даромадлар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мулк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 err="1">
                <a:solidFill>
                  <a:schemeClr val="tx2"/>
                </a:solidFill>
              </a:rPr>
              <a:t>кларацияси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бўйича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маълумотлар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базаси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юритилиишни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ташкил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uz-Cyrl-UZ" sz="1200" dirty="0">
                <a:solidFill>
                  <a:schemeClr val="tx2"/>
                </a:solidFill>
              </a:rPr>
              <a:t>э</a:t>
            </a:r>
            <a:r>
              <a:rPr lang="ru-RU" sz="1200" dirty="0" err="1">
                <a:solidFill>
                  <a:schemeClr val="tx2"/>
                </a:solidFill>
              </a:rPr>
              <a:t>тиш</a:t>
            </a:r>
            <a:r>
              <a:rPr lang="tr-TR" sz="1200" dirty="0">
                <a:solidFill>
                  <a:schemeClr val="tx2"/>
                </a:solidFill>
              </a:rPr>
              <a:t>.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C8A15F-F12F-4CC1-B1AA-63B1F4B6009C}"/>
              </a:ext>
            </a:extLst>
          </p:cNvPr>
          <p:cNvSpPr/>
          <p:nvPr/>
        </p:nvSpPr>
        <p:spPr>
          <a:xfrm>
            <a:off x="431800" y="4570413"/>
            <a:ext cx="3584575" cy="1703387"/>
          </a:xfrm>
          <a:prstGeom prst="rect">
            <a:avLst/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tx2"/>
                </a:solidFill>
              </a:rPr>
              <a:t>Кадрлар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ишлаш</a:t>
            </a:r>
            <a:r>
              <a:rPr lang="tr-TR" sz="1200" dirty="0">
                <a:solidFill>
                  <a:schemeClr val="tx2"/>
                </a:solidFill>
              </a:rPr>
              <a:t>, x</a:t>
            </a:r>
            <a:r>
              <a:rPr lang="ru-RU" sz="1200" dirty="0" err="1">
                <a:solidFill>
                  <a:schemeClr val="tx2"/>
                </a:solidFill>
              </a:rPr>
              <a:t>ўжалик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молия</a:t>
            </a:r>
            <a:r>
              <a:rPr lang="tr-TR" sz="1200" dirty="0">
                <a:solidFill>
                  <a:schemeClr val="tx2"/>
                </a:solidFill>
              </a:rPr>
              <a:t>-x</a:t>
            </a:r>
            <a:r>
              <a:rPr lang="ru-RU" sz="1200" dirty="0" err="1">
                <a:solidFill>
                  <a:schemeClr val="tx2"/>
                </a:solidFill>
              </a:rPr>
              <a:t>ўжалик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бошқармалари</a:t>
            </a:r>
            <a:r>
              <a:rPr lang="tr-TR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назорат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функцияларига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эга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бўлган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тузилмалар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раҳбарларини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ротация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қилишнинг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қўшимча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м</a:t>
            </a:r>
            <a:r>
              <a:rPr lang="tr-TR" sz="1200" dirty="0">
                <a:solidFill>
                  <a:schemeClr val="tx2"/>
                </a:solidFill>
              </a:rPr>
              <a:t>ex</a:t>
            </a:r>
            <a:r>
              <a:rPr lang="ru-RU" sz="1200" dirty="0" err="1">
                <a:solidFill>
                  <a:schemeClr val="tx2"/>
                </a:solidFill>
              </a:rPr>
              <a:t>анизмларини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жорий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этиш</a:t>
            </a:r>
            <a:r>
              <a:rPr lang="tr-TR" sz="1200" dirty="0">
                <a:solidFill>
                  <a:schemeClr val="tx2"/>
                </a:solidFill>
              </a:rPr>
              <a:t>.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84379A-5F1B-4EF6-814A-32EB18AA0BF2}"/>
              </a:ext>
            </a:extLst>
          </p:cNvPr>
          <p:cNvSpPr/>
          <p:nvPr/>
        </p:nvSpPr>
        <p:spPr>
          <a:xfrm>
            <a:off x="8164513" y="4570413"/>
            <a:ext cx="3584575" cy="1703387"/>
          </a:xfrm>
          <a:prstGeom prst="rect">
            <a:avLst/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органлари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ташкилотларида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коррупцияга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бўйича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ишлар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самарадорлигини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баҳолашнинг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 err="1">
                <a:solidFill>
                  <a:schemeClr val="tx2"/>
                </a:solidFill>
              </a:rPr>
              <a:t>йтинг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тизимини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жорий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uz-Cyrl-UZ" sz="1200" dirty="0">
                <a:solidFill>
                  <a:schemeClr val="tx2"/>
                </a:solidFill>
              </a:rPr>
              <a:t>э</a:t>
            </a:r>
            <a:r>
              <a:rPr lang="ru-RU" sz="1200" dirty="0" err="1">
                <a:solidFill>
                  <a:schemeClr val="tx2"/>
                </a:solidFill>
              </a:rPr>
              <a:t>тиш</a:t>
            </a:r>
            <a:r>
              <a:rPr lang="tr-TR" sz="1200" dirty="0">
                <a:solidFill>
                  <a:schemeClr val="tx2"/>
                </a:solidFill>
              </a:rPr>
              <a:t>.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6DD636-DF6C-483C-9641-B82ED75F78D3}"/>
              </a:ext>
            </a:extLst>
          </p:cNvPr>
          <p:cNvSpPr/>
          <p:nvPr/>
        </p:nvSpPr>
        <p:spPr>
          <a:xfrm>
            <a:off x="4297363" y="2663825"/>
            <a:ext cx="3586162" cy="1114425"/>
          </a:xfrm>
          <a:prstGeom prst="rect">
            <a:avLst/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tx2"/>
                </a:solidFill>
              </a:rPr>
              <a:t>Коррупциявий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жиноятларда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айбдор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>
                <a:solidFill>
                  <a:schemeClr val="tx2"/>
                </a:solidFill>
              </a:rPr>
              <a:t>б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топилган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ша</a:t>
            </a:r>
            <a:r>
              <a:rPr lang="tr-TR" sz="1200" dirty="0">
                <a:solidFill>
                  <a:schemeClr val="tx2"/>
                </a:solidFill>
              </a:rPr>
              <a:t>x</a:t>
            </a:r>
            <a:r>
              <a:rPr lang="ru-RU" sz="1200" dirty="0" err="1">
                <a:solidFill>
                  <a:schemeClr val="tx2"/>
                </a:solidFill>
              </a:rPr>
              <a:t>сларнинг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очиқ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uz-Cyrl-UZ" sz="1200" dirty="0">
                <a:solidFill>
                  <a:schemeClr val="tx2"/>
                </a:solidFill>
              </a:rPr>
              <a:t>э</a:t>
            </a:r>
            <a:r>
              <a:rPr lang="ru-RU" sz="1200" dirty="0">
                <a:solidFill>
                  <a:schemeClr val="tx2"/>
                </a:solidFill>
              </a:rPr>
              <a:t>л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 err="1">
                <a:solidFill>
                  <a:schemeClr val="tx2"/>
                </a:solidFill>
              </a:rPr>
              <a:t>ктрон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</a:t>
            </a:r>
            <a:r>
              <a:rPr lang="tr-TR" sz="1200" dirty="0">
                <a:solidFill>
                  <a:schemeClr val="tx2"/>
                </a:solidFill>
              </a:rPr>
              <a:t>ee</a:t>
            </a:r>
            <a:r>
              <a:rPr lang="ru-RU" sz="1200" dirty="0" err="1">
                <a:solidFill>
                  <a:schemeClr val="tx2"/>
                </a:solidFill>
              </a:rPr>
              <a:t>стрини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жорий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uz-Cyrl-UZ" sz="1200" dirty="0">
                <a:solidFill>
                  <a:schemeClr val="tx2"/>
                </a:solidFill>
              </a:rPr>
              <a:t>э</a:t>
            </a:r>
            <a:r>
              <a:rPr lang="ru-RU" sz="1200" dirty="0" err="1">
                <a:solidFill>
                  <a:schemeClr val="tx2"/>
                </a:solidFill>
              </a:rPr>
              <a:t>тиш</a:t>
            </a:r>
            <a:r>
              <a:rPr lang="tr-TR" sz="1200" dirty="0">
                <a:solidFill>
                  <a:schemeClr val="tx2"/>
                </a:solidFill>
              </a:rPr>
              <a:t>.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864E1C-589C-4AE2-95B4-B2F128D7357D}"/>
              </a:ext>
            </a:extLst>
          </p:cNvPr>
          <p:cNvSpPr/>
          <p:nvPr/>
        </p:nvSpPr>
        <p:spPr>
          <a:xfrm>
            <a:off x="4297363" y="3911600"/>
            <a:ext cx="3586162" cy="1114425"/>
          </a:xfrm>
          <a:prstGeom prst="rect">
            <a:avLst/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tr-TR" sz="1200" dirty="0">
                <a:solidFill>
                  <a:schemeClr val="tx2"/>
                </a:solidFill>
              </a:rPr>
              <a:t> x</a:t>
            </a:r>
            <a:r>
              <a:rPr lang="ru-RU" sz="1200" dirty="0" err="1">
                <a:solidFill>
                  <a:schemeClr val="tx2"/>
                </a:solidFill>
              </a:rPr>
              <a:t>аридлари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соҳасида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манфаатлар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тўқнашувининг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олдини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r>
              <a:rPr lang="tr-TR" sz="1200" dirty="0">
                <a:solidFill>
                  <a:schemeClr val="tx2"/>
                </a:solidFill>
              </a:rPr>
              <a:t>.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C0E693-E3B6-4F67-A50A-FD70BD86A061}"/>
              </a:ext>
            </a:extLst>
          </p:cNvPr>
          <p:cNvSpPr/>
          <p:nvPr/>
        </p:nvSpPr>
        <p:spPr>
          <a:xfrm>
            <a:off x="4297363" y="5159375"/>
            <a:ext cx="3586162" cy="1114425"/>
          </a:xfrm>
          <a:prstGeom prst="rect">
            <a:avLst/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органлари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фаолиятида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коррупция</a:t>
            </a:r>
            <a:r>
              <a:rPr lang="tr-TR" sz="1200" dirty="0">
                <a:solidFill>
                  <a:schemeClr val="tx2"/>
                </a:solidFill>
              </a:rPr>
              <a:t> x</a:t>
            </a:r>
            <a:r>
              <a:rPr lang="ru-RU" sz="1200" dirty="0" err="1">
                <a:solidFill>
                  <a:schemeClr val="tx2"/>
                </a:solidFill>
              </a:rPr>
              <a:t>авфини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баҳолашнинг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uz-Cyrl-UZ" sz="1200" dirty="0">
                <a:solidFill>
                  <a:schemeClr val="tx2"/>
                </a:solidFill>
              </a:rPr>
              <a:t>э</a:t>
            </a:r>
            <a:r>
              <a:rPr lang="ru-RU" sz="1200" dirty="0">
                <a:solidFill>
                  <a:schemeClr val="tx2"/>
                </a:solidFill>
              </a:rPr>
              <a:t>л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 err="1">
                <a:solidFill>
                  <a:schemeClr val="tx2"/>
                </a:solidFill>
              </a:rPr>
              <a:t>ктрон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тизимини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яратиш</a:t>
            </a:r>
            <a:r>
              <a:rPr lang="tr-TR" sz="1200" dirty="0">
                <a:solidFill>
                  <a:schemeClr val="tx2"/>
                </a:solidFill>
              </a:rPr>
              <a:t>.</a:t>
            </a:r>
            <a:endParaRPr lang="ru-RU" sz="1200" dirty="0">
              <a:solidFill>
                <a:schemeClr val="tx2"/>
              </a:solidFill>
            </a:endParaRPr>
          </a:p>
        </p:txBody>
      </p:sp>
      <p:grpSp>
        <p:nvGrpSpPr>
          <p:cNvPr id="2" name="Group 30">
            <a:extLst>
              <a:ext uri="{FF2B5EF4-FFF2-40B4-BE49-F238E27FC236}">
                <a16:creationId xmlns:a16="http://schemas.microsoft.com/office/drawing/2014/main" id="{4F55A525-6C74-4299-AD6A-EC3FABBC1FC1}"/>
              </a:ext>
            </a:extLst>
          </p:cNvPr>
          <p:cNvGrpSpPr/>
          <p:nvPr/>
        </p:nvGrpSpPr>
        <p:grpSpPr>
          <a:xfrm>
            <a:off x="553496" y="3280410"/>
            <a:ext cx="472818" cy="474609"/>
            <a:chOff x="2330450" y="3217863"/>
            <a:chExt cx="419100" cy="420688"/>
          </a:xfrm>
          <a:solidFill>
            <a:srgbClr val="1BD7D3"/>
          </a:solidFill>
        </p:grpSpPr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27AB5AD8-223D-4619-9737-35B6B4CC0B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1725" y="3513138"/>
              <a:ext cx="42863" cy="55563"/>
            </a:xfrm>
            <a:custGeom>
              <a:avLst/>
              <a:gdLst>
                <a:gd name="T0" fmla="*/ 569 w 682"/>
                <a:gd name="T1" fmla="*/ 0 h 911"/>
                <a:gd name="T2" fmla="*/ 113 w 682"/>
                <a:gd name="T3" fmla="*/ 0 h 911"/>
                <a:gd name="T4" fmla="*/ 0 w 682"/>
                <a:gd name="T5" fmla="*/ 114 h 911"/>
                <a:gd name="T6" fmla="*/ 0 w 682"/>
                <a:gd name="T7" fmla="*/ 797 h 911"/>
                <a:gd name="T8" fmla="*/ 113 w 682"/>
                <a:gd name="T9" fmla="*/ 911 h 911"/>
                <a:gd name="T10" fmla="*/ 569 w 682"/>
                <a:gd name="T11" fmla="*/ 911 h 911"/>
                <a:gd name="T12" fmla="*/ 682 w 682"/>
                <a:gd name="T13" fmla="*/ 797 h 911"/>
                <a:gd name="T14" fmla="*/ 682 w 682"/>
                <a:gd name="T15" fmla="*/ 114 h 911"/>
                <a:gd name="T16" fmla="*/ 569 w 682"/>
                <a:gd name="T17" fmla="*/ 0 h 911"/>
                <a:gd name="T18" fmla="*/ 455 w 682"/>
                <a:gd name="T19" fmla="*/ 683 h 911"/>
                <a:gd name="T20" fmla="*/ 227 w 682"/>
                <a:gd name="T21" fmla="*/ 683 h 911"/>
                <a:gd name="T22" fmla="*/ 227 w 682"/>
                <a:gd name="T23" fmla="*/ 228 h 911"/>
                <a:gd name="T24" fmla="*/ 455 w 682"/>
                <a:gd name="T25" fmla="*/ 228 h 911"/>
                <a:gd name="T26" fmla="*/ 455 w 682"/>
                <a:gd name="T27" fmla="*/ 683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2" h="911">
                  <a:moveTo>
                    <a:pt x="569" y="0"/>
                  </a:moveTo>
                  <a:lnTo>
                    <a:pt x="113" y="0"/>
                  </a:lnTo>
                  <a:cubicBezTo>
                    <a:pt x="51" y="0"/>
                    <a:pt x="0" y="51"/>
                    <a:pt x="0" y="114"/>
                  </a:cubicBezTo>
                  <a:lnTo>
                    <a:pt x="0" y="797"/>
                  </a:lnTo>
                  <a:cubicBezTo>
                    <a:pt x="0" y="860"/>
                    <a:pt x="51" y="911"/>
                    <a:pt x="113" y="911"/>
                  </a:cubicBezTo>
                  <a:lnTo>
                    <a:pt x="569" y="911"/>
                  </a:lnTo>
                  <a:cubicBezTo>
                    <a:pt x="631" y="911"/>
                    <a:pt x="682" y="860"/>
                    <a:pt x="682" y="797"/>
                  </a:cubicBezTo>
                  <a:lnTo>
                    <a:pt x="682" y="114"/>
                  </a:lnTo>
                  <a:cubicBezTo>
                    <a:pt x="682" y="51"/>
                    <a:pt x="631" y="0"/>
                    <a:pt x="569" y="0"/>
                  </a:cubicBezTo>
                  <a:close/>
                  <a:moveTo>
                    <a:pt x="455" y="683"/>
                  </a:moveTo>
                  <a:lnTo>
                    <a:pt x="227" y="683"/>
                  </a:lnTo>
                  <a:lnTo>
                    <a:pt x="227" y="228"/>
                  </a:lnTo>
                  <a:lnTo>
                    <a:pt x="455" y="228"/>
                  </a:lnTo>
                  <a:lnTo>
                    <a:pt x="455" y="6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3" name="Freeform 60">
              <a:extLst>
                <a:ext uri="{FF2B5EF4-FFF2-40B4-BE49-F238E27FC236}">
                  <a16:creationId xmlns:a16="http://schemas.microsoft.com/office/drawing/2014/main" id="{EB80CE64-7ED6-4F30-9D33-40AACBC35B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1575" y="3429001"/>
              <a:ext cx="42863" cy="55563"/>
            </a:xfrm>
            <a:custGeom>
              <a:avLst/>
              <a:gdLst>
                <a:gd name="T0" fmla="*/ 683 w 683"/>
                <a:gd name="T1" fmla="*/ 796 h 910"/>
                <a:gd name="T2" fmla="*/ 683 w 683"/>
                <a:gd name="T3" fmla="*/ 341 h 910"/>
                <a:gd name="T4" fmla="*/ 342 w 683"/>
                <a:gd name="T5" fmla="*/ 0 h 910"/>
                <a:gd name="T6" fmla="*/ 0 w 683"/>
                <a:gd name="T7" fmla="*/ 341 h 910"/>
                <a:gd name="T8" fmla="*/ 0 w 683"/>
                <a:gd name="T9" fmla="*/ 796 h 910"/>
                <a:gd name="T10" fmla="*/ 114 w 683"/>
                <a:gd name="T11" fmla="*/ 910 h 910"/>
                <a:gd name="T12" fmla="*/ 569 w 683"/>
                <a:gd name="T13" fmla="*/ 910 h 910"/>
                <a:gd name="T14" fmla="*/ 683 w 683"/>
                <a:gd name="T15" fmla="*/ 796 h 910"/>
                <a:gd name="T16" fmla="*/ 456 w 683"/>
                <a:gd name="T17" fmla="*/ 683 h 910"/>
                <a:gd name="T18" fmla="*/ 228 w 683"/>
                <a:gd name="T19" fmla="*/ 683 h 910"/>
                <a:gd name="T20" fmla="*/ 228 w 683"/>
                <a:gd name="T21" fmla="*/ 341 h 910"/>
                <a:gd name="T22" fmla="*/ 342 w 683"/>
                <a:gd name="T23" fmla="*/ 228 h 910"/>
                <a:gd name="T24" fmla="*/ 456 w 683"/>
                <a:gd name="T25" fmla="*/ 341 h 910"/>
                <a:gd name="T26" fmla="*/ 456 w 683"/>
                <a:gd name="T27" fmla="*/ 683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3" h="910">
                  <a:moveTo>
                    <a:pt x="683" y="796"/>
                  </a:moveTo>
                  <a:lnTo>
                    <a:pt x="683" y="341"/>
                  </a:lnTo>
                  <a:cubicBezTo>
                    <a:pt x="683" y="153"/>
                    <a:pt x="530" y="0"/>
                    <a:pt x="342" y="0"/>
                  </a:cubicBezTo>
                  <a:cubicBezTo>
                    <a:pt x="154" y="0"/>
                    <a:pt x="0" y="153"/>
                    <a:pt x="0" y="341"/>
                  </a:cubicBezTo>
                  <a:lnTo>
                    <a:pt x="0" y="796"/>
                  </a:lnTo>
                  <a:cubicBezTo>
                    <a:pt x="0" y="859"/>
                    <a:pt x="51" y="910"/>
                    <a:pt x="114" y="910"/>
                  </a:cubicBezTo>
                  <a:lnTo>
                    <a:pt x="569" y="910"/>
                  </a:lnTo>
                  <a:cubicBezTo>
                    <a:pt x="632" y="910"/>
                    <a:pt x="683" y="859"/>
                    <a:pt x="683" y="796"/>
                  </a:cubicBezTo>
                  <a:close/>
                  <a:moveTo>
                    <a:pt x="456" y="683"/>
                  </a:moveTo>
                  <a:lnTo>
                    <a:pt x="228" y="683"/>
                  </a:lnTo>
                  <a:lnTo>
                    <a:pt x="228" y="341"/>
                  </a:lnTo>
                  <a:cubicBezTo>
                    <a:pt x="228" y="279"/>
                    <a:pt x="279" y="228"/>
                    <a:pt x="342" y="228"/>
                  </a:cubicBezTo>
                  <a:cubicBezTo>
                    <a:pt x="405" y="228"/>
                    <a:pt x="456" y="279"/>
                    <a:pt x="456" y="341"/>
                  </a:cubicBezTo>
                  <a:lnTo>
                    <a:pt x="456" y="6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C2BFC75A-23C8-4798-BD50-81791F19B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0150" y="3513138"/>
              <a:ext cx="139700" cy="84138"/>
            </a:xfrm>
            <a:custGeom>
              <a:avLst/>
              <a:gdLst>
                <a:gd name="T0" fmla="*/ 2161 w 2275"/>
                <a:gd name="T1" fmla="*/ 0 h 1366"/>
                <a:gd name="T2" fmla="*/ 113 w 2275"/>
                <a:gd name="T3" fmla="*/ 0 h 1366"/>
                <a:gd name="T4" fmla="*/ 0 w 2275"/>
                <a:gd name="T5" fmla="*/ 114 h 1366"/>
                <a:gd name="T6" fmla="*/ 113 w 2275"/>
                <a:gd name="T7" fmla="*/ 228 h 1366"/>
                <a:gd name="T8" fmla="*/ 227 w 2275"/>
                <a:gd name="T9" fmla="*/ 228 h 1366"/>
                <a:gd name="T10" fmla="*/ 227 w 2275"/>
                <a:gd name="T11" fmla="*/ 1252 h 1366"/>
                <a:gd name="T12" fmla="*/ 341 w 2275"/>
                <a:gd name="T13" fmla="*/ 1366 h 1366"/>
                <a:gd name="T14" fmla="*/ 455 w 2275"/>
                <a:gd name="T15" fmla="*/ 1252 h 1366"/>
                <a:gd name="T16" fmla="*/ 455 w 2275"/>
                <a:gd name="T17" fmla="*/ 228 h 1366"/>
                <a:gd name="T18" fmla="*/ 1024 w 2275"/>
                <a:gd name="T19" fmla="*/ 228 h 1366"/>
                <a:gd name="T20" fmla="*/ 1024 w 2275"/>
                <a:gd name="T21" fmla="*/ 683 h 1366"/>
                <a:gd name="T22" fmla="*/ 910 w 2275"/>
                <a:gd name="T23" fmla="*/ 797 h 1366"/>
                <a:gd name="T24" fmla="*/ 1024 w 2275"/>
                <a:gd name="T25" fmla="*/ 911 h 1366"/>
                <a:gd name="T26" fmla="*/ 1024 w 2275"/>
                <a:gd name="T27" fmla="*/ 1252 h 1366"/>
                <a:gd name="T28" fmla="*/ 1137 w 2275"/>
                <a:gd name="T29" fmla="*/ 1366 h 1366"/>
                <a:gd name="T30" fmla="*/ 1251 w 2275"/>
                <a:gd name="T31" fmla="*/ 1252 h 1366"/>
                <a:gd name="T32" fmla="*/ 1251 w 2275"/>
                <a:gd name="T33" fmla="*/ 911 h 1366"/>
                <a:gd name="T34" fmla="*/ 1365 w 2275"/>
                <a:gd name="T35" fmla="*/ 797 h 1366"/>
                <a:gd name="T36" fmla="*/ 1251 w 2275"/>
                <a:gd name="T37" fmla="*/ 683 h 1366"/>
                <a:gd name="T38" fmla="*/ 1251 w 2275"/>
                <a:gd name="T39" fmla="*/ 228 h 1366"/>
                <a:gd name="T40" fmla="*/ 1820 w 2275"/>
                <a:gd name="T41" fmla="*/ 228 h 1366"/>
                <a:gd name="T42" fmla="*/ 1820 w 2275"/>
                <a:gd name="T43" fmla="*/ 1252 h 1366"/>
                <a:gd name="T44" fmla="*/ 1934 w 2275"/>
                <a:gd name="T45" fmla="*/ 1366 h 1366"/>
                <a:gd name="T46" fmla="*/ 2048 w 2275"/>
                <a:gd name="T47" fmla="*/ 1252 h 1366"/>
                <a:gd name="T48" fmla="*/ 2048 w 2275"/>
                <a:gd name="T49" fmla="*/ 228 h 1366"/>
                <a:gd name="T50" fmla="*/ 2161 w 2275"/>
                <a:gd name="T51" fmla="*/ 228 h 1366"/>
                <a:gd name="T52" fmla="*/ 2275 w 2275"/>
                <a:gd name="T53" fmla="*/ 114 h 1366"/>
                <a:gd name="T54" fmla="*/ 2161 w 2275"/>
                <a:gd name="T55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75" h="1366">
                  <a:moveTo>
                    <a:pt x="2161" y="0"/>
                  </a:moveTo>
                  <a:lnTo>
                    <a:pt x="113" y="0"/>
                  </a:lnTo>
                  <a:cubicBezTo>
                    <a:pt x="50" y="0"/>
                    <a:pt x="0" y="51"/>
                    <a:pt x="0" y="114"/>
                  </a:cubicBezTo>
                  <a:cubicBezTo>
                    <a:pt x="0" y="177"/>
                    <a:pt x="50" y="228"/>
                    <a:pt x="113" y="228"/>
                  </a:cubicBezTo>
                  <a:lnTo>
                    <a:pt x="227" y="228"/>
                  </a:lnTo>
                  <a:lnTo>
                    <a:pt x="227" y="1252"/>
                  </a:lnTo>
                  <a:cubicBezTo>
                    <a:pt x="227" y="1315"/>
                    <a:pt x="278" y="1366"/>
                    <a:pt x="341" y="1366"/>
                  </a:cubicBezTo>
                  <a:cubicBezTo>
                    <a:pt x="404" y="1366"/>
                    <a:pt x="455" y="1315"/>
                    <a:pt x="455" y="1252"/>
                  </a:cubicBezTo>
                  <a:lnTo>
                    <a:pt x="455" y="228"/>
                  </a:lnTo>
                  <a:lnTo>
                    <a:pt x="1024" y="228"/>
                  </a:lnTo>
                  <a:lnTo>
                    <a:pt x="1024" y="683"/>
                  </a:lnTo>
                  <a:cubicBezTo>
                    <a:pt x="961" y="683"/>
                    <a:pt x="910" y="734"/>
                    <a:pt x="910" y="797"/>
                  </a:cubicBezTo>
                  <a:cubicBezTo>
                    <a:pt x="910" y="860"/>
                    <a:pt x="961" y="911"/>
                    <a:pt x="1024" y="911"/>
                  </a:cubicBezTo>
                  <a:lnTo>
                    <a:pt x="1024" y="1252"/>
                  </a:lnTo>
                  <a:cubicBezTo>
                    <a:pt x="1024" y="1315"/>
                    <a:pt x="1074" y="1366"/>
                    <a:pt x="1137" y="1366"/>
                  </a:cubicBezTo>
                  <a:cubicBezTo>
                    <a:pt x="1200" y="1366"/>
                    <a:pt x="1251" y="1315"/>
                    <a:pt x="1251" y="1252"/>
                  </a:cubicBezTo>
                  <a:lnTo>
                    <a:pt x="1251" y="911"/>
                  </a:lnTo>
                  <a:cubicBezTo>
                    <a:pt x="1314" y="911"/>
                    <a:pt x="1365" y="860"/>
                    <a:pt x="1365" y="797"/>
                  </a:cubicBezTo>
                  <a:cubicBezTo>
                    <a:pt x="1365" y="734"/>
                    <a:pt x="1314" y="683"/>
                    <a:pt x="1251" y="683"/>
                  </a:cubicBezTo>
                  <a:lnTo>
                    <a:pt x="1251" y="228"/>
                  </a:lnTo>
                  <a:lnTo>
                    <a:pt x="1820" y="228"/>
                  </a:lnTo>
                  <a:lnTo>
                    <a:pt x="1820" y="1252"/>
                  </a:lnTo>
                  <a:cubicBezTo>
                    <a:pt x="1820" y="1315"/>
                    <a:pt x="1871" y="1366"/>
                    <a:pt x="1934" y="1366"/>
                  </a:cubicBezTo>
                  <a:cubicBezTo>
                    <a:pt x="1997" y="1366"/>
                    <a:pt x="2048" y="1315"/>
                    <a:pt x="2048" y="1252"/>
                  </a:cubicBezTo>
                  <a:lnTo>
                    <a:pt x="2048" y="228"/>
                  </a:lnTo>
                  <a:lnTo>
                    <a:pt x="2161" y="228"/>
                  </a:lnTo>
                  <a:cubicBezTo>
                    <a:pt x="2224" y="228"/>
                    <a:pt x="2275" y="177"/>
                    <a:pt x="2275" y="114"/>
                  </a:cubicBezTo>
                  <a:cubicBezTo>
                    <a:pt x="2275" y="51"/>
                    <a:pt x="2224" y="0"/>
                    <a:pt x="21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5" name="Freeform 62">
              <a:extLst>
                <a:ext uri="{FF2B5EF4-FFF2-40B4-BE49-F238E27FC236}">
                  <a16:creationId xmlns:a16="http://schemas.microsoft.com/office/drawing/2014/main" id="{89E9C35D-2FE3-41D5-9214-0B4D9B1BC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5863" y="3217863"/>
              <a:ext cx="168275" cy="153988"/>
            </a:xfrm>
            <a:custGeom>
              <a:avLst/>
              <a:gdLst>
                <a:gd name="T0" fmla="*/ 114 w 2731"/>
                <a:gd name="T1" fmla="*/ 2503 h 2503"/>
                <a:gd name="T2" fmla="*/ 228 w 2731"/>
                <a:gd name="T3" fmla="*/ 2389 h 2503"/>
                <a:gd name="T4" fmla="*/ 1027 w 2731"/>
                <a:gd name="T5" fmla="*/ 1406 h 2503"/>
                <a:gd name="T6" fmla="*/ 683 w 2731"/>
                <a:gd name="T7" fmla="*/ 2389 h 2503"/>
                <a:gd name="T8" fmla="*/ 796 w 2731"/>
                <a:gd name="T9" fmla="*/ 2503 h 2503"/>
                <a:gd name="T10" fmla="*/ 910 w 2731"/>
                <a:gd name="T11" fmla="*/ 2389 h 2503"/>
                <a:gd name="T12" fmla="*/ 1365 w 2731"/>
                <a:gd name="T13" fmla="*/ 1391 h 2503"/>
                <a:gd name="T14" fmla="*/ 1820 w 2731"/>
                <a:gd name="T15" fmla="*/ 2389 h 2503"/>
                <a:gd name="T16" fmla="*/ 1934 w 2731"/>
                <a:gd name="T17" fmla="*/ 2503 h 2503"/>
                <a:gd name="T18" fmla="*/ 2048 w 2731"/>
                <a:gd name="T19" fmla="*/ 2389 h 2503"/>
                <a:gd name="T20" fmla="*/ 1703 w 2731"/>
                <a:gd name="T21" fmla="*/ 1406 h 2503"/>
                <a:gd name="T22" fmla="*/ 2503 w 2731"/>
                <a:gd name="T23" fmla="*/ 2389 h 2503"/>
                <a:gd name="T24" fmla="*/ 2617 w 2731"/>
                <a:gd name="T25" fmla="*/ 2503 h 2503"/>
                <a:gd name="T26" fmla="*/ 2731 w 2731"/>
                <a:gd name="T27" fmla="*/ 2389 h 2503"/>
                <a:gd name="T28" fmla="*/ 1479 w 2731"/>
                <a:gd name="T29" fmla="*/ 1142 h 2503"/>
                <a:gd name="T30" fmla="*/ 1479 w 2731"/>
                <a:gd name="T31" fmla="*/ 227 h 2503"/>
                <a:gd name="T32" fmla="*/ 2162 w 2731"/>
                <a:gd name="T33" fmla="*/ 227 h 2503"/>
                <a:gd name="T34" fmla="*/ 2162 w 2731"/>
                <a:gd name="T35" fmla="*/ 455 h 2503"/>
                <a:gd name="T36" fmla="*/ 1820 w 2731"/>
                <a:gd name="T37" fmla="*/ 455 h 2503"/>
                <a:gd name="T38" fmla="*/ 1707 w 2731"/>
                <a:gd name="T39" fmla="*/ 569 h 2503"/>
                <a:gd name="T40" fmla="*/ 1820 w 2731"/>
                <a:gd name="T41" fmla="*/ 682 h 2503"/>
                <a:gd name="T42" fmla="*/ 2275 w 2731"/>
                <a:gd name="T43" fmla="*/ 682 h 2503"/>
                <a:gd name="T44" fmla="*/ 2389 w 2731"/>
                <a:gd name="T45" fmla="*/ 569 h 2503"/>
                <a:gd name="T46" fmla="*/ 2389 w 2731"/>
                <a:gd name="T47" fmla="*/ 113 h 2503"/>
                <a:gd name="T48" fmla="*/ 2275 w 2731"/>
                <a:gd name="T49" fmla="*/ 0 h 2503"/>
                <a:gd name="T50" fmla="*/ 1365 w 2731"/>
                <a:gd name="T51" fmla="*/ 0 h 2503"/>
                <a:gd name="T52" fmla="*/ 1252 w 2731"/>
                <a:gd name="T53" fmla="*/ 113 h 2503"/>
                <a:gd name="T54" fmla="*/ 1252 w 2731"/>
                <a:gd name="T55" fmla="*/ 1142 h 2503"/>
                <a:gd name="T56" fmla="*/ 0 w 2731"/>
                <a:gd name="T57" fmla="*/ 2389 h 2503"/>
                <a:gd name="T58" fmla="*/ 114 w 2731"/>
                <a:gd name="T59" fmla="*/ 2503 h 2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31" h="2503">
                  <a:moveTo>
                    <a:pt x="114" y="2503"/>
                  </a:moveTo>
                  <a:cubicBezTo>
                    <a:pt x="177" y="2503"/>
                    <a:pt x="228" y="2452"/>
                    <a:pt x="228" y="2389"/>
                  </a:cubicBezTo>
                  <a:cubicBezTo>
                    <a:pt x="228" y="1903"/>
                    <a:pt x="549" y="1527"/>
                    <a:pt x="1027" y="1406"/>
                  </a:cubicBezTo>
                  <a:cubicBezTo>
                    <a:pt x="861" y="1604"/>
                    <a:pt x="683" y="1924"/>
                    <a:pt x="683" y="2389"/>
                  </a:cubicBezTo>
                  <a:cubicBezTo>
                    <a:pt x="683" y="2452"/>
                    <a:pt x="734" y="2503"/>
                    <a:pt x="796" y="2503"/>
                  </a:cubicBezTo>
                  <a:cubicBezTo>
                    <a:pt x="859" y="2503"/>
                    <a:pt x="910" y="2452"/>
                    <a:pt x="910" y="2389"/>
                  </a:cubicBezTo>
                  <a:cubicBezTo>
                    <a:pt x="910" y="1811"/>
                    <a:pt x="1229" y="1498"/>
                    <a:pt x="1365" y="1391"/>
                  </a:cubicBezTo>
                  <a:cubicBezTo>
                    <a:pt x="1499" y="1498"/>
                    <a:pt x="1820" y="1813"/>
                    <a:pt x="1820" y="2389"/>
                  </a:cubicBezTo>
                  <a:cubicBezTo>
                    <a:pt x="1820" y="2452"/>
                    <a:pt x="1871" y="2503"/>
                    <a:pt x="1934" y="2503"/>
                  </a:cubicBezTo>
                  <a:cubicBezTo>
                    <a:pt x="1997" y="2503"/>
                    <a:pt x="2048" y="2452"/>
                    <a:pt x="2048" y="2389"/>
                  </a:cubicBezTo>
                  <a:cubicBezTo>
                    <a:pt x="2048" y="1924"/>
                    <a:pt x="1870" y="1604"/>
                    <a:pt x="1703" y="1406"/>
                  </a:cubicBezTo>
                  <a:cubicBezTo>
                    <a:pt x="2182" y="1527"/>
                    <a:pt x="2503" y="1903"/>
                    <a:pt x="2503" y="2389"/>
                  </a:cubicBezTo>
                  <a:cubicBezTo>
                    <a:pt x="2503" y="2452"/>
                    <a:pt x="2554" y="2503"/>
                    <a:pt x="2617" y="2503"/>
                  </a:cubicBezTo>
                  <a:cubicBezTo>
                    <a:pt x="2680" y="2503"/>
                    <a:pt x="2731" y="2452"/>
                    <a:pt x="2731" y="2389"/>
                  </a:cubicBezTo>
                  <a:cubicBezTo>
                    <a:pt x="2731" y="1711"/>
                    <a:pt x="2200" y="1192"/>
                    <a:pt x="1479" y="1142"/>
                  </a:cubicBezTo>
                  <a:lnTo>
                    <a:pt x="1479" y="227"/>
                  </a:lnTo>
                  <a:lnTo>
                    <a:pt x="2162" y="227"/>
                  </a:lnTo>
                  <a:lnTo>
                    <a:pt x="2162" y="455"/>
                  </a:lnTo>
                  <a:lnTo>
                    <a:pt x="1820" y="455"/>
                  </a:lnTo>
                  <a:cubicBezTo>
                    <a:pt x="1757" y="455"/>
                    <a:pt x="1707" y="506"/>
                    <a:pt x="1707" y="569"/>
                  </a:cubicBezTo>
                  <a:cubicBezTo>
                    <a:pt x="1707" y="631"/>
                    <a:pt x="1757" y="682"/>
                    <a:pt x="1820" y="682"/>
                  </a:cubicBezTo>
                  <a:lnTo>
                    <a:pt x="2275" y="682"/>
                  </a:lnTo>
                  <a:cubicBezTo>
                    <a:pt x="2338" y="682"/>
                    <a:pt x="2389" y="631"/>
                    <a:pt x="2389" y="569"/>
                  </a:cubicBezTo>
                  <a:lnTo>
                    <a:pt x="2389" y="113"/>
                  </a:lnTo>
                  <a:cubicBezTo>
                    <a:pt x="2389" y="51"/>
                    <a:pt x="2338" y="0"/>
                    <a:pt x="2275" y="0"/>
                  </a:cubicBezTo>
                  <a:lnTo>
                    <a:pt x="1365" y="0"/>
                  </a:lnTo>
                  <a:cubicBezTo>
                    <a:pt x="1302" y="0"/>
                    <a:pt x="1252" y="51"/>
                    <a:pt x="1252" y="113"/>
                  </a:cubicBezTo>
                  <a:lnTo>
                    <a:pt x="1252" y="1142"/>
                  </a:lnTo>
                  <a:cubicBezTo>
                    <a:pt x="531" y="1192"/>
                    <a:pt x="0" y="1711"/>
                    <a:pt x="0" y="2389"/>
                  </a:cubicBezTo>
                  <a:cubicBezTo>
                    <a:pt x="0" y="2452"/>
                    <a:pt x="51" y="2503"/>
                    <a:pt x="114" y="25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6" name="Freeform 63">
              <a:extLst>
                <a:ext uri="{FF2B5EF4-FFF2-40B4-BE49-F238E27FC236}">
                  <a16:creationId xmlns:a16="http://schemas.microsoft.com/office/drawing/2014/main" id="{82EE19EA-DCB5-431E-8068-13AA9E221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0150" y="3611563"/>
              <a:ext cx="139700" cy="26988"/>
            </a:xfrm>
            <a:custGeom>
              <a:avLst/>
              <a:gdLst>
                <a:gd name="T0" fmla="*/ 2161 w 2275"/>
                <a:gd name="T1" fmla="*/ 0 h 455"/>
                <a:gd name="T2" fmla="*/ 113 w 2275"/>
                <a:gd name="T3" fmla="*/ 0 h 455"/>
                <a:gd name="T4" fmla="*/ 0 w 2275"/>
                <a:gd name="T5" fmla="*/ 114 h 455"/>
                <a:gd name="T6" fmla="*/ 0 w 2275"/>
                <a:gd name="T7" fmla="*/ 342 h 455"/>
                <a:gd name="T8" fmla="*/ 113 w 2275"/>
                <a:gd name="T9" fmla="*/ 455 h 455"/>
                <a:gd name="T10" fmla="*/ 227 w 2275"/>
                <a:gd name="T11" fmla="*/ 342 h 455"/>
                <a:gd name="T12" fmla="*/ 227 w 2275"/>
                <a:gd name="T13" fmla="*/ 228 h 455"/>
                <a:gd name="T14" fmla="*/ 2048 w 2275"/>
                <a:gd name="T15" fmla="*/ 228 h 455"/>
                <a:gd name="T16" fmla="*/ 2048 w 2275"/>
                <a:gd name="T17" fmla="*/ 342 h 455"/>
                <a:gd name="T18" fmla="*/ 2161 w 2275"/>
                <a:gd name="T19" fmla="*/ 455 h 455"/>
                <a:gd name="T20" fmla="*/ 2275 w 2275"/>
                <a:gd name="T21" fmla="*/ 342 h 455"/>
                <a:gd name="T22" fmla="*/ 2275 w 2275"/>
                <a:gd name="T23" fmla="*/ 114 h 455"/>
                <a:gd name="T24" fmla="*/ 2161 w 2275"/>
                <a:gd name="T25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5" h="455">
                  <a:moveTo>
                    <a:pt x="2161" y="0"/>
                  </a:moveTo>
                  <a:lnTo>
                    <a:pt x="113" y="0"/>
                  </a:lnTo>
                  <a:cubicBezTo>
                    <a:pt x="50" y="0"/>
                    <a:pt x="0" y="51"/>
                    <a:pt x="0" y="114"/>
                  </a:cubicBezTo>
                  <a:lnTo>
                    <a:pt x="0" y="342"/>
                  </a:lnTo>
                  <a:cubicBezTo>
                    <a:pt x="0" y="404"/>
                    <a:pt x="50" y="455"/>
                    <a:pt x="113" y="455"/>
                  </a:cubicBezTo>
                  <a:cubicBezTo>
                    <a:pt x="176" y="455"/>
                    <a:pt x="227" y="404"/>
                    <a:pt x="227" y="342"/>
                  </a:cubicBezTo>
                  <a:lnTo>
                    <a:pt x="227" y="228"/>
                  </a:lnTo>
                  <a:lnTo>
                    <a:pt x="2048" y="228"/>
                  </a:lnTo>
                  <a:lnTo>
                    <a:pt x="2048" y="342"/>
                  </a:lnTo>
                  <a:cubicBezTo>
                    <a:pt x="2048" y="404"/>
                    <a:pt x="2098" y="455"/>
                    <a:pt x="2161" y="455"/>
                  </a:cubicBezTo>
                  <a:cubicBezTo>
                    <a:pt x="2224" y="455"/>
                    <a:pt x="2275" y="404"/>
                    <a:pt x="2275" y="342"/>
                  </a:cubicBezTo>
                  <a:lnTo>
                    <a:pt x="2275" y="114"/>
                  </a:lnTo>
                  <a:cubicBezTo>
                    <a:pt x="2275" y="51"/>
                    <a:pt x="2224" y="0"/>
                    <a:pt x="21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7" name="Freeform 64">
              <a:extLst>
                <a:ext uri="{FF2B5EF4-FFF2-40B4-BE49-F238E27FC236}">
                  <a16:creationId xmlns:a16="http://schemas.microsoft.com/office/drawing/2014/main" id="{8E627575-5A57-434E-91A2-0AC93FB8E1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5563" y="3429001"/>
              <a:ext cx="42863" cy="55563"/>
            </a:xfrm>
            <a:custGeom>
              <a:avLst/>
              <a:gdLst>
                <a:gd name="T0" fmla="*/ 568 w 682"/>
                <a:gd name="T1" fmla="*/ 910 h 910"/>
                <a:gd name="T2" fmla="*/ 682 w 682"/>
                <a:gd name="T3" fmla="*/ 796 h 910"/>
                <a:gd name="T4" fmla="*/ 682 w 682"/>
                <a:gd name="T5" fmla="*/ 341 h 910"/>
                <a:gd name="T6" fmla="*/ 341 w 682"/>
                <a:gd name="T7" fmla="*/ 0 h 910"/>
                <a:gd name="T8" fmla="*/ 0 w 682"/>
                <a:gd name="T9" fmla="*/ 341 h 910"/>
                <a:gd name="T10" fmla="*/ 0 w 682"/>
                <a:gd name="T11" fmla="*/ 796 h 910"/>
                <a:gd name="T12" fmla="*/ 113 w 682"/>
                <a:gd name="T13" fmla="*/ 910 h 910"/>
                <a:gd name="T14" fmla="*/ 568 w 682"/>
                <a:gd name="T15" fmla="*/ 910 h 910"/>
                <a:gd name="T16" fmla="*/ 227 w 682"/>
                <a:gd name="T17" fmla="*/ 341 h 910"/>
                <a:gd name="T18" fmla="*/ 341 w 682"/>
                <a:gd name="T19" fmla="*/ 228 h 910"/>
                <a:gd name="T20" fmla="*/ 455 w 682"/>
                <a:gd name="T21" fmla="*/ 341 h 910"/>
                <a:gd name="T22" fmla="*/ 455 w 682"/>
                <a:gd name="T23" fmla="*/ 683 h 910"/>
                <a:gd name="T24" fmla="*/ 227 w 682"/>
                <a:gd name="T25" fmla="*/ 683 h 910"/>
                <a:gd name="T26" fmla="*/ 227 w 682"/>
                <a:gd name="T27" fmla="*/ 341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2" h="910">
                  <a:moveTo>
                    <a:pt x="568" y="910"/>
                  </a:moveTo>
                  <a:cubicBezTo>
                    <a:pt x="631" y="910"/>
                    <a:pt x="682" y="859"/>
                    <a:pt x="682" y="796"/>
                  </a:cubicBezTo>
                  <a:lnTo>
                    <a:pt x="682" y="341"/>
                  </a:lnTo>
                  <a:cubicBezTo>
                    <a:pt x="682" y="153"/>
                    <a:pt x="529" y="0"/>
                    <a:pt x="341" y="0"/>
                  </a:cubicBezTo>
                  <a:cubicBezTo>
                    <a:pt x="153" y="0"/>
                    <a:pt x="0" y="153"/>
                    <a:pt x="0" y="341"/>
                  </a:cubicBezTo>
                  <a:lnTo>
                    <a:pt x="0" y="796"/>
                  </a:lnTo>
                  <a:cubicBezTo>
                    <a:pt x="0" y="859"/>
                    <a:pt x="50" y="910"/>
                    <a:pt x="113" y="910"/>
                  </a:cubicBezTo>
                  <a:lnTo>
                    <a:pt x="568" y="910"/>
                  </a:lnTo>
                  <a:close/>
                  <a:moveTo>
                    <a:pt x="227" y="341"/>
                  </a:moveTo>
                  <a:cubicBezTo>
                    <a:pt x="227" y="279"/>
                    <a:pt x="278" y="228"/>
                    <a:pt x="341" y="228"/>
                  </a:cubicBezTo>
                  <a:cubicBezTo>
                    <a:pt x="404" y="228"/>
                    <a:pt x="455" y="279"/>
                    <a:pt x="455" y="341"/>
                  </a:cubicBezTo>
                  <a:lnTo>
                    <a:pt x="455" y="683"/>
                  </a:lnTo>
                  <a:lnTo>
                    <a:pt x="227" y="683"/>
                  </a:lnTo>
                  <a:lnTo>
                    <a:pt x="227" y="3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8" name="Freeform 65">
              <a:extLst>
                <a:ext uri="{FF2B5EF4-FFF2-40B4-BE49-F238E27FC236}">
                  <a16:creationId xmlns:a16="http://schemas.microsoft.com/office/drawing/2014/main" id="{A4FBBB90-FB0B-4EF6-AF31-F019EEEFD2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5413" y="3429001"/>
              <a:ext cx="42863" cy="55563"/>
            </a:xfrm>
            <a:custGeom>
              <a:avLst/>
              <a:gdLst>
                <a:gd name="T0" fmla="*/ 114 w 683"/>
                <a:gd name="T1" fmla="*/ 910 h 910"/>
                <a:gd name="T2" fmla="*/ 569 w 683"/>
                <a:gd name="T3" fmla="*/ 910 h 910"/>
                <a:gd name="T4" fmla="*/ 683 w 683"/>
                <a:gd name="T5" fmla="*/ 796 h 910"/>
                <a:gd name="T6" fmla="*/ 683 w 683"/>
                <a:gd name="T7" fmla="*/ 341 h 910"/>
                <a:gd name="T8" fmla="*/ 342 w 683"/>
                <a:gd name="T9" fmla="*/ 0 h 910"/>
                <a:gd name="T10" fmla="*/ 0 w 683"/>
                <a:gd name="T11" fmla="*/ 341 h 910"/>
                <a:gd name="T12" fmla="*/ 0 w 683"/>
                <a:gd name="T13" fmla="*/ 796 h 910"/>
                <a:gd name="T14" fmla="*/ 114 w 683"/>
                <a:gd name="T15" fmla="*/ 910 h 910"/>
                <a:gd name="T16" fmla="*/ 228 w 683"/>
                <a:gd name="T17" fmla="*/ 341 h 910"/>
                <a:gd name="T18" fmla="*/ 342 w 683"/>
                <a:gd name="T19" fmla="*/ 228 h 910"/>
                <a:gd name="T20" fmla="*/ 455 w 683"/>
                <a:gd name="T21" fmla="*/ 341 h 910"/>
                <a:gd name="T22" fmla="*/ 455 w 683"/>
                <a:gd name="T23" fmla="*/ 683 h 910"/>
                <a:gd name="T24" fmla="*/ 228 w 683"/>
                <a:gd name="T25" fmla="*/ 683 h 910"/>
                <a:gd name="T26" fmla="*/ 228 w 683"/>
                <a:gd name="T27" fmla="*/ 341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3" h="910">
                  <a:moveTo>
                    <a:pt x="114" y="910"/>
                  </a:moveTo>
                  <a:lnTo>
                    <a:pt x="569" y="910"/>
                  </a:lnTo>
                  <a:cubicBezTo>
                    <a:pt x="632" y="910"/>
                    <a:pt x="683" y="859"/>
                    <a:pt x="683" y="796"/>
                  </a:cubicBezTo>
                  <a:lnTo>
                    <a:pt x="683" y="341"/>
                  </a:lnTo>
                  <a:cubicBezTo>
                    <a:pt x="683" y="153"/>
                    <a:pt x="530" y="0"/>
                    <a:pt x="342" y="0"/>
                  </a:cubicBezTo>
                  <a:cubicBezTo>
                    <a:pt x="153" y="0"/>
                    <a:pt x="0" y="153"/>
                    <a:pt x="0" y="341"/>
                  </a:cubicBezTo>
                  <a:lnTo>
                    <a:pt x="0" y="796"/>
                  </a:lnTo>
                  <a:cubicBezTo>
                    <a:pt x="0" y="859"/>
                    <a:pt x="51" y="910"/>
                    <a:pt x="114" y="910"/>
                  </a:cubicBezTo>
                  <a:close/>
                  <a:moveTo>
                    <a:pt x="228" y="341"/>
                  </a:moveTo>
                  <a:cubicBezTo>
                    <a:pt x="228" y="279"/>
                    <a:pt x="279" y="228"/>
                    <a:pt x="342" y="228"/>
                  </a:cubicBezTo>
                  <a:cubicBezTo>
                    <a:pt x="404" y="228"/>
                    <a:pt x="455" y="279"/>
                    <a:pt x="455" y="341"/>
                  </a:cubicBezTo>
                  <a:lnTo>
                    <a:pt x="455" y="683"/>
                  </a:lnTo>
                  <a:lnTo>
                    <a:pt x="228" y="683"/>
                  </a:lnTo>
                  <a:lnTo>
                    <a:pt x="228" y="3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9" name="Freeform 66">
              <a:extLst>
                <a:ext uri="{FF2B5EF4-FFF2-40B4-BE49-F238E27FC236}">
                  <a16:creationId xmlns:a16="http://schemas.microsoft.com/office/drawing/2014/main" id="{CA9CEBB7-2A91-4F41-AB36-55E821BA5E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30450" y="3371851"/>
              <a:ext cx="419100" cy="266700"/>
            </a:xfrm>
            <a:custGeom>
              <a:avLst/>
              <a:gdLst>
                <a:gd name="T0" fmla="*/ 6599 w 6827"/>
                <a:gd name="T1" fmla="*/ 114 h 4323"/>
                <a:gd name="T2" fmla="*/ 228 w 6827"/>
                <a:gd name="T3" fmla="*/ 227 h 4323"/>
                <a:gd name="T4" fmla="*/ 114 w 6827"/>
                <a:gd name="T5" fmla="*/ 0 h 4323"/>
                <a:gd name="T6" fmla="*/ 0 w 6827"/>
                <a:gd name="T7" fmla="*/ 4210 h 4323"/>
                <a:gd name="T8" fmla="*/ 1934 w 6827"/>
                <a:gd name="T9" fmla="*/ 4323 h 4323"/>
                <a:gd name="T10" fmla="*/ 2048 w 6827"/>
                <a:gd name="T11" fmla="*/ 3754 h 4323"/>
                <a:gd name="T12" fmla="*/ 1707 w 6827"/>
                <a:gd name="T13" fmla="*/ 3558 h 4323"/>
                <a:gd name="T14" fmla="*/ 1252 w 6827"/>
                <a:gd name="T15" fmla="*/ 3558 h 4323"/>
                <a:gd name="T16" fmla="*/ 796 w 6827"/>
                <a:gd name="T17" fmla="*/ 3558 h 4323"/>
                <a:gd name="T18" fmla="*/ 341 w 6827"/>
                <a:gd name="T19" fmla="*/ 3558 h 4323"/>
                <a:gd name="T20" fmla="*/ 228 w 6827"/>
                <a:gd name="T21" fmla="*/ 455 h 4323"/>
                <a:gd name="T22" fmla="*/ 6599 w 6827"/>
                <a:gd name="T23" fmla="*/ 3527 h 4323"/>
                <a:gd name="T24" fmla="*/ 6258 w 6827"/>
                <a:gd name="T25" fmla="*/ 3558 h 4323"/>
                <a:gd name="T26" fmla="*/ 5803 w 6827"/>
                <a:gd name="T27" fmla="*/ 3558 h 4323"/>
                <a:gd name="T28" fmla="*/ 5348 w 6827"/>
                <a:gd name="T29" fmla="*/ 3558 h 4323"/>
                <a:gd name="T30" fmla="*/ 5006 w 6827"/>
                <a:gd name="T31" fmla="*/ 3527 h 4323"/>
                <a:gd name="T32" fmla="*/ 4779 w 6827"/>
                <a:gd name="T33" fmla="*/ 4210 h 4323"/>
                <a:gd name="T34" fmla="*/ 6713 w 6827"/>
                <a:gd name="T35" fmla="*/ 4323 h 4323"/>
                <a:gd name="T36" fmla="*/ 6827 w 6827"/>
                <a:gd name="T37" fmla="*/ 114 h 4323"/>
                <a:gd name="T38" fmla="*/ 341 w 6827"/>
                <a:gd name="T39" fmla="*/ 3868 h 4323"/>
                <a:gd name="T40" fmla="*/ 569 w 6827"/>
                <a:gd name="T41" fmla="*/ 3868 h 4323"/>
                <a:gd name="T42" fmla="*/ 796 w 6827"/>
                <a:gd name="T43" fmla="*/ 3868 h 4323"/>
                <a:gd name="T44" fmla="*/ 1024 w 6827"/>
                <a:gd name="T45" fmla="*/ 3868 h 4323"/>
                <a:gd name="T46" fmla="*/ 1251 w 6827"/>
                <a:gd name="T47" fmla="*/ 3868 h 4323"/>
                <a:gd name="T48" fmla="*/ 1479 w 6827"/>
                <a:gd name="T49" fmla="*/ 3868 h 4323"/>
                <a:gd name="T50" fmla="*/ 1707 w 6827"/>
                <a:gd name="T51" fmla="*/ 3868 h 4323"/>
                <a:gd name="T52" fmla="*/ 1820 w 6827"/>
                <a:gd name="T53" fmla="*/ 4096 h 4323"/>
                <a:gd name="T54" fmla="*/ 228 w 6827"/>
                <a:gd name="T55" fmla="*/ 3754 h 4323"/>
                <a:gd name="T56" fmla="*/ 6599 w 6827"/>
                <a:gd name="T57" fmla="*/ 4096 h 4323"/>
                <a:gd name="T58" fmla="*/ 5006 w 6827"/>
                <a:gd name="T59" fmla="*/ 3754 h 4323"/>
                <a:gd name="T60" fmla="*/ 5234 w 6827"/>
                <a:gd name="T61" fmla="*/ 3754 h 4323"/>
                <a:gd name="T62" fmla="*/ 5461 w 6827"/>
                <a:gd name="T63" fmla="*/ 3754 h 4323"/>
                <a:gd name="T64" fmla="*/ 5689 w 6827"/>
                <a:gd name="T65" fmla="*/ 3754 h 4323"/>
                <a:gd name="T66" fmla="*/ 5916 w 6827"/>
                <a:gd name="T67" fmla="*/ 3754 h 4323"/>
                <a:gd name="T68" fmla="*/ 6144 w 6827"/>
                <a:gd name="T69" fmla="*/ 3754 h 4323"/>
                <a:gd name="T70" fmla="*/ 6371 w 6827"/>
                <a:gd name="T71" fmla="*/ 3754 h 4323"/>
                <a:gd name="T72" fmla="*/ 6599 w 6827"/>
                <a:gd name="T73" fmla="*/ 3754 h 4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27" h="4323">
                  <a:moveTo>
                    <a:pt x="6713" y="0"/>
                  </a:moveTo>
                  <a:cubicBezTo>
                    <a:pt x="6650" y="0"/>
                    <a:pt x="6599" y="51"/>
                    <a:pt x="6599" y="114"/>
                  </a:cubicBezTo>
                  <a:lnTo>
                    <a:pt x="6599" y="227"/>
                  </a:lnTo>
                  <a:lnTo>
                    <a:pt x="228" y="227"/>
                  </a:lnTo>
                  <a:lnTo>
                    <a:pt x="228" y="114"/>
                  </a:lnTo>
                  <a:cubicBezTo>
                    <a:pt x="228" y="51"/>
                    <a:pt x="177" y="0"/>
                    <a:pt x="114" y="0"/>
                  </a:cubicBezTo>
                  <a:cubicBezTo>
                    <a:pt x="51" y="0"/>
                    <a:pt x="0" y="51"/>
                    <a:pt x="0" y="114"/>
                  </a:cubicBezTo>
                  <a:lnTo>
                    <a:pt x="0" y="4210"/>
                  </a:lnTo>
                  <a:cubicBezTo>
                    <a:pt x="0" y="4272"/>
                    <a:pt x="51" y="4323"/>
                    <a:pt x="114" y="4323"/>
                  </a:cubicBezTo>
                  <a:lnTo>
                    <a:pt x="1934" y="4323"/>
                  </a:lnTo>
                  <a:cubicBezTo>
                    <a:pt x="1997" y="4323"/>
                    <a:pt x="2048" y="4272"/>
                    <a:pt x="2048" y="4210"/>
                  </a:cubicBezTo>
                  <a:lnTo>
                    <a:pt x="2048" y="3754"/>
                  </a:lnTo>
                  <a:cubicBezTo>
                    <a:pt x="2048" y="3629"/>
                    <a:pt x="1946" y="3527"/>
                    <a:pt x="1820" y="3527"/>
                  </a:cubicBezTo>
                  <a:cubicBezTo>
                    <a:pt x="1779" y="3527"/>
                    <a:pt x="1740" y="3538"/>
                    <a:pt x="1707" y="3558"/>
                  </a:cubicBezTo>
                  <a:cubicBezTo>
                    <a:pt x="1640" y="3519"/>
                    <a:pt x="1546" y="3519"/>
                    <a:pt x="1479" y="3558"/>
                  </a:cubicBezTo>
                  <a:cubicBezTo>
                    <a:pt x="1412" y="3519"/>
                    <a:pt x="1318" y="3519"/>
                    <a:pt x="1252" y="3558"/>
                  </a:cubicBezTo>
                  <a:cubicBezTo>
                    <a:pt x="1185" y="3519"/>
                    <a:pt x="1091" y="3519"/>
                    <a:pt x="1024" y="3558"/>
                  </a:cubicBezTo>
                  <a:cubicBezTo>
                    <a:pt x="957" y="3519"/>
                    <a:pt x="863" y="3519"/>
                    <a:pt x="796" y="3558"/>
                  </a:cubicBezTo>
                  <a:cubicBezTo>
                    <a:pt x="729" y="3519"/>
                    <a:pt x="636" y="3519"/>
                    <a:pt x="569" y="3558"/>
                  </a:cubicBezTo>
                  <a:cubicBezTo>
                    <a:pt x="502" y="3519"/>
                    <a:pt x="408" y="3519"/>
                    <a:pt x="341" y="3558"/>
                  </a:cubicBezTo>
                  <a:cubicBezTo>
                    <a:pt x="308" y="3538"/>
                    <a:pt x="269" y="3527"/>
                    <a:pt x="228" y="3527"/>
                  </a:cubicBezTo>
                  <a:lnTo>
                    <a:pt x="228" y="455"/>
                  </a:lnTo>
                  <a:lnTo>
                    <a:pt x="6599" y="455"/>
                  </a:lnTo>
                  <a:lnTo>
                    <a:pt x="6599" y="3527"/>
                  </a:lnTo>
                  <a:cubicBezTo>
                    <a:pt x="6558" y="3527"/>
                    <a:pt x="6519" y="3538"/>
                    <a:pt x="6485" y="3558"/>
                  </a:cubicBezTo>
                  <a:cubicBezTo>
                    <a:pt x="6418" y="3519"/>
                    <a:pt x="6325" y="3519"/>
                    <a:pt x="6258" y="3558"/>
                  </a:cubicBezTo>
                  <a:cubicBezTo>
                    <a:pt x="6191" y="3519"/>
                    <a:pt x="6097" y="3519"/>
                    <a:pt x="6030" y="3558"/>
                  </a:cubicBezTo>
                  <a:cubicBezTo>
                    <a:pt x="5963" y="3519"/>
                    <a:pt x="5870" y="3519"/>
                    <a:pt x="5803" y="3558"/>
                  </a:cubicBezTo>
                  <a:cubicBezTo>
                    <a:pt x="5736" y="3519"/>
                    <a:pt x="5642" y="3519"/>
                    <a:pt x="5575" y="3558"/>
                  </a:cubicBezTo>
                  <a:cubicBezTo>
                    <a:pt x="5508" y="3519"/>
                    <a:pt x="5414" y="3519"/>
                    <a:pt x="5348" y="3558"/>
                  </a:cubicBezTo>
                  <a:cubicBezTo>
                    <a:pt x="5281" y="3519"/>
                    <a:pt x="5187" y="3519"/>
                    <a:pt x="5120" y="3558"/>
                  </a:cubicBezTo>
                  <a:cubicBezTo>
                    <a:pt x="5087" y="3538"/>
                    <a:pt x="5048" y="3527"/>
                    <a:pt x="5006" y="3527"/>
                  </a:cubicBezTo>
                  <a:cubicBezTo>
                    <a:pt x="4881" y="3527"/>
                    <a:pt x="4779" y="3629"/>
                    <a:pt x="4779" y="3754"/>
                  </a:cubicBezTo>
                  <a:lnTo>
                    <a:pt x="4779" y="4210"/>
                  </a:lnTo>
                  <a:cubicBezTo>
                    <a:pt x="4779" y="4272"/>
                    <a:pt x="4829" y="4323"/>
                    <a:pt x="4892" y="4323"/>
                  </a:cubicBezTo>
                  <a:lnTo>
                    <a:pt x="6713" y="4323"/>
                  </a:lnTo>
                  <a:cubicBezTo>
                    <a:pt x="6776" y="4323"/>
                    <a:pt x="6827" y="4272"/>
                    <a:pt x="6827" y="4210"/>
                  </a:cubicBezTo>
                  <a:lnTo>
                    <a:pt x="6827" y="114"/>
                  </a:lnTo>
                  <a:cubicBezTo>
                    <a:pt x="6827" y="51"/>
                    <a:pt x="6776" y="0"/>
                    <a:pt x="6713" y="0"/>
                  </a:cubicBezTo>
                  <a:close/>
                  <a:moveTo>
                    <a:pt x="341" y="3868"/>
                  </a:moveTo>
                  <a:cubicBezTo>
                    <a:pt x="404" y="3868"/>
                    <a:pt x="455" y="3817"/>
                    <a:pt x="455" y="3754"/>
                  </a:cubicBezTo>
                  <a:cubicBezTo>
                    <a:pt x="455" y="3817"/>
                    <a:pt x="506" y="3868"/>
                    <a:pt x="569" y="3868"/>
                  </a:cubicBezTo>
                  <a:cubicBezTo>
                    <a:pt x="632" y="3868"/>
                    <a:pt x="683" y="3817"/>
                    <a:pt x="683" y="3754"/>
                  </a:cubicBezTo>
                  <a:cubicBezTo>
                    <a:pt x="683" y="3817"/>
                    <a:pt x="734" y="3868"/>
                    <a:pt x="796" y="3868"/>
                  </a:cubicBezTo>
                  <a:cubicBezTo>
                    <a:pt x="859" y="3868"/>
                    <a:pt x="910" y="3817"/>
                    <a:pt x="910" y="3754"/>
                  </a:cubicBezTo>
                  <a:cubicBezTo>
                    <a:pt x="910" y="3817"/>
                    <a:pt x="961" y="3868"/>
                    <a:pt x="1024" y="3868"/>
                  </a:cubicBezTo>
                  <a:cubicBezTo>
                    <a:pt x="1087" y="3868"/>
                    <a:pt x="1138" y="3817"/>
                    <a:pt x="1138" y="3754"/>
                  </a:cubicBezTo>
                  <a:cubicBezTo>
                    <a:pt x="1138" y="3817"/>
                    <a:pt x="1189" y="3868"/>
                    <a:pt x="1251" y="3868"/>
                  </a:cubicBezTo>
                  <a:cubicBezTo>
                    <a:pt x="1314" y="3868"/>
                    <a:pt x="1365" y="3817"/>
                    <a:pt x="1365" y="3754"/>
                  </a:cubicBezTo>
                  <a:cubicBezTo>
                    <a:pt x="1365" y="3817"/>
                    <a:pt x="1416" y="3868"/>
                    <a:pt x="1479" y="3868"/>
                  </a:cubicBezTo>
                  <a:cubicBezTo>
                    <a:pt x="1542" y="3868"/>
                    <a:pt x="1593" y="3817"/>
                    <a:pt x="1593" y="3754"/>
                  </a:cubicBezTo>
                  <a:cubicBezTo>
                    <a:pt x="1593" y="3817"/>
                    <a:pt x="1644" y="3868"/>
                    <a:pt x="1707" y="3868"/>
                  </a:cubicBezTo>
                  <a:cubicBezTo>
                    <a:pt x="1770" y="3868"/>
                    <a:pt x="1820" y="3817"/>
                    <a:pt x="1820" y="3754"/>
                  </a:cubicBezTo>
                  <a:lnTo>
                    <a:pt x="1820" y="4096"/>
                  </a:lnTo>
                  <a:lnTo>
                    <a:pt x="228" y="4096"/>
                  </a:lnTo>
                  <a:lnTo>
                    <a:pt x="228" y="3754"/>
                  </a:lnTo>
                  <a:cubicBezTo>
                    <a:pt x="228" y="3817"/>
                    <a:pt x="278" y="3868"/>
                    <a:pt x="341" y="3868"/>
                  </a:cubicBezTo>
                  <a:close/>
                  <a:moveTo>
                    <a:pt x="6599" y="4096"/>
                  </a:moveTo>
                  <a:lnTo>
                    <a:pt x="5006" y="4096"/>
                  </a:lnTo>
                  <a:lnTo>
                    <a:pt x="5006" y="3754"/>
                  </a:lnTo>
                  <a:cubicBezTo>
                    <a:pt x="5006" y="3817"/>
                    <a:pt x="5057" y="3868"/>
                    <a:pt x="5120" y="3868"/>
                  </a:cubicBezTo>
                  <a:cubicBezTo>
                    <a:pt x="5183" y="3868"/>
                    <a:pt x="5234" y="3817"/>
                    <a:pt x="5234" y="3754"/>
                  </a:cubicBezTo>
                  <a:cubicBezTo>
                    <a:pt x="5234" y="3817"/>
                    <a:pt x="5285" y="3868"/>
                    <a:pt x="5348" y="3868"/>
                  </a:cubicBezTo>
                  <a:cubicBezTo>
                    <a:pt x="5410" y="3868"/>
                    <a:pt x="5461" y="3817"/>
                    <a:pt x="5461" y="3754"/>
                  </a:cubicBezTo>
                  <a:cubicBezTo>
                    <a:pt x="5461" y="3817"/>
                    <a:pt x="5512" y="3868"/>
                    <a:pt x="5575" y="3868"/>
                  </a:cubicBezTo>
                  <a:cubicBezTo>
                    <a:pt x="5638" y="3868"/>
                    <a:pt x="5689" y="3817"/>
                    <a:pt x="5689" y="3754"/>
                  </a:cubicBezTo>
                  <a:cubicBezTo>
                    <a:pt x="5689" y="3817"/>
                    <a:pt x="5740" y="3868"/>
                    <a:pt x="5803" y="3868"/>
                  </a:cubicBezTo>
                  <a:cubicBezTo>
                    <a:pt x="5866" y="3868"/>
                    <a:pt x="5916" y="3817"/>
                    <a:pt x="5916" y="3754"/>
                  </a:cubicBezTo>
                  <a:cubicBezTo>
                    <a:pt x="5916" y="3817"/>
                    <a:pt x="5967" y="3868"/>
                    <a:pt x="6030" y="3868"/>
                  </a:cubicBezTo>
                  <a:cubicBezTo>
                    <a:pt x="6093" y="3868"/>
                    <a:pt x="6144" y="3817"/>
                    <a:pt x="6144" y="3754"/>
                  </a:cubicBezTo>
                  <a:cubicBezTo>
                    <a:pt x="6144" y="3817"/>
                    <a:pt x="6195" y="3868"/>
                    <a:pt x="6258" y="3868"/>
                  </a:cubicBezTo>
                  <a:cubicBezTo>
                    <a:pt x="6321" y="3868"/>
                    <a:pt x="6371" y="3817"/>
                    <a:pt x="6371" y="3754"/>
                  </a:cubicBezTo>
                  <a:cubicBezTo>
                    <a:pt x="6371" y="3817"/>
                    <a:pt x="6422" y="3868"/>
                    <a:pt x="6485" y="3868"/>
                  </a:cubicBezTo>
                  <a:cubicBezTo>
                    <a:pt x="6548" y="3868"/>
                    <a:pt x="6599" y="3817"/>
                    <a:pt x="6599" y="3754"/>
                  </a:cubicBezTo>
                  <a:lnTo>
                    <a:pt x="6599" y="40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0" name="Freeform 67">
              <a:extLst>
                <a:ext uri="{FF2B5EF4-FFF2-40B4-BE49-F238E27FC236}">
                  <a16:creationId xmlns:a16="http://schemas.microsoft.com/office/drawing/2014/main" id="{265C2153-3F02-4F1E-BBF7-D535DDFD55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5413" y="3513138"/>
              <a:ext cx="42863" cy="55563"/>
            </a:xfrm>
            <a:custGeom>
              <a:avLst/>
              <a:gdLst>
                <a:gd name="T0" fmla="*/ 0 w 683"/>
                <a:gd name="T1" fmla="*/ 797 h 911"/>
                <a:gd name="T2" fmla="*/ 114 w 683"/>
                <a:gd name="T3" fmla="*/ 911 h 911"/>
                <a:gd name="T4" fmla="*/ 569 w 683"/>
                <a:gd name="T5" fmla="*/ 911 h 911"/>
                <a:gd name="T6" fmla="*/ 683 w 683"/>
                <a:gd name="T7" fmla="*/ 797 h 911"/>
                <a:gd name="T8" fmla="*/ 683 w 683"/>
                <a:gd name="T9" fmla="*/ 114 h 911"/>
                <a:gd name="T10" fmla="*/ 569 w 683"/>
                <a:gd name="T11" fmla="*/ 0 h 911"/>
                <a:gd name="T12" fmla="*/ 114 w 683"/>
                <a:gd name="T13" fmla="*/ 0 h 911"/>
                <a:gd name="T14" fmla="*/ 0 w 683"/>
                <a:gd name="T15" fmla="*/ 114 h 911"/>
                <a:gd name="T16" fmla="*/ 0 w 683"/>
                <a:gd name="T17" fmla="*/ 797 h 911"/>
                <a:gd name="T18" fmla="*/ 228 w 683"/>
                <a:gd name="T19" fmla="*/ 228 h 911"/>
                <a:gd name="T20" fmla="*/ 455 w 683"/>
                <a:gd name="T21" fmla="*/ 228 h 911"/>
                <a:gd name="T22" fmla="*/ 455 w 683"/>
                <a:gd name="T23" fmla="*/ 683 h 911"/>
                <a:gd name="T24" fmla="*/ 228 w 683"/>
                <a:gd name="T25" fmla="*/ 683 h 911"/>
                <a:gd name="T26" fmla="*/ 228 w 683"/>
                <a:gd name="T27" fmla="*/ 228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3" h="911">
                  <a:moveTo>
                    <a:pt x="0" y="797"/>
                  </a:moveTo>
                  <a:cubicBezTo>
                    <a:pt x="0" y="860"/>
                    <a:pt x="51" y="911"/>
                    <a:pt x="114" y="911"/>
                  </a:cubicBezTo>
                  <a:lnTo>
                    <a:pt x="569" y="911"/>
                  </a:lnTo>
                  <a:cubicBezTo>
                    <a:pt x="632" y="911"/>
                    <a:pt x="683" y="860"/>
                    <a:pt x="683" y="797"/>
                  </a:cubicBezTo>
                  <a:lnTo>
                    <a:pt x="683" y="114"/>
                  </a:lnTo>
                  <a:cubicBezTo>
                    <a:pt x="683" y="51"/>
                    <a:pt x="632" y="0"/>
                    <a:pt x="569" y="0"/>
                  </a:cubicBezTo>
                  <a:lnTo>
                    <a:pt x="114" y="0"/>
                  </a:lnTo>
                  <a:cubicBezTo>
                    <a:pt x="51" y="0"/>
                    <a:pt x="0" y="51"/>
                    <a:pt x="0" y="114"/>
                  </a:cubicBezTo>
                  <a:lnTo>
                    <a:pt x="0" y="797"/>
                  </a:lnTo>
                  <a:close/>
                  <a:moveTo>
                    <a:pt x="228" y="228"/>
                  </a:moveTo>
                  <a:lnTo>
                    <a:pt x="455" y="228"/>
                  </a:lnTo>
                  <a:lnTo>
                    <a:pt x="455" y="683"/>
                  </a:lnTo>
                  <a:lnTo>
                    <a:pt x="228" y="683"/>
                  </a:lnTo>
                  <a:lnTo>
                    <a:pt x="228" y="2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1" name="Freeform 68">
              <a:extLst>
                <a:ext uri="{FF2B5EF4-FFF2-40B4-BE49-F238E27FC236}">
                  <a16:creationId xmlns:a16="http://schemas.microsoft.com/office/drawing/2014/main" id="{55677156-B04F-489D-B320-8A141DC04B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9363" y="3429001"/>
              <a:ext cx="41275" cy="55563"/>
            </a:xfrm>
            <a:custGeom>
              <a:avLst/>
              <a:gdLst>
                <a:gd name="T0" fmla="*/ 569 w 683"/>
                <a:gd name="T1" fmla="*/ 910 h 910"/>
                <a:gd name="T2" fmla="*/ 683 w 683"/>
                <a:gd name="T3" fmla="*/ 796 h 910"/>
                <a:gd name="T4" fmla="*/ 683 w 683"/>
                <a:gd name="T5" fmla="*/ 341 h 910"/>
                <a:gd name="T6" fmla="*/ 341 w 683"/>
                <a:gd name="T7" fmla="*/ 0 h 910"/>
                <a:gd name="T8" fmla="*/ 0 w 683"/>
                <a:gd name="T9" fmla="*/ 341 h 910"/>
                <a:gd name="T10" fmla="*/ 0 w 683"/>
                <a:gd name="T11" fmla="*/ 796 h 910"/>
                <a:gd name="T12" fmla="*/ 114 w 683"/>
                <a:gd name="T13" fmla="*/ 910 h 910"/>
                <a:gd name="T14" fmla="*/ 569 w 683"/>
                <a:gd name="T15" fmla="*/ 910 h 910"/>
                <a:gd name="T16" fmla="*/ 228 w 683"/>
                <a:gd name="T17" fmla="*/ 341 h 910"/>
                <a:gd name="T18" fmla="*/ 341 w 683"/>
                <a:gd name="T19" fmla="*/ 228 h 910"/>
                <a:gd name="T20" fmla="*/ 455 w 683"/>
                <a:gd name="T21" fmla="*/ 341 h 910"/>
                <a:gd name="T22" fmla="*/ 455 w 683"/>
                <a:gd name="T23" fmla="*/ 683 h 910"/>
                <a:gd name="T24" fmla="*/ 228 w 683"/>
                <a:gd name="T25" fmla="*/ 683 h 910"/>
                <a:gd name="T26" fmla="*/ 228 w 683"/>
                <a:gd name="T27" fmla="*/ 341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3" h="910">
                  <a:moveTo>
                    <a:pt x="569" y="910"/>
                  </a:moveTo>
                  <a:cubicBezTo>
                    <a:pt x="632" y="910"/>
                    <a:pt x="683" y="859"/>
                    <a:pt x="683" y="796"/>
                  </a:cubicBezTo>
                  <a:lnTo>
                    <a:pt x="683" y="341"/>
                  </a:lnTo>
                  <a:cubicBezTo>
                    <a:pt x="683" y="153"/>
                    <a:pt x="529" y="0"/>
                    <a:pt x="341" y="0"/>
                  </a:cubicBezTo>
                  <a:cubicBezTo>
                    <a:pt x="153" y="0"/>
                    <a:pt x="0" y="153"/>
                    <a:pt x="0" y="341"/>
                  </a:cubicBezTo>
                  <a:lnTo>
                    <a:pt x="0" y="796"/>
                  </a:lnTo>
                  <a:cubicBezTo>
                    <a:pt x="0" y="859"/>
                    <a:pt x="51" y="910"/>
                    <a:pt x="114" y="910"/>
                  </a:cubicBezTo>
                  <a:lnTo>
                    <a:pt x="569" y="910"/>
                  </a:lnTo>
                  <a:close/>
                  <a:moveTo>
                    <a:pt x="228" y="341"/>
                  </a:moveTo>
                  <a:cubicBezTo>
                    <a:pt x="228" y="279"/>
                    <a:pt x="279" y="228"/>
                    <a:pt x="341" y="228"/>
                  </a:cubicBezTo>
                  <a:cubicBezTo>
                    <a:pt x="404" y="228"/>
                    <a:pt x="455" y="279"/>
                    <a:pt x="455" y="341"/>
                  </a:cubicBezTo>
                  <a:lnTo>
                    <a:pt x="455" y="683"/>
                  </a:lnTo>
                  <a:lnTo>
                    <a:pt x="228" y="683"/>
                  </a:lnTo>
                  <a:lnTo>
                    <a:pt x="228" y="3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2" name="Freeform 69">
              <a:extLst>
                <a:ext uri="{FF2B5EF4-FFF2-40B4-BE49-F238E27FC236}">
                  <a16:creationId xmlns:a16="http://schemas.microsoft.com/office/drawing/2014/main" id="{54D98095-6B9B-415F-B351-25EC8EDC32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1725" y="3429001"/>
              <a:ext cx="42863" cy="55563"/>
            </a:xfrm>
            <a:custGeom>
              <a:avLst/>
              <a:gdLst>
                <a:gd name="T0" fmla="*/ 682 w 682"/>
                <a:gd name="T1" fmla="*/ 341 h 910"/>
                <a:gd name="T2" fmla="*/ 341 w 682"/>
                <a:gd name="T3" fmla="*/ 0 h 910"/>
                <a:gd name="T4" fmla="*/ 0 w 682"/>
                <a:gd name="T5" fmla="*/ 341 h 910"/>
                <a:gd name="T6" fmla="*/ 0 w 682"/>
                <a:gd name="T7" fmla="*/ 796 h 910"/>
                <a:gd name="T8" fmla="*/ 113 w 682"/>
                <a:gd name="T9" fmla="*/ 910 h 910"/>
                <a:gd name="T10" fmla="*/ 569 w 682"/>
                <a:gd name="T11" fmla="*/ 910 h 910"/>
                <a:gd name="T12" fmla="*/ 682 w 682"/>
                <a:gd name="T13" fmla="*/ 796 h 910"/>
                <a:gd name="T14" fmla="*/ 682 w 682"/>
                <a:gd name="T15" fmla="*/ 341 h 910"/>
                <a:gd name="T16" fmla="*/ 455 w 682"/>
                <a:gd name="T17" fmla="*/ 683 h 910"/>
                <a:gd name="T18" fmla="*/ 227 w 682"/>
                <a:gd name="T19" fmla="*/ 683 h 910"/>
                <a:gd name="T20" fmla="*/ 227 w 682"/>
                <a:gd name="T21" fmla="*/ 341 h 910"/>
                <a:gd name="T22" fmla="*/ 341 w 682"/>
                <a:gd name="T23" fmla="*/ 228 h 910"/>
                <a:gd name="T24" fmla="*/ 455 w 682"/>
                <a:gd name="T25" fmla="*/ 341 h 910"/>
                <a:gd name="T26" fmla="*/ 455 w 682"/>
                <a:gd name="T27" fmla="*/ 683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2" h="910">
                  <a:moveTo>
                    <a:pt x="682" y="341"/>
                  </a:moveTo>
                  <a:cubicBezTo>
                    <a:pt x="682" y="153"/>
                    <a:pt x="529" y="0"/>
                    <a:pt x="341" y="0"/>
                  </a:cubicBezTo>
                  <a:cubicBezTo>
                    <a:pt x="153" y="0"/>
                    <a:pt x="0" y="153"/>
                    <a:pt x="0" y="341"/>
                  </a:cubicBezTo>
                  <a:lnTo>
                    <a:pt x="0" y="796"/>
                  </a:lnTo>
                  <a:cubicBezTo>
                    <a:pt x="0" y="859"/>
                    <a:pt x="51" y="910"/>
                    <a:pt x="113" y="910"/>
                  </a:cubicBezTo>
                  <a:lnTo>
                    <a:pt x="569" y="910"/>
                  </a:lnTo>
                  <a:cubicBezTo>
                    <a:pt x="631" y="910"/>
                    <a:pt x="682" y="859"/>
                    <a:pt x="682" y="796"/>
                  </a:cubicBezTo>
                  <a:lnTo>
                    <a:pt x="682" y="341"/>
                  </a:lnTo>
                  <a:close/>
                  <a:moveTo>
                    <a:pt x="455" y="683"/>
                  </a:moveTo>
                  <a:lnTo>
                    <a:pt x="227" y="683"/>
                  </a:lnTo>
                  <a:lnTo>
                    <a:pt x="227" y="341"/>
                  </a:lnTo>
                  <a:cubicBezTo>
                    <a:pt x="227" y="279"/>
                    <a:pt x="278" y="228"/>
                    <a:pt x="341" y="228"/>
                  </a:cubicBezTo>
                  <a:cubicBezTo>
                    <a:pt x="404" y="228"/>
                    <a:pt x="455" y="279"/>
                    <a:pt x="455" y="341"/>
                  </a:cubicBezTo>
                  <a:lnTo>
                    <a:pt x="455" y="6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grpSp>
        <p:nvGrpSpPr>
          <p:cNvPr id="3" name="Group 208">
            <a:extLst>
              <a:ext uri="{FF2B5EF4-FFF2-40B4-BE49-F238E27FC236}">
                <a16:creationId xmlns:a16="http://schemas.microsoft.com/office/drawing/2014/main" id="{5ED57D1D-8EBB-44B1-A970-58374BADD07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9056" y="4821937"/>
            <a:ext cx="507258" cy="562163"/>
            <a:chOff x="2225" y="2955"/>
            <a:chExt cx="619" cy="686"/>
          </a:xfrm>
          <a:solidFill>
            <a:srgbClr val="1BD7D3"/>
          </a:solidFill>
        </p:grpSpPr>
        <p:sp>
          <p:nvSpPr>
            <p:cNvPr id="44" name="Freeform 209">
              <a:extLst>
                <a:ext uri="{FF2B5EF4-FFF2-40B4-BE49-F238E27FC236}">
                  <a16:creationId xmlns:a16="http://schemas.microsoft.com/office/drawing/2014/main" id="{1F8338B6-1E7E-4715-8065-92AE969DE9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5" y="3502"/>
              <a:ext cx="184" cy="139"/>
            </a:xfrm>
            <a:custGeom>
              <a:avLst/>
              <a:gdLst>
                <a:gd name="T0" fmla="*/ 1077 w 1716"/>
                <a:gd name="T1" fmla="*/ 0 h 1303"/>
                <a:gd name="T2" fmla="*/ 923 w 1716"/>
                <a:gd name="T3" fmla="*/ 0 h 1303"/>
                <a:gd name="T4" fmla="*/ 793 w 1716"/>
                <a:gd name="T5" fmla="*/ 0 h 1303"/>
                <a:gd name="T6" fmla="*/ 639 w 1716"/>
                <a:gd name="T7" fmla="*/ 0 h 1303"/>
                <a:gd name="T8" fmla="*/ 0 w 1716"/>
                <a:gd name="T9" fmla="*/ 639 h 1303"/>
                <a:gd name="T10" fmla="*/ 0 w 1716"/>
                <a:gd name="T11" fmla="*/ 1209 h 1303"/>
                <a:gd name="T12" fmla="*/ 93 w 1716"/>
                <a:gd name="T13" fmla="*/ 1303 h 1303"/>
                <a:gd name="T14" fmla="*/ 187 w 1716"/>
                <a:gd name="T15" fmla="*/ 1209 h 1303"/>
                <a:gd name="T16" fmla="*/ 187 w 1716"/>
                <a:gd name="T17" fmla="*/ 639 h 1303"/>
                <a:gd name="T18" fmla="*/ 639 w 1716"/>
                <a:gd name="T19" fmla="*/ 188 h 1303"/>
                <a:gd name="T20" fmla="*/ 668 w 1716"/>
                <a:gd name="T21" fmla="*/ 188 h 1303"/>
                <a:gd name="T22" fmla="*/ 523 w 1716"/>
                <a:gd name="T23" fmla="*/ 679 h 1303"/>
                <a:gd name="T24" fmla="*/ 546 w 1716"/>
                <a:gd name="T25" fmla="*/ 771 h 1303"/>
                <a:gd name="T26" fmla="*/ 791 w 1716"/>
                <a:gd name="T27" fmla="*/ 1022 h 1303"/>
                <a:gd name="T28" fmla="*/ 858 w 1716"/>
                <a:gd name="T29" fmla="*/ 1051 h 1303"/>
                <a:gd name="T30" fmla="*/ 925 w 1716"/>
                <a:gd name="T31" fmla="*/ 1022 h 1303"/>
                <a:gd name="T32" fmla="*/ 1170 w 1716"/>
                <a:gd name="T33" fmla="*/ 771 h 1303"/>
                <a:gd name="T34" fmla="*/ 1193 w 1716"/>
                <a:gd name="T35" fmla="*/ 679 h 1303"/>
                <a:gd name="T36" fmla="*/ 1048 w 1716"/>
                <a:gd name="T37" fmla="*/ 188 h 1303"/>
                <a:gd name="T38" fmla="*/ 1077 w 1716"/>
                <a:gd name="T39" fmla="*/ 188 h 1303"/>
                <a:gd name="T40" fmla="*/ 1529 w 1716"/>
                <a:gd name="T41" fmla="*/ 639 h 1303"/>
                <a:gd name="T42" fmla="*/ 1529 w 1716"/>
                <a:gd name="T43" fmla="*/ 1209 h 1303"/>
                <a:gd name="T44" fmla="*/ 1623 w 1716"/>
                <a:gd name="T45" fmla="*/ 1303 h 1303"/>
                <a:gd name="T46" fmla="*/ 1716 w 1716"/>
                <a:gd name="T47" fmla="*/ 1209 h 1303"/>
                <a:gd name="T48" fmla="*/ 1716 w 1716"/>
                <a:gd name="T49" fmla="*/ 639 h 1303"/>
                <a:gd name="T50" fmla="*/ 1077 w 1716"/>
                <a:gd name="T51" fmla="*/ 0 h 1303"/>
                <a:gd name="T52" fmla="*/ 858 w 1716"/>
                <a:gd name="T53" fmla="*/ 823 h 1303"/>
                <a:gd name="T54" fmla="*/ 718 w 1716"/>
                <a:gd name="T55" fmla="*/ 680 h 1303"/>
                <a:gd name="T56" fmla="*/ 858 w 1716"/>
                <a:gd name="T57" fmla="*/ 205 h 1303"/>
                <a:gd name="T58" fmla="*/ 998 w 1716"/>
                <a:gd name="T59" fmla="*/ 680 h 1303"/>
                <a:gd name="T60" fmla="*/ 858 w 1716"/>
                <a:gd name="T61" fmla="*/ 823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16" h="1303">
                  <a:moveTo>
                    <a:pt x="1077" y="0"/>
                  </a:moveTo>
                  <a:lnTo>
                    <a:pt x="923" y="0"/>
                  </a:lnTo>
                  <a:lnTo>
                    <a:pt x="793" y="0"/>
                  </a:lnTo>
                  <a:lnTo>
                    <a:pt x="639" y="0"/>
                  </a:lnTo>
                  <a:cubicBezTo>
                    <a:pt x="286" y="0"/>
                    <a:pt x="0" y="287"/>
                    <a:pt x="0" y="639"/>
                  </a:cubicBezTo>
                  <a:lnTo>
                    <a:pt x="0" y="1209"/>
                  </a:lnTo>
                  <a:cubicBezTo>
                    <a:pt x="0" y="1261"/>
                    <a:pt x="42" y="1303"/>
                    <a:pt x="93" y="1303"/>
                  </a:cubicBezTo>
                  <a:cubicBezTo>
                    <a:pt x="145" y="1303"/>
                    <a:pt x="187" y="1261"/>
                    <a:pt x="187" y="1209"/>
                  </a:cubicBezTo>
                  <a:lnTo>
                    <a:pt x="187" y="639"/>
                  </a:lnTo>
                  <a:cubicBezTo>
                    <a:pt x="187" y="390"/>
                    <a:pt x="390" y="188"/>
                    <a:pt x="639" y="188"/>
                  </a:cubicBezTo>
                  <a:lnTo>
                    <a:pt x="668" y="188"/>
                  </a:lnTo>
                  <a:lnTo>
                    <a:pt x="523" y="679"/>
                  </a:lnTo>
                  <a:cubicBezTo>
                    <a:pt x="513" y="712"/>
                    <a:pt x="522" y="747"/>
                    <a:pt x="546" y="771"/>
                  </a:cubicBezTo>
                  <a:lnTo>
                    <a:pt x="791" y="1022"/>
                  </a:lnTo>
                  <a:cubicBezTo>
                    <a:pt x="809" y="1041"/>
                    <a:pt x="833" y="1051"/>
                    <a:pt x="858" y="1051"/>
                  </a:cubicBezTo>
                  <a:cubicBezTo>
                    <a:pt x="883" y="1051"/>
                    <a:pt x="907" y="1041"/>
                    <a:pt x="925" y="1022"/>
                  </a:cubicBezTo>
                  <a:lnTo>
                    <a:pt x="1170" y="771"/>
                  </a:lnTo>
                  <a:cubicBezTo>
                    <a:pt x="1194" y="747"/>
                    <a:pt x="1203" y="712"/>
                    <a:pt x="1193" y="679"/>
                  </a:cubicBezTo>
                  <a:lnTo>
                    <a:pt x="1048" y="188"/>
                  </a:lnTo>
                  <a:lnTo>
                    <a:pt x="1077" y="188"/>
                  </a:lnTo>
                  <a:cubicBezTo>
                    <a:pt x="1326" y="188"/>
                    <a:pt x="1529" y="390"/>
                    <a:pt x="1529" y="639"/>
                  </a:cubicBezTo>
                  <a:lnTo>
                    <a:pt x="1529" y="1209"/>
                  </a:lnTo>
                  <a:cubicBezTo>
                    <a:pt x="1529" y="1261"/>
                    <a:pt x="1571" y="1303"/>
                    <a:pt x="1623" y="1303"/>
                  </a:cubicBezTo>
                  <a:cubicBezTo>
                    <a:pt x="1674" y="1303"/>
                    <a:pt x="1716" y="1261"/>
                    <a:pt x="1716" y="1209"/>
                  </a:cubicBezTo>
                  <a:lnTo>
                    <a:pt x="1716" y="639"/>
                  </a:lnTo>
                  <a:cubicBezTo>
                    <a:pt x="1716" y="287"/>
                    <a:pt x="1430" y="0"/>
                    <a:pt x="1077" y="0"/>
                  </a:cubicBezTo>
                  <a:close/>
                  <a:moveTo>
                    <a:pt x="858" y="823"/>
                  </a:moveTo>
                  <a:lnTo>
                    <a:pt x="718" y="680"/>
                  </a:lnTo>
                  <a:lnTo>
                    <a:pt x="858" y="205"/>
                  </a:lnTo>
                  <a:lnTo>
                    <a:pt x="998" y="680"/>
                  </a:lnTo>
                  <a:lnTo>
                    <a:pt x="858" y="8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210">
              <a:extLst>
                <a:ext uri="{FF2B5EF4-FFF2-40B4-BE49-F238E27FC236}">
                  <a16:creationId xmlns:a16="http://schemas.microsoft.com/office/drawing/2014/main" id="{1C026240-E765-4290-AD8C-EBA8C87B10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40" y="3311"/>
              <a:ext cx="154" cy="185"/>
            </a:xfrm>
            <a:custGeom>
              <a:avLst/>
              <a:gdLst>
                <a:gd name="T0" fmla="*/ 1432 w 1432"/>
                <a:gd name="T1" fmla="*/ 834 h 1733"/>
                <a:gd name="T2" fmla="*/ 1431 w 1432"/>
                <a:gd name="T3" fmla="*/ 670 h 1733"/>
                <a:gd name="T4" fmla="*/ 1423 w 1432"/>
                <a:gd name="T5" fmla="*/ 603 h 1733"/>
                <a:gd name="T6" fmla="*/ 1414 w 1432"/>
                <a:gd name="T7" fmla="*/ 557 h 1733"/>
                <a:gd name="T8" fmla="*/ 1397 w 1432"/>
                <a:gd name="T9" fmla="*/ 495 h 1733"/>
                <a:gd name="T10" fmla="*/ 1380 w 1432"/>
                <a:gd name="T11" fmla="*/ 448 h 1733"/>
                <a:gd name="T12" fmla="*/ 1356 w 1432"/>
                <a:gd name="T13" fmla="*/ 395 h 1733"/>
                <a:gd name="T14" fmla="*/ 1330 w 1432"/>
                <a:gd name="T15" fmla="*/ 347 h 1733"/>
                <a:gd name="T16" fmla="*/ 1245 w 1432"/>
                <a:gd name="T17" fmla="*/ 235 h 1733"/>
                <a:gd name="T18" fmla="*/ 1203 w 1432"/>
                <a:gd name="T19" fmla="*/ 192 h 1733"/>
                <a:gd name="T20" fmla="*/ 1182 w 1432"/>
                <a:gd name="T21" fmla="*/ 173 h 1733"/>
                <a:gd name="T22" fmla="*/ 1147 w 1432"/>
                <a:gd name="T23" fmla="*/ 145 h 1733"/>
                <a:gd name="T24" fmla="*/ 1113 w 1432"/>
                <a:gd name="T25" fmla="*/ 120 h 1733"/>
                <a:gd name="T26" fmla="*/ 1068 w 1432"/>
                <a:gd name="T27" fmla="*/ 93 h 1733"/>
                <a:gd name="T28" fmla="*/ 905 w 1432"/>
                <a:gd name="T29" fmla="*/ 26 h 1733"/>
                <a:gd name="T30" fmla="*/ 871 w 1432"/>
                <a:gd name="T31" fmla="*/ 17 h 1733"/>
                <a:gd name="T32" fmla="*/ 816 w 1432"/>
                <a:gd name="T33" fmla="*/ 7 h 1733"/>
                <a:gd name="T34" fmla="*/ 765 w 1432"/>
                <a:gd name="T35" fmla="*/ 2 h 1733"/>
                <a:gd name="T36" fmla="*/ 388 w 1432"/>
                <a:gd name="T37" fmla="*/ 80 h 1733"/>
                <a:gd name="T38" fmla="*/ 716 w 1432"/>
                <a:gd name="T39" fmla="*/ 188 h 1733"/>
                <a:gd name="T40" fmla="*/ 766 w 1432"/>
                <a:gd name="T41" fmla="*/ 190 h 1733"/>
                <a:gd name="T42" fmla="*/ 805 w 1432"/>
                <a:gd name="T43" fmla="*/ 196 h 1733"/>
                <a:gd name="T44" fmla="*/ 833 w 1432"/>
                <a:gd name="T45" fmla="*/ 201 h 1733"/>
                <a:gd name="T46" fmla="*/ 977 w 1432"/>
                <a:gd name="T47" fmla="*/ 257 h 1733"/>
                <a:gd name="T48" fmla="*/ 1006 w 1432"/>
                <a:gd name="T49" fmla="*/ 275 h 1733"/>
                <a:gd name="T50" fmla="*/ 1035 w 1432"/>
                <a:gd name="T51" fmla="*/ 295 h 1733"/>
                <a:gd name="T52" fmla="*/ 1065 w 1432"/>
                <a:gd name="T53" fmla="*/ 320 h 1733"/>
                <a:gd name="T54" fmla="*/ 1096 w 1432"/>
                <a:gd name="T55" fmla="*/ 349 h 1733"/>
                <a:gd name="T56" fmla="*/ 1123 w 1432"/>
                <a:gd name="T57" fmla="*/ 379 h 1733"/>
                <a:gd name="T58" fmla="*/ 1154 w 1432"/>
                <a:gd name="T59" fmla="*/ 420 h 1733"/>
                <a:gd name="T60" fmla="*/ 1174 w 1432"/>
                <a:gd name="T61" fmla="*/ 453 h 1733"/>
                <a:gd name="T62" fmla="*/ 1195 w 1432"/>
                <a:gd name="T63" fmla="*/ 493 h 1733"/>
                <a:gd name="T64" fmla="*/ 1209 w 1432"/>
                <a:gd name="T65" fmla="*/ 526 h 1733"/>
                <a:gd name="T66" fmla="*/ 1224 w 1432"/>
                <a:gd name="T67" fmla="*/ 571 h 1733"/>
                <a:gd name="T68" fmla="*/ 1233 w 1432"/>
                <a:gd name="T69" fmla="*/ 605 h 1733"/>
                <a:gd name="T70" fmla="*/ 1241 w 1432"/>
                <a:gd name="T71" fmla="*/ 654 h 1733"/>
                <a:gd name="T72" fmla="*/ 1244 w 1432"/>
                <a:gd name="T73" fmla="*/ 688 h 1733"/>
                <a:gd name="T74" fmla="*/ 1023 w 1432"/>
                <a:gd name="T75" fmla="*/ 541 h 1733"/>
                <a:gd name="T76" fmla="*/ 393 w 1432"/>
                <a:gd name="T77" fmla="*/ 743 h 1733"/>
                <a:gd name="T78" fmla="*/ 189 w 1432"/>
                <a:gd name="T79" fmla="*/ 680 h 1733"/>
                <a:gd name="T80" fmla="*/ 192 w 1432"/>
                <a:gd name="T81" fmla="*/ 646 h 1733"/>
                <a:gd name="T82" fmla="*/ 83 w 1432"/>
                <a:gd name="T83" fmla="*/ 380 h 1733"/>
                <a:gd name="T84" fmla="*/ 5 w 1432"/>
                <a:gd name="T85" fmla="*/ 629 h 1733"/>
                <a:gd name="T86" fmla="*/ 1 w 1432"/>
                <a:gd name="T87" fmla="*/ 677 h 1733"/>
                <a:gd name="T88" fmla="*/ 0 w 1432"/>
                <a:gd name="T89" fmla="*/ 1017 h 1733"/>
                <a:gd name="T90" fmla="*/ 393 w 1432"/>
                <a:gd name="T91" fmla="*/ 931 h 1733"/>
                <a:gd name="T92" fmla="*/ 1245 w 1432"/>
                <a:gd name="T93" fmla="*/ 1017 h 1733"/>
                <a:gd name="T94" fmla="*/ 187 w 1432"/>
                <a:gd name="T95" fmla="*/ 905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32" h="1733">
                  <a:moveTo>
                    <a:pt x="716" y="1733"/>
                  </a:moveTo>
                  <a:cubicBezTo>
                    <a:pt x="1111" y="1733"/>
                    <a:pt x="1432" y="1412"/>
                    <a:pt x="1432" y="1017"/>
                  </a:cubicBezTo>
                  <a:lnTo>
                    <a:pt x="1432" y="834"/>
                  </a:lnTo>
                  <a:lnTo>
                    <a:pt x="1432" y="717"/>
                  </a:lnTo>
                  <a:cubicBezTo>
                    <a:pt x="1432" y="704"/>
                    <a:pt x="1432" y="691"/>
                    <a:pt x="1431" y="679"/>
                  </a:cubicBezTo>
                  <a:cubicBezTo>
                    <a:pt x="1431" y="676"/>
                    <a:pt x="1431" y="673"/>
                    <a:pt x="1431" y="670"/>
                  </a:cubicBezTo>
                  <a:cubicBezTo>
                    <a:pt x="1430" y="660"/>
                    <a:pt x="1429" y="650"/>
                    <a:pt x="1428" y="641"/>
                  </a:cubicBezTo>
                  <a:cubicBezTo>
                    <a:pt x="1428" y="638"/>
                    <a:pt x="1427" y="635"/>
                    <a:pt x="1427" y="632"/>
                  </a:cubicBezTo>
                  <a:cubicBezTo>
                    <a:pt x="1426" y="622"/>
                    <a:pt x="1425" y="612"/>
                    <a:pt x="1423" y="603"/>
                  </a:cubicBezTo>
                  <a:cubicBezTo>
                    <a:pt x="1423" y="600"/>
                    <a:pt x="1422" y="597"/>
                    <a:pt x="1422" y="594"/>
                  </a:cubicBezTo>
                  <a:cubicBezTo>
                    <a:pt x="1420" y="585"/>
                    <a:pt x="1418" y="575"/>
                    <a:pt x="1416" y="566"/>
                  </a:cubicBezTo>
                  <a:cubicBezTo>
                    <a:pt x="1416" y="563"/>
                    <a:pt x="1415" y="560"/>
                    <a:pt x="1414" y="557"/>
                  </a:cubicBezTo>
                  <a:cubicBezTo>
                    <a:pt x="1412" y="548"/>
                    <a:pt x="1410" y="539"/>
                    <a:pt x="1407" y="530"/>
                  </a:cubicBezTo>
                  <a:cubicBezTo>
                    <a:pt x="1407" y="527"/>
                    <a:pt x="1406" y="523"/>
                    <a:pt x="1405" y="520"/>
                  </a:cubicBezTo>
                  <a:cubicBezTo>
                    <a:pt x="1402" y="511"/>
                    <a:pt x="1400" y="503"/>
                    <a:pt x="1397" y="495"/>
                  </a:cubicBezTo>
                  <a:cubicBezTo>
                    <a:pt x="1396" y="491"/>
                    <a:pt x="1394" y="487"/>
                    <a:pt x="1393" y="484"/>
                  </a:cubicBezTo>
                  <a:cubicBezTo>
                    <a:pt x="1390" y="476"/>
                    <a:pt x="1388" y="468"/>
                    <a:pt x="1385" y="460"/>
                  </a:cubicBezTo>
                  <a:cubicBezTo>
                    <a:pt x="1383" y="456"/>
                    <a:pt x="1381" y="452"/>
                    <a:pt x="1380" y="448"/>
                  </a:cubicBezTo>
                  <a:cubicBezTo>
                    <a:pt x="1377" y="441"/>
                    <a:pt x="1374" y="434"/>
                    <a:pt x="1371" y="427"/>
                  </a:cubicBezTo>
                  <a:cubicBezTo>
                    <a:pt x="1369" y="422"/>
                    <a:pt x="1367" y="418"/>
                    <a:pt x="1365" y="413"/>
                  </a:cubicBezTo>
                  <a:cubicBezTo>
                    <a:pt x="1362" y="407"/>
                    <a:pt x="1359" y="401"/>
                    <a:pt x="1356" y="395"/>
                  </a:cubicBezTo>
                  <a:cubicBezTo>
                    <a:pt x="1353" y="390"/>
                    <a:pt x="1351" y="385"/>
                    <a:pt x="1348" y="380"/>
                  </a:cubicBezTo>
                  <a:cubicBezTo>
                    <a:pt x="1345" y="375"/>
                    <a:pt x="1342" y="370"/>
                    <a:pt x="1340" y="365"/>
                  </a:cubicBezTo>
                  <a:cubicBezTo>
                    <a:pt x="1336" y="359"/>
                    <a:pt x="1333" y="353"/>
                    <a:pt x="1330" y="347"/>
                  </a:cubicBezTo>
                  <a:cubicBezTo>
                    <a:pt x="1327" y="344"/>
                    <a:pt x="1325" y="340"/>
                    <a:pt x="1323" y="337"/>
                  </a:cubicBezTo>
                  <a:cubicBezTo>
                    <a:pt x="1301" y="302"/>
                    <a:pt x="1277" y="270"/>
                    <a:pt x="1249" y="239"/>
                  </a:cubicBezTo>
                  <a:cubicBezTo>
                    <a:pt x="1248" y="237"/>
                    <a:pt x="1247" y="236"/>
                    <a:pt x="1245" y="235"/>
                  </a:cubicBezTo>
                  <a:cubicBezTo>
                    <a:pt x="1240" y="228"/>
                    <a:pt x="1234" y="222"/>
                    <a:pt x="1227" y="216"/>
                  </a:cubicBezTo>
                  <a:cubicBezTo>
                    <a:pt x="1225" y="213"/>
                    <a:pt x="1222" y="211"/>
                    <a:pt x="1220" y="208"/>
                  </a:cubicBezTo>
                  <a:cubicBezTo>
                    <a:pt x="1214" y="203"/>
                    <a:pt x="1209" y="197"/>
                    <a:pt x="1203" y="192"/>
                  </a:cubicBezTo>
                  <a:cubicBezTo>
                    <a:pt x="1200" y="189"/>
                    <a:pt x="1196" y="186"/>
                    <a:pt x="1193" y="183"/>
                  </a:cubicBezTo>
                  <a:cubicBezTo>
                    <a:pt x="1190" y="180"/>
                    <a:pt x="1188" y="178"/>
                    <a:pt x="1185" y="176"/>
                  </a:cubicBezTo>
                  <a:cubicBezTo>
                    <a:pt x="1184" y="175"/>
                    <a:pt x="1183" y="174"/>
                    <a:pt x="1182" y="173"/>
                  </a:cubicBezTo>
                  <a:cubicBezTo>
                    <a:pt x="1179" y="170"/>
                    <a:pt x="1176" y="168"/>
                    <a:pt x="1172" y="165"/>
                  </a:cubicBezTo>
                  <a:lnTo>
                    <a:pt x="1170" y="163"/>
                  </a:lnTo>
                  <a:cubicBezTo>
                    <a:pt x="1162" y="157"/>
                    <a:pt x="1155" y="151"/>
                    <a:pt x="1147" y="145"/>
                  </a:cubicBezTo>
                  <a:cubicBezTo>
                    <a:pt x="1145" y="143"/>
                    <a:pt x="1143" y="142"/>
                    <a:pt x="1142" y="141"/>
                  </a:cubicBezTo>
                  <a:cubicBezTo>
                    <a:pt x="1135" y="136"/>
                    <a:pt x="1128" y="131"/>
                    <a:pt x="1121" y="126"/>
                  </a:cubicBezTo>
                  <a:cubicBezTo>
                    <a:pt x="1118" y="124"/>
                    <a:pt x="1115" y="122"/>
                    <a:pt x="1113" y="120"/>
                  </a:cubicBezTo>
                  <a:cubicBezTo>
                    <a:pt x="1107" y="116"/>
                    <a:pt x="1101" y="113"/>
                    <a:pt x="1094" y="109"/>
                  </a:cubicBezTo>
                  <a:cubicBezTo>
                    <a:pt x="1091" y="106"/>
                    <a:pt x="1087" y="104"/>
                    <a:pt x="1083" y="102"/>
                  </a:cubicBezTo>
                  <a:cubicBezTo>
                    <a:pt x="1078" y="99"/>
                    <a:pt x="1073" y="96"/>
                    <a:pt x="1068" y="93"/>
                  </a:cubicBezTo>
                  <a:cubicBezTo>
                    <a:pt x="1063" y="90"/>
                    <a:pt x="1058" y="87"/>
                    <a:pt x="1053" y="85"/>
                  </a:cubicBezTo>
                  <a:cubicBezTo>
                    <a:pt x="1050" y="83"/>
                    <a:pt x="1047" y="81"/>
                    <a:pt x="1043" y="80"/>
                  </a:cubicBezTo>
                  <a:cubicBezTo>
                    <a:pt x="1000" y="57"/>
                    <a:pt x="953" y="39"/>
                    <a:pt x="905" y="26"/>
                  </a:cubicBezTo>
                  <a:cubicBezTo>
                    <a:pt x="905" y="26"/>
                    <a:pt x="904" y="26"/>
                    <a:pt x="904" y="25"/>
                  </a:cubicBezTo>
                  <a:cubicBezTo>
                    <a:pt x="895" y="23"/>
                    <a:pt x="886" y="21"/>
                    <a:pt x="877" y="19"/>
                  </a:cubicBezTo>
                  <a:cubicBezTo>
                    <a:pt x="875" y="18"/>
                    <a:pt x="873" y="18"/>
                    <a:pt x="871" y="17"/>
                  </a:cubicBezTo>
                  <a:cubicBezTo>
                    <a:pt x="863" y="16"/>
                    <a:pt x="855" y="14"/>
                    <a:pt x="847" y="13"/>
                  </a:cubicBezTo>
                  <a:cubicBezTo>
                    <a:pt x="844" y="12"/>
                    <a:pt x="841" y="11"/>
                    <a:pt x="838" y="11"/>
                  </a:cubicBezTo>
                  <a:cubicBezTo>
                    <a:pt x="830" y="10"/>
                    <a:pt x="823" y="8"/>
                    <a:pt x="816" y="7"/>
                  </a:cubicBezTo>
                  <a:cubicBezTo>
                    <a:pt x="811" y="7"/>
                    <a:pt x="807" y="6"/>
                    <a:pt x="802" y="6"/>
                  </a:cubicBezTo>
                  <a:cubicBezTo>
                    <a:pt x="796" y="5"/>
                    <a:pt x="790" y="4"/>
                    <a:pt x="783" y="4"/>
                  </a:cubicBezTo>
                  <a:cubicBezTo>
                    <a:pt x="777" y="3"/>
                    <a:pt x="771" y="3"/>
                    <a:pt x="765" y="2"/>
                  </a:cubicBezTo>
                  <a:cubicBezTo>
                    <a:pt x="760" y="2"/>
                    <a:pt x="755" y="1"/>
                    <a:pt x="750" y="1"/>
                  </a:cubicBezTo>
                  <a:cubicBezTo>
                    <a:pt x="739" y="1"/>
                    <a:pt x="727" y="0"/>
                    <a:pt x="716" y="0"/>
                  </a:cubicBezTo>
                  <a:cubicBezTo>
                    <a:pt x="602" y="0"/>
                    <a:pt x="489" y="28"/>
                    <a:pt x="388" y="80"/>
                  </a:cubicBezTo>
                  <a:cubicBezTo>
                    <a:pt x="342" y="103"/>
                    <a:pt x="324" y="160"/>
                    <a:pt x="348" y="206"/>
                  </a:cubicBezTo>
                  <a:cubicBezTo>
                    <a:pt x="372" y="252"/>
                    <a:pt x="428" y="270"/>
                    <a:pt x="474" y="246"/>
                  </a:cubicBezTo>
                  <a:cubicBezTo>
                    <a:pt x="549" y="207"/>
                    <a:pt x="631" y="188"/>
                    <a:pt x="716" y="188"/>
                  </a:cubicBezTo>
                  <a:cubicBezTo>
                    <a:pt x="724" y="188"/>
                    <a:pt x="733" y="188"/>
                    <a:pt x="741" y="188"/>
                  </a:cubicBezTo>
                  <a:cubicBezTo>
                    <a:pt x="745" y="189"/>
                    <a:pt x="748" y="189"/>
                    <a:pt x="752" y="189"/>
                  </a:cubicBezTo>
                  <a:cubicBezTo>
                    <a:pt x="756" y="189"/>
                    <a:pt x="761" y="190"/>
                    <a:pt x="766" y="190"/>
                  </a:cubicBezTo>
                  <a:cubicBezTo>
                    <a:pt x="770" y="191"/>
                    <a:pt x="775" y="191"/>
                    <a:pt x="780" y="192"/>
                  </a:cubicBezTo>
                  <a:cubicBezTo>
                    <a:pt x="783" y="192"/>
                    <a:pt x="786" y="193"/>
                    <a:pt x="789" y="193"/>
                  </a:cubicBezTo>
                  <a:cubicBezTo>
                    <a:pt x="795" y="194"/>
                    <a:pt x="800" y="195"/>
                    <a:pt x="805" y="196"/>
                  </a:cubicBezTo>
                  <a:cubicBezTo>
                    <a:pt x="808" y="196"/>
                    <a:pt x="810" y="196"/>
                    <a:pt x="812" y="197"/>
                  </a:cubicBezTo>
                  <a:cubicBezTo>
                    <a:pt x="818" y="198"/>
                    <a:pt x="824" y="199"/>
                    <a:pt x="830" y="200"/>
                  </a:cubicBezTo>
                  <a:cubicBezTo>
                    <a:pt x="831" y="201"/>
                    <a:pt x="832" y="201"/>
                    <a:pt x="833" y="201"/>
                  </a:cubicBezTo>
                  <a:cubicBezTo>
                    <a:pt x="877" y="211"/>
                    <a:pt x="919" y="226"/>
                    <a:pt x="958" y="247"/>
                  </a:cubicBezTo>
                  <a:cubicBezTo>
                    <a:pt x="960" y="247"/>
                    <a:pt x="961" y="248"/>
                    <a:pt x="962" y="249"/>
                  </a:cubicBezTo>
                  <a:cubicBezTo>
                    <a:pt x="967" y="252"/>
                    <a:pt x="972" y="254"/>
                    <a:pt x="977" y="257"/>
                  </a:cubicBezTo>
                  <a:cubicBezTo>
                    <a:pt x="979" y="258"/>
                    <a:pt x="982" y="260"/>
                    <a:pt x="985" y="261"/>
                  </a:cubicBezTo>
                  <a:cubicBezTo>
                    <a:pt x="988" y="264"/>
                    <a:pt x="992" y="266"/>
                    <a:pt x="996" y="268"/>
                  </a:cubicBezTo>
                  <a:cubicBezTo>
                    <a:pt x="1000" y="271"/>
                    <a:pt x="1003" y="273"/>
                    <a:pt x="1006" y="275"/>
                  </a:cubicBezTo>
                  <a:cubicBezTo>
                    <a:pt x="1009" y="277"/>
                    <a:pt x="1012" y="279"/>
                    <a:pt x="1016" y="281"/>
                  </a:cubicBezTo>
                  <a:cubicBezTo>
                    <a:pt x="1020" y="284"/>
                    <a:pt x="1024" y="287"/>
                    <a:pt x="1028" y="290"/>
                  </a:cubicBezTo>
                  <a:cubicBezTo>
                    <a:pt x="1030" y="292"/>
                    <a:pt x="1032" y="293"/>
                    <a:pt x="1035" y="295"/>
                  </a:cubicBezTo>
                  <a:cubicBezTo>
                    <a:pt x="1040" y="299"/>
                    <a:pt x="1045" y="303"/>
                    <a:pt x="1049" y="307"/>
                  </a:cubicBezTo>
                  <a:cubicBezTo>
                    <a:pt x="1051" y="308"/>
                    <a:pt x="1052" y="309"/>
                    <a:pt x="1053" y="310"/>
                  </a:cubicBezTo>
                  <a:cubicBezTo>
                    <a:pt x="1057" y="313"/>
                    <a:pt x="1061" y="316"/>
                    <a:pt x="1065" y="320"/>
                  </a:cubicBezTo>
                  <a:cubicBezTo>
                    <a:pt x="1069" y="323"/>
                    <a:pt x="1073" y="327"/>
                    <a:pt x="1077" y="330"/>
                  </a:cubicBezTo>
                  <a:cubicBezTo>
                    <a:pt x="1080" y="333"/>
                    <a:pt x="1083" y="336"/>
                    <a:pt x="1086" y="339"/>
                  </a:cubicBezTo>
                  <a:cubicBezTo>
                    <a:pt x="1089" y="342"/>
                    <a:pt x="1092" y="346"/>
                    <a:pt x="1096" y="349"/>
                  </a:cubicBezTo>
                  <a:cubicBezTo>
                    <a:pt x="1099" y="352"/>
                    <a:pt x="1102" y="355"/>
                    <a:pt x="1105" y="359"/>
                  </a:cubicBezTo>
                  <a:cubicBezTo>
                    <a:pt x="1108" y="362"/>
                    <a:pt x="1111" y="365"/>
                    <a:pt x="1114" y="369"/>
                  </a:cubicBezTo>
                  <a:cubicBezTo>
                    <a:pt x="1117" y="372"/>
                    <a:pt x="1120" y="376"/>
                    <a:pt x="1123" y="379"/>
                  </a:cubicBezTo>
                  <a:cubicBezTo>
                    <a:pt x="1126" y="382"/>
                    <a:pt x="1128" y="386"/>
                    <a:pt x="1131" y="389"/>
                  </a:cubicBezTo>
                  <a:cubicBezTo>
                    <a:pt x="1134" y="393"/>
                    <a:pt x="1137" y="396"/>
                    <a:pt x="1139" y="400"/>
                  </a:cubicBezTo>
                  <a:cubicBezTo>
                    <a:pt x="1144" y="407"/>
                    <a:pt x="1149" y="414"/>
                    <a:pt x="1154" y="420"/>
                  </a:cubicBezTo>
                  <a:cubicBezTo>
                    <a:pt x="1156" y="423"/>
                    <a:pt x="1158" y="427"/>
                    <a:pt x="1160" y="430"/>
                  </a:cubicBezTo>
                  <a:cubicBezTo>
                    <a:pt x="1163" y="434"/>
                    <a:pt x="1166" y="439"/>
                    <a:pt x="1169" y="444"/>
                  </a:cubicBezTo>
                  <a:cubicBezTo>
                    <a:pt x="1171" y="447"/>
                    <a:pt x="1172" y="450"/>
                    <a:pt x="1174" y="453"/>
                  </a:cubicBezTo>
                  <a:cubicBezTo>
                    <a:pt x="1177" y="458"/>
                    <a:pt x="1180" y="463"/>
                    <a:pt x="1183" y="468"/>
                  </a:cubicBezTo>
                  <a:cubicBezTo>
                    <a:pt x="1184" y="471"/>
                    <a:pt x="1185" y="474"/>
                    <a:pt x="1187" y="476"/>
                  </a:cubicBezTo>
                  <a:cubicBezTo>
                    <a:pt x="1190" y="482"/>
                    <a:pt x="1192" y="487"/>
                    <a:pt x="1195" y="493"/>
                  </a:cubicBezTo>
                  <a:cubicBezTo>
                    <a:pt x="1196" y="495"/>
                    <a:pt x="1197" y="498"/>
                    <a:pt x="1199" y="501"/>
                  </a:cubicBezTo>
                  <a:cubicBezTo>
                    <a:pt x="1201" y="507"/>
                    <a:pt x="1204" y="513"/>
                    <a:pt x="1206" y="519"/>
                  </a:cubicBezTo>
                  <a:cubicBezTo>
                    <a:pt x="1207" y="521"/>
                    <a:pt x="1208" y="523"/>
                    <a:pt x="1209" y="526"/>
                  </a:cubicBezTo>
                  <a:cubicBezTo>
                    <a:pt x="1211" y="532"/>
                    <a:pt x="1214" y="538"/>
                    <a:pt x="1216" y="545"/>
                  </a:cubicBezTo>
                  <a:cubicBezTo>
                    <a:pt x="1217" y="547"/>
                    <a:pt x="1218" y="549"/>
                    <a:pt x="1218" y="551"/>
                  </a:cubicBezTo>
                  <a:cubicBezTo>
                    <a:pt x="1220" y="558"/>
                    <a:pt x="1222" y="565"/>
                    <a:pt x="1224" y="571"/>
                  </a:cubicBezTo>
                  <a:cubicBezTo>
                    <a:pt x="1225" y="574"/>
                    <a:pt x="1226" y="576"/>
                    <a:pt x="1226" y="578"/>
                  </a:cubicBezTo>
                  <a:cubicBezTo>
                    <a:pt x="1228" y="585"/>
                    <a:pt x="1230" y="592"/>
                    <a:pt x="1231" y="599"/>
                  </a:cubicBezTo>
                  <a:cubicBezTo>
                    <a:pt x="1232" y="601"/>
                    <a:pt x="1232" y="603"/>
                    <a:pt x="1233" y="605"/>
                  </a:cubicBezTo>
                  <a:cubicBezTo>
                    <a:pt x="1234" y="612"/>
                    <a:pt x="1236" y="619"/>
                    <a:pt x="1237" y="626"/>
                  </a:cubicBezTo>
                  <a:cubicBezTo>
                    <a:pt x="1237" y="628"/>
                    <a:pt x="1238" y="630"/>
                    <a:pt x="1238" y="632"/>
                  </a:cubicBezTo>
                  <a:cubicBezTo>
                    <a:pt x="1239" y="639"/>
                    <a:pt x="1240" y="647"/>
                    <a:pt x="1241" y="654"/>
                  </a:cubicBezTo>
                  <a:cubicBezTo>
                    <a:pt x="1241" y="656"/>
                    <a:pt x="1242" y="658"/>
                    <a:pt x="1242" y="660"/>
                  </a:cubicBezTo>
                  <a:cubicBezTo>
                    <a:pt x="1243" y="667"/>
                    <a:pt x="1243" y="675"/>
                    <a:pt x="1244" y="682"/>
                  </a:cubicBezTo>
                  <a:cubicBezTo>
                    <a:pt x="1244" y="684"/>
                    <a:pt x="1244" y="686"/>
                    <a:pt x="1244" y="688"/>
                  </a:cubicBezTo>
                  <a:cubicBezTo>
                    <a:pt x="1245" y="698"/>
                    <a:pt x="1245" y="707"/>
                    <a:pt x="1245" y="717"/>
                  </a:cubicBezTo>
                  <a:lnTo>
                    <a:pt x="1245" y="717"/>
                  </a:lnTo>
                  <a:cubicBezTo>
                    <a:pt x="1155" y="685"/>
                    <a:pt x="1077" y="623"/>
                    <a:pt x="1023" y="541"/>
                  </a:cubicBezTo>
                  <a:cubicBezTo>
                    <a:pt x="1008" y="516"/>
                    <a:pt x="981" y="501"/>
                    <a:pt x="952" y="498"/>
                  </a:cubicBezTo>
                  <a:cubicBezTo>
                    <a:pt x="923" y="496"/>
                    <a:pt x="895" y="507"/>
                    <a:pt x="875" y="529"/>
                  </a:cubicBezTo>
                  <a:cubicBezTo>
                    <a:pt x="752" y="665"/>
                    <a:pt x="576" y="743"/>
                    <a:pt x="393" y="743"/>
                  </a:cubicBezTo>
                  <a:cubicBezTo>
                    <a:pt x="323" y="743"/>
                    <a:pt x="254" y="732"/>
                    <a:pt x="187" y="710"/>
                  </a:cubicBezTo>
                  <a:cubicBezTo>
                    <a:pt x="187" y="709"/>
                    <a:pt x="187" y="708"/>
                    <a:pt x="187" y="706"/>
                  </a:cubicBezTo>
                  <a:cubicBezTo>
                    <a:pt x="188" y="697"/>
                    <a:pt x="188" y="688"/>
                    <a:pt x="189" y="680"/>
                  </a:cubicBezTo>
                  <a:cubicBezTo>
                    <a:pt x="189" y="679"/>
                    <a:pt x="189" y="679"/>
                    <a:pt x="189" y="678"/>
                  </a:cubicBezTo>
                  <a:cubicBezTo>
                    <a:pt x="189" y="668"/>
                    <a:pt x="190" y="658"/>
                    <a:pt x="192" y="648"/>
                  </a:cubicBezTo>
                  <a:lnTo>
                    <a:pt x="192" y="646"/>
                  </a:lnTo>
                  <a:cubicBezTo>
                    <a:pt x="200" y="584"/>
                    <a:pt x="220" y="524"/>
                    <a:pt x="249" y="468"/>
                  </a:cubicBezTo>
                  <a:cubicBezTo>
                    <a:pt x="273" y="423"/>
                    <a:pt x="256" y="366"/>
                    <a:pt x="210" y="342"/>
                  </a:cubicBezTo>
                  <a:cubicBezTo>
                    <a:pt x="165" y="317"/>
                    <a:pt x="108" y="335"/>
                    <a:pt x="83" y="380"/>
                  </a:cubicBezTo>
                  <a:cubicBezTo>
                    <a:pt x="64" y="417"/>
                    <a:pt x="48" y="456"/>
                    <a:pt x="35" y="495"/>
                  </a:cubicBezTo>
                  <a:cubicBezTo>
                    <a:pt x="34" y="497"/>
                    <a:pt x="33" y="499"/>
                    <a:pt x="33" y="501"/>
                  </a:cubicBezTo>
                  <a:cubicBezTo>
                    <a:pt x="20" y="543"/>
                    <a:pt x="11" y="585"/>
                    <a:pt x="5" y="629"/>
                  </a:cubicBezTo>
                  <a:lnTo>
                    <a:pt x="5" y="629"/>
                  </a:lnTo>
                  <a:cubicBezTo>
                    <a:pt x="4" y="643"/>
                    <a:pt x="2" y="656"/>
                    <a:pt x="1" y="670"/>
                  </a:cubicBezTo>
                  <a:cubicBezTo>
                    <a:pt x="1" y="672"/>
                    <a:pt x="1" y="674"/>
                    <a:pt x="1" y="677"/>
                  </a:cubicBezTo>
                  <a:cubicBezTo>
                    <a:pt x="0" y="690"/>
                    <a:pt x="0" y="703"/>
                    <a:pt x="0" y="717"/>
                  </a:cubicBezTo>
                  <a:lnTo>
                    <a:pt x="0" y="774"/>
                  </a:lnTo>
                  <a:lnTo>
                    <a:pt x="0" y="1017"/>
                  </a:lnTo>
                  <a:cubicBezTo>
                    <a:pt x="0" y="1412"/>
                    <a:pt x="321" y="1733"/>
                    <a:pt x="716" y="1733"/>
                  </a:cubicBezTo>
                  <a:close/>
                  <a:moveTo>
                    <a:pt x="187" y="905"/>
                  </a:moveTo>
                  <a:cubicBezTo>
                    <a:pt x="254" y="922"/>
                    <a:pt x="323" y="931"/>
                    <a:pt x="393" y="931"/>
                  </a:cubicBezTo>
                  <a:cubicBezTo>
                    <a:pt x="592" y="931"/>
                    <a:pt x="785" y="859"/>
                    <a:pt x="935" y="731"/>
                  </a:cubicBezTo>
                  <a:cubicBezTo>
                    <a:pt x="1019" y="821"/>
                    <a:pt x="1126" y="884"/>
                    <a:pt x="1245" y="913"/>
                  </a:cubicBezTo>
                  <a:lnTo>
                    <a:pt x="1245" y="1017"/>
                  </a:lnTo>
                  <a:cubicBezTo>
                    <a:pt x="1245" y="1308"/>
                    <a:pt x="1008" y="1545"/>
                    <a:pt x="716" y="1545"/>
                  </a:cubicBezTo>
                  <a:cubicBezTo>
                    <a:pt x="424" y="1545"/>
                    <a:pt x="187" y="1308"/>
                    <a:pt x="187" y="1017"/>
                  </a:cubicBezTo>
                  <a:lnTo>
                    <a:pt x="187" y="90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6" name="Freeform 211">
              <a:extLst>
                <a:ext uri="{FF2B5EF4-FFF2-40B4-BE49-F238E27FC236}">
                  <a16:creationId xmlns:a16="http://schemas.microsoft.com/office/drawing/2014/main" id="{CD2CDA4B-8E58-48CE-AAA1-B9D101D5F4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3" y="3146"/>
              <a:ext cx="184" cy="140"/>
            </a:xfrm>
            <a:custGeom>
              <a:avLst/>
              <a:gdLst>
                <a:gd name="T0" fmla="*/ 93 w 1716"/>
                <a:gd name="T1" fmla="*/ 1303 h 1303"/>
                <a:gd name="T2" fmla="*/ 187 w 1716"/>
                <a:gd name="T3" fmla="*/ 1209 h 1303"/>
                <a:gd name="T4" fmla="*/ 187 w 1716"/>
                <a:gd name="T5" fmla="*/ 639 h 1303"/>
                <a:gd name="T6" fmla="*/ 639 w 1716"/>
                <a:gd name="T7" fmla="*/ 188 h 1303"/>
                <a:gd name="T8" fmla="*/ 668 w 1716"/>
                <a:gd name="T9" fmla="*/ 188 h 1303"/>
                <a:gd name="T10" fmla="*/ 523 w 1716"/>
                <a:gd name="T11" fmla="*/ 679 h 1303"/>
                <a:gd name="T12" fmla="*/ 546 w 1716"/>
                <a:gd name="T13" fmla="*/ 771 h 1303"/>
                <a:gd name="T14" fmla="*/ 791 w 1716"/>
                <a:gd name="T15" fmla="*/ 1022 h 1303"/>
                <a:gd name="T16" fmla="*/ 858 w 1716"/>
                <a:gd name="T17" fmla="*/ 1050 h 1303"/>
                <a:gd name="T18" fmla="*/ 925 w 1716"/>
                <a:gd name="T19" fmla="*/ 1022 h 1303"/>
                <a:gd name="T20" fmla="*/ 1170 w 1716"/>
                <a:gd name="T21" fmla="*/ 771 h 1303"/>
                <a:gd name="T22" fmla="*/ 1193 w 1716"/>
                <a:gd name="T23" fmla="*/ 679 h 1303"/>
                <a:gd name="T24" fmla="*/ 1048 w 1716"/>
                <a:gd name="T25" fmla="*/ 188 h 1303"/>
                <a:gd name="T26" fmla="*/ 1077 w 1716"/>
                <a:gd name="T27" fmla="*/ 188 h 1303"/>
                <a:gd name="T28" fmla="*/ 1529 w 1716"/>
                <a:gd name="T29" fmla="*/ 639 h 1303"/>
                <a:gd name="T30" fmla="*/ 1529 w 1716"/>
                <a:gd name="T31" fmla="*/ 1209 h 1303"/>
                <a:gd name="T32" fmla="*/ 1623 w 1716"/>
                <a:gd name="T33" fmla="*/ 1303 h 1303"/>
                <a:gd name="T34" fmla="*/ 1716 w 1716"/>
                <a:gd name="T35" fmla="*/ 1209 h 1303"/>
                <a:gd name="T36" fmla="*/ 1716 w 1716"/>
                <a:gd name="T37" fmla="*/ 639 h 1303"/>
                <a:gd name="T38" fmla="*/ 1077 w 1716"/>
                <a:gd name="T39" fmla="*/ 0 h 1303"/>
                <a:gd name="T40" fmla="*/ 923 w 1716"/>
                <a:gd name="T41" fmla="*/ 0 h 1303"/>
                <a:gd name="T42" fmla="*/ 793 w 1716"/>
                <a:gd name="T43" fmla="*/ 0 h 1303"/>
                <a:gd name="T44" fmla="*/ 639 w 1716"/>
                <a:gd name="T45" fmla="*/ 0 h 1303"/>
                <a:gd name="T46" fmla="*/ 0 w 1716"/>
                <a:gd name="T47" fmla="*/ 639 h 1303"/>
                <a:gd name="T48" fmla="*/ 0 w 1716"/>
                <a:gd name="T49" fmla="*/ 1209 h 1303"/>
                <a:gd name="T50" fmla="*/ 93 w 1716"/>
                <a:gd name="T51" fmla="*/ 1303 h 1303"/>
                <a:gd name="T52" fmla="*/ 858 w 1716"/>
                <a:gd name="T53" fmla="*/ 822 h 1303"/>
                <a:gd name="T54" fmla="*/ 718 w 1716"/>
                <a:gd name="T55" fmla="*/ 679 h 1303"/>
                <a:gd name="T56" fmla="*/ 858 w 1716"/>
                <a:gd name="T57" fmla="*/ 205 h 1303"/>
                <a:gd name="T58" fmla="*/ 998 w 1716"/>
                <a:gd name="T59" fmla="*/ 679 h 1303"/>
                <a:gd name="T60" fmla="*/ 858 w 1716"/>
                <a:gd name="T61" fmla="*/ 822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16" h="1303">
                  <a:moveTo>
                    <a:pt x="93" y="1303"/>
                  </a:moveTo>
                  <a:cubicBezTo>
                    <a:pt x="145" y="1303"/>
                    <a:pt x="187" y="1261"/>
                    <a:pt x="187" y="1209"/>
                  </a:cubicBezTo>
                  <a:lnTo>
                    <a:pt x="187" y="639"/>
                  </a:lnTo>
                  <a:cubicBezTo>
                    <a:pt x="187" y="390"/>
                    <a:pt x="390" y="188"/>
                    <a:pt x="639" y="188"/>
                  </a:cubicBezTo>
                  <a:lnTo>
                    <a:pt x="668" y="188"/>
                  </a:lnTo>
                  <a:lnTo>
                    <a:pt x="523" y="679"/>
                  </a:lnTo>
                  <a:cubicBezTo>
                    <a:pt x="513" y="712"/>
                    <a:pt x="522" y="747"/>
                    <a:pt x="546" y="771"/>
                  </a:cubicBezTo>
                  <a:lnTo>
                    <a:pt x="791" y="1022"/>
                  </a:lnTo>
                  <a:cubicBezTo>
                    <a:pt x="809" y="1040"/>
                    <a:pt x="833" y="1050"/>
                    <a:pt x="858" y="1050"/>
                  </a:cubicBezTo>
                  <a:cubicBezTo>
                    <a:pt x="883" y="1050"/>
                    <a:pt x="907" y="1040"/>
                    <a:pt x="925" y="1022"/>
                  </a:cubicBezTo>
                  <a:lnTo>
                    <a:pt x="1170" y="771"/>
                  </a:lnTo>
                  <a:cubicBezTo>
                    <a:pt x="1194" y="747"/>
                    <a:pt x="1203" y="712"/>
                    <a:pt x="1193" y="679"/>
                  </a:cubicBezTo>
                  <a:lnTo>
                    <a:pt x="1048" y="188"/>
                  </a:lnTo>
                  <a:lnTo>
                    <a:pt x="1077" y="188"/>
                  </a:lnTo>
                  <a:cubicBezTo>
                    <a:pt x="1326" y="188"/>
                    <a:pt x="1529" y="390"/>
                    <a:pt x="1529" y="639"/>
                  </a:cubicBezTo>
                  <a:lnTo>
                    <a:pt x="1529" y="1209"/>
                  </a:lnTo>
                  <a:cubicBezTo>
                    <a:pt x="1529" y="1261"/>
                    <a:pt x="1571" y="1303"/>
                    <a:pt x="1623" y="1303"/>
                  </a:cubicBezTo>
                  <a:cubicBezTo>
                    <a:pt x="1674" y="1303"/>
                    <a:pt x="1716" y="1261"/>
                    <a:pt x="1716" y="1209"/>
                  </a:cubicBezTo>
                  <a:lnTo>
                    <a:pt x="1716" y="639"/>
                  </a:lnTo>
                  <a:cubicBezTo>
                    <a:pt x="1716" y="287"/>
                    <a:pt x="1430" y="0"/>
                    <a:pt x="1077" y="0"/>
                  </a:cubicBezTo>
                  <a:lnTo>
                    <a:pt x="923" y="0"/>
                  </a:lnTo>
                  <a:lnTo>
                    <a:pt x="793" y="0"/>
                  </a:lnTo>
                  <a:lnTo>
                    <a:pt x="639" y="0"/>
                  </a:lnTo>
                  <a:cubicBezTo>
                    <a:pt x="286" y="0"/>
                    <a:pt x="0" y="287"/>
                    <a:pt x="0" y="639"/>
                  </a:cubicBezTo>
                  <a:lnTo>
                    <a:pt x="0" y="1209"/>
                  </a:lnTo>
                  <a:cubicBezTo>
                    <a:pt x="0" y="1261"/>
                    <a:pt x="42" y="1303"/>
                    <a:pt x="93" y="1303"/>
                  </a:cubicBezTo>
                  <a:close/>
                  <a:moveTo>
                    <a:pt x="858" y="822"/>
                  </a:moveTo>
                  <a:lnTo>
                    <a:pt x="718" y="679"/>
                  </a:lnTo>
                  <a:lnTo>
                    <a:pt x="858" y="205"/>
                  </a:lnTo>
                  <a:lnTo>
                    <a:pt x="998" y="679"/>
                  </a:lnTo>
                  <a:lnTo>
                    <a:pt x="858" y="82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Freeform 212">
              <a:extLst>
                <a:ext uri="{FF2B5EF4-FFF2-40B4-BE49-F238E27FC236}">
                  <a16:creationId xmlns:a16="http://schemas.microsoft.com/office/drawing/2014/main" id="{AFA16FA7-B5DC-4596-B84E-049CD67ADB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8" y="2955"/>
              <a:ext cx="154" cy="186"/>
            </a:xfrm>
            <a:custGeom>
              <a:avLst/>
              <a:gdLst>
                <a:gd name="T0" fmla="*/ 1432 w 1432"/>
                <a:gd name="T1" fmla="*/ 834 h 1733"/>
                <a:gd name="T2" fmla="*/ 1431 w 1432"/>
                <a:gd name="T3" fmla="*/ 670 h 1733"/>
                <a:gd name="T4" fmla="*/ 1423 w 1432"/>
                <a:gd name="T5" fmla="*/ 603 h 1733"/>
                <a:gd name="T6" fmla="*/ 1414 w 1432"/>
                <a:gd name="T7" fmla="*/ 557 h 1733"/>
                <a:gd name="T8" fmla="*/ 1397 w 1432"/>
                <a:gd name="T9" fmla="*/ 494 h 1733"/>
                <a:gd name="T10" fmla="*/ 1380 w 1432"/>
                <a:gd name="T11" fmla="*/ 448 h 1733"/>
                <a:gd name="T12" fmla="*/ 1356 w 1432"/>
                <a:gd name="T13" fmla="*/ 395 h 1733"/>
                <a:gd name="T14" fmla="*/ 1330 w 1432"/>
                <a:gd name="T15" fmla="*/ 347 h 1733"/>
                <a:gd name="T16" fmla="*/ 1245 w 1432"/>
                <a:gd name="T17" fmla="*/ 234 h 1733"/>
                <a:gd name="T18" fmla="*/ 1203 w 1432"/>
                <a:gd name="T19" fmla="*/ 191 h 1733"/>
                <a:gd name="T20" fmla="*/ 1182 w 1432"/>
                <a:gd name="T21" fmla="*/ 173 h 1733"/>
                <a:gd name="T22" fmla="*/ 1147 w 1432"/>
                <a:gd name="T23" fmla="*/ 144 h 1733"/>
                <a:gd name="T24" fmla="*/ 1113 w 1432"/>
                <a:gd name="T25" fmla="*/ 120 h 1733"/>
                <a:gd name="T26" fmla="*/ 1068 w 1432"/>
                <a:gd name="T27" fmla="*/ 93 h 1733"/>
                <a:gd name="T28" fmla="*/ 905 w 1432"/>
                <a:gd name="T29" fmla="*/ 26 h 1733"/>
                <a:gd name="T30" fmla="*/ 871 w 1432"/>
                <a:gd name="T31" fmla="*/ 17 h 1733"/>
                <a:gd name="T32" fmla="*/ 816 w 1432"/>
                <a:gd name="T33" fmla="*/ 7 h 1733"/>
                <a:gd name="T34" fmla="*/ 765 w 1432"/>
                <a:gd name="T35" fmla="*/ 2 h 1733"/>
                <a:gd name="T36" fmla="*/ 388 w 1432"/>
                <a:gd name="T37" fmla="*/ 79 h 1733"/>
                <a:gd name="T38" fmla="*/ 716 w 1432"/>
                <a:gd name="T39" fmla="*/ 188 h 1733"/>
                <a:gd name="T40" fmla="*/ 766 w 1432"/>
                <a:gd name="T41" fmla="*/ 190 h 1733"/>
                <a:gd name="T42" fmla="*/ 805 w 1432"/>
                <a:gd name="T43" fmla="*/ 195 h 1733"/>
                <a:gd name="T44" fmla="*/ 833 w 1432"/>
                <a:gd name="T45" fmla="*/ 201 h 1733"/>
                <a:gd name="T46" fmla="*/ 977 w 1432"/>
                <a:gd name="T47" fmla="*/ 256 h 1733"/>
                <a:gd name="T48" fmla="*/ 1006 w 1432"/>
                <a:gd name="T49" fmla="*/ 275 h 1733"/>
                <a:gd name="T50" fmla="*/ 1034 w 1432"/>
                <a:gd name="T51" fmla="*/ 294 h 1733"/>
                <a:gd name="T52" fmla="*/ 1065 w 1432"/>
                <a:gd name="T53" fmla="*/ 320 h 1733"/>
                <a:gd name="T54" fmla="*/ 1095 w 1432"/>
                <a:gd name="T55" fmla="*/ 348 h 1733"/>
                <a:gd name="T56" fmla="*/ 1123 w 1432"/>
                <a:gd name="T57" fmla="*/ 379 h 1733"/>
                <a:gd name="T58" fmla="*/ 1151 w 1432"/>
                <a:gd name="T59" fmla="*/ 417 h 1733"/>
                <a:gd name="T60" fmla="*/ 1174 w 1432"/>
                <a:gd name="T61" fmla="*/ 453 h 1733"/>
                <a:gd name="T62" fmla="*/ 1195 w 1432"/>
                <a:gd name="T63" fmla="*/ 493 h 1733"/>
                <a:gd name="T64" fmla="*/ 1209 w 1432"/>
                <a:gd name="T65" fmla="*/ 525 h 1733"/>
                <a:gd name="T66" fmla="*/ 1224 w 1432"/>
                <a:gd name="T67" fmla="*/ 571 h 1733"/>
                <a:gd name="T68" fmla="*/ 1233 w 1432"/>
                <a:gd name="T69" fmla="*/ 604 h 1733"/>
                <a:gd name="T70" fmla="*/ 1241 w 1432"/>
                <a:gd name="T71" fmla="*/ 653 h 1733"/>
                <a:gd name="T72" fmla="*/ 1244 w 1432"/>
                <a:gd name="T73" fmla="*/ 688 h 1733"/>
                <a:gd name="T74" fmla="*/ 1023 w 1432"/>
                <a:gd name="T75" fmla="*/ 540 h 1733"/>
                <a:gd name="T76" fmla="*/ 393 w 1432"/>
                <a:gd name="T77" fmla="*/ 743 h 1733"/>
                <a:gd name="T78" fmla="*/ 189 w 1432"/>
                <a:gd name="T79" fmla="*/ 679 h 1733"/>
                <a:gd name="T80" fmla="*/ 192 w 1432"/>
                <a:gd name="T81" fmla="*/ 646 h 1733"/>
                <a:gd name="T82" fmla="*/ 83 w 1432"/>
                <a:gd name="T83" fmla="*/ 380 h 1733"/>
                <a:gd name="T84" fmla="*/ 5 w 1432"/>
                <a:gd name="T85" fmla="*/ 628 h 1733"/>
                <a:gd name="T86" fmla="*/ 1 w 1432"/>
                <a:gd name="T87" fmla="*/ 676 h 1733"/>
                <a:gd name="T88" fmla="*/ 0 w 1432"/>
                <a:gd name="T89" fmla="*/ 1016 h 1733"/>
                <a:gd name="T90" fmla="*/ 393 w 1432"/>
                <a:gd name="T91" fmla="*/ 931 h 1733"/>
                <a:gd name="T92" fmla="*/ 1245 w 1432"/>
                <a:gd name="T93" fmla="*/ 1016 h 1733"/>
                <a:gd name="T94" fmla="*/ 187 w 1432"/>
                <a:gd name="T95" fmla="*/ 905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32" h="1733">
                  <a:moveTo>
                    <a:pt x="716" y="1733"/>
                  </a:moveTo>
                  <a:cubicBezTo>
                    <a:pt x="1111" y="1733"/>
                    <a:pt x="1432" y="1411"/>
                    <a:pt x="1432" y="1016"/>
                  </a:cubicBezTo>
                  <a:lnTo>
                    <a:pt x="1432" y="834"/>
                  </a:lnTo>
                  <a:lnTo>
                    <a:pt x="1432" y="716"/>
                  </a:lnTo>
                  <a:cubicBezTo>
                    <a:pt x="1432" y="704"/>
                    <a:pt x="1432" y="691"/>
                    <a:pt x="1431" y="678"/>
                  </a:cubicBezTo>
                  <a:cubicBezTo>
                    <a:pt x="1431" y="675"/>
                    <a:pt x="1431" y="673"/>
                    <a:pt x="1431" y="670"/>
                  </a:cubicBezTo>
                  <a:cubicBezTo>
                    <a:pt x="1430" y="660"/>
                    <a:pt x="1429" y="650"/>
                    <a:pt x="1428" y="640"/>
                  </a:cubicBezTo>
                  <a:cubicBezTo>
                    <a:pt x="1428" y="637"/>
                    <a:pt x="1427" y="634"/>
                    <a:pt x="1427" y="631"/>
                  </a:cubicBezTo>
                  <a:cubicBezTo>
                    <a:pt x="1426" y="622"/>
                    <a:pt x="1425" y="612"/>
                    <a:pt x="1423" y="603"/>
                  </a:cubicBezTo>
                  <a:cubicBezTo>
                    <a:pt x="1423" y="600"/>
                    <a:pt x="1422" y="597"/>
                    <a:pt x="1422" y="594"/>
                  </a:cubicBezTo>
                  <a:cubicBezTo>
                    <a:pt x="1420" y="584"/>
                    <a:pt x="1418" y="575"/>
                    <a:pt x="1416" y="566"/>
                  </a:cubicBezTo>
                  <a:cubicBezTo>
                    <a:pt x="1416" y="563"/>
                    <a:pt x="1415" y="560"/>
                    <a:pt x="1414" y="557"/>
                  </a:cubicBezTo>
                  <a:cubicBezTo>
                    <a:pt x="1412" y="548"/>
                    <a:pt x="1410" y="538"/>
                    <a:pt x="1407" y="530"/>
                  </a:cubicBezTo>
                  <a:cubicBezTo>
                    <a:pt x="1407" y="526"/>
                    <a:pt x="1406" y="523"/>
                    <a:pt x="1405" y="520"/>
                  </a:cubicBezTo>
                  <a:cubicBezTo>
                    <a:pt x="1402" y="511"/>
                    <a:pt x="1400" y="503"/>
                    <a:pt x="1397" y="494"/>
                  </a:cubicBezTo>
                  <a:cubicBezTo>
                    <a:pt x="1396" y="491"/>
                    <a:pt x="1394" y="487"/>
                    <a:pt x="1393" y="483"/>
                  </a:cubicBezTo>
                  <a:cubicBezTo>
                    <a:pt x="1390" y="475"/>
                    <a:pt x="1388" y="468"/>
                    <a:pt x="1385" y="460"/>
                  </a:cubicBezTo>
                  <a:cubicBezTo>
                    <a:pt x="1383" y="456"/>
                    <a:pt x="1381" y="452"/>
                    <a:pt x="1380" y="448"/>
                  </a:cubicBezTo>
                  <a:cubicBezTo>
                    <a:pt x="1377" y="441"/>
                    <a:pt x="1374" y="434"/>
                    <a:pt x="1371" y="427"/>
                  </a:cubicBezTo>
                  <a:cubicBezTo>
                    <a:pt x="1369" y="422"/>
                    <a:pt x="1367" y="418"/>
                    <a:pt x="1365" y="413"/>
                  </a:cubicBezTo>
                  <a:cubicBezTo>
                    <a:pt x="1362" y="407"/>
                    <a:pt x="1359" y="401"/>
                    <a:pt x="1356" y="395"/>
                  </a:cubicBezTo>
                  <a:cubicBezTo>
                    <a:pt x="1353" y="390"/>
                    <a:pt x="1351" y="385"/>
                    <a:pt x="1348" y="379"/>
                  </a:cubicBezTo>
                  <a:cubicBezTo>
                    <a:pt x="1345" y="374"/>
                    <a:pt x="1342" y="369"/>
                    <a:pt x="1340" y="365"/>
                  </a:cubicBezTo>
                  <a:cubicBezTo>
                    <a:pt x="1336" y="359"/>
                    <a:pt x="1333" y="353"/>
                    <a:pt x="1330" y="347"/>
                  </a:cubicBezTo>
                  <a:cubicBezTo>
                    <a:pt x="1327" y="344"/>
                    <a:pt x="1325" y="340"/>
                    <a:pt x="1323" y="337"/>
                  </a:cubicBezTo>
                  <a:cubicBezTo>
                    <a:pt x="1301" y="302"/>
                    <a:pt x="1276" y="269"/>
                    <a:pt x="1249" y="238"/>
                  </a:cubicBezTo>
                  <a:cubicBezTo>
                    <a:pt x="1248" y="237"/>
                    <a:pt x="1247" y="236"/>
                    <a:pt x="1245" y="234"/>
                  </a:cubicBezTo>
                  <a:cubicBezTo>
                    <a:pt x="1239" y="228"/>
                    <a:pt x="1233" y="221"/>
                    <a:pt x="1227" y="215"/>
                  </a:cubicBezTo>
                  <a:cubicBezTo>
                    <a:pt x="1225" y="213"/>
                    <a:pt x="1222" y="210"/>
                    <a:pt x="1220" y="208"/>
                  </a:cubicBezTo>
                  <a:cubicBezTo>
                    <a:pt x="1214" y="202"/>
                    <a:pt x="1209" y="197"/>
                    <a:pt x="1203" y="191"/>
                  </a:cubicBezTo>
                  <a:cubicBezTo>
                    <a:pt x="1200" y="188"/>
                    <a:pt x="1196" y="186"/>
                    <a:pt x="1193" y="183"/>
                  </a:cubicBezTo>
                  <a:cubicBezTo>
                    <a:pt x="1190" y="180"/>
                    <a:pt x="1188" y="178"/>
                    <a:pt x="1185" y="175"/>
                  </a:cubicBezTo>
                  <a:cubicBezTo>
                    <a:pt x="1184" y="174"/>
                    <a:pt x="1183" y="173"/>
                    <a:pt x="1182" y="173"/>
                  </a:cubicBezTo>
                  <a:cubicBezTo>
                    <a:pt x="1179" y="170"/>
                    <a:pt x="1175" y="167"/>
                    <a:pt x="1172" y="164"/>
                  </a:cubicBezTo>
                  <a:cubicBezTo>
                    <a:pt x="1172" y="164"/>
                    <a:pt x="1171" y="163"/>
                    <a:pt x="1170" y="163"/>
                  </a:cubicBezTo>
                  <a:cubicBezTo>
                    <a:pt x="1162" y="156"/>
                    <a:pt x="1155" y="150"/>
                    <a:pt x="1147" y="144"/>
                  </a:cubicBezTo>
                  <a:cubicBezTo>
                    <a:pt x="1145" y="143"/>
                    <a:pt x="1143" y="142"/>
                    <a:pt x="1142" y="141"/>
                  </a:cubicBezTo>
                  <a:cubicBezTo>
                    <a:pt x="1135" y="135"/>
                    <a:pt x="1128" y="130"/>
                    <a:pt x="1121" y="126"/>
                  </a:cubicBezTo>
                  <a:cubicBezTo>
                    <a:pt x="1118" y="124"/>
                    <a:pt x="1115" y="122"/>
                    <a:pt x="1113" y="120"/>
                  </a:cubicBezTo>
                  <a:cubicBezTo>
                    <a:pt x="1107" y="116"/>
                    <a:pt x="1100" y="112"/>
                    <a:pt x="1094" y="108"/>
                  </a:cubicBezTo>
                  <a:cubicBezTo>
                    <a:pt x="1090" y="106"/>
                    <a:pt x="1087" y="104"/>
                    <a:pt x="1083" y="101"/>
                  </a:cubicBezTo>
                  <a:cubicBezTo>
                    <a:pt x="1078" y="98"/>
                    <a:pt x="1073" y="96"/>
                    <a:pt x="1068" y="93"/>
                  </a:cubicBezTo>
                  <a:cubicBezTo>
                    <a:pt x="1063" y="90"/>
                    <a:pt x="1058" y="87"/>
                    <a:pt x="1053" y="84"/>
                  </a:cubicBezTo>
                  <a:cubicBezTo>
                    <a:pt x="1050" y="83"/>
                    <a:pt x="1046" y="81"/>
                    <a:pt x="1043" y="79"/>
                  </a:cubicBezTo>
                  <a:cubicBezTo>
                    <a:pt x="1000" y="57"/>
                    <a:pt x="953" y="39"/>
                    <a:pt x="905" y="26"/>
                  </a:cubicBezTo>
                  <a:cubicBezTo>
                    <a:pt x="905" y="25"/>
                    <a:pt x="904" y="25"/>
                    <a:pt x="904" y="25"/>
                  </a:cubicBezTo>
                  <a:cubicBezTo>
                    <a:pt x="895" y="23"/>
                    <a:pt x="886" y="21"/>
                    <a:pt x="877" y="18"/>
                  </a:cubicBezTo>
                  <a:cubicBezTo>
                    <a:pt x="875" y="18"/>
                    <a:pt x="873" y="18"/>
                    <a:pt x="871" y="17"/>
                  </a:cubicBezTo>
                  <a:cubicBezTo>
                    <a:pt x="863" y="15"/>
                    <a:pt x="855" y="14"/>
                    <a:pt x="847" y="12"/>
                  </a:cubicBezTo>
                  <a:cubicBezTo>
                    <a:pt x="844" y="12"/>
                    <a:pt x="841" y="11"/>
                    <a:pt x="838" y="11"/>
                  </a:cubicBezTo>
                  <a:cubicBezTo>
                    <a:pt x="830" y="9"/>
                    <a:pt x="823" y="8"/>
                    <a:pt x="816" y="7"/>
                  </a:cubicBezTo>
                  <a:cubicBezTo>
                    <a:pt x="811" y="6"/>
                    <a:pt x="807" y="6"/>
                    <a:pt x="802" y="5"/>
                  </a:cubicBezTo>
                  <a:cubicBezTo>
                    <a:pt x="796" y="5"/>
                    <a:pt x="790" y="4"/>
                    <a:pt x="783" y="3"/>
                  </a:cubicBezTo>
                  <a:cubicBezTo>
                    <a:pt x="777" y="3"/>
                    <a:pt x="771" y="2"/>
                    <a:pt x="765" y="2"/>
                  </a:cubicBezTo>
                  <a:cubicBezTo>
                    <a:pt x="760" y="2"/>
                    <a:pt x="755" y="1"/>
                    <a:pt x="750" y="1"/>
                  </a:cubicBezTo>
                  <a:cubicBezTo>
                    <a:pt x="739" y="0"/>
                    <a:pt x="727" y="0"/>
                    <a:pt x="716" y="0"/>
                  </a:cubicBezTo>
                  <a:cubicBezTo>
                    <a:pt x="602" y="0"/>
                    <a:pt x="489" y="27"/>
                    <a:pt x="388" y="79"/>
                  </a:cubicBezTo>
                  <a:cubicBezTo>
                    <a:pt x="342" y="103"/>
                    <a:pt x="324" y="159"/>
                    <a:pt x="348" y="205"/>
                  </a:cubicBezTo>
                  <a:cubicBezTo>
                    <a:pt x="372" y="252"/>
                    <a:pt x="428" y="270"/>
                    <a:pt x="474" y="246"/>
                  </a:cubicBezTo>
                  <a:cubicBezTo>
                    <a:pt x="549" y="207"/>
                    <a:pt x="631" y="188"/>
                    <a:pt x="716" y="188"/>
                  </a:cubicBezTo>
                  <a:cubicBezTo>
                    <a:pt x="724" y="188"/>
                    <a:pt x="733" y="188"/>
                    <a:pt x="741" y="188"/>
                  </a:cubicBezTo>
                  <a:cubicBezTo>
                    <a:pt x="745" y="188"/>
                    <a:pt x="748" y="189"/>
                    <a:pt x="752" y="189"/>
                  </a:cubicBezTo>
                  <a:cubicBezTo>
                    <a:pt x="756" y="189"/>
                    <a:pt x="761" y="189"/>
                    <a:pt x="766" y="190"/>
                  </a:cubicBezTo>
                  <a:cubicBezTo>
                    <a:pt x="770" y="190"/>
                    <a:pt x="775" y="191"/>
                    <a:pt x="780" y="191"/>
                  </a:cubicBezTo>
                  <a:cubicBezTo>
                    <a:pt x="783" y="192"/>
                    <a:pt x="786" y="192"/>
                    <a:pt x="789" y="193"/>
                  </a:cubicBezTo>
                  <a:cubicBezTo>
                    <a:pt x="795" y="193"/>
                    <a:pt x="800" y="194"/>
                    <a:pt x="805" y="195"/>
                  </a:cubicBezTo>
                  <a:cubicBezTo>
                    <a:pt x="808" y="196"/>
                    <a:pt x="810" y="196"/>
                    <a:pt x="812" y="196"/>
                  </a:cubicBezTo>
                  <a:cubicBezTo>
                    <a:pt x="818" y="198"/>
                    <a:pt x="824" y="199"/>
                    <a:pt x="830" y="200"/>
                  </a:cubicBezTo>
                  <a:cubicBezTo>
                    <a:pt x="831" y="200"/>
                    <a:pt x="832" y="201"/>
                    <a:pt x="833" y="201"/>
                  </a:cubicBezTo>
                  <a:cubicBezTo>
                    <a:pt x="876" y="211"/>
                    <a:pt x="918" y="226"/>
                    <a:pt x="958" y="246"/>
                  </a:cubicBezTo>
                  <a:cubicBezTo>
                    <a:pt x="959" y="247"/>
                    <a:pt x="961" y="248"/>
                    <a:pt x="962" y="249"/>
                  </a:cubicBezTo>
                  <a:cubicBezTo>
                    <a:pt x="967" y="251"/>
                    <a:pt x="972" y="254"/>
                    <a:pt x="977" y="256"/>
                  </a:cubicBezTo>
                  <a:cubicBezTo>
                    <a:pt x="979" y="258"/>
                    <a:pt x="982" y="259"/>
                    <a:pt x="985" y="261"/>
                  </a:cubicBezTo>
                  <a:cubicBezTo>
                    <a:pt x="988" y="263"/>
                    <a:pt x="992" y="266"/>
                    <a:pt x="996" y="268"/>
                  </a:cubicBezTo>
                  <a:cubicBezTo>
                    <a:pt x="1000" y="270"/>
                    <a:pt x="1003" y="272"/>
                    <a:pt x="1006" y="275"/>
                  </a:cubicBezTo>
                  <a:cubicBezTo>
                    <a:pt x="1009" y="277"/>
                    <a:pt x="1012" y="279"/>
                    <a:pt x="1015" y="281"/>
                  </a:cubicBezTo>
                  <a:cubicBezTo>
                    <a:pt x="1020" y="284"/>
                    <a:pt x="1024" y="287"/>
                    <a:pt x="1028" y="290"/>
                  </a:cubicBezTo>
                  <a:cubicBezTo>
                    <a:pt x="1030" y="291"/>
                    <a:pt x="1032" y="293"/>
                    <a:pt x="1034" y="294"/>
                  </a:cubicBezTo>
                  <a:cubicBezTo>
                    <a:pt x="1040" y="298"/>
                    <a:pt x="1045" y="302"/>
                    <a:pt x="1050" y="307"/>
                  </a:cubicBezTo>
                  <a:cubicBezTo>
                    <a:pt x="1051" y="307"/>
                    <a:pt x="1052" y="308"/>
                    <a:pt x="1053" y="309"/>
                  </a:cubicBezTo>
                  <a:cubicBezTo>
                    <a:pt x="1057" y="313"/>
                    <a:pt x="1061" y="316"/>
                    <a:pt x="1065" y="320"/>
                  </a:cubicBezTo>
                  <a:cubicBezTo>
                    <a:pt x="1069" y="323"/>
                    <a:pt x="1073" y="326"/>
                    <a:pt x="1076" y="330"/>
                  </a:cubicBezTo>
                  <a:cubicBezTo>
                    <a:pt x="1079" y="333"/>
                    <a:pt x="1083" y="336"/>
                    <a:pt x="1086" y="339"/>
                  </a:cubicBezTo>
                  <a:cubicBezTo>
                    <a:pt x="1089" y="342"/>
                    <a:pt x="1092" y="345"/>
                    <a:pt x="1095" y="348"/>
                  </a:cubicBezTo>
                  <a:cubicBezTo>
                    <a:pt x="1099" y="352"/>
                    <a:pt x="1102" y="355"/>
                    <a:pt x="1105" y="358"/>
                  </a:cubicBezTo>
                  <a:cubicBezTo>
                    <a:pt x="1108" y="362"/>
                    <a:pt x="1110" y="365"/>
                    <a:pt x="1113" y="368"/>
                  </a:cubicBezTo>
                  <a:cubicBezTo>
                    <a:pt x="1116" y="372"/>
                    <a:pt x="1120" y="375"/>
                    <a:pt x="1123" y="379"/>
                  </a:cubicBezTo>
                  <a:cubicBezTo>
                    <a:pt x="1125" y="382"/>
                    <a:pt x="1128" y="385"/>
                    <a:pt x="1130" y="388"/>
                  </a:cubicBezTo>
                  <a:cubicBezTo>
                    <a:pt x="1133" y="392"/>
                    <a:pt x="1136" y="396"/>
                    <a:pt x="1139" y="400"/>
                  </a:cubicBezTo>
                  <a:cubicBezTo>
                    <a:pt x="1144" y="405"/>
                    <a:pt x="1148" y="411"/>
                    <a:pt x="1151" y="417"/>
                  </a:cubicBezTo>
                  <a:cubicBezTo>
                    <a:pt x="1154" y="421"/>
                    <a:pt x="1157" y="425"/>
                    <a:pt x="1160" y="430"/>
                  </a:cubicBezTo>
                  <a:cubicBezTo>
                    <a:pt x="1163" y="434"/>
                    <a:pt x="1166" y="439"/>
                    <a:pt x="1169" y="444"/>
                  </a:cubicBezTo>
                  <a:cubicBezTo>
                    <a:pt x="1171" y="447"/>
                    <a:pt x="1172" y="450"/>
                    <a:pt x="1174" y="453"/>
                  </a:cubicBezTo>
                  <a:cubicBezTo>
                    <a:pt x="1177" y="458"/>
                    <a:pt x="1180" y="463"/>
                    <a:pt x="1183" y="468"/>
                  </a:cubicBezTo>
                  <a:cubicBezTo>
                    <a:pt x="1184" y="471"/>
                    <a:pt x="1185" y="473"/>
                    <a:pt x="1187" y="476"/>
                  </a:cubicBezTo>
                  <a:cubicBezTo>
                    <a:pt x="1190" y="482"/>
                    <a:pt x="1192" y="487"/>
                    <a:pt x="1195" y="493"/>
                  </a:cubicBezTo>
                  <a:cubicBezTo>
                    <a:pt x="1196" y="495"/>
                    <a:pt x="1197" y="498"/>
                    <a:pt x="1198" y="500"/>
                  </a:cubicBezTo>
                  <a:cubicBezTo>
                    <a:pt x="1201" y="506"/>
                    <a:pt x="1204" y="512"/>
                    <a:pt x="1206" y="518"/>
                  </a:cubicBezTo>
                  <a:cubicBezTo>
                    <a:pt x="1207" y="521"/>
                    <a:pt x="1208" y="523"/>
                    <a:pt x="1209" y="525"/>
                  </a:cubicBezTo>
                  <a:cubicBezTo>
                    <a:pt x="1211" y="532"/>
                    <a:pt x="1214" y="538"/>
                    <a:pt x="1216" y="544"/>
                  </a:cubicBezTo>
                  <a:cubicBezTo>
                    <a:pt x="1217" y="547"/>
                    <a:pt x="1217" y="549"/>
                    <a:pt x="1218" y="551"/>
                  </a:cubicBezTo>
                  <a:cubicBezTo>
                    <a:pt x="1220" y="558"/>
                    <a:pt x="1222" y="564"/>
                    <a:pt x="1224" y="571"/>
                  </a:cubicBezTo>
                  <a:cubicBezTo>
                    <a:pt x="1225" y="573"/>
                    <a:pt x="1226" y="575"/>
                    <a:pt x="1226" y="577"/>
                  </a:cubicBezTo>
                  <a:cubicBezTo>
                    <a:pt x="1228" y="584"/>
                    <a:pt x="1230" y="591"/>
                    <a:pt x="1231" y="598"/>
                  </a:cubicBezTo>
                  <a:cubicBezTo>
                    <a:pt x="1232" y="600"/>
                    <a:pt x="1232" y="602"/>
                    <a:pt x="1233" y="604"/>
                  </a:cubicBezTo>
                  <a:cubicBezTo>
                    <a:pt x="1234" y="612"/>
                    <a:pt x="1236" y="619"/>
                    <a:pt x="1237" y="626"/>
                  </a:cubicBezTo>
                  <a:cubicBezTo>
                    <a:pt x="1237" y="628"/>
                    <a:pt x="1238" y="630"/>
                    <a:pt x="1238" y="632"/>
                  </a:cubicBezTo>
                  <a:cubicBezTo>
                    <a:pt x="1239" y="639"/>
                    <a:pt x="1240" y="646"/>
                    <a:pt x="1241" y="653"/>
                  </a:cubicBezTo>
                  <a:cubicBezTo>
                    <a:pt x="1241" y="656"/>
                    <a:pt x="1241" y="658"/>
                    <a:pt x="1242" y="660"/>
                  </a:cubicBezTo>
                  <a:cubicBezTo>
                    <a:pt x="1242" y="667"/>
                    <a:pt x="1243" y="674"/>
                    <a:pt x="1244" y="682"/>
                  </a:cubicBezTo>
                  <a:cubicBezTo>
                    <a:pt x="1244" y="684"/>
                    <a:pt x="1244" y="686"/>
                    <a:pt x="1244" y="688"/>
                  </a:cubicBezTo>
                  <a:cubicBezTo>
                    <a:pt x="1244" y="697"/>
                    <a:pt x="1245" y="707"/>
                    <a:pt x="1245" y="716"/>
                  </a:cubicBezTo>
                  <a:lnTo>
                    <a:pt x="1245" y="717"/>
                  </a:lnTo>
                  <a:cubicBezTo>
                    <a:pt x="1155" y="684"/>
                    <a:pt x="1077" y="623"/>
                    <a:pt x="1023" y="540"/>
                  </a:cubicBezTo>
                  <a:cubicBezTo>
                    <a:pt x="1008" y="516"/>
                    <a:pt x="981" y="500"/>
                    <a:pt x="952" y="498"/>
                  </a:cubicBezTo>
                  <a:cubicBezTo>
                    <a:pt x="923" y="496"/>
                    <a:pt x="895" y="507"/>
                    <a:pt x="875" y="529"/>
                  </a:cubicBezTo>
                  <a:cubicBezTo>
                    <a:pt x="752" y="665"/>
                    <a:pt x="576" y="743"/>
                    <a:pt x="393" y="743"/>
                  </a:cubicBezTo>
                  <a:cubicBezTo>
                    <a:pt x="322" y="743"/>
                    <a:pt x="253" y="732"/>
                    <a:pt x="187" y="710"/>
                  </a:cubicBezTo>
                  <a:cubicBezTo>
                    <a:pt x="187" y="708"/>
                    <a:pt x="187" y="707"/>
                    <a:pt x="187" y="706"/>
                  </a:cubicBezTo>
                  <a:cubicBezTo>
                    <a:pt x="188" y="697"/>
                    <a:pt x="188" y="688"/>
                    <a:pt x="189" y="679"/>
                  </a:cubicBezTo>
                  <a:cubicBezTo>
                    <a:pt x="189" y="679"/>
                    <a:pt x="189" y="678"/>
                    <a:pt x="189" y="678"/>
                  </a:cubicBezTo>
                  <a:cubicBezTo>
                    <a:pt x="189" y="668"/>
                    <a:pt x="190" y="658"/>
                    <a:pt x="192" y="648"/>
                  </a:cubicBezTo>
                  <a:cubicBezTo>
                    <a:pt x="192" y="647"/>
                    <a:pt x="192" y="646"/>
                    <a:pt x="192" y="646"/>
                  </a:cubicBezTo>
                  <a:cubicBezTo>
                    <a:pt x="200" y="584"/>
                    <a:pt x="220" y="523"/>
                    <a:pt x="249" y="468"/>
                  </a:cubicBezTo>
                  <a:cubicBezTo>
                    <a:pt x="273" y="422"/>
                    <a:pt x="256" y="366"/>
                    <a:pt x="210" y="341"/>
                  </a:cubicBezTo>
                  <a:cubicBezTo>
                    <a:pt x="165" y="317"/>
                    <a:pt x="108" y="334"/>
                    <a:pt x="83" y="380"/>
                  </a:cubicBezTo>
                  <a:cubicBezTo>
                    <a:pt x="64" y="417"/>
                    <a:pt x="48" y="456"/>
                    <a:pt x="35" y="495"/>
                  </a:cubicBezTo>
                  <a:cubicBezTo>
                    <a:pt x="34" y="497"/>
                    <a:pt x="33" y="499"/>
                    <a:pt x="33" y="500"/>
                  </a:cubicBezTo>
                  <a:cubicBezTo>
                    <a:pt x="20" y="542"/>
                    <a:pt x="10" y="585"/>
                    <a:pt x="5" y="628"/>
                  </a:cubicBezTo>
                  <a:cubicBezTo>
                    <a:pt x="5" y="628"/>
                    <a:pt x="5" y="629"/>
                    <a:pt x="5" y="629"/>
                  </a:cubicBezTo>
                  <a:cubicBezTo>
                    <a:pt x="3" y="642"/>
                    <a:pt x="2" y="656"/>
                    <a:pt x="1" y="669"/>
                  </a:cubicBezTo>
                  <a:cubicBezTo>
                    <a:pt x="1" y="672"/>
                    <a:pt x="1" y="674"/>
                    <a:pt x="1" y="676"/>
                  </a:cubicBezTo>
                  <a:cubicBezTo>
                    <a:pt x="0" y="690"/>
                    <a:pt x="0" y="703"/>
                    <a:pt x="0" y="716"/>
                  </a:cubicBezTo>
                  <a:lnTo>
                    <a:pt x="0" y="774"/>
                  </a:lnTo>
                  <a:lnTo>
                    <a:pt x="0" y="1016"/>
                  </a:lnTo>
                  <a:cubicBezTo>
                    <a:pt x="0" y="1411"/>
                    <a:pt x="321" y="1733"/>
                    <a:pt x="716" y="1733"/>
                  </a:cubicBezTo>
                  <a:close/>
                  <a:moveTo>
                    <a:pt x="187" y="905"/>
                  </a:moveTo>
                  <a:cubicBezTo>
                    <a:pt x="254" y="922"/>
                    <a:pt x="323" y="931"/>
                    <a:pt x="393" y="931"/>
                  </a:cubicBezTo>
                  <a:cubicBezTo>
                    <a:pt x="592" y="931"/>
                    <a:pt x="785" y="859"/>
                    <a:pt x="935" y="731"/>
                  </a:cubicBezTo>
                  <a:cubicBezTo>
                    <a:pt x="1019" y="820"/>
                    <a:pt x="1126" y="883"/>
                    <a:pt x="1245" y="912"/>
                  </a:cubicBezTo>
                  <a:lnTo>
                    <a:pt x="1245" y="1016"/>
                  </a:lnTo>
                  <a:cubicBezTo>
                    <a:pt x="1245" y="1308"/>
                    <a:pt x="1008" y="1545"/>
                    <a:pt x="716" y="1545"/>
                  </a:cubicBezTo>
                  <a:cubicBezTo>
                    <a:pt x="424" y="1545"/>
                    <a:pt x="187" y="1308"/>
                    <a:pt x="187" y="1016"/>
                  </a:cubicBezTo>
                  <a:lnTo>
                    <a:pt x="187" y="90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8" name="Freeform 213">
              <a:extLst>
                <a:ext uri="{FF2B5EF4-FFF2-40B4-BE49-F238E27FC236}">
                  <a16:creationId xmlns:a16="http://schemas.microsoft.com/office/drawing/2014/main" id="{08332B06-CC73-4B1B-B31E-EC137104F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3246"/>
              <a:ext cx="64" cy="62"/>
            </a:xfrm>
            <a:custGeom>
              <a:avLst/>
              <a:gdLst>
                <a:gd name="T0" fmla="*/ 415 w 596"/>
                <a:gd name="T1" fmla="*/ 541 h 578"/>
                <a:gd name="T2" fmla="*/ 490 w 596"/>
                <a:gd name="T3" fmla="*/ 578 h 578"/>
                <a:gd name="T4" fmla="*/ 546 w 596"/>
                <a:gd name="T5" fmla="*/ 559 h 578"/>
                <a:gd name="T6" fmla="*/ 564 w 596"/>
                <a:gd name="T7" fmla="*/ 428 h 578"/>
                <a:gd name="T8" fmla="*/ 162 w 596"/>
                <a:gd name="T9" fmla="*/ 31 h 578"/>
                <a:gd name="T10" fmla="*/ 30 w 596"/>
                <a:gd name="T11" fmla="*/ 51 h 578"/>
                <a:gd name="T12" fmla="*/ 51 w 596"/>
                <a:gd name="T13" fmla="*/ 182 h 578"/>
                <a:gd name="T14" fmla="*/ 415 w 596"/>
                <a:gd name="T15" fmla="*/ 54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6" h="578">
                  <a:moveTo>
                    <a:pt x="415" y="541"/>
                  </a:moveTo>
                  <a:cubicBezTo>
                    <a:pt x="433" y="565"/>
                    <a:pt x="461" y="578"/>
                    <a:pt x="490" y="578"/>
                  </a:cubicBezTo>
                  <a:cubicBezTo>
                    <a:pt x="509" y="578"/>
                    <a:pt x="529" y="572"/>
                    <a:pt x="546" y="559"/>
                  </a:cubicBezTo>
                  <a:cubicBezTo>
                    <a:pt x="587" y="528"/>
                    <a:pt x="596" y="469"/>
                    <a:pt x="564" y="428"/>
                  </a:cubicBezTo>
                  <a:cubicBezTo>
                    <a:pt x="450" y="277"/>
                    <a:pt x="314" y="143"/>
                    <a:pt x="162" y="31"/>
                  </a:cubicBezTo>
                  <a:cubicBezTo>
                    <a:pt x="120" y="0"/>
                    <a:pt x="61" y="9"/>
                    <a:pt x="30" y="51"/>
                  </a:cubicBezTo>
                  <a:cubicBezTo>
                    <a:pt x="0" y="93"/>
                    <a:pt x="9" y="151"/>
                    <a:pt x="51" y="182"/>
                  </a:cubicBezTo>
                  <a:cubicBezTo>
                    <a:pt x="189" y="284"/>
                    <a:pt x="311" y="404"/>
                    <a:pt x="415" y="54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9" name="Freeform 214">
              <a:extLst>
                <a:ext uri="{FF2B5EF4-FFF2-40B4-BE49-F238E27FC236}">
                  <a16:creationId xmlns:a16="http://schemas.microsoft.com/office/drawing/2014/main" id="{F85D8800-05F6-425D-9EF1-560EC5D1A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3582"/>
              <a:ext cx="214" cy="46"/>
            </a:xfrm>
            <a:custGeom>
              <a:avLst/>
              <a:gdLst>
                <a:gd name="T0" fmla="*/ 1843 w 1994"/>
                <a:gd name="T1" fmla="*/ 28 h 428"/>
                <a:gd name="T2" fmla="*/ 1000 w 1994"/>
                <a:gd name="T3" fmla="*/ 241 h 428"/>
                <a:gd name="T4" fmla="*/ 152 w 1994"/>
                <a:gd name="T5" fmla="*/ 25 h 428"/>
                <a:gd name="T6" fmla="*/ 25 w 1994"/>
                <a:gd name="T7" fmla="*/ 62 h 428"/>
                <a:gd name="T8" fmla="*/ 62 w 1994"/>
                <a:gd name="T9" fmla="*/ 189 h 428"/>
                <a:gd name="T10" fmla="*/ 1000 w 1994"/>
                <a:gd name="T11" fmla="*/ 428 h 428"/>
                <a:gd name="T12" fmla="*/ 1932 w 1994"/>
                <a:gd name="T13" fmla="*/ 192 h 428"/>
                <a:gd name="T14" fmla="*/ 1970 w 1994"/>
                <a:gd name="T15" fmla="*/ 65 h 428"/>
                <a:gd name="T16" fmla="*/ 1843 w 1994"/>
                <a:gd name="T17" fmla="*/ 28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4" h="428">
                  <a:moveTo>
                    <a:pt x="1843" y="28"/>
                  </a:moveTo>
                  <a:cubicBezTo>
                    <a:pt x="1586" y="167"/>
                    <a:pt x="1294" y="241"/>
                    <a:pt x="1000" y="241"/>
                  </a:cubicBezTo>
                  <a:cubicBezTo>
                    <a:pt x="704" y="241"/>
                    <a:pt x="410" y="166"/>
                    <a:pt x="152" y="25"/>
                  </a:cubicBezTo>
                  <a:cubicBezTo>
                    <a:pt x="107" y="0"/>
                    <a:pt x="50" y="16"/>
                    <a:pt x="25" y="62"/>
                  </a:cubicBezTo>
                  <a:cubicBezTo>
                    <a:pt x="0" y="107"/>
                    <a:pt x="17" y="164"/>
                    <a:pt x="62" y="189"/>
                  </a:cubicBezTo>
                  <a:cubicBezTo>
                    <a:pt x="348" y="346"/>
                    <a:pt x="672" y="428"/>
                    <a:pt x="1000" y="428"/>
                  </a:cubicBezTo>
                  <a:cubicBezTo>
                    <a:pt x="1326" y="428"/>
                    <a:pt x="1648" y="347"/>
                    <a:pt x="1932" y="192"/>
                  </a:cubicBezTo>
                  <a:cubicBezTo>
                    <a:pt x="1978" y="168"/>
                    <a:pt x="1994" y="111"/>
                    <a:pt x="1970" y="65"/>
                  </a:cubicBezTo>
                  <a:cubicBezTo>
                    <a:pt x="1945" y="20"/>
                    <a:pt x="1888" y="3"/>
                    <a:pt x="1843" y="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0" name="Freeform 215">
              <a:extLst>
                <a:ext uri="{FF2B5EF4-FFF2-40B4-BE49-F238E27FC236}">
                  <a16:creationId xmlns:a16="http://schemas.microsoft.com/office/drawing/2014/main" id="{A5112F31-5424-42E2-AB0D-BE4A955D1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4" y="3246"/>
              <a:ext cx="64" cy="62"/>
            </a:xfrm>
            <a:custGeom>
              <a:avLst/>
              <a:gdLst>
                <a:gd name="T0" fmla="*/ 431 w 593"/>
                <a:gd name="T1" fmla="*/ 31 h 574"/>
                <a:gd name="T2" fmla="*/ 32 w 593"/>
                <a:gd name="T3" fmla="*/ 424 h 574"/>
                <a:gd name="T4" fmla="*/ 49 w 593"/>
                <a:gd name="T5" fmla="*/ 555 h 574"/>
                <a:gd name="T6" fmla="*/ 106 w 593"/>
                <a:gd name="T7" fmla="*/ 574 h 574"/>
                <a:gd name="T8" fmla="*/ 181 w 593"/>
                <a:gd name="T9" fmla="*/ 538 h 574"/>
                <a:gd name="T10" fmla="*/ 542 w 593"/>
                <a:gd name="T11" fmla="*/ 182 h 574"/>
                <a:gd name="T12" fmla="*/ 563 w 593"/>
                <a:gd name="T13" fmla="*/ 51 h 574"/>
                <a:gd name="T14" fmla="*/ 431 w 593"/>
                <a:gd name="T15" fmla="*/ 31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3" h="574">
                  <a:moveTo>
                    <a:pt x="431" y="31"/>
                  </a:moveTo>
                  <a:cubicBezTo>
                    <a:pt x="280" y="142"/>
                    <a:pt x="145" y="274"/>
                    <a:pt x="32" y="424"/>
                  </a:cubicBezTo>
                  <a:cubicBezTo>
                    <a:pt x="0" y="465"/>
                    <a:pt x="8" y="524"/>
                    <a:pt x="49" y="555"/>
                  </a:cubicBezTo>
                  <a:cubicBezTo>
                    <a:pt x="66" y="568"/>
                    <a:pt x="86" y="574"/>
                    <a:pt x="106" y="574"/>
                  </a:cubicBezTo>
                  <a:cubicBezTo>
                    <a:pt x="134" y="574"/>
                    <a:pt x="162" y="562"/>
                    <a:pt x="181" y="538"/>
                  </a:cubicBezTo>
                  <a:cubicBezTo>
                    <a:pt x="284" y="402"/>
                    <a:pt x="405" y="283"/>
                    <a:pt x="542" y="182"/>
                  </a:cubicBezTo>
                  <a:cubicBezTo>
                    <a:pt x="584" y="151"/>
                    <a:pt x="593" y="93"/>
                    <a:pt x="563" y="51"/>
                  </a:cubicBezTo>
                  <a:cubicBezTo>
                    <a:pt x="532" y="9"/>
                    <a:pt x="473" y="0"/>
                    <a:pt x="431" y="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1" name="Freeform 216">
              <a:extLst>
                <a:ext uri="{FF2B5EF4-FFF2-40B4-BE49-F238E27FC236}">
                  <a16:creationId xmlns:a16="http://schemas.microsoft.com/office/drawing/2014/main" id="{3C949C37-AD09-4C09-94D6-20E9CF5F30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0" y="3502"/>
              <a:ext cx="184" cy="139"/>
            </a:xfrm>
            <a:custGeom>
              <a:avLst/>
              <a:gdLst>
                <a:gd name="T0" fmla="*/ 1077 w 1716"/>
                <a:gd name="T1" fmla="*/ 0 h 1303"/>
                <a:gd name="T2" fmla="*/ 923 w 1716"/>
                <a:gd name="T3" fmla="*/ 0 h 1303"/>
                <a:gd name="T4" fmla="*/ 793 w 1716"/>
                <a:gd name="T5" fmla="*/ 0 h 1303"/>
                <a:gd name="T6" fmla="*/ 639 w 1716"/>
                <a:gd name="T7" fmla="*/ 0 h 1303"/>
                <a:gd name="T8" fmla="*/ 0 w 1716"/>
                <a:gd name="T9" fmla="*/ 639 h 1303"/>
                <a:gd name="T10" fmla="*/ 0 w 1716"/>
                <a:gd name="T11" fmla="*/ 1209 h 1303"/>
                <a:gd name="T12" fmla="*/ 93 w 1716"/>
                <a:gd name="T13" fmla="*/ 1303 h 1303"/>
                <a:gd name="T14" fmla="*/ 187 w 1716"/>
                <a:gd name="T15" fmla="*/ 1209 h 1303"/>
                <a:gd name="T16" fmla="*/ 187 w 1716"/>
                <a:gd name="T17" fmla="*/ 639 h 1303"/>
                <a:gd name="T18" fmla="*/ 639 w 1716"/>
                <a:gd name="T19" fmla="*/ 188 h 1303"/>
                <a:gd name="T20" fmla="*/ 668 w 1716"/>
                <a:gd name="T21" fmla="*/ 188 h 1303"/>
                <a:gd name="T22" fmla="*/ 523 w 1716"/>
                <a:gd name="T23" fmla="*/ 679 h 1303"/>
                <a:gd name="T24" fmla="*/ 546 w 1716"/>
                <a:gd name="T25" fmla="*/ 771 h 1303"/>
                <a:gd name="T26" fmla="*/ 791 w 1716"/>
                <a:gd name="T27" fmla="*/ 1022 h 1303"/>
                <a:gd name="T28" fmla="*/ 858 w 1716"/>
                <a:gd name="T29" fmla="*/ 1051 h 1303"/>
                <a:gd name="T30" fmla="*/ 925 w 1716"/>
                <a:gd name="T31" fmla="*/ 1022 h 1303"/>
                <a:gd name="T32" fmla="*/ 1170 w 1716"/>
                <a:gd name="T33" fmla="*/ 771 h 1303"/>
                <a:gd name="T34" fmla="*/ 1193 w 1716"/>
                <a:gd name="T35" fmla="*/ 679 h 1303"/>
                <a:gd name="T36" fmla="*/ 1048 w 1716"/>
                <a:gd name="T37" fmla="*/ 188 h 1303"/>
                <a:gd name="T38" fmla="*/ 1077 w 1716"/>
                <a:gd name="T39" fmla="*/ 188 h 1303"/>
                <a:gd name="T40" fmla="*/ 1529 w 1716"/>
                <a:gd name="T41" fmla="*/ 639 h 1303"/>
                <a:gd name="T42" fmla="*/ 1529 w 1716"/>
                <a:gd name="T43" fmla="*/ 1209 h 1303"/>
                <a:gd name="T44" fmla="*/ 1623 w 1716"/>
                <a:gd name="T45" fmla="*/ 1303 h 1303"/>
                <a:gd name="T46" fmla="*/ 1716 w 1716"/>
                <a:gd name="T47" fmla="*/ 1209 h 1303"/>
                <a:gd name="T48" fmla="*/ 1716 w 1716"/>
                <a:gd name="T49" fmla="*/ 639 h 1303"/>
                <a:gd name="T50" fmla="*/ 1077 w 1716"/>
                <a:gd name="T51" fmla="*/ 0 h 1303"/>
                <a:gd name="T52" fmla="*/ 858 w 1716"/>
                <a:gd name="T53" fmla="*/ 823 h 1303"/>
                <a:gd name="T54" fmla="*/ 718 w 1716"/>
                <a:gd name="T55" fmla="*/ 680 h 1303"/>
                <a:gd name="T56" fmla="*/ 858 w 1716"/>
                <a:gd name="T57" fmla="*/ 205 h 1303"/>
                <a:gd name="T58" fmla="*/ 998 w 1716"/>
                <a:gd name="T59" fmla="*/ 680 h 1303"/>
                <a:gd name="T60" fmla="*/ 858 w 1716"/>
                <a:gd name="T61" fmla="*/ 823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16" h="1303">
                  <a:moveTo>
                    <a:pt x="1077" y="0"/>
                  </a:moveTo>
                  <a:lnTo>
                    <a:pt x="923" y="0"/>
                  </a:lnTo>
                  <a:lnTo>
                    <a:pt x="793" y="0"/>
                  </a:lnTo>
                  <a:lnTo>
                    <a:pt x="639" y="0"/>
                  </a:lnTo>
                  <a:cubicBezTo>
                    <a:pt x="286" y="0"/>
                    <a:pt x="0" y="287"/>
                    <a:pt x="0" y="639"/>
                  </a:cubicBezTo>
                  <a:lnTo>
                    <a:pt x="0" y="1209"/>
                  </a:lnTo>
                  <a:cubicBezTo>
                    <a:pt x="0" y="1261"/>
                    <a:pt x="42" y="1303"/>
                    <a:pt x="93" y="1303"/>
                  </a:cubicBezTo>
                  <a:cubicBezTo>
                    <a:pt x="145" y="1303"/>
                    <a:pt x="187" y="1261"/>
                    <a:pt x="187" y="1209"/>
                  </a:cubicBezTo>
                  <a:lnTo>
                    <a:pt x="187" y="639"/>
                  </a:lnTo>
                  <a:cubicBezTo>
                    <a:pt x="187" y="390"/>
                    <a:pt x="390" y="188"/>
                    <a:pt x="639" y="188"/>
                  </a:cubicBezTo>
                  <a:lnTo>
                    <a:pt x="668" y="188"/>
                  </a:lnTo>
                  <a:lnTo>
                    <a:pt x="523" y="679"/>
                  </a:lnTo>
                  <a:cubicBezTo>
                    <a:pt x="513" y="712"/>
                    <a:pt x="522" y="747"/>
                    <a:pt x="546" y="771"/>
                  </a:cubicBezTo>
                  <a:lnTo>
                    <a:pt x="791" y="1022"/>
                  </a:lnTo>
                  <a:cubicBezTo>
                    <a:pt x="809" y="1041"/>
                    <a:pt x="833" y="1051"/>
                    <a:pt x="858" y="1051"/>
                  </a:cubicBezTo>
                  <a:cubicBezTo>
                    <a:pt x="883" y="1051"/>
                    <a:pt x="907" y="1041"/>
                    <a:pt x="925" y="1022"/>
                  </a:cubicBezTo>
                  <a:lnTo>
                    <a:pt x="1170" y="771"/>
                  </a:lnTo>
                  <a:cubicBezTo>
                    <a:pt x="1194" y="747"/>
                    <a:pt x="1203" y="712"/>
                    <a:pt x="1193" y="679"/>
                  </a:cubicBezTo>
                  <a:lnTo>
                    <a:pt x="1048" y="188"/>
                  </a:lnTo>
                  <a:lnTo>
                    <a:pt x="1077" y="188"/>
                  </a:lnTo>
                  <a:cubicBezTo>
                    <a:pt x="1326" y="188"/>
                    <a:pt x="1529" y="390"/>
                    <a:pt x="1529" y="639"/>
                  </a:cubicBezTo>
                  <a:lnTo>
                    <a:pt x="1529" y="1209"/>
                  </a:lnTo>
                  <a:cubicBezTo>
                    <a:pt x="1529" y="1261"/>
                    <a:pt x="1571" y="1303"/>
                    <a:pt x="1623" y="1303"/>
                  </a:cubicBezTo>
                  <a:cubicBezTo>
                    <a:pt x="1674" y="1303"/>
                    <a:pt x="1716" y="1261"/>
                    <a:pt x="1716" y="1209"/>
                  </a:cubicBezTo>
                  <a:lnTo>
                    <a:pt x="1716" y="639"/>
                  </a:lnTo>
                  <a:cubicBezTo>
                    <a:pt x="1716" y="287"/>
                    <a:pt x="1430" y="0"/>
                    <a:pt x="1077" y="0"/>
                  </a:cubicBezTo>
                  <a:close/>
                  <a:moveTo>
                    <a:pt x="858" y="823"/>
                  </a:moveTo>
                  <a:lnTo>
                    <a:pt x="718" y="680"/>
                  </a:lnTo>
                  <a:lnTo>
                    <a:pt x="858" y="205"/>
                  </a:lnTo>
                  <a:lnTo>
                    <a:pt x="998" y="680"/>
                  </a:lnTo>
                  <a:lnTo>
                    <a:pt x="858" y="8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2" name="Freeform 217">
              <a:extLst>
                <a:ext uri="{FF2B5EF4-FFF2-40B4-BE49-F238E27FC236}">
                  <a16:creationId xmlns:a16="http://schemas.microsoft.com/office/drawing/2014/main" id="{8245E925-25AB-47E1-B984-486D3BC1AC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5" y="3311"/>
              <a:ext cx="154" cy="185"/>
            </a:xfrm>
            <a:custGeom>
              <a:avLst/>
              <a:gdLst>
                <a:gd name="T0" fmla="*/ 741 w 1432"/>
                <a:gd name="T1" fmla="*/ 188 h 1733"/>
                <a:gd name="T2" fmla="*/ 780 w 1432"/>
                <a:gd name="T3" fmla="*/ 192 h 1733"/>
                <a:gd name="T4" fmla="*/ 812 w 1432"/>
                <a:gd name="T5" fmla="*/ 197 h 1733"/>
                <a:gd name="T6" fmla="*/ 958 w 1432"/>
                <a:gd name="T7" fmla="*/ 247 h 1733"/>
                <a:gd name="T8" fmla="*/ 985 w 1432"/>
                <a:gd name="T9" fmla="*/ 261 h 1733"/>
                <a:gd name="T10" fmla="*/ 1015 w 1432"/>
                <a:gd name="T11" fmla="*/ 281 h 1733"/>
                <a:gd name="T12" fmla="*/ 1049 w 1432"/>
                <a:gd name="T13" fmla="*/ 307 h 1733"/>
                <a:gd name="T14" fmla="*/ 1076 w 1432"/>
                <a:gd name="T15" fmla="*/ 330 h 1733"/>
                <a:gd name="T16" fmla="*/ 1105 w 1432"/>
                <a:gd name="T17" fmla="*/ 359 h 1733"/>
                <a:gd name="T18" fmla="*/ 1130 w 1432"/>
                <a:gd name="T19" fmla="*/ 388 h 1733"/>
                <a:gd name="T20" fmla="*/ 1160 w 1432"/>
                <a:gd name="T21" fmla="*/ 430 h 1733"/>
                <a:gd name="T22" fmla="*/ 1183 w 1432"/>
                <a:gd name="T23" fmla="*/ 468 h 1733"/>
                <a:gd name="T24" fmla="*/ 1199 w 1432"/>
                <a:gd name="T25" fmla="*/ 501 h 1733"/>
                <a:gd name="T26" fmla="*/ 1216 w 1432"/>
                <a:gd name="T27" fmla="*/ 545 h 1733"/>
                <a:gd name="T28" fmla="*/ 1226 w 1432"/>
                <a:gd name="T29" fmla="*/ 578 h 1733"/>
                <a:gd name="T30" fmla="*/ 1237 w 1432"/>
                <a:gd name="T31" fmla="*/ 626 h 1733"/>
                <a:gd name="T32" fmla="*/ 1242 w 1432"/>
                <a:gd name="T33" fmla="*/ 660 h 1733"/>
                <a:gd name="T34" fmla="*/ 1245 w 1432"/>
                <a:gd name="T35" fmla="*/ 717 h 1733"/>
                <a:gd name="T36" fmla="*/ 952 w 1432"/>
                <a:gd name="T37" fmla="*/ 498 h 1733"/>
                <a:gd name="T38" fmla="*/ 187 w 1432"/>
                <a:gd name="T39" fmla="*/ 710 h 1733"/>
                <a:gd name="T40" fmla="*/ 189 w 1432"/>
                <a:gd name="T41" fmla="*/ 678 h 1733"/>
                <a:gd name="T42" fmla="*/ 249 w 1432"/>
                <a:gd name="T43" fmla="*/ 468 h 1733"/>
                <a:gd name="T44" fmla="*/ 35 w 1432"/>
                <a:gd name="T45" fmla="*/ 496 h 1733"/>
                <a:gd name="T46" fmla="*/ 5 w 1432"/>
                <a:gd name="T47" fmla="*/ 629 h 1733"/>
                <a:gd name="T48" fmla="*/ 0 w 1432"/>
                <a:gd name="T49" fmla="*/ 717 h 1733"/>
                <a:gd name="T50" fmla="*/ 716 w 1432"/>
                <a:gd name="T51" fmla="*/ 1733 h 1733"/>
                <a:gd name="T52" fmla="*/ 1432 w 1432"/>
                <a:gd name="T53" fmla="*/ 717 h 1733"/>
                <a:gd name="T54" fmla="*/ 1428 w 1432"/>
                <a:gd name="T55" fmla="*/ 641 h 1733"/>
                <a:gd name="T56" fmla="*/ 1422 w 1432"/>
                <a:gd name="T57" fmla="*/ 594 h 1733"/>
                <a:gd name="T58" fmla="*/ 1407 w 1432"/>
                <a:gd name="T59" fmla="*/ 530 h 1733"/>
                <a:gd name="T60" fmla="*/ 1393 w 1432"/>
                <a:gd name="T61" fmla="*/ 483 h 1733"/>
                <a:gd name="T62" fmla="*/ 1371 w 1432"/>
                <a:gd name="T63" fmla="*/ 427 h 1733"/>
                <a:gd name="T64" fmla="*/ 1348 w 1432"/>
                <a:gd name="T65" fmla="*/ 380 h 1733"/>
                <a:gd name="T66" fmla="*/ 1323 w 1432"/>
                <a:gd name="T67" fmla="*/ 338 h 1733"/>
                <a:gd name="T68" fmla="*/ 1227 w 1432"/>
                <a:gd name="T69" fmla="*/ 216 h 1733"/>
                <a:gd name="T70" fmla="*/ 1193 w 1432"/>
                <a:gd name="T71" fmla="*/ 183 h 1733"/>
                <a:gd name="T72" fmla="*/ 1172 w 1432"/>
                <a:gd name="T73" fmla="*/ 165 h 1733"/>
                <a:gd name="T74" fmla="*/ 1142 w 1432"/>
                <a:gd name="T75" fmla="*/ 141 h 1733"/>
                <a:gd name="T76" fmla="*/ 1094 w 1432"/>
                <a:gd name="T77" fmla="*/ 109 h 1733"/>
                <a:gd name="T78" fmla="*/ 1053 w 1432"/>
                <a:gd name="T79" fmla="*/ 85 h 1733"/>
                <a:gd name="T80" fmla="*/ 904 w 1432"/>
                <a:gd name="T81" fmla="*/ 26 h 1733"/>
                <a:gd name="T82" fmla="*/ 847 w 1432"/>
                <a:gd name="T83" fmla="*/ 13 h 1733"/>
                <a:gd name="T84" fmla="*/ 802 w 1432"/>
                <a:gd name="T85" fmla="*/ 6 h 1733"/>
                <a:gd name="T86" fmla="*/ 750 w 1432"/>
                <a:gd name="T87" fmla="*/ 1 h 1733"/>
                <a:gd name="T88" fmla="*/ 348 w 1432"/>
                <a:gd name="T89" fmla="*/ 206 h 1733"/>
                <a:gd name="T90" fmla="*/ 187 w 1432"/>
                <a:gd name="T91" fmla="*/ 1017 h 1733"/>
                <a:gd name="T92" fmla="*/ 935 w 1432"/>
                <a:gd name="T93" fmla="*/ 731 h 1733"/>
                <a:gd name="T94" fmla="*/ 716 w 1432"/>
                <a:gd name="T95" fmla="*/ 1545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32" h="1733">
                  <a:moveTo>
                    <a:pt x="474" y="246"/>
                  </a:moveTo>
                  <a:cubicBezTo>
                    <a:pt x="549" y="207"/>
                    <a:pt x="631" y="188"/>
                    <a:pt x="716" y="188"/>
                  </a:cubicBezTo>
                  <a:cubicBezTo>
                    <a:pt x="724" y="188"/>
                    <a:pt x="733" y="188"/>
                    <a:pt x="741" y="188"/>
                  </a:cubicBezTo>
                  <a:cubicBezTo>
                    <a:pt x="745" y="189"/>
                    <a:pt x="748" y="189"/>
                    <a:pt x="752" y="189"/>
                  </a:cubicBezTo>
                  <a:cubicBezTo>
                    <a:pt x="756" y="189"/>
                    <a:pt x="761" y="190"/>
                    <a:pt x="766" y="190"/>
                  </a:cubicBezTo>
                  <a:cubicBezTo>
                    <a:pt x="770" y="191"/>
                    <a:pt x="775" y="191"/>
                    <a:pt x="780" y="192"/>
                  </a:cubicBezTo>
                  <a:cubicBezTo>
                    <a:pt x="783" y="192"/>
                    <a:pt x="786" y="193"/>
                    <a:pt x="789" y="193"/>
                  </a:cubicBezTo>
                  <a:cubicBezTo>
                    <a:pt x="795" y="194"/>
                    <a:pt x="800" y="195"/>
                    <a:pt x="805" y="196"/>
                  </a:cubicBezTo>
                  <a:cubicBezTo>
                    <a:pt x="808" y="196"/>
                    <a:pt x="810" y="196"/>
                    <a:pt x="812" y="197"/>
                  </a:cubicBezTo>
                  <a:cubicBezTo>
                    <a:pt x="818" y="198"/>
                    <a:pt x="824" y="199"/>
                    <a:pt x="830" y="200"/>
                  </a:cubicBezTo>
                  <a:cubicBezTo>
                    <a:pt x="831" y="201"/>
                    <a:pt x="832" y="201"/>
                    <a:pt x="833" y="201"/>
                  </a:cubicBezTo>
                  <a:cubicBezTo>
                    <a:pt x="877" y="211"/>
                    <a:pt x="919" y="226"/>
                    <a:pt x="958" y="247"/>
                  </a:cubicBezTo>
                  <a:cubicBezTo>
                    <a:pt x="960" y="248"/>
                    <a:pt x="961" y="248"/>
                    <a:pt x="962" y="249"/>
                  </a:cubicBezTo>
                  <a:cubicBezTo>
                    <a:pt x="967" y="252"/>
                    <a:pt x="972" y="254"/>
                    <a:pt x="977" y="257"/>
                  </a:cubicBezTo>
                  <a:cubicBezTo>
                    <a:pt x="979" y="258"/>
                    <a:pt x="982" y="260"/>
                    <a:pt x="985" y="261"/>
                  </a:cubicBezTo>
                  <a:cubicBezTo>
                    <a:pt x="988" y="264"/>
                    <a:pt x="992" y="266"/>
                    <a:pt x="996" y="268"/>
                  </a:cubicBezTo>
                  <a:cubicBezTo>
                    <a:pt x="1000" y="271"/>
                    <a:pt x="1003" y="273"/>
                    <a:pt x="1006" y="275"/>
                  </a:cubicBezTo>
                  <a:cubicBezTo>
                    <a:pt x="1009" y="277"/>
                    <a:pt x="1012" y="279"/>
                    <a:pt x="1015" y="281"/>
                  </a:cubicBezTo>
                  <a:cubicBezTo>
                    <a:pt x="1020" y="284"/>
                    <a:pt x="1024" y="287"/>
                    <a:pt x="1028" y="290"/>
                  </a:cubicBezTo>
                  <a:cubicBezTo>
                    <a:pt x="1030" y="292"/>
                    <a:pt x="1032" y="293"/>
                    <a:pt x="1035" y="295"/>
                  </a:cubicBezTo>
                  <a:cubicBezTo>
                    <a:pt x="1040" y="299"/>
                    <a:pt x="1045" y="303"/>
                    <a:pt x="1049" y="307"/>
                  </a:cubicBezTo>
                  <a:cubicBezTo>
                    <a:pt x="1051" y="308"/>
                    <a:pt x="1052" y="309"/>
                    <a:pt x="1053" y="310"/>
                  </a:cubicBezTo>
                  <a:cubicBezTo>
                    <a:pt x="1057" y="313"/>
                    <a:pt x="1061" y="317"/>
                    <a:pt x="1065" y="320"/>
                  </a:cubicBezTo>
                  <a:cubicBezTo>
                    <a:pt x="1069" y="323"/>
                    <a:pt x="1073" y="327"/>
                    <a:pt x="1076" y="330"/>
                  </a:cubicBezTo>
                  <a:cubicBezTo>
                    <a:pt x="1079" y="333"/>
                    <a:pt x="1083" y="336"/>
                    <a:pt x="1086" y="339"/>
                  </a:cubicBezTo>
                  <a:cubicBezTo>
                    <a:pt x="1089" y="342"/>
                    <a:pt x="1092" y="345"/>
                    <a:pt x="1095" y="349"/>
                  </a:cubicBezTo>
                  <a:cubicBezTo>
                    <a:pt x="1098" y="352"/>
                    <a:pt x="1102" y="355"/>
                    <a:pt x="1105" y="359"/>
                  </a:cubicBezTo>
                  <a:cubicBezTo>
                    <a:pt x="1108" y="362"/>
                    <a:pt x="1110" y="365"/>
                    <a:pt x="1113" y="368"/>
                  </a:cubicBezTo>
                  <a:cubicBezTo>
                    <a:pt x="1116" y="372"/>
                    <a:pt x="1120" y="375"/>
                    <a:pt x="1123" y="379"/>
                  </a:cubicBezTo>
                  <a:cubicBezTo>
                    <a:pt x="1125" y="382"/>
                    <a:pt x="1128" y="385"/>
                    <a:pt x="1130" y="388"/>
                  </a:cubicBezTo>
                  <a:cubicBezTo>
                    <a:pt x="1133" y="392"/>
                    <a:pt x="1136" y="396"/>
                    <a:pt x="1139" y="400"/>
                  </a:cubicBezTo>
                  <a:cubicBezTo>
                    <a:pt x="1143" y="405"/>
                    <a:pt x="1146" y="409"/>
                    <a:pt x="1149" y="414"/>
                  </a:cubicBezTo>
                  <a:cubicBezTo>
                    <a:pt x="1153" y="419"/>
                    <a:pt x="1157" y="425"/>
                    <a:pt x="1160" y="430"/>
                  </a:cubicBezTo>
                  <a:cubicBezTo>
                    <a:pt x="1163" y="435"/>
                    <a:pt x="1166" y="439"/>
                    <a:pt x="1169" y="444"/>
                  </a:cubicBezTo>
                  <a:cubicBezTo>
                    <a:pt x="1171" y="447"/>
                    <a:pt x="1172" y="450"/>
                    <a:pt x="1174" y="453"/>
                  </a:cubicBezTo>
                  <a:cubicBezTo>
                    <a:pt x="1177" y="458"/>
                    <a:pt x="1180" y="463"/>
                    <a:pt x="1183" y="468"/>
                  </a:cubicBezTo>
                  <a:cubicBezTo>
                    <a:pt x="1184" y="471"/>
                    <a:pt x="1185" y="474"/>
                    <a:pt x="1187" y="477"/>
                  </a:cubicBezTo>
                  <a:cubicBezTo>
                    <a:pt x="1190" y="482"/>
                    <a:pt x="1192" y="487"/>
                    <a:pt x="1195" y="493"/>
                  </a:cubicBezTo>
                  <a:cubicBezTo>
                    <a:pt x="1196" y="495"/>
                    <a:pt x="1197" y="498"/>
                    <a:pt x="1199" y="501"/>
                  </a:cubicBezTo>
                  <a:cubicBezTo>
                    <a:pt x="1201" y="507"/>
                    <a:pt x="1204" y="513"/>
                    <a:pt x="1206" y="518"/>
                  </a:cubicBezTo>
                  <a:cubicBezTo>
                    <a:pt x="1207" y="521"/>
                    <a:pt x="1208" y="523"/>
                    <a:pt x="1209" y="526"/>
                  </a:cubicBezTo>
                  <a:cubicBezTo>
                    <a:pt x="1211" y="532"/>
                    <a:pt x="1214" y="538"/>
                    <a:pt x="1216" y="545"/>
                  </a:cubicBezTo>
                  <a:cubicBezTo>
                    <a:pt x="1217" y="547"/>
                    <a:pt x="1217" y="549"/>
                    <a:pt x="1218" y="551"/>
                  </a:cubicBezTo>
                  <a:cubicBezTo>
                    <a:pt x="1220" y="558"/>
                    <a:pt x="1222" y="565"/>
                    <a:pt x="1224" y="572"/>
                  </a:cubicBezTo>
                  <a:cubicBezTo>
                    <a:pt x="1225" y="574"/>
                    <a:pt x="1226" y="576"/>
                    <a:pt x="1226" y="578"/>
                  </a:cubicBezTo>
                  <a:cubicBezTo>
                    <a:pt x="1228" y="585"/>
                    <a:pt x="1230" y="592"/>
                    <a:pt x="1231" y="599"/>
                  </a:cubicBezTo>
                  <a:cubicBezTo>
                    <a:pt x="1232" y="601"/>
                    <a:pt x="1232" y="603"/>
                    <a:pt x="1233" y="605"/>
                  </a:cubicBezTo>
                  <a:cubicBezTo>
                    <a:pt x="1234" y="612"/>
                    <a:pt x="1236" y="619"/>
                    <a:pt x="1237" y="626"/>
                  </a:cubicBezTo>
                  <a:cubicBezTo>
                    <a:pt x="1237" y="628"/>
                    <a:pt x="1238" y="630"/>
                    <a:pt x="1238" y="632"/>
                  </a:cubicBezTo>
                  <a:cubicBezTo>
                    <a:pt x="1239" y="639"/>
                    <a:pt x="1240" y="647"/>
                    <a:pt x="1241" y="654"/>
                  </a:cubicBezTo>
                  <a:cubicBezTo>
                    <a:pt x="1241" y="656"/>
                    <a:pt x="1241" y="658"/>
                    <a:pt x="1242" y="660"/>
                  </a:cubicBezTo>
                  <a:cubicBezTo>
                    <a:pt x="1242" y="668"/>
                    <a:pt x="1243" y="675"/>
                    <a:pt x="1243" y="682"/>
                  </a:cubicBezTo>
                  <a:cubicBezTo>
                    <a:pt x="1244" y="684"/>
                    <a:pt x="1244" y="686"/>
                    <a:pt x="1244" y="688"/>
                  </a:cubicBezTo>
                  <a:cubicBezTo>
                    <a:pt x="1244" y="698"/>
                    <a:pt x="1245" y="707"/>
                    <a:pt x="1245" y="717"/>
                  </a:cubicBezTo>
                  <a:lnTo>
                    <a:pt x="1245" y="717"/>
                  </a:lnTo>
                  <a:cubicBezTo>
                    <a:pt x="1155" y="685"/>
                    <a:pt x="1077" y="623"/>
                    <a:pt x="1023" y="541"/>
                  </a:cubicBezTo>
                  <a:cubicBezTo>
                    <a:pt x="1008" y="516"/>
                    <a:pt x="981" y="501"/>
                    <a:pt x="952" y="498"/>
                  </a:cubicBezTo>
                  <a:cubicBezTo>
                    <a:pt x="923" y="496"/>
                    <a:pt x="895" y="507"/>
                    <a:pt x="875" y="529"/>
                  </a:cubicBezTo>
                  <a:cubicBezTo>
                    <a:pt x="752" y="665"/>
                    <a:pt x="576" y="743"/>
                    <a:pt x="393" y="743"/>
                  </a:cubicBezTo>
                  <a:cubicBezTo>
                    <a:pt x="322" y="743"/>
                    <a:pt x="253" y="732"/>
                    <a:pt x="187" y="710"/>
                  </a:cubicBezTo>
                  <a:cubicBezTo>
                    <a:pt x="187" y="709"/>
                    <a:pt x="187" y="708"/>
                    <a:pt x="187" y="706"/>
                  </a:cubicBezTo>
                  <a:cubicBezTo>
                    <a:pt x="188" y="697"/>
                    <a:pt x="188" y="689"/>
                    <a:pt x="189" y="680"/>
                  </a:cubicBezTo>
                  <a:cubicBezTo>
                    <a:pt x="189" y="679"/>
                    <a:pt x="189" y="679"/>
                    <a:pt x="189" y="678"/>
                  </a:cubicBezTo>
                  <a:cubicBezTo>
                    <a:pt x="189" y="668"/>
                    <a:pt x="190" y="658"/>
                    <a:pt x="192" y="648"/>
                  </a:cubicBezTo>
                  <a:cubicBezTo>
                    <a:pt x="192" y="647"/>
                    <a:pt x="192" y="647"/>
                    <a:pt x="192" y="646"/>
                  </a:cubicBezTo>
                  <a:cubicBezTo>
                    <a:pt x="200" y="584"/>
                    <a:pt x="220" y="524"/>
                    <a:pt x="249" y="468"/>
                  </a:cubicBezTo>
                  <a:cubicBezTo>
                    <a:pt x="273" y="423"/>
                    <a:pt x="256" y="366"/>
                    <a:pt x="210" y="342"/>
                  </a:cubicBezTo>
                  <a:cubicBezTo>
                    <a:pt x="165" y="317"/>
                    <a:pt x="108" y="335"/>
                    <a:pt x="83" y="380"/>
                  </a:cubicBezTo>
                  <a:cubicBezTo>
                    <a:pt x="64" y="417"/>
                    <a:pt x="48" y="456"/>
                    <a:pt x="35" y="496"/>
                  </a:cubicBezTo>
                  <a:cubicBezTo>
                    <a:pt x="34" y="497"/>
                    <a:pt x="33" y="499"/>
                    <a:pt x="33" y="501"/>
                  </a:cubicBezTo>
                  <a:cubicBezTo>
                    <a:pt x="20" y="543"/>
                    <a:pt x="10" y="585"/>
                    <a:pt x="5" y="629"/>
                  </a:cubicBezTo>
                  <a:cubicBezTo>
                    <a:pt x="5" y="629"/>
                    <a:pt x="5" y="629"/>
                    <a:pt x="5" y="629"/>
                  </a:cubicBezTo>
                  <a:cubicBezTo>
                    <a:pt x="3" y="643"/>
                    <a:pt x="2" y="656"/>
                    <a:pt x="1" y="670"/>
                  </a:cubicBezTo>
                  <a:cubicBezTo>
                    <a:pt x="1" y="672"/>
                    <a:pt x="1" y="674"/>
                    <a:pt x="1" y="677"/>
                  </a:cubicBezTo>
                  <a:cubicBezTo>
                    <a:pt x="0" y="690"/>
                    <a:pt x="0" y="703"/>
                    <a:pt x="0" y="717"/>
                  </a:cubicBezTo>
                  <a:lnTo>
                    <a:pt x="0" y="774"/>
                  </a:lnTo>
                  <a:lnTo>
                    <a:pt x="0" y="1017"/>
                  </a:lnTo>
                  <a:cubicBezTo>
                    <a:pt x="0" y="1412"/>
                    <a:pt x="321" y="1733"/>
                    <a:pt x="716" y="1733"/>
                  </a:cubicBezTo>
                  <a:cubicBezTo>
                    <a:pt x="1111" y="1733"/>
                    <a:pt x="1432" y="1412"/>
                    <a:pt x="1432" y="1017"/>
                  </a:cubicBezTo>
                  <a:lnTo>
                    <a:pt x="1432" y="834"/>
                  </a:lnTo>
                  <a:lnTo>
                    <a:pt x="1432" y="717"/>
                  </a:lnTo>
                  <a:cubicBezTo>
                    <a:pt x="1432" y="704"/>
                    <a:pt x="1432" y="691"/>
                    <a:pt x="1431" y="679"/>
                  </a:cubicBezTo>
                  <a:cubicBezTo>
                    <a:pt x="1431" y="676"/>
                    <a:pt x="1431" y="673"/>
                    <a:pt x="1431" y="670"/>
                  </a:cubicBezTo>
                  <a:cubicBezTo>
                    <a:pt x="1430" y="660"/>
                    <a:pt x="1429" y="650"/>
                    <a:pt x="1428" y="641"/>
                  </a:cubicBezTo>
                  <a:cubicBezTo>
                    <a:pt x="1428" y="638"/>
                    <a:pt x="1427" y="635"/>
                    <a:pt x="1427" y="632"/>
                  </a:cubicBezTo>
                  <a:cubicBezTo>
                    <a:pt x="1426" y="622"/>
                    <a:pt x="1425" y="613"/>
                    <a:pt x="1423" y="603"/>
                  </a:cubicBezTo>
                  <a:cubicBezTo>
                    <a:pt x="1423" y="600"/>
                    <a:pt x="1422" y="597"/>
                    <a:pt x="1422" y="594"/>
                  </a:cubicBezTo>
                  <a:cubicBezTo>
                    <a:pt x="1420" y="585"/>
                    <a:pt x="1418" y="575"/>
                    <a:pt x="1416" y="566"/>
                  </a:cubicBezTo>
                  <a:cubicBezTo>
                    <a:pt x="1416" y="563"/>
                    <a:pt x="1415" y="560"/>
                    <a:pt x="1414" y="557"/>
                  </a:cubicBezTo>
                  <a:cubicBezTo>
                    <a:pt x="1412" y="548"/>
                    <a:pt x="1410" y="539"/>
                    <a:pt x="1407" y="530"/>
                  </a:cubicBezTo>
                  <a:cubicBezTo>
                    <a:pt x="1407" y="527"/>
                    <a:pt x="1405" y="523"/>
                    <a:pt x="1405" y="520"/>
                  </a:cubicBezTo>
                  <a:cubicBezTo>
                    <a:pt x="1402" y="511"/>
                    <a:pt x="1400" y="503"/>
                    <a:pt x="1397" y="495"/>
                  </a:cubicBezTo>
                  <a:cubicBezTo>
                    <a:pt x="1396" y="491"/>
                    <a:pt x="1394" y="487"/>
                    <a:pt x="1393" y="483"/>
                  </a:cubicBezTo>
                  <a:cubicBezTo>
                    <a:pt x="1390" y="476"/>
                    <a:pt x="1388" y="468"/>
                    <a:pt x="1385" y="460"/>
                  </a:cubicBezTo>
                  <a:cubicBezTo>
                    <a:pt x="1383" y="456"/>
                    <a:pt x="1381" y="452"/>
                    <a:pt x="1380" y="448"/>
                  </a:cubicBezTo>
                  <a:cubicBezTo>
                    <a:pt x="1377" y="441"/>
                    <a:pt x="1374" y="434"/>
                    <a:pt x="1371" y="427"/>
                  </a:cubicBezTo>
                  <a:cubicBezTo>
                    <a:pt x="1369" y="423"/>
                    <a:pt x="1367" y="418"/>
                    <a:pt x="1365" y="413"/>
                  </a:cubicBezTo>
                  <a:cubicBezTo>
                    <a:pt x="1362" y="407"/>
                    <a:pt x="1359" y="401"/>
                    <a:pt x="1356" y="395"/>
                  </a:cubicBezTo>
                  <a:cubicBezTo>
                    <a:pt x="1353" y="390"/>
                    <a:pt x="1351" y="385"/>
                    <a:pt x="1348" y="380"/>
                  </a:cubicBezTo>
                  <a:cubicBezTo>
                    <a:pt x="1345" y="375"/>
                    <a:pt x="1342" y="370"/>
                    <a:pt x="1340" y="365"/>
                  </a:cubicBezTo>
                  <a:cubicBezTo>
                    <a:pt x="1336" y="359"/>
                    <a:pt x="1333" y="353"/>
                    <a:pt x="1329" y="347"/>
                  </a:cubicBezTo>
                  <a:cubicBezTo>
                    <a:pt x="1327" y="344"/>
                    <a:pt x="1325" y="341"/>
                    <a:pt x="1323" y="338"/>
                  </a:cubicBezTo>
                  <a:cubicBezTo>
                    <a:pt x="1302" y="303"/>
                    <a:pt x="1277" y="270"/>
                    <a:pt x="1249" y="239"/>
                  </a:cubicBezTo>
                  <a:cubicBezTo>
                    <a:pt x="1248" y="237"/>
                    <a:pt x="1246" y="236"/>
                    <a:pt x="1245" y="235"/>
                  </a:cubicBezTo>
                  <a:cubicBezTo>
                    <a:pt x="1239" y="228"/>
                    <a:pt x="1233" y="222"/>
                    <a:pt x="1227" y="216"/>
                  </a:cubicBezTo>
                  <a:cubicBezTo>
                    <a:pt x="1225" y="213"/>
                    <a:pt x="1222" y="211"/>
                    <a:pt x="1220" y="208"/>
                  </a:cubicBezTo>
                  <a:cubicBezTo>
                    <a:pt x="1214" y="203"/>
                    <a:pt x="1209" y="197"/>
                    <a:pt x="1203" y="192"/>
                  </a:cubicBezTo>
                  <a:cubicBezTo>
                    <a:pt x="1199" y="189"/>
                    <a:pt x="1196" y="186"/>
                    <a:pt x="1193" y="183"/>
                  </a:cubicBezTo>
                  <a:cubicBezTo>
                    <a:pt x="1190" y="180"/>
                    <a:pt x="1188" y="178"/>
                    <a:pt x="1185" y="175"/>
                  </a:cubicBezTo>
                  <a:cubicBezTo>
                    <a:pt x="1184" y="175"/>
                    <a:pt x="1183" y="174"/>
                    <a:pt x="1182" y="173"/>
                  </a:cubicBezTo>
                  <a:cubicBezTo>
                    <a:pt x="1179" y="170"/>
                    <a:pt x="1175" y="168"/>
                    <a:pt x="1172" y="165"/>
                  </a:cubicBezTo>
                  <a:lnTo>
                    <a:pt x="1170" y="163"/>
                  </a:lnTo>
                  <a:cubicBezTo>
                    <a:pt x="1162" y="157"/>
                    <a:pt x="1155" y="151"/>
                    <a:pt x="1147" y="145"/>
                  </a:cubicBezTo>
                  <a:cubicBezTo>
                    <a:pt x="1145" y="143"/>
                    <a:pt x="1143" y="142"/>
                    <a:pt x="1142" y="141"/>
                  </a:cubicBezTo>
                  <a:cubicBezTo>
                    <a:pt x="1135" y="136"/>
                    <a:pt x="1128" y="131"/>
                    <a:pt x="1121" y="126"/>
                  </a:cubicBezTo>
                  <a:cubicBezTo>
                    <a:pt x="1118" y="124"/>
                    <a:pt x="1115" y="122"/>
                    <a:pt x="1112" y="120"/>
                  </a:cubicBezTo>
                  <a:cubicBezTo>
                    <a:pt x="1106" y="116"/>
                    <a:pt x="1100" y="113"/>
                    <a:pt x="1094" y="109"/>
                  </a:cubicBezTo>
                  <a:cubicBezTo>
                    <a:pt x="1090" y="106"/>
                    <a:pt x="1087" y="104"/>
                    <a:pt x="1083" y="102"/>
                  </a:cubicBezTo>
                  <a:cubicBezTo>
                    <a:pt x="1078" y="99"/>
                    <a:pt x="1073" y="96"/>
                    <a:pt x="1068" y="93"/>
                  </a:cubicBezTo>
                  <a:cubicBezTo>
                    <a:pt x="1063" y="90"/>
                    <a:pt x="1058" y="87"/>
                    <a:pt x="1053" y="85"/>
                  </a:cubicBezTo>
                  <a:cubicBezTo>
                    <a:pt x="1050" y="83"/>
                    <a:pt x="1046" y="81"/>
                    <a:pt x="1043" y="80"/>
                  </a:cubicBezTo>
                  <a:cubicBezTo>
                    <a:pt x="1000" y="57"/>
                    <a:pt x="953" y="39"/>
                    <a:pt x="905" y="26"/>
                  </a:cubicBezTo>
                  <a:cubicBezTo>
                    <a:pt x="905" y="26"/>
                    <a:pt x="904" y="26"/>
                    <a:pt x="904" y="26"/>
                  </a:cubicBezTo>
                  <a:cubicBezTo>
                    <a:pt x="895" y="23"/>
                    <a:pt x="886" y="21"/>
                    <a:pt x="877" y="19"/>
                  </a:cubicBezTo>
                  <a:cubicBezTo>
                    <a:pt x="875" y="18"/>
                    <a:pt x="873" y="18"/>
                    <a:pt x="871" y="17"/>
                  </a:cubicBezTo>
                  <a:cubicBezTo>
                    <a:pt x="863" y="16"/>
                    <a:pt x="855" y="14"/>
                    <a:pt x="847" y="13"/>
                  </a:cubicBezTo>
                  <a:cubicBezTo>
                    <a:pt x="844" y="12"/>
                    <a:pt x="841" y="11"/>
                    <a:pt x="837" y="11"/>
                  </a:cubicBezTo>
                  <a:cubicBezTo>
                    <a:pt x="830" y="10"/>
                    <a:pt x="823" y="8"/>
                    <a:pt x="816" y="7"/>
                  </a:cubicBezTo>
                  <a:cubicBezTo>
                    <a:pt x="811" y="7"/>
                    <a:pt x="807" y="6"/>
                    <a:pt x="802" y="6"/>
                  </a:cubicBezTo>
                  <a:cubicBezTo>
                    <a:pt x="796" y="5"/>
                    <a:pt x="790" y="4"/>
                    <a:pt x="783" y="4"/>
                  </a:cubicBezTo>
                  <a:cubicBezTo>
                    <a:pt x="777" y="3"/>
                    <a:pt x="771" y="3"/>
                    <a:pt x="765" y="2"/>
                  </a:cubicBezTo>
                  <a:cubicBezTo>
                    <a:pt x="760" y="2"/>
                    <a:pt x="755" y="1"/>
                    <a:pt x="750" y="1"/>
                  </a:cubicBezTo>
                  <a:cubicBezTo>
                    <a:pt x="739" y="1"/>
                    <a:pt x="727" y="0"/>
                    <a:pt x="716" y="0"/>
                  </a:cubicBezTo>
                  <a:cubicBezTo>
                    <a:pt x="602" y="0"/>
                    <a:pt x="489" y="28"/>
                    <a:pt x="388" y="80"/>
                  </a:cubicBezTo>
                  <a:cubicBezTo>
                    <a:pt x="342" y="103"/>
                    <a:pt x="324" y="160"/>
                    <a:pt x="348" y="206"/>
                  </a:cubicBezTo>
                  <a:cubicBezTo>
                    <a:pt x="372" y="252"/>
                    <a:pt x="428" y="270"/>
                    <a:pt x="474" y="246"/>
                  </a:cubicBezTo>
                  <a:close/>
                  <a:moveTo>
                    <a:pt x="716" y="1545"/>
                  </a:moveTo>
                  <a:cubicBezTo>
                    <a:pt x="424" y="1545"/>
                    <a:pt x="187" y="1308"/>
                    <a:pt x="187" y="1017"/>
                  </a:cubicBezTo>
                  <a:lnTo>
                    <a:pt x="187" y="905"/>
                  </a:lnTo>
                  <a:cubicBezTo>
                    <a:pt x="254" y="922"/>
                    <a:pt x="323" y="931"/>
                    <a:pt x="393" y="931"/>
                  </a:cubicBezTo>
                  <a:cubicBezTo>
                    <a:pt x="592" y="931"/>
                    <a:pt x="785" y="859"/>
                    <a:pt x="935" y="731"/>
                  </a:cubicBezTo>
                  <a:cubicBezTo>
                    <a:pt x="1019" y="821"/>
                    <a:pt x="1126" y="884"/>
                    <a:pt x="1245" y="913"/>
                  </a:cubicBezTo>
                  <a:lnTo>
                    <a:pt x="1245" y="1017"/>
                  </a:lnTo>
                  <a:cubicBezTo>
                    <a:pt x="1245" y="1308"/>
                    <a:pt x="1008" y="1545"/>
                    <a:pt x="716" y="15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3" name="Freeform 218">
              <a:extLst>
                <a:ext uri="{FF2B5EF4-FFF2-40B4-BE49-F238E27FC236}">
                  <a16:creationId xmlns:a16="http://schemas.microsoft.com/office/drawing/2014/main" id="{498B1763-E7C6-4D85-9E6B-447B353693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6" y="3316"/>
              <a:ext cx="197" cy="205"/>
            </a:xfrm>
            <a:custGeom>
              <a:avLst/>
              <a:gdLst>
                <a:gd name="T0" fmla="*/ 164 w 1840"/>
                <a:gd name="T1" fmla="*/ 1556 h 1910"/>
                <a:gd name="T2" fmla="*/ 499 w 1840"/>
                <a:gd name="T3" fmla="*/ 1537 h 1910"/>
                <a:gd name="T4" fmla="*/ 686 w 1840"/>
                <a:gd name="T5" fmla="*/ 1840 h 1910"/>
                <a:gd name="T6" fmla="*/ 1063 w 1840"/>
                <a:gd name="T7" fmla="*/ 1910 h 1910"/>
                <a:gd name="T8" fmla="*/ 1213 w 1840"/>
                <a:gd name="T9" fmla="*/ 1611 h 1910"/>
                <a:gd name="T10" fmla="*/ 1569 w 1840"/>
                <a:gd name="T11" fmla="*/ 1600 h 1910"/>
                <a:gd name="T12" fmla="*/ 1819 w 1840"/>
                <a:gd name="T13" fmla="*/ 1308 h 1910"/>
                <a:gd name="T14" fmla="*/ 1635 w 1840"/>
                <a:gd name="T15" fmla="*/ 1029 h 1910"/>
                <a:gd name="T16" fmla="*/ 1635 w 1840"/>
                <a:gd name="T17" fmla="*/ 881 h 1910"/>
                <a:gd name="T18" fmla="*/ 1819 w 1840"/>
                <a:gd name="T19" fmla="*/ 601 h 1910"/>
                <a:gd name="T20" fmla="*/ 1569 w 1840"/>
                <a:gd name="T21" fmla="*/ 310 h 1910"/>
                <a:gd name="T22" fmla="*/ 1213 w 1840"/>
                <a:gd name="T23" fmla="*/ 299 h 1910"/>
                <a:gd name="T24" fmla="*/ 1063 w 1840"/>
                <a:gd name="T25" fmla="*/ 0 h 1910"/>
                <a:gd name="T26" fmla="*/ 686 w 1840"/>
                <a:gd name="T27" fmla="*/ 70 h 1910"/>
                <a:gd name="T28" fmla="*/ 499 w 1840"/>
                <a:gd name="T29" fmla="*/ 373 h 1910"/>
                <a:gd name="T30" fmla="*/ 164 w 1840"/>
                <a:gd name="T31" fmla="*/ 353 h 1910"/>
                <a:gd name="T32" fmla="*/ 37 w 1840"/>
                <a:gd name="T33" fmla="*/ 715 h 1910"/>
                <a:gd name="T34" fmla="*/ 202 w 1840"/>
                <a:gd name="T35" fmla="*/ 955 h 1910"/>
                <a:gd name="T36" fmla="*/ 37 w 1840"/>
                <a:gd name="T37" fmla="*/ 1195 h 1910"/>
                <a:gd name="T38" fmla="*/ 397 w 1840"/>
                <a:gd name="T39" fmla="*/ 1046 h 1910"/>
                <a:gd name="T40" fmla="*/ 397 w 1840"/>
                <a:gd name="T41" fmla="*/ 863 h 1910"/>
                <a:gd name="T42" fmla="*/ 220 w 1840"/>
                <a:gd name="T43" fmla="*/ 632 h 1910"/>
                <a:gd name="T44" fmla="*/ 494 w 1840"/>
                <a:gd name="T45" fmla="*/ 566 h 1910"/>
                <a:gd name="T46" fmla="*/ 738 w 1840"/>
                <a:gd name="T47" fmla="*/ 456 h 1910"/>
                <a:gd name="T48" fmla="*/ 849 w 1840"/>
                <a:gd name="T49" fmla="*/ 187 h 1910"/>
                <a:gd name="T50" fmla="*/ 1044 w 1840"/>
                <a:gd name="T51" fmla="*/ 391 h 1910"/>
                <a:gd name="T52" fmla="*/ 1261 w 1840"/>
                <a:gd name="T53" fmla="*/ 548 h 1910"/>
                <a:gd name="T54" fmla="*/ 1549 w 1840"/>
                <a:gd name="T55" fmla="*/ 510 h 1910"/>
                <a:gd name="T56" fmla="*/ 1470 w 1840"/>
                <a:gd name="T57" fmla="*/ 780 h 1910"/>
                <a:gd name="T58" fmla="*/ 1451 w 1840"/>
                <a:gd name="T59" fmla="*/ 955 h 1910"/>
                <a:gd name="T60" fmla="*/ 1470 w 1840"/>
                <a:gd name="T61" fmla="*/ 1129 h 1910"/>
                <a:gd name="T62" fmla="*/ 1549 w 1840"/>
                <a:gd name="T63" fmla="*/ 1400 h 1910"/>
                <a:gd name="T64" fmla="*/ 1261 w 1840"/>
                <a:gd name="T65" fmla="*/ 1362 h 1910"/>
                <a:gd name="T66" fmla="*/ 1044 w 1840"/>
                <a:gd name="T67" fmla="*/ 1518 h 1910"/>
                <a:gd name="T68" fmla="*/ 849 w 1840"/>
                <a:gd name="T69" fmla="*/ 1722 h 1910"/>
                <a:gd name="T70" fmla="*/ 738 w 1840"/>
                <a:gd name="T71" fmla="*/ 1454 h 1910"/>
                <a:gd name="T72" fmla="*/ 494 w 1840"/>
                <a:gd name="T73" fmla="*/ 1344 h 1910"/>
                <a:gd name="T74" fmla="*/ 220 w 1840"/>
                <a:gd name="T75" fmla="*/ 1278 h 1910"/>
                <a:gd name="T76" fmla="*/ 397 w 1840"/>
                <a:gd name="T77" fmla="*/ 1046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40" h="1910">
                  <a:moveTo>
                    <a:pt x="21" y="1308"/>
                  </a:moveTo>
                  <a:lnTo>
                    <a:pt x="164" y="1556"/>
                  </a:lnTo>
                  <a:cubicBezTo>
                    <a:pt x="186" y="1593"/>
                    <a:pt x="229" y="1611"/>
                    <a:pt x="271" y="1600"/>
                  </a:cubicBezTo>
                  <a:lnTo>
                    <a:pt x="499" y="1537"/>
                  </a:lnTo>
                  <a:cubicBezTo>
                    <a:pt x="539" y="1566"/>
                    <a:pt x="582" y="1591"/>
                    <a:pt x="627" y="1611"/>
                  </a:cubicBezTo>
                  <a:lnTo>
                    <a:pt x="686" y="1840"/>
                  </a:lnTo>
                  <a:cubicBezTo>
                    <a:pt x="697" y="1881"/>
                    <a:pt x="734" y="1910"/>
                    <a:pt x="777" y="1910"/>
                  </a:cubicBezTo>
                  <a:lnTo>
                    <a:pt x="1063" y="1910"/>
                  </a:lnTo>
                  <a:cubicBezTo>
                    <a:pt x="1106" y="1910"/>
                    <a:pt x="1143" y="1881"/>
                    <a:pt x="1154" y="1840"/>
                  </a:cubicBezTo>
                  <a:lnTo>
                    <a:pt x="1213" y="1611"/>
                  </a:lnTo>
                  <a:cubicBezTo>
                    <a:pt x="1258" y="1591"/>
                    <a:pt x="1301" y="1566"/>
                    <a:pt x="1341" y="1537"/>
                  </a:cubicBezTo>
                  <a:lnTo>
                    <a:pt x="1569" y="1600"/>
                  </a:lnTo>
                  <a:cubicBezTo>
                    <a:pt x="1611" y="1611"/>
                    <a:pt x="1654" y="1593"/>
                    <a:pt x="1676" y="1556"/>
                  </a:cubicBezTo>
                  <a:lnTo>
                    <a:pt x="1819" y="1308"/>
                  </a:lnTo>
                  <a:cubicBezTo>
                    <a:pt x="1840" y="1271"/>
                    <a:pt x="1834" y="1225"/>
                    <a:pt x="1803" y="1195"/>
                  </a:cubicBezTo>
                  <a:lnTo>
                    <a:pt x="1635" y="1029"/>
                  </a:lnTo>
                  <a:cubicBezTo>
                    <a:pt x="1637" y="1004"/>
                    <a:pt x="1638" y="979"/>
                    <a:pt x="1638" y="955"/>
                  </a:cubicBezTo>
                  <a:cubicBezTo>
                    <a:pt x="1638" y="930"/>
                    <a:pt x="1637" y="906"/>
                    <a:pt x="1635" y="881"/>
                  </a:cubicBezTo>
                  <a:lnTo>
                    <a:pt x="1803" y="715"/>
                  </a:lnTo>
                  <a:cubicBezTo>
                    <a:pt x="1834" y="685"/>
                    <a:pt x="1840" y="638"/>
                    <a:pt x="1819" y="601"/>
                  </a:cubicBezTo>
                  <a:lnTo>
                    <a:pt x="1676" y="353"/>
                  </a:lnTo>
                  <a:cubicBezTo>
                    <a:pt x="1654" y="316"/>
                    <a:pt x="1611" y="298"/>
                    <a:pt x="1569" y="310"/>
                  </a:cubicBezTo>
                  <a:lnTo>
                    <a:pt x="1341" y="373"/>
                  </a:lnTo>
                  <a:cubicBezTo>
                    <a:pt x="1301" y="344"/>
                    <a:pt x="1258" y="319"/>
                    <a:pt x="1213" y="299"/>
                  </a:cubicBezTo>
                  <a:lnTo>
                    <a:pt x="1154" y="70"/>
                  </a:lnTo>
                  <a:cubicBezTo>
                    <a:pt x="1143" y="29"/>
                    <a:pt x="1106" y="0"/>
                    <a:pt x="1063" y="0"/>
                  </a:cubicBezTo>
                  <a:lnTo>
                    <a:pt x="777" y="0"/>
                  </a:lnTo>
                  <a:cubicBezTo>
                    <a:pt x="734" y="0"/>
                    <a:pt x="697" y="29"/>
                    <a:pt x="686" y="70"/>
                  </a:cubicBezTo>
                  <a:lnTo>
                    <a:pt x="627" y="299"/>
                  </a:lnTo>
                  <a:cubicBezTo>
                    <a:pt x="582" y="319"/>
                    <a:pt x="539" y="344"/>
                    <a:pt x="499" y="373"/>
                  </a:cubicBezTo>
                  <a:lnTo>
                    <a:pt x="271" y="310"/>
                  </a:lnTo>
                  <a:cubicBezTo>
                    <a:pt x="229" y="298"/>
                    <a:pt x="186" y="316"/>
                    <a:pt x="164" y="353"/>
                  </a:cubicBezTo>
                  <a:lnTo>
                    <a:pt x="21" y="601"/>
                  </a:lnTo>
                  <a:cubicBezTo>
                    <a:pt x="0" y="638"/>
                    <a:pt x="6" y="685"/>
                    <a:pt x="37" y="715"/>
                  </a:cubicBezTo>
                  <a:lnTo>
                    <a:pt x="205" y="881"/>
                  </a:lnTo>
                  <a:cubicBezTo>
                    <a:pt x="203" y="906"/>
                    <a:pt x="202" y="930"/>
                    <a:pt x="202" y="955"/>
                  </a:cubicBezTo>
                  <a:cubicBezTo>
                    <a:pt x="202" y="979"/>
                    <a:pt x="203" y="1004"/>
                    <a:pt x="205" y="1029"/>
                  </a:cubicBezTo>
                  <a:lnTo>
                    <a:pt x="37" y="1195"/>
                  </a:lnTo>
                  <a:cubicBezTo>
                    <a:pt x="6" y="1225"/>
                    <a:pt x="0" y="1271"/>
                    <a:pt x="21" y="1308"/>
                  </a:cubicBezTo>
                  <a:close/>
                  <a:moveTo>
                    <a:pt x="397" y="1046"/>
                  </a:moveTo>
                  <a:cubicBezTo>
                    <a:pt x="392" y="1016"/>
                    <a:pt x="389" y="985"/>
                    <a:pt x="389" y="955"/>
                  </a:cubicBezTo>
                  <a:cubicBezTo>
                    <a:pt x="389" y="925"/>
                    <a:pt x="392" y="894"/>
                    <a:pt x="397" y="863"/>
                  </a:cubicBezTo>
                  <a:cubicBezTo>
                    <a:pt x="402" y="833"/>
                    <a:pt x="392" y="802"/>
                    <a:pt x="370" y="780"/>
                  </a:cubicBezTo>
                  <a:lnTo>
                    <a:pt x="220" y="632"/>
                  </a:lnTo>
                  <a:lnTo>
                    <a:pt x="291" y="510"/>
                  </a:lnTo>
                  <a:lnTo>
                    <a:pt x="494" y="566"/>
                  </a:lnTo>
                  <a:cubicBezTo>
                    <a:pt x="524" y="574"/>
                    <a:pt x="556" y="567"/>
                    <a:pt x="579" y="548"/>
                  </a:cubicBezTo>
                  <a:cubicBezTo>
                    <a:pt x="627" y="508"/>
                    <a:pt x="680" y="477"/>
                    <a:pt x="738" y="456"/>
                  </a:cubicBezTo>
                  <a:cubicBezTo>
                    <a:pt x="767" y="445"/>
                    <a:pt x="789" y="421"/>
                    <a:pt x="796" y="391"/>
                  </a:cubicBezTo>
                  <a:lnTo>
                    <a:pt x="849" y="187"/>
                  </a:lnTo>
                  <a:lnTo>
                    <a:pt x="991" y="187"/>
                  </a:lnTo>
                  <a:lnTo>
                    <a:pt x="1044" y="391"/>
                  </a:lnTo>
                  <a:cubicBezTo>
                    <a:pt x="1051" y="421"/>
                    <a:pt x="1073" y="445"/>
                    <a:pt x="1102" y="456"/>
                  </a:cubicBezTo>
                  <a:cubicBezTo>
                    <a:pt x="1160" y="477"/>
                    <a:pt x="1213" y="508"/>
                    <a:pt x="1261" y="548"/>
                  </a:cubicBezTo>
                  <a:cubicBezTo>
                    <a:pt x="1284" y="567"/>
                    <a:pt x="1316" y="574"/>
                    <a:pt x="1346" y="566"/>
                  </a:cubicBezTo>
                  <a:lnTo>
                    <a:pt x="1549" y="510"/>
                  </a:lnTo>
                  <a:lnTo>
                    <a:pt x="1620" y="632"/>
                  </a:lnTo>
                  <a:lnTo>
                    <a:pt x="1470" y="780"/>
                  </a:lnTo>
                  <a:cubicBezTo>
                    <a:pt x="1448" y="802"/>
                    <a:pt x="1438" y="833"/>
                    <a:pt x="1443" y="863"/>
                  </a:cubicBezTo>
                  <a:cubicBezTo>
                    <a:pt x="1448" y="894"/>
                    <a:pt x="1451" y="925"/>
                    <a:pt x="1451" y="955"/>
                  </a:cubicBezTo>
                  <a:cubicBezTo>
                    <a:pt x="1451" y="985"/>
                    <a:pt x="1448" y="1016"/>
                    <a:pt x="1443" y="1046"/>
                  </a:cubicBezTo>
                  <a:cubicBezTo>
                    <a:pt x="1438" y="1077"/>
                    <a:pt x="1448" y="1108"/>
                    <a:pt x="1470" y="1129"/>
                  </a:cubicBezTo>
                  <a:lnTo>
                    <a:pt x="1620" y="1278"/>
                  </a:lnTo>
                  <a:lnTo>
                    <a:pt x="1549" y="1400"/>
                  </a:lnTo>
                  <a:lnTo>
                    <a:pt x="1346" y="1344"/>
                  </a:lnTo>
                  <a:cubicBezTo>
                    <a:pt x="1316" y="1335"/>
                    <a:pt x="1284" y="1342"/>
                    <a:pt x="1261" y="1362"/>
                  </a:cubicBezTo>
                  <a:cubicBezTo>
                    <a:pt x="1213" y="1402"/>
                    <a:pt x="1160" y="1433"/>
                    <a:pt x="1102" y="1454"/>
                  </a:cubicBezTo>
                  <a:cubicBezTo>
                    <a:pt x="1073" y="1464"/>
                    <a:pt x="1051" y="1488"/>
                    <a:pt x="1044" y="1518"/>
                  </a:cubicBezTo>
                  <a:lnTo>
                    <a:pt x="991" y="1722"/>
                  </a:lnTo>
                  <a:lnTo>
                    <a:pt x="849" y="1722"/>
                  </a:lnTo>
                  <a:lnTo>
                    <a:pt x="796" y="1518"/>
                  </a:lnTo>
                  <a:cubicBezTo>
                    <a:pt x="789" y="1488"/>
                    <a:pt x="767" y="1464"/>
                    <a:pt x="738" y="1454"/>
                  </a:cubicBezTo>
                  <a:cubicBezTo>
                    <a:pt x="680" y="1433"/>
                    <a:pt x="627" y="1402"/>
                    <a:pt x="579" y="1362"/>
                  </a:cubicBezTo>
                  <a:cubicBezTo>
                    <a:pt x="556" y="1342"/>
                    <a:pt x="524" y="1335"/>
                    <a:pt x="494" y="1344"/>
                  </a:cubicBezTo>
                  <a:lnTo>
                    <a:pt x="291" y="1400"/>
                  </a:lnTo>
                  <a:lnTo>
                    <a:pt x="220" y="1278"/>
                  </a:lnTo>
                  <a:lnTo>
                    <a:pt x="370" y="1129"/>
                  </a:lnTo>
                  <a:cubicBezTo>
                    <a:pt x="392" y="1108"/>
                    <a:pt x="402" y="1077"/>
                    <a:pt x="397" y="10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4" name="Freeform 219">
              <a:extLst>
                <a:ext uri="{FF2B5EF4-FFF2-40B4-BE49-F238E27FC236}">
                  <a16:creationId xmlns:a16="http://schemas.microsoft.com/office/drawing/2014/main" id="{0B5214FD-6F37-4747-AE94-35FFC1465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9" y="3383"/>
              <a:ext cx="71" cy="71"/>
            </a:xfrm>
            <a:custGeom>
              <a:avLst/>
              <a:gdLst>
                <a:gd name="T0" fmla="*/ 330 w 660"/>
                <a:gd name="T1" fmla="*/ 661 h 661"/>
                <a:gd name="T2" fmla="*/ 660 w 660"/>
                <a:gd name="T3" fmla="*/ 331 h 661"/>
                <a:gd name="T4" fmla="*/ 567 w 660"/>
                <a:gd name="T5" fmla="*/ 237 h 661"/>
                <a:gd name="T6" fmla="*/ 473 w 660"/>
                <a:gd name="T7" fmla="*/ 331 h 661"/>
                <a:gd name="T8" fmla="*/ 330 w 660"/>
                <a:gd name="T9" fmla="*/ 474 h 661"/>
                <a:gd name="T10" fmla="*/ 187 w 660"/>
                <a:gd name="T11" fmla="*/ 331 h 661"/>
                <a:gd name="T12" fmla="*/ 330 w 660"/>
                <a:gd name="T13" fmla="*/ 188 h 661"/>
                <a:gd name="T14" fmla="*/ 424 w 660"/>
                <a:gd name="T15" fmla="*/ 94 h 661"/>
                <a:gd name="T16" fmla="*/ 330 w 660"/>
                <a:gd name="T17" fmla="*/ 0 h 661"/>
                <a:gd name="T18" fmla="*/ 0 w 660"/>
                <a:gd name="T19" fmla="*/ 331 h 661"/>
                <a:gd name="T20" fmla="*/ 330 w 660"/>
                <a:gd name="T21" fmla="*/ 661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0" h="661">
                  <a:moveTo>
                    <a:pt x="330" y="661"/>
                  </a:moveTo>
                  <a:cubicBezTo>
                    <a:pt x="512" y="661"/>
                    <a:pt x="660" y="513"/>
                    <a:pt x="660" y="331"/>
                  </a:cubicBezTo>
                  <a:cubicBezTo>
                    <a:pt x="660" y="279"/>
                    <a:pt x="618" y="237"/>
                    <a:pt x="567" y="237"/>
                  </a:cubicBezTo>
                  <a:cubicBezTo>
                    <a:pt x="515" y="237"/>
                    <a:pt x="473" y="279"/>
                    <a:pt x="473" y="331"/>
                  </a:cubicBezTo>
                  <a:cubicBezTo>
                    <a:pt x="473" y="410"/>
                    <a:pt x="409" y="474"/>
                    <a:pt x="330" y="474"/>
                  </a:cubicBezTo>
                  <a:cubicBezTo>
                    <a:pt x="251" y="474"/>
                    <a:pt x="187" y="410"/>
                    <a:pt x="187" y="331"/>
                  </a:cubicBezTo>
                  <a:cubicBezTo>
                    <a:pt x="187" y="252"/>
                    <a:pt x="251" y="188"/>
                    <a:pt x="330" y="188"/>
                  </a:cubicBezTo>
                  <a:cubicBezTo>
                    <a:pt x="382" y="188"/>
                    <a:pt x="424" y="146"/>
                    <a:pt x="424" y="94"/>
                  </a:cubicBezTo>
                  <a:cubicBezTo>
                    <a:pt x="424" y="42"/>
                    <a:pt x="382" y="0"/>
                    <a:pt x="330" y="0"/>
                  </a:cubicBezTo>
                  <a:cubicBezTo>
                    <a:pt x="148" y="0"/>
                    <a:pt x="0" y="149"/>
                    <a:pt x="0" y="331"/>
                  </a:cubicBezTo>
                  <a:cubicBezTo>
                    <a:pt x="0" y="513"/>
                    <a:pt x="148" y="661"/>
                    <a:pt x="330" y="6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grpSp>
        <p:nvGrpSpPr>
          <p:cNvPr id="4" name="Group 229">
            <a:extLst>
              <a:ext uri="{FF2B5EF4-FFF2-40B4-BE49-F238E27FC236}">
                <a16:creationId xmlns:a16="http://schemas.microsoft.com/office/drawing/2014/main" id="{EC9415E8-437E-4187-BAD2-2BBAC055639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27511" y="2937359"/>
            <a:ext cx="447226" cy="589557"/>
            <a:chOff x="4188" y="2884"/>
            <a:chExt cx="641" cy="845"/>
          </a:xfrm>
          <a:solidFill>
            <a:srgbClr val="1BD7D3"/>
          </a:solidFill>
        </p:grpSpPr>
        <p:sp>
          <p:nvSpPr>
            <p:cNvPr id="56" name="Freeform 230">
              <a:extLst>
                <a:ext uri="{FF2B5EF4-FFF2-40B4-BE49-F238E27FC236}">
                  <a16:creationId xmlns:a16="http://schemas.microsoft.com/office/drawing/2014/main" id="{80F6C4B7-CC9F-4EC0-A949-C1A8A95C3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" y="3498"/>
              <a:ext cx="43" cy="72"/>
            </a:xfrm>
            <a:custGeom>
              <a:avLst/>
              <a:gdLst>
                <a:gd name="T0" fmla="*/ 235 w 329"/>
                <a:gd name="T1" fmla="*/ 0 h 547"/>
                <a:gd name="T2" fmla="*/ 141 w 329"/>
                <a:gd name="T3" fmla="*/ 94 h 547"/>
                <a:gd name="T4" fmla="*/ 141 w 329"/>
                <a:gd name="T5" fmla="*/ 266 h 547"/>
                <a:gd name="T6" fmla="*/ 73 w 329"/>
                <a:gd name="T7" fmla="*/ 366 h 547"/>
                <a:gd name="T8" fmla="*/ 18 w 329"/>
                <a:gd name="T9" fmla="*/ 487 h 547"/>
                <a:gd name="T10" fmla="*/ 106 w 329"/>
                <a:gd name="T11" fmla="*/ 547 h 547"/>
                <a:gd name="T12" fmla="*/ 139 w 329"/>
                <a:gd name="T13" fmla="*/ 541 h 547"/>
                <a:gd name="T14" fmla="*/ 329 w 329"/>
                <a:gd name="T15" fmla="*/ 266 h 547"/>
                <a:gd name="T16" fmla="*/ 329 w 329"/>
                <a:gd name="T17" fmla="*/ 94 h 547"/>
                <a:gd name="T18" fmla="*/ 235 w 329"/>
                <a:gd name="T19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9" h="547">
                  <a:moveTo>
                    <a:pt x="235" y="0"/>
                  </a:moveTo>
                  <a:cubicBezTo>
                    <a:pt x="183" y="0"/>
                    <a:pt x="141" y="42"/>
                    <a:pt x="141" y="94"/>
                  </a:cubicBezTo>
                  <a:lnTo>
                    <a:pt x="141" y="266"/>
                  </a:lnTo>
                  <a:cubicBezTo>
                    <a:pt x="141" y="310"/>
                    <a:pt x="114" y="350"/>
                    <a:pt x="73" y="366"/>
                  </a:cubicBezTo>
                  <a:cubicBezTo>
                    <a:pt x="24" y="384"/>
                    <a:pt x="0" y="438"/>
                    <a:pt x="18" y="487"/>
                  </a:cubicBezTo>
                  <a:cubicBezTo>
                    <a:pt x="33" y="524"/>
                    <a:pt x="68" y="547"/>
                    <a:pt x="106" y="547"/>
                  </a:cubicBezTo>
                  <a:cubicBezTo>
                    <a:pt x="117" y="547"/>
                    <a:pt x="128" y="545"/>
                    <a:pt x="139" y="541"/>
                  </a:cubicBezTo>
                  <a:cubicBezTo>
                    <a:pt x="253" y="498"/>
                    <a:pt x="329" y="387"/>
                    <a:pt x="329" y="266"/>
                  </a:cubicBezTo>
                  <a:lnTo>
                    <a:pt x="329" y="94"/>
                  </a:lnTo>
                  <a:cubicBezTo>
                    <a:pt x="329" y="42"/>
                    <a:pt x="287" y="0"/>
                    <a:pt x="23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7" name="Freeform 231">
              <a:extLst>
                <a:ext uri="{FF2B5EF4-FFF2-40B4-BE49-F238E27FC236}">
                  <a16:creationId xmlns:a16="http://schemas.microsoft.com/office/drawing/2014/main" id="{821484E6-DD90-4E4C-97A5-79D5EE968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" y="3067"/>
              <a:ext cx="230" cy="504"/>
            </a:xfrm>
            <a:custGeom>
              <a:avLst/>
              <a:gdLst>
                <a:gd name="T0" fmla="*/ 1649 w 1742"/>
                <a:gd name="T1" fmla="*/ 3631 h 3818"/>
                <a:gd name="T2" fmla="*/ 294 w 1742"/>
                <a:gd name="T3" fmla="*/ 3631 h 3818"/>
                <a:gd name="T4" fmla="*/ 187 w 1742"/>
                <a:gd name="T5" fmla="*/ 3524 h 3818"/>
                <a:gd name="T6" fmla="*/ 187 w 1742"/>
                <a:gd name="T7" fmla="*/ 93 h 3818"/>
                <a:gd name="T8" fmla="*/ 94 w 1742"/>
                <a:gd name="T9" fmla="*/ 0 h 3818"/>
                <a:gd name="T10" fmla="*/ 0 w 1742"/>
                <a:gd name="T11" fmla="*/ 93 h 3818"/>
                <a:gd name="T12" fmla="*/ 0 w 1742"/>
                <a:gd name="T13" fmla="*/ 3524 h 3818"/>
                <a:gd name="T14" fmla="*/ 294 w 1742"/>
                <a:gd name="T15" fmla="*/ 3818 h 3818"/>
                <a:gd name="T16" fmla="*/ 1649 w 1742"/>
                <a:gd name="T17" fmla="*/ 3818 h 3818"/>
                <a:gd name="T18" fmla="*/ 1742 w 1742"/>
                <a:gd name="T19" fmla="*/ 3724 h 3818"/>
                <a:gd name="T20" fmla="*/ 1649 w 1742"/>
                <a:gd name="T21" fmla="*/ 3631 h 3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2" h="3818">
                  <a:moveTo>
                    <a:pt x="1649" y="3631"/>
                  </a:moveTo>
                  <a:lnTo>
                    <a:pt x="294" y="3631"/>
                  </a:lnTo>
                  <a:cubicBezTo>
                    <a:pt x="235" y="3631"/>
                    <a:pt x="187" y="3583"/>
                    <a:pt x="187" y="3524"/>
                  </a:cubicBezTo>
                  <a:lnTo>
                    <a:pt x="187" y="93"/>
                  </a:lnTo>
                  <a:cubicBezTo>
                    <a:pt x="187" y="42"/>
                    <a:pt x="145" y="0"/>
                    <a:pt x="94" y="0"/>
                  </a:cubicBezTo>
                  <a:cubicBezTo>
                    <a:pt x="42" y="0"/>
                    <a:pt x="0" y="42"/>
                    <a:pt x="0" y="93"/>
                  </a:cubicBezTo>
                  <a:lnTo>
                    <a:pt x="0" y="3524"/>
                  </a:lnTo>
                  <a:cubicBezTo>
                    <a:pt x="0" y="3686"/>
                    <a:pt x="132" y="3818"/>
                    <a:pt x="294" y="3818"/>
                  </a:cubicBezTo>
                  <a:lnTo>
                    <a:pt x="1649" y="3818"/>
                  </a:lnTo>
                  <a:cubicBezTo>
                    <a:pt x="1700" y="3818"/>
                    <a:pt x="1742" y="3776"/>
                    <a:pt x="1742" y="3724"/>
                  </a:cubicBezTo>
                  <a:cubicBezTo>
                    <a:pt x="1742" y="3673"/>
                    <a:pt x="1700" y="3631"/>
                    <a:pt x="1649" y="36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8" name="Freeform 232">
              <a:extLst>
                <a:ext uri="{FF2B5EF4-FFF2-40B4-BE49-F238E27FC236}">
                  <a16:creationId xmlns:a16="http://schemas.microsoft.com/office/drawing/2014/main" id="{BD049E0A-9C37-433E-AFD5-D5BFAC03FD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8" y="2884"/>
              <a:ext cx="460" cy="190"/>
            </a:xfrm>
            <a:custGeom>
              <a:avLst/>
              <a:gdLst>
                <a:gd name="T0" fmla="*/ 94 w 3489"/>
                <a:gd name="T1" fmla="*/ 1181 h 1437"/>
                <a:gd name="T2" fmla="*/ 187 w 3489"/>
                <a:gd name="T3" fmla="*/ 1087 h 1437"/>
                <a:gd name="T4" fmla="*/ 187 w 3489"/>
                <a:gd name="T5" fmla="*/ 829 h 1437"/>
                <a:gd name="T6" fmla="*/ 294 w 3489"/>
                <a:gd name="T7" fmla="*/ 722 h 1437"/>
                <a:gd name="T8" fmla="*/ 968 w 3489"/>
                <a:gd name="T9" fmla="*/ 722 h 1437"/>
                <a:gd name="T10" fmla="*/ 968 w 3489"/>
                <a:gd name="T11" fmla="*/ 854 h 1437"/>
                <a:gd name="T12" fmla="*/ 1153 w 3489"/>
                <a:gd name="T13" fmla="*/ 1039 h 1437"/>
                <a:gd name="T14" fmla="*/ 2336 w 3489"/>
                <a:gd name="T15" fmla="*/ 1039 h 1437"/>
                <a:gd name="T16" fmla="*/ 2520 w 3489"/>
                <a:gd name="T17" fmla="*/ 854 h 1437"/>
                <a:gd name="T18" fmla="*/ 2520 w 3489"/>
                <a:gd name="T19" fmla="*/ 722 h 1437"/>
                <a:gd name="T20" fmla="*/ 3195 w 3489"/>
                <a:gd name="T21" fmla="*/ 722 h 1437"/>
                <a:gd name="T22" fmla="*/ 3301 w 3489"/>
                <a:gd name="T23" fmla="*/ 829 h 1437"/>
                <a:gd name="T24" fmla="*/ 3301 w 3489"/>
                <a:gd name="T25" fmla="*/ 1344 h 1437"/>
                <a:gd name="T26" fmla="*/ 3395 w 3489"/>
                <a:gd name="T27" fmla="*/ 1437 h 1437"/>
                <a:gd name="T28" fmla="*/ 3489 w 3489"/>
                <a:gd name="T29" fmla="*/ 1344 h 1437"/>
                <a:gd name="T30" fmla="*/ 3489 w 3489"/>
                <a:gd name="T31" fmla="*/ 829 h 1437"/>
                <a:gd name="T32" fmla="*/ 3195 w 3489"/>
                <a:gd name="T33" fmla="*/ 535 h 1437"/>
                <a:gd name="T34" fmla="*/ 2518 w 3489"/>
                <a:gd name="T35" fmla="*/ 535 h 1437"/>
                <a:gd name="T36" fmla="*/ 2336 w 3489"/>
                <a:gd name="T37" fmla="*/ 376 h 1437"/>
                <a:gd name="T38" fmla="*/ 2205 w 3489"/>
                <a:gd name="T39" fmla="*/ 376 h 1437"/>
                <a:gd name="T40" fmla="*/ 1744 w 3489"/>
                <a:gd name="T41" fmla="*/ 0 h 1437"/>
                <a:gd name="T42" fmla="*/ 1284 w 3489"/>
                <a:gd name="T43" fmla="*/ 376 h 1437"/>
                <a:gd name="T44" fmla="*/ 1153 w 3489"/>
                <a:gd name="T45" fmla="*/ 376 h 1437"/>
                <a:gd name="T46" fmla="*/ 970 w 3489"/>
                <a:gd name="T47" fmla="*/ 535 h 1437"/>
                <a:gd name="T48" fmla="*/ 294 w 3489"/>
                <a:gd name="T49" fmla="*/ 535 h 1437"/>
                <a:gd name="T50" fmla="*/ 0 w 3489"/>
                <a:gd name="T51" fmla="*/ 829 h 1437"/>
                <a:gd name="T52" fmla="*/ 0 w 3489"/>
                <a:gd name="T53" fmla="*/ 1087 h 1437"/>
                <a:gd name="T54" fmla="*/ 94 w 3489"/>
                <a:gd name="T55" fmla="*/ 1181 h 1437"/>
                <a:gd name="T56" fmla="*/ 1744 w 3489"/>
                <a:gd name="T57" fmla="*/ 188 h 1437"/>
                <a:gd name="T58" fmla="*/ 2011 w 3489"/>
                <a:gd name="T59" fmla="*/ 376 h 1437"/>
                <a:gd name="T60" fmla="*/ 1478 w 3489"/>
                <a:gd name="T61" fmla="*/ 376 h 1437"/>
                <a:gd name="T62" fmla="*/ 1744 w 3489"/>
                <a:gd name="T63" fmla="*/ 188 h 1437"/>
                <a:gd name="T64" fmla="*/ 1156 w 3489"/>
                <a:gd name="T65" fmla="*/ 564 h 1437"/>
                <a:gd name="T66" fmla="*/ 1368 w 3489"/>
                <a:gd name="T67" fmla="*/ 564 h 1437"/>
                <a:gd name="T68" fmla="*/ 2120 w 3489"/>
                <a:gd name="T69" fmla="*/ 564 h 1437"/>
                <a:gd name="T70" fmla="*/ 2333 w 3489"/>
                <a:gd name="T71" fmla="*/ 564 h 1437"/>
                <a:gd name="T72" fmla="*/ 2333 w 3489"/>
                <a:gd name="T73" fmla="*/ 627 h 1437"/>
                <a:gd name="T74" fmla="*/ 2333 w 3489"/>
                <a:gd name="T75" fmla="*/ 628 h 1437"/>
                <a:gd name="T76" fmla="*/ 2333 w 3489"/>
                <a:gd name="T77" fmla="*/ 630 h 1437"/>
                <a:gd name="T78" fmla="*/ 2333 w 3489"/>
                <a:gd name="T79" fmla="*/ 851 h 1437"/>
                <a:gd name="T80" fmla="*/ 1156 w 3489"/>
                <a:gd name="T81" fmla="*/ 851 h 1437"/>
                <a:gd name="T82" fmla="*/ 1156 w 3489"/>
                <a:gd name="T83" fmla="*/ 564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89" h="1437">
                  <a:moveTo>
                    <a:pt x="94" y="1181"/>
                  </a:moveTo>
                  <a:cubicBezTo>
                    <a:pt x="145" y="1181"/>
                    <a:pt x="187" y="1139"/>
                    <a:pt x="187" y="1087"/>
                  </a:cubicBezTo>
                  <a:lnTo>
                    <a:pt x="187" y="829"/>
                  </a:lnTo>
                  <a:cubicBezTo>
                    <a:pt x="187" y="770"/>
                    <a:pt x="235" y="722"/>
                    <a:pt x="294" y="722"/>
                  </a:cubicBezTo>
                  <a:lnTo>
                    <a:pt x="968" y="722"/>
                  </a:lnTo>
                  <a:lnTo>
                    <a:pt x="968" y="854"/>
                  </a:lnTo>
                  <a:cubicBezTo>
                    <a:pt x="968" y="956"/>
                    <a:pt x="1051" y="1039"/>
                    <a:pt x="1153" y="1039"/>
                  </a:cubicBezTo>
                  <a:lnTo>
                    <a:pt x="2336" y="1039"/>
                  </a:lnTo>
                  <a:cubicBezTo>
                    <a:pt x="2437" y="1039"/>
                    <a:pt x="2520" y="956"/>
                    <a:pt x="2520" y="854"/>
                  </a:cubicBezTo>
                  <a:lnTo>
                    <a:pt x="2520" y="722"/>
                  </a:lnTo>
                  <a:lnTo>
                    <a:pt x="3195" y="722"/>
                  </a:lnTo>
                  <a:cubicBezTo>
                    <a:pt x="3253" y="722"/>
                    <a:pt x="3301" y="770"/>
                    <a:pt x="3301" y="829"/>
                  </a:cubicBezTo>
                  <a:lnTo>
                    <a:pt x="3301" y="1344"/>
                  </a:lnTo>
                  <a:cubicBezTo>
                    <a:pt x="3301" y="1395"/>
                    <a:pt x="3343" y="1437"/>
                    <a:pt x="3395" y="1437"/>
                  </a:cubicBezTo>
                  <a:cubicBezTo>
                    <a:pt x="3447" y="1437"/>
                    <a:pt x="3489" y="1395"/>
                    <a:pt x="3489" y="1344"/>
                  </a:cubicBezTo>
                  <a:lnTo>
                    <a:pt x="3489" y="829"/>
                  </a:lnTo>
                  <a:cubicBezTo>
                    <a:pt x="3489" y="667"/>
                    <a:pt x="3357" y="535"/>
                    <a:pt x="3195" y="535"/>
                  </a:cubicBezTo>
                  <a:lnTo>
                    <a:pt x="2518" y="535"/>
                  </a:lnTo>
                  <a:cubicBezTo>
                    <a:pt x="2506" y="445"/>
                    <a:pt x="2429" y="376"/>
                    <a:pt x="2336" y="376"/>
                  </a:cubicBezTo>
                  <a:lnTo>
                    <a:pt x="2205" y="376"/>
                  </a:lnTo>
                  <a:cubicBezTo>
                    <a:pt x="2161" y="162"/>
                    <a:pt x="1971" y="0"/>
                    <a:pt x="1744" y="0"/>
                  </a:cubicBezTo>
                  <a:cubicBezTo>
                    <a:pt x="1517" y="0"/>
                    <a:pt x="1328" y="162"/>
                    <a:pt x="1284" y="376"/>
                  </a:cubicBezTo>
                  <a:lnTo>
                    <a:pt x="1153" y="376"/>
                  </a:lnTo>
                  <a:cubicBezTo>
                    <a:pt x="1060" y="376"/>
                    <a:pt x="983" y="445"/>
                    <a:pt x="970" y="535"/>
                  </a:cubicBezTo>
                  <a:lnTo>
                    <a:pt x="294" y="535"/>
                  </a:lnTo>
                  <a:cubicBezTo>
                    <a:pt x="132" y="535"/>
                    <a:pt x="0" y="667"/>
                    <a:pt x="0" y="829"/>
                  </a:cubicBezTo>
                  <a:lnTo>
                    <a:pt x="0" y="1087"/>
                  </a:lnTo>
                  <a:cubicBezTo>
                    <a:pt x="0" y="1139"/>
                    <a:pt x="42" y="1181"/>
                    <a:pt x="94" y="1181"/>
                  </a:cubicBezTo>
                  <a:close/>
                  <a:moveTo>
                    <a:pt x="1744" y="188"/>
                  </a:moveTo>
                  <a:cubicBezTo>
                    <a:pt x="1867" y="188"/>
                    <a:pt x="1972" y="266"/>
                    <a:pt x="2011" y="376"/>
                  </a:cubicBezTo>
                  <a:lnTo>
                    <a:pt x="1478" y="376"/>
                  </a:lnTo>
                  <a:cubicBezTo>
                    <a:pt x="1517" y="266"/>
                    <a:pt x="1622" y="188"/>
                    <a:pt x="1744" y="188"/>
                  </a:cubicBezTo>
                  <a:close/>
                  <a:moveTo>
                    <a:pt x="1156" y="564"/>
                  </a:moveTo>
                  <a:lnTo>
                    <a:pt x="1368" y="564"/>
                  </a:lnTo>
                  <a:lnTo>
                    <a:pt x="2120" y="564"/>
                  </a:lnTo>
                  <a:lnTo>
                    <a:pt x="2333" y="564"/>
                  </a:lnTo>
                  <a:lnTo>
                    <a:pt x="2333" y="627"/>
                  </a:lnTo>
                  <a:cubicBezTo>
                    <a:pt x="2333" y="628"/>
                    <a:pt x="2333" y="628"/>
                    <a:pt x="2333" y="628"/>
                  </a:cubicBezTo>
                  <a:cubicBezTo>
                    <a:pt x="2333" y="629"/>
                    <a:pt x="2333" y="629"/>
                    <a:pt x="2333" y="630"/>
                  </a:cubicBezTo>
                  <a:lnTo>
                    <a:pt x="2333" y="851"/>
                  </a:lnTo>
                  <a:lnTo>
                    <a:pt x="1156" y="851"/>
                  </a:lnTo>
                  <a:lnTo>
                    <a:pt x="1156" y="56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9" name="Freeform 233">
              <a:extLst>
                <a:ext uri="{FF2B5EF4-FFF2-40B4-BE49-F238E27FC236}">
                  <a16:creationId xmlns:a16="http://schemas.microsoft.com/office/drawing/2014/main" id="{05BE2C69-94B6-4F8A-9BF4-E93A5B8EB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3154"/>
              <a:ext cx="25" cy="65"/>
            </a:xfrm>
            <a:custGeom>
              <a:avLst/>
              <a:gdLst>
                <a:gd name="T0" fmla="*/ 188 w 188"/>
                <a:gd name="T1" fmla="*/ 401 h 494"/>
                <a:gd name="T2" fmla="*/ 188 w 188"/>
                <a:gd name="T3" fmla="*/ 93 h 494"/>
                <a:gd name="T4" fmla="*/ 94 w 188"/>
                <a:gd name="T5" fmla="*/ 0 h 494"/>
                <a:gd name="T6" fmla="*/ 0 w 188"/>
                <a:gd name="T7" fmla="*/ 93 h 494"/>
                <a:gd name="T8" fmla="*/ 0 w 188"/>
                <a:gd name="T9" fmla="*/ 401 h 494"/>
                <a:gd name="T10" fmla="*/ 94 w 188"/>
                <a:gd name="T11" fmla="*/ 494 h 494"/>
                <a:gd name="T12" fmla="*/ 188 w 188"/>
                <a:gd name="T13" fmla="*/ 401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494">
                  <a:moveTo>
                    <a:pt x="188" y="401"/>
                  </a:moveTo>
                  <a:lnTo>
                    <a:pt x="188" y="93"/>
                  </a:lnTo>
                  <a:cubicBezTo>
                    <a:pt x="188" y="42"/>
                    <a:pt x="146" y="0"/>
                    <a:pt x="94" y="0"/>
                  </a:cubicBezTo>
                  <a:cubicBezTo>
                    <a:pt x="42" y="0"/>
                    <a:pt x="0" y="42"/>
                    <a:pt x="0" y="93"/>
                  </a:cubicBezTo>
                  <a:lnTo>
                    <a:pt x="0" y="401"/>
                  </a:lnTo>
                  <a:cubicBezTo>
                    <a:pt x="0" y="452"/>
                    <a:pt x="42" y="494"/>
                    <a:pt x="94" y="494"/>
                  </a:cubicBezTo>
                  <a:cubicBezTo>
                    <a:pt x="146" y="494"/>
                    <a:pt x="188" y="452"/>
                    <a:pt x="188" y="4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0" name="Freeform 234">
              <a:extLst>
                <a:ext uri="{FF2B5EF4-FFF2-40B4-BE49-F238E27FC236}">
                  <a16:creationId xmlns:a16="http://schemas.microsoft.com/office/drawing/2014/main" id="{AA76CFCC-1EB4-4E52-A275-E5E436A58F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6" y="3446"/>
              <a:ext cx="179" cy="179"/>
            </a:xfrm>
            <a:custGeom>
              <a:avLst/>
              <a:gdLst>
                <a:gd name="T0" fmla="*/ 679 w 1358"/>
                <a:gd name="T1" fmla="*/ 0 h 1358"/>
                <a:gd name="T2" fmla="*/ 0 w 1358"/>
                <a:gd name="T3" fmla="*/ 679 h 1358"/>
                <a:gd name="T4" fmla="*/ 679 w 1358"/>
                <a:gd name="T5" fmla="*/ 1358 h 1358"/>
                <a:gd name="T6" fmla="*/ 1358 w 1358"/>
                <a:gd name="T7" fmla="*/ 679 h 1358"/>
                <a:gd name="T8" fmla="*/ 679 w 1358"/>
                <a:gd name="T9" fmla="*/ 0 h 1358"/>
                <a:gd name="T10" fmla="*/ 679 w 1358"/>
                <a:gd name="T11" fmla="*/ 1171 h 1358"/>
                <a:gd name="T12" fmla="*/ 187 w 1358"/>
                <a:gd name="T13" fmla="*/ 679 h 1358"/>
                <a:gd name="T14" fmla="*/ 679 w 1358"/>
                <a:gd name="T15" fmla="*/ 187 h 1358"/>
                <a:gd name="T16" fmla="*/ 1171 w 1358"/>
                <a:gd name="T17" fmla="*/ 679 h 1358"/>
                <a:gd name="T18" fmla="*/ 679 w 1358"/>
                <a:gd name="T19" fmla="*/ 1171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8" h="1358">
                  <a:moveTo>
                    <a:pt x="679" y="0"/>
                  </a:moveTo>
                  <a:cubicBezTo>
                    <a:pt x="305" y="0"/>
                    <a:pt x="0" y="304"/>
                    <a:pt x="0" y="679"/>
                  </a:cubicBezTo>
                  <a:cubicBezTo>
                    <a:pt x="0" y="1053"/>
                    <a:pt x="305" y="1358"/>
                    <a:pt x="679" y="1358"/>
                  </a:cubicBezTo>
                  <a:cubicBezTo>
                    <a:pt x="1054" y="1358"/>
                    <a:pt x="1358" y="1053"/>
                    <a:pt x="1358" y="679"/>
                  </a:cubicBezTo>
                  <a:cubicBezTo>
                    <a:pt x="1358" y="304"/>
                    <a:pt x="1054" y="0"/>
                    <a:pt x="679" y="0"/>
                  </a:cubicBezTo>
                  <a:close/>
                  <a:moveTo>
                    <a:pt x="679" y="1171"/>
                  </a:moveTo>
                  <a:cubicBezTo>
                    <a:pt x="408" y="1171"/>
                    <a:pt x="187" y="950"/>
                    <a:pt x="187" y="679"/>
                  </a:cubicBezTo>
                  <a:cubicBezTo>
                    <a:pt x="187" y="408"/>
                    <a:pt x="408" y="187"/>
                    <a:pt x="679" y="187"/>
                  </a:cubicBezTo>
                  <a:cubicBezTo>
                    <a:pt x="950" y="187"/>
                    <a:pt x="1171" y="408"/>
                    <a:pt x="1171" y="679"/>
                  </a:cubicBezTo>
                  <a:cubicBezTo>
                    <a:pt x="1171" y="950"/>
                    <a:pt x="950" y="1171"/>
                    <a:pt x="679" y="117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1" name="Freeform 235">
              <a:extLst>
                <a:ext uri="{FF2B5EF4-FFF2-40B4-BE49-F238E27FC236}">
                  <a16:creationId xmlns:a16="http://schemas.microsoft.com/office/drawing/2014/main" id="{B2D7B13A-513A-4CF3-8F4A-05D801C3C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" y="3299"/>
              <a:ext cx="386" cy="430"/>
            </a:xfrm>
            <a:custGeom>
              <a:avLst/>
              <a:gdLst>
                <a:gd name="T0" fmla="*/ 2585 w 2926"/>
                <a:gd name="T1" fmla="*/ 1412 h 3259"/>
                <a:gd name="T2" fmla="*/ 2685 w 2926"/>
                <a:gd name="T3" fmla="*/ 1061 h 3259"/>
                <a:gd name="T4" fmla="*/ 2642 w 2926"/>
                <a:gd name="T5" fmla="*/ 906 h 3259"/>
                <a:gd name="T6" fmla="*/ 2490 w 2926"/>
                <a:gd name="T7" fmla="*/ 1010 h 3259"/>
                <a:gd name="T8" fmla="*/ 2336 w 2926"/>
                <a:gd name="T9" fmla="*/ 1311 h 3259"/>
                <a:gd name="T10" fmla="*/ 2499 w 2926"/>
                <a:gd name="T11" fmla="*/ 1589 h 3259"/>
                <a:gd name="T12" fmla="*/ 2739 w 2926"/>
                <a:gd name="T13" fmla="*/ 1967 h 3259"/>
                <a:gd name="T14" fmla="*/ 2423 w 2926"/>
                <a:gd name="T15" fmla="*/ 2070 h 3259"/>
                <a:gd name="T16" fmla="*/ 2342 w 2926"/>
                <a:gd name="T17" fmla="*/ 2382 h 3259"/>
                <a:gd name="T18" fmla="*/ 2244 w 2926"/>
                <a:gd name="T19" fmla="*/ 2819 h 3259"/>
                <a:gd name="T20" fmla="*/ 1948 w 2926"/>
                <a:gd name="T21" fmla="*/ 2669 h 3259"/>
                <a:gd name="T22" fmla="*/ 1671 w 2926"/>
                <a:gd name="T23" fmla="*/ 2832 h 3259"/>
                <a:gd name="T24" fmla="*/ 1292 w 2926"/>
                <a:gd name="T25" fmla="*/ 3072 h 3259"/>
                <a:gd name="T26" fmla="*/ 1189 w 2926"/>
                <a:gd name="T27" fmla="*/ 2756 h 3259"/>
                <a:gd name="T28" fmla="*/ 877 w 2926"/>
                <a:gd name="T29" fmla="*/ 2675 h 3259"/>
                <a:gd name="T30" fmla="*/ 440 w 2926"/>
                <a:gd name="T31" fmla="*/ 2577 h 3259"/>
                <a:gd name="T32" fmla="*/ 590 w 2926"/>
                <a:gd name="T33" fmla="*/ 2281 h 3259"/>
                <a:gd name="T34" fmla="*/ 427 w 2926"/>
                <a:gd name="T35" fmla="*/ 2003 h 3259"/>
                <a:gd name="T36" fmla="*/ 188 w 2926"/>
                <a:gd name="T37" fmla="*/ 1625 h 3259"/>
                <a:gd name="T38" fmla="*/ 503 w 2926"/>
                <a:gd name="T39" fmla="*/ 1522 h 3259"/>
                <a:gd name="T40" fmla="*/ 584 w 2926"/>
                <a:gd name="T41" fmla="*/ 1210 h 3259"/>
                <a:gd name="T42" fmla="*/ 682 w 2926"/>
                <a:gd name="T43" fmla="*/ 773 h 3259"/>
                <a:gd name="T44" fmla="*/ 978 w 2926"/>
                <a:gd name="T45" fmla="*/ 923 h 3259"/>
                <a:gd name="T46" fmla="*/ 1256 w 2926"/>
                <a:gd name="T47" fmla="*/ 760 h 3259"/>
                <a:gd name="T48" fmla="*/ 1634 w 2926"/>
                <a:gd name="T49" fmla="*/ 520 h 3259"/>
                <a:gd name="T50" fmla="*/ 1737 w 2926"/>
                <a:gd name="T51" fmla="*/ 836 h 3259"/>
                <a:gd name="T52" fmla="*/ 2049 w 2926"/>
                <a:gd name="T53" fmla="*/ 917 h 3259"/>
                <a:gd name="T54" fmla="*/ 2376 w 2926"/>
                <a:gd name="T55" fmla="*/ 772 h 3259"/>
                <a:gd name="T56" fmla="*/ 2320 w 2926"/>
                <a:gd name="T57" fmla="*/ 584 h 3259"/>
                <a:gd name="T58" fmla="*/ 1985 w 2926"/>
                <a:gd name="T59" fmla="*/ 731 h 3259"/>
                <a:gd name="T60" fmla="*/ 1807 w 2926"/>
                <a:gd name="T61" fmla="*/ 413 h 3259"/>
                <a:gd name="T62" fmla="*/ 1557 w 2926"/>
                <a:gd name="T63" fmla="*/ 333 h 3259"/>
                <a:gd name="T64" fmla="*/ 1463 w 2926"/>
                <a:gd name="T65" fmla="*/ 0 h 3259"/>
                <a:gd name="T66" fmla="*/ 1369 w 2926"/>
                <a:gd name="T67" fmla="*/ 333 h 3259"/>
                <a:gd name="T68" fmla="*/ 1119 w 2926"/>
                <a:gd name="T69" fmla="*/ 413 h 3259"/>
                <a:gd name="T70" fmla="*/ 941 w 2926"/>
                <a:gd name="T71" fmla="*/ 731 h 3259"/>
                <a:gd name="T72" fmla="*/ 606 w 2926"/>
                <a:gd name="T73" fmla="*/ 584 h 3259"/>
                <a:gd name="T74" fmla="*/ 242 w 2926"/>
                <a:gd name="T75" fmla="*/ 1061 h 3259"/>
                <a:gd name="T76" fmla="*/ 341 w 2926"/>
                <a:gd name="T77" fmla="*/ 1412 h 3259"/>
                <a:gd name="T78" fmla="*/ 0 w 2926"/>
                <a:gd name="T79" fmla="*/ 1545 h 3259"/>
                <a:gd name="T80" fmla="*/ 80 w 2926"/>
                <a:gd name="T81" fmla="*/ 2140 h 3259"/>
                <a:gd name="T82" fmla="*/ 398 w 2926"/>
                <a:gd name="T83" fmla="*/ 2318 h 3259"/>
                <a:gd name="T84" fmla="*/ 251 w 2926"/>
                <a:gd name="T85" fmla="*/ 2653 h 3259"/>
                <a:gd name="T86" fmla="*/ 728 w 2926"/>
                <a:gd name="T87" fmla="*/ 3017 h 3259"/>
                <a:gd name="T88" fmla="*/ 1079 w 2926"/>
                <a:gd name="T89" fmla="*/ 2918 h 3259"/>
                <a:gd name="T90" fmla="*/ 1212 w 2926"/>
                <a:gd name="T91" fmla="*/ 3259 h 3259"/>
                <a:gd name="T92" fmla="*/ 1807 w 2926"/>
                <a:gd name="T93" fmla="*/ 3179 h 3259"/>
                <a:gd name="T94" fmla="*/ 1985 w 2926"/>
                <a:gd name="T95" fmla="*/ 2861 h 3259"/>
                <a:gd name="T96" fmla="*/ 2320 w 2926"/>
                <a:gd name="T97" fmla="*/ 3008 h 3259"/>
                <a:gd name="T98" fmla="*/ 2685 w 2926"/>
                <a:gd name="T99" fmla="*/ 2531 h 3259"/>
                <a:gd name="T100" fmla="*/ 2585 w 2926"/>
                <a:gd name="T101" fmla="*/ 2180 h 3259"/>
                <a:gd name="T102" fmla="*/ 2926 w 2926"/>
                <a:gd name="T103" fmla="*/ 2047 h 3259"/>
                <a:gd name="T104" fmla="*/ 2847 w 2926"/>
                <a:gd name="T105" fmla="*/ 1452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26" h="3259">
                  <a:moveTo>
                    <a:pt x="2847" y="1452"/>
                  </a:moveTo>
                  <a:lnTo>
                    <a:pt x="2585" y="1412"/>
                  </a:lnTo>
                  <a:cubicBezTo>
                    <a:pt x="2569" y="1365"/>
                    <a:pt x="2550" y="1319"/>
                    <a:pt x="2528" y="1274"/>
                  </a:cubicBezTo>
                  <a:lnTo>
                    <a:pt x="2685" y="1061"/>
                  </a:lnTo>
                  <a:cubicBezTo>
                    <a:pt x="2712" y="1024"/>
                    <a:pt x="2708" y="972"/>
                    <a:pt x="2675" y="939"/>
                  </a:cubicBezTo>
                  <a:lnTo>
                    <a:pt x="2642" y="906"/>
                  </a:lnTo>
                  <a:cubicBezTo>
                    <a:pt x="2605" y="869"/>
                    <a:pt x="2546" y="869"/>
                    <a:pt x="2509" y="906"/>
                  </a:cubicBezTo>
                  <a:cubicBezTo>
                    <a:pt x="2481" y="934"/>
                    <a:pt x="2475" y="975"/>
                    <a:pt x="2490" y="1010"/>
                  </a:cubicBezTo>
                  <a:lnTo>
                    <a:pt x="2342" y="1210"/>
                  </a:lnTo>
                  <a:cubicBezTo>
                    <a:pt x="2321" y="1240"/>
                    <a:pt x="2318" y="1279"/>
                    <a:pt x="2336" y="1311"/>
                  </a:cubicBezTo>
                  <a:cubicBezTo>
                    <a:pt x="2373" y="1377"/>
                    <a:pt x="2402" y="1448"/>
                    <a:pt x="2423" y="1522"/>
                  </a:cubicBezTo>
                  <a:cubicBezTo>
                    <a:pt x="2433" y="1557"/>
                    <a:pt x="2463" y="1583"/>
                    <a:pt x="2499" y="1589"/>
                  </a:cubicBezTo>
                  <a:lnTo>
                    <a:pt x="2739" y="1625"/>
                  </a:lnTo>
                  <a:lnTo>
                    <a:pt x="2739" y="1967"/>
                  </a:lnTo>
                  <a:lnTo>
                    <a:pt x="2499" y="2003"/>
                  </a:lnTo>
                  <a:cubicBezTo>
                    <a:pt x="2463" y="2009"/>
                    <a:pt x="2433" y="2035"/>
                    <a:pt x="2423" y="2070"/>
                  </a:cubicBezTo>
                  <a:cubicBezTo>
                    <a:pt x="2402" y="2144"/>
                    <a:pt x="2373" y="2215"/>
                    <a:pt x="2336" y="2281"/>
                  </a:cubicBezTo>
                  <a:cubicBezTo>
                    <a:pt x="2318" y="2313"/>
                    <a:pt x="2321" y="2352"/>
                    <a:pt x="2342" y="2382"/>
                  </a:cubicBezTo>
                  <a:lnTo>
                    <a:pt x="2486" y="2577"/>
                  </a:lnTo>
                  <a:lnTo>
                    <a:pt x="2244" y="2819"/>
                  </a:lnTo>
                  <a:lnTo>
                    <a:pt x="2049" y="2675"/>
                  </a:lnTo>
                  <a:cubicBezTo>
                    <a:pt x="2020" y="2654"/>
                    <a:pt x="1980" y="2651"/>
                    <a:pt x="1948" y="2669"/>
                  </a:cubicBezTo>
                  <a:cubicBezTo>
                    <a:pt x="1882" y="2706"/>
                    <a:pt x="1811" y="2735"/>
                    <a:pt x="1738" y="2756"/>
                  </a:cubicBezTo>
                  <a:cubicBezTo>
                    <a:pt x="1702" y="2766"/>
                    <a:pt x="1676" y="2796"/>
                    <a:pt x="1671" y="2832"/>
                  </a:cubicBezTo>
                  <a:lnTo>
                    <a:pt x="1634" y="3072"/>
                  </a:lnTo>
                  <a:lnTo>
                    <a:pt x="1292" y="3072"/>
                  </a:lnTo>
                  <a:lnTo>
                    <a:pt x="1256" y="2832"/>
                  </a:lnTo>
                  <a:cubicBezTo>
                    <a:pt x="1250" y="2796"/>
                    <a:pt x="1224" y="2766"/>
                    <a:pt x="1189" y="2756"/>
                  </a:cubicBezTo>
                  <a:cubicBezTo>
                    <a:pt x="1115" y="2735"/>
                    <a:pt x="1044" y="2706"/>
                    <a:pt x="978" y="2669"/>
                  </a:cubicBezTo>
                  <a:cubicBezTo>
                    <a:pt x="946" y="2651"/>
                    <a:pt x="907" y="2654"/>
                    <a:pt x="877" y="2675"/>
                  </a:cubicBezTo>
                  <a:lnTo>
                    <a:pt x="682" y="2819"/>
                  </a:lnTo>
                  <a:lnTo>
                    <a:pt x="440" y="2577"/>
                  </a:lnTo>
                  <a:lnTo>
                    <a:pt x="584" y="2382"/>
                  </a:lnTo>
                  <a:cubicBezTo>
                    <a:pt x="605" y="2352"/>
                    <a:pt x="608" y="2313"/>
                    <a:pt x="590" y="2281"/>
                  </a:cubicBezTo>
                  <a:cubicBezTo>
                    <a:pt x="553" y="2215"/>
                    <a:pt x="524" y="2144"/>
                    <a:pt x="503" y="2070"/>
                  </a:cubicBezTo>
                  <a:cubicBezTo>
                    <a:pt x="493" y="2035"/>
                    <a:pt x="463" y="2009"/>
                    <a:pt x="427" y="2003"/>
                  </a:cubicBezTo>
                  <a:lnTo>
                    <a:pt x="188" y="1967"/>
                  </a:lnTo>
                  <a:lnTo>
                    <a:pt x="188" y="1625"/>
                  </a:lnTo>
                  <a:lnTo>
                    <a:pt x="427" y="1589"/>
                  </a:lnTo>
                  <a:cubicBezTo>
                    <a:pt x="463" y="1583"/>
                    <a:pt x="493" y="1557"/>
                    <a:pt x="503" y="1522"/>
                  </a:cubicBezTo>
                  <a:cubicBezTo>
                    <a:pt x="524" y="1448"/>
                    <a:pt x="553" y="1377"/>
                    <a:pt x="590" y="1311"/>
                  </a:cubicBezTo>
                  <a:cubicBezTo>
                    <a:pt x="608" y="1279"/>
                    <a:pt x="605" y="1240"/>
                    <a:pt x="584" y="1210"/>
                  </a:cubicBezTo>
                  <a:lnTo>
                    <a:pt x="440" y="1015"/>
                  </a:lnTo>
                  <a:lnTo>
                    <a:pt x="682" y="773"/>
                  </a:lnTo>
                  <a:lnTo>
                    <a:pt x="877" y="917"/>
                  </a:lnTo>
                  <a:cubicBezTo>
                    <a:pt x="907" y="938"/>
                    <a:pt x="946" y="941"/>
                    <a:pt x="978" y="923"/>
                  </a:cubicBezTo>
                  <a:cubicBezTo>
                    <a:pt x="1044" y="886"/>
                    <a:pt x="1115" y="857"/>
                    <a:pt x="1189" y="836"/>
                  </a:cubicBezTo>
                  <a:cubicBezTo>
                    <a:pt x="1224" y="826"/>
                    <a:pt x="1250" y="796"/>
                    <a:pt x="1256" y="760"/>
                  </a:cubicBezTo>
                  <a:lnTo>
                    <a:pt x="1292" y="520"/>
                  </a:lnTo>
                  <a:lnTo>
                    <a:pt x="1634" y="520"/>
                  </a:lnTo>
                  <a:lnTo>
                    <a:pt x="1671" y="760"/>
                  </a:lnTo>
                  <a:cubicBezTo>
                    <a:pt x="1676" y="796"/>
                    <a:pt x="1702" y="826"/>
                    <a:pt x="1737" y="836"/>
                  </a:cubicBezTo>
                  <a:cubicBezTo>
                    <a:pt x="1811" y="857"/>
                    <a:pt x="1882" y="886"/>
                    <a:pt x="1948" y="923"/>
                  </a:cubicBezTo>
                  <a:cubicBezTo>
                    <a:pt x="1980" y="941"/>
                    <a:pt x="2020" y="938"/>
                    <a:pt x="2049" y="917"/>
                  </a:cubicBezTo>
                  <a:lnTo>
                    <a:pt x="2244" y="773"/>
                  </a:lnTo>
                  <a:cubicBezTo>
                    <a:pt x="2281" y="809"/>
                    <a:pt x="2340" y="808"/>
                    <a:pt x="2376" y="772"/>
                  </a:cubicBezTo>
                  <a:cubicBezTo>
                    <a:pt x="2412" y="736"/>
                    <a:pt x="2412" y="676"/>
                    <a:pt x="2376" y="640"/>
                  </a:cubicBezTo>
                  <a:lnTo>
                    <a:pt x="2320" y="584"/>
                  </a:lnTo>
                  <a:cubicBezTo>
                    <a:pt x="2287" y="551"/>
                    <a:pt x="2235" y="547"/>
                    <a:pt x="2198" y="574"/>
                  </a:cubicBezTo>
                  <a:lnTo>
                    <a:pt x="1985" y="731"/>
                  </a:lnTo>
                  <a:cubicBezTo>
                    <a:pt x="1940" y="709"/>
                    <a:pt x="1894" y="690"/>
                    <a:pt x="1847" y="674"/>
                  </a:cubicBezTo>
                  <a:lnTo>
                    <a:pt x="1807" y="413"/>
                  </a:lnTo>
                  <a:cubicBezTo>
                    <a:pt x="1800" y="367"/>
                    <a:pt x="1761" y="333"/>
                    <a:pt x="1714" y="333"/>
                  </a:cubicBezTo>
                  <a:lnTo>
                    <a:pt x="1557" y="333"/>
                  </a:lnTo>
                  <a:lnTo>
                    <a:pt x="1557" y="94"/>
                  </a:lnTo>
                  <a:cubicBezTo>
                    <a:pt x="1557" y="42"/>
                    <a:pt x="1515" y="0"/>
                    <a:pt x="1463" y="0"/>
                  </a:cubicBezTo>
                  <a:cubicBezTo>
                    <a:pt x="1411" y="0"/>
                    <a:pt x="1369" y="42"/>
                    <a:pt x="1369" y="94"/>
                  </a:cubicBezTo>
                  <a:lnTo>
                    <a:pt x="1369" y="333"/>
                  </a:lnTo>
                  <a:lnTo>
                    <a:pt x="1212" y="333"/>
                  </a:lnTo>
                  <a:cubicBezTo>
                    <a:pt x="1165" y="333"/>
                    <a:pt x="1126" y="367"/>
                    <a:pt x="1119" y="413"/>
                  </a:cubicBezTo>
                  <a:lnTo>
                    <a:pt x="1079" y="674"/>
                  </a:lnTo>
                  <a:cubicBezTo>
                    <a:pt x="1032" y="690"/>
                    <a:pt x="986" y="709"/>
                    <a:pt x="941" y="731"/>
                  </a:cubicBezTo>
                  <a:lnTo>
                    <a:pt x="728" y="574"/>
                  </a:lnTo>
                  <a:cubicBezTo>
                    <a:pt x="691" y="547"/>
                    <a:pt x="639" y="551"/>
                    <a:pt x="606" y="584"/>
                  </a:cubicBezTo>
                  <a:lnTo>
                    <a:pt x="251" y="939"/>
                  </a:lnTo>
                  <a:cubicBezTo>
                    <a:pt x="218" y="972"/>
                    <a:pt x="214" y="1024"/>
                    <a:pt x="242" y="1061"/>
                  </a:cubicBezTo>
                  <a:lnTo>
                    <a:pt x="398" y="1274"/>
                  </a:lnTo>
                  <a:cubicBezTo>
                    <a:pt x="376" y="1319"/>
                    <a:pt x="357" y="1365"/>
                    <a:pt x="341" y="1412"/>
                  </a:cubicBezTo>
                  <a:lnTo>
                    <a:pt x="80" y="1452"/>
                  </a:lnTo>
                  <a:cubicBezTo>
                    <a:pt x="34" y="1459"/>
                    <a:pt x="0" y="1498"/>
                    <a:pt x="0" y="1545"/>
                  </a:cubicBezTo>
                  <a:lnTo>
                    <a:pt x="0" y="2047"/>
                  </a:lnTo>
                  <a:cubicBezTo>
                    <a:pt x="0" y="2094"/>
                    <a:pt x="34" y="2133"/>
                    <a:pt x="80" y="2140"/>
                  </a:cubicBezTo>
                  <a:lnTo>
                    <a:pt x="341" y="2180"/>
                  </a:lnTo>
                  <a:cubicBezTo>
                    <a:pt x="357" y="2227"/>
                    <a:pt x="376" y="2273"/>
                    <a:pt x="398" y="2318"/>
                  </a:cubicBezTo>
                  <a:lnTo>
                    <a:pt x="242" y="2531"/>
                  </a:lnTo>
                  <a:cubicBezTo>
                    <a:pt x="214" y="2568"/>
                    <a:pt x="218" y="2620"/>
                    <a:pt x="251" y="2653"/>
                  </a:cubicBezTo>
                  <a:lnTo>
                    <a:pt x="606" y="3008"/>
                  </a:lnTo>
                  <a:cubicBezTo>
                    <a:pt x="639" y="3041"/>
                    <a:pt x="691" y="3045"/>
                    <a:pt x="728" y="3017"/>
                  </a:cubicBezTo>
                  <a:lnTo>
                    <a:pt x="941" y="2861"/>
                  </a:lnTo>
                  <a:cubicBezTo>
                    <a:pt x="986" y="2883"/>
                    <a:pt x="1032" y="2902"/>
                    <a:pt x="1079" y="2918"/>
                  </a:cubicBezTo>
                  <a:lnTo>
                    <a:pt x="1119" y="3179"/>
                  </a:lnTo>
                  <a:cubicBezTo>
                    <a:pt x="1126" y="3225"/>
                    <a:pt x="1165" y="3259"/>
                    <a:pt x="1212" y="3259"/>
                  </a:cubicBezTo>
                  <a:lnTo>
                    <a:pt x="1714" y="3259"/>
                  </a:lnTo>
                  <a:cubicBezTo>
                    <a:pt x="1761" y="3259"/>
                    <a:pt x="1800" y="3225"/>
                    <a:pt x="1807" y="3179"/>
                  </a:cubicBezTo>
                  <a:lnTo>
                    <a:pt x="1847" y="2918"/>
                  </a:lnTo>
                  <a:cubicBezTo>
                    <a:pt x="1894" y="2902"/>
                    <a:pt x="1940" y="2883"/>
                    <a:pt x="1985" y="2861"/>
                  </a:cubicBezTo>
                  <a:lnTo>
                    <a:pt x="2198" y="3017"/>
                  </a:lnTo>
                  <a:cubicBezTo>
                    <a:pt x="2235" y="3045"/>
                    <a:pt x="2287" y="3041"/>
                    <a:pt x="2320" y="3008"/>
                  </a:cubicBezTo>
                  <a:lnTo>
                    <a:pt x="2675" y="2653"/>
                  </a:lnTo>
                  <a:cubicBezTo>
                    <a:pt x="2708" y="2620"/>
                    <a:pt x="2712" y="2568"/>
                    <a:pt x="2685" y="2531"/>
                  </a:cubicBezTo>
                  <a:lnTo>
                    <a:pt x="2528" y="2318"/>
                  </a:lnTo>
                  <a:cubicBezTo>
                    <a:pt x="2550" y="2273"/>
                    <a:pt x="2569" y="2227"/>
                    <a:pt x="2585" y="2180"/>
                  </a:cubicBezTo>
                  <a:lnTo>
                    <a:pt x="2847" y="2140"/>
                  </a:lnTo>
                  <a:cubicBezTo>
                    <a:pt x="2892" y="2133"/>
                    <a:pt x="2926" y="2094"/>
                    <a:pt x="2926" y="2047"/>
                  </a:cubicBezTo>
                  <a:lnTo>
                    <a:pt x="2926" y="1545"/>
                  </a:lnTo>
                  <a:cubicBezTo>
                    <a:pt x="2926" y="1498"/>
                    <a:pt x="2892" y="1459"/>
                    <a:pt x="2847" y="145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2" name="Freeform 236">
              <a:extLst>
                <a:ext uri="{FF2B5EF4-FFF2-40B4-BE49-F238E27FC236}">
                  <a16:creationId xmlns:a16="http://schemas.microsoft.com/office/drawing/2014/main" id="{3C97E00B-629E-43EE-8D8A-A0FAD7D68F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5" y="3065"/>
              <a:ext cx="145" cy="174"/>
            </a:xfrm>
            <a:custGeom>
              <a:avLst/>
              <a:gdLst>
                <a:gd name="T0" fmla="*/ 1090 w 1098"/>
                <a:gd name="T1" fmla="*/ 455 h 1317"/>
                <a:gd name="T2" fmla="*/ 1077 w 1098"/>
                <a:gd name="T3" fmla="*/ 398 h 1317"/>
                <a:gd name="T4" fmla="*/ 1058 w 1098"/>
                <a:gd name="T5" fmla="*/ 343 h 1317"/>
                <a:gd name="T6" fmla="*/ 1034 w 1098"/>
                <a:gd name="T7" fmla="*/ 291 h 1317"/>
                <a:gd name="T8" fmla="*/ 956 w 1098"/>
                <a:gd name="T9" fmla="*/ 181 h 1317"/>
                <a:gd name="T10" fmla="*/ 922 w 1098"/>
                <a:gd name="T11" fmla="*/ 147 h 1317"/>
                <a:gd name="T12" fmla="*/ 903 w 1098"/>
                <a:gd name="T13" fmla="*/ 130 h 1317"/>
                <a:gd name="T14" fmla="*/ 878 w 1098"/>
                <a:gd name="T15" fmla="*/ 109 h 1317"/>
                <a:gd name="T16" fmla="*/ 846 w 1098"/>
                <a:gd name="T17" fmla="*/ 87 h 1317"/>
                <a:gd name="T18" fmla="*/ 834 w 1098"/>
                <a:gd name="T19" fmla="*/ 80 h 1317"/>
                <a:gd name="T20" fmla="*/ 810 w 1098"/>
                <a:gd name="T21" fmla="*/ 66 h 1317"/>
                <a:gd name="T22" fmla="*/ 774 w 1098"/>
                <a:gd name="T23" fmla="*/ 48 h 1317"/>
                <a:gd name="T24" fmla="*/ 618 w 1098"/>
                <a:gd name="T25" fmla="*/ 4 h 1317"/>
                <a:gd name="T26" fmla="*/ 549 w 1098"/>
                <a:gd name="T27" fmla="*/ 0 h 1317"/>
                <a:gd name="T28" fmla="*/ 549 w 1098"/>
                <a:gd name="T29" fmla="*/ 1317 h 1317"/>
                <a:gd name="T30" fmla="*/ 1098 w 1098"/>
                <a:gd name="T31" fmla="*/ 520 h 1317"/>
                <a:gd name="T32" fmla="*/ 577 w 1098"/>
                <a:gd name="T33" fmla="*/ 189 h 1317"/>
                <a:gd name="T34" fmla="*/ 619 w 1098"/>
                <a:gd name="T35" fmla="*/ 194 h 1317"/>
                <a:gd name="T36" fmla="*/ 656 w 1098"/>
                <a:gd name="T37" fmla="*/ 204 h 1317"/>
                <a:gd name="T38" fmla="*/ 697 w 1098"/>
                <a:gd name="T39" fmla="*/ 219 h 1317"/>
                <a:gd name="T40" fmla="*/ 735 w 1098"/>
                <a:gd name="T41" fmla="*/ 239 h 1317"/>
                <a:gd name="T42" fmla="*/ 750 w 1098"/>
                <a:gd name="T43" fmla="*/ 249 h 1317"/>
                <a:gd name="T44" fmla="*/ 777 w 1098"/>
                <a:gd name="T45" fmla="*/ 268 h 1317"/>
                <a:gd name="T46" fmla="*/ 801 w 1098"/>
                <a:gd name="T47" fmla="*/ 290 h 1317"/>
                <a:gd name="T48" fmla="*/ 826 w 1098"/>
                <a:gd name="T49" fmla="*/ 316 h 1317"/>
                <a:gd name="T50" fmla="*/ 846 w 1098"/>
                <a:gd name="T51" fmla="*/ 343 h 1317"/>
                <a:gd name="T52" fmla="*/ 864 w 1098"/>
                <a:gd name="T53" fmla="*/ 371 h 1317"/>
                <a:gd name="T54" fmla="*/ 879 w 1098"/>
                <a:gd name="T55" fmla="*/ 400 h 1317"/>
                <a:gd name="T56" fmla="*/ 890 w 1098"/>
                <a:gd name="T57" fmla="*/ 429 h 1317"/>
                <a:gd name="T58" fmla="*/ 724 w 1098"/>
                <a:gd name="T59" fmla="*/ 364 h 1317"/>
                <a:gd name="T60" fmla="*/ 189 w 1098"/>
                <a:gd name="T61" fmla="*/ 519 h 1317"/>
                <a:gd name="T62" fmla="*/ 194 w 1098"/>
                <a:gd name="T63" fmla="*/ 483 h 1317"/>
                <a:gd name="T64" fmla="*/ 202 w 1098"/>
                <a:gd name="T65" fmla="*/ 448 h 1317"/>
                <a:gd name="T66" fmla="*/ 216 w 1098"/>
                <a:gd name="T67" fmla="*/ 409 h 1317"/>
                <a:gd name="T68" fmla="*/ 231 w 1098"/>
                <a:gd name="T69" fmla="*/ 378 h 1317"/>
                <a:gd name="T70" fmla="*/ 249 w 1098"/>
                <a:gd name="T71" fmla="*/ 348 h 1317"/>
                <a:gd name="T72" fmla="*/ 269 w 1098"/>
                <a:gd name="T73" fmla="*/ 321 h 1317"/>
                <a:gd name="T74" fmla="*/ 292 w 1098"/>
                <a:gd name="T75" fmla="*/ 296 h 1317"/>
                <a:gd name="T76" fmla="*/ 317 w 1098"/>
                <a:gd name="T77" fmla="*/ 272 h 1317"/>
                <a:gd name="T78" fmla="*/ 344 w 1098"/>
                <a:gd name="T79" fmla="*/ 252 h 1317"/>
                <a:gd name="T80" fmla="*/ 373 w 1098"/>
                <a:gd name="T81" fmla="*/ 234 h 1317"/>
                <a:gd name="T82" fmla="*/ 404 w 1098"/>
                <a:gd name="T83" fmla="*/ 218 h 1317"/>
                <a:gd name="T84" fmla="*/ 436 w 1098"/>
                <a:gd name="T85" fmla="*/ 206 h 1317"/>
                <a:gd name="T86" fmla="*/ 470 w 1098"/>
                <a:gd name="T87" fmla="*/ 196 h 1317"/>
                <a:gd name="T88" fmla="*/ 506 w 1098"/>
                <a:gd name="T89" fmla="*/ 190 h 1317"/>
                <a:gd name="T90" fmla="*/ 549 w 1098"/>
                <a:gd name="T91" fmla="*/ 187 h 1317"/>
                <a:gd name="T92" fmla="*/ 188 w 1098"/>
                <a:gd name="T93" fmla="*/ 718 h 1317"/>
                <a:gd name="T94" fmla="*/ 911 w 1098"/>
                <a:gd name="T95" fmla="*/ 768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8" h="1317">
                  <a:moveTo>
                    <a:pt x="1095" y="491"/>
                  </a:moveTo>
                  <a:cubicBezTo>
                    <a:pt x="1095" y="489"/>
                    <a:pt x="1095" y="486"/>
                    <a:pt x="1094" y="484"/>
                  </a:cubicBezTo>
                  <a:cubicBezTo>
                    <a:pt x="1094" y="477"/>
                    <a:pt x="1093" y="469"/>
                    <a:pt x="1091" y="462"/>
                  </a:cubicBezTo>
                  <a:cubicBezTo>
                    <a:pt x="1091" y="460"/>
                    <a:pt x="1091" y="457"/>
                    <a:pt x="1090" y="455"/>
                  </a:cubicBezTo>
                  <a:cubicBezTo>
                    <a:pt x="1089" y="448"/>
                    <a:pt x="1088" y="441"/>
                    <a:pt x="1086" y="434"/>
                  </a:cubicBezTo>
                  <a:cubicBezTo>
                    <a:pt x="1086" y="431"/>
                    <a:pt x="1085" y="429"/>
                    <a:pt x="1084" y="427"/>
                  </a:cubicBezTo>
                  <a:cubicBezTo>
                    <a:pt x="1083" y="420"/>
                    <a:pt x="1081" y="413"/>
                    <a:pt x="1079" y="406"/>
                  </a:cubicBezTo>
                  <a:cubicBezTo>
                    <a:pt x="1079" y="403"/>
                    <a:pt x="1078" y="401"/>
                    <a:pt x="1077" y="398"/>
                  </a:cubicBezTo>
                  <a:cubicBezTo>
                    <a:pt x="1075" y="392"/>
                    <a:pt x="1073" y="385"/>
                    <a:pt x="1071" y="379"/>
                  </a:cubicBezTo>
                  <a:cubicBezTo>
                    <a:pt x="1070" y="376"/>
                    <a:pt x="1069" y="373"/>
                    <a:pt x="1068" y="370"/>
                  </a:cubicBezTo>
                  <a:cubicBezTo>
                    <a:pt x="1066" y="364"/>
                    <a:pt x="1064" y="359"/>
                    <a:pt x="1062" y="353"/>
                  </a:cubicBezTo>
                  <a:cubicBezTo>
                    <a:pt x="1061" y="350"/>
                    <a:pt x="1059" y="346"/>
                    <a:pt x="1058" y="343"/>
                  </a:cubicBezTo>
                  <a:cubicBezTo>
                    <a:pt x="1056" y="338"/>
                    <a:pt x="1054" y="333"/>
                    <a:pt x="1052" y="328"/>
                  </a:cubicBezTo>
                  <a:cubicBezTo>
                    <a:pt x="1050" y="324"/>
                    <a:pt x="1048" y="320"/>
                    <a:pt x="1046" y="316"/>
                  </a:cubicBezTo>
                  <a:cubicBezTo>
                    <a:pt x="1044" y="312"/>
                    <a:pt x="1042" y="308"/>
                    <a:pt x="1040" y="303"/>
                  </a:cubicBezTo>
                  <a:cubicBezTo>
                    <a:pt x="1038" y="299"/>
                    <a:pt x="1036" y="295"/>
                    <a:pt x="1034" y="291"/>
                  </a:cubicBezTo>
                  <a:cubicBezTo>
                    <a:pt x="1032" y="287"/>
                    <a:pt x="1030" y="284"/>
                    <a:pt x="1028" y="280"/>
                  </a:cubicBezTo>
                  <a:cubicBezTo>
                    <a:pt x="1025" y="275"/>
                    <a:pt x="1022" y="271"/>
                    <a:pt x="1020" y="266"/>
                  </a:cubicBezTo>
                  <a:cubicBezTo>
                    <a:pt x="1018" y="264"/>
                    <a:pt x="1017" y="261"/>
                    <a:pt x="1015" y="259"/>
                  </a:cubicBezTo>
                  <a:cubicBezTo>
                    <a:pt x="998" y="231"/>
                    <a:pt x="978" y="205"/>
                    <a:pt x="956" y="181"/>
                  </a:cubicBezTo>
                  <a:cubicBezTo>
                    <a:pt x="956" y="181"/>
                    <a:pt x="956" y="180"/>
                    <a:pt x="955" y="180"/>
                  </a:cubicBezTo>
                  <a:cubicBezTo>
                    <a:pt x="951" y="175"/>
                    <a:pt x="946" y="169"/>
                    <a:pt x="941" y="164"/>
                  </a:cubicBezTo>
                  <a:cubicBezTo>
                    <a:pt x="939" y="163"/>
                    <a:pt x="938" y="161"/>
                    <a:pt x="936" y="160"/>
                  </a:cubicBezTo>
                  <a:cubicBezTo>
                    <a:pt x="932" y="155"/>
                    <a:pt x="927" y="151"/>
                    <a:pt x="922" y="147"/>
                  </a:cubicBezTo>
                  <a:cubicBezTo>
                    <a:pt x="920" y="144"/>
                    <a:pt x="918" y="142"/>
                    <a:pt x="915" y="140"/>
                  </a:cubicBezTo>
                  <a:cubicBezTo>
                    <a:pt x="913" y="138"/>
                    <a:pt x="911" y="136"/>
                    <a:pt x="909" y="135"/>
                  </a:cubicBezTo>
                  <a:cubicBezTo>
                    <a:pt x="908" y="134"/>
                    <a:pt x="907" y="133"/>
                    <a:pt x="907" y="132"/>
                  </a:cubicBezTo>
                  <a:cubicBezTo>
                    <a:pt x="905" y="131"/>
                    <a:pt x="904" y="130"/>
                    <a:pt x="903" y="130"/>
                  </a:cubicBezTo>
                  <a:cubicBezTo>
                    <a:pt x="899" y="126"/>
                    <a:pt x="895" y="123"/>
                    <a:pt x="891" y="119"/>
                  </a:cubicBezTo>
                  <a:cubicBezTo>
                    <a:pt x="889" y="118"/>
                    <a:pt x="887" y="116"/>
                    <a:pt x="885" y="115"/>
                  </a:cubicBezTo>
                  <a:cubicBezTo>
                    <a:pt x="882" y="113"/>
                    <a:pt x="880" y="111"/>
                    <a:pt x="878" y="109"/>
                  </a:cubicBezTo>
                  <a:cubicBezTo>
                    <a:pt x="878" y="109"/>
                    <a:pt x="878" y="109"/>
                    <a:pt x="878" y="109"/>
                  </a:cubicBezTo>
                  <a:cubicBezTo>
                    <a:pt x="876" y="108"/>
                    <a:pt x="874" y="107"/>
                    <a:pt x="873" y="106"/>
                  </a:cubicBezTo>
                  <a:cubicBezTo>
                    <a:pt x="871" y="104"/>
                    <a:pt x="868" y="102"/>
                    <a:pt x="866" y="101"/>
                  </a:cubicBezTo>
                  <a:cubicBezTo>
                    <a:pt x="862" y="98"/>
                    <a:pt x="858" y="95"/>
                    <a:pt x="854" y="93"/>
                  </a:cubicBezTo>
                  <a:lnTo>
                    <a:pt x="846" y="87"/>
                  </a:lnTo>
                  <a:cubicBezTo>
                    <a:pt x="843" y="85"/>
                    <a:pt x="840" y="83"/>
                    <a:pt x="836" y="81"/>
                  </a:cubicBezTo>
                  <a:cubicBezTo>
                    <a:pt x="836" y="81"/>
                    <a:pt x="835" y="80"/>
                    <a:pt x="835" y="80"/>
                  </a:cubicBezTo>
                  <a:cubicBezTo>
                    <a:pt x="835" y="80"/>
                    <a:pt x="834" y="80"/>
                    <a:pt x="834" y="80"/>
                  </a:cubicBezTo>
                  <a:cubicBezTo>
                    <a:pt x="834" y="80"/>
                    <a:pt x="834" y="80"/>
                    <a:pt x="834" y="80"/>
                  </a:cubicBezTo>
                  <a:cubicBezTo>
                    <a:pt x="831" y="78"/>
                    <a:pt x="829" y="77"/>
                    <a:pt x="826" y="75"/>
                  </a:cubicBezTo>
                  <a:cubicBezTo>
                    <a:pt x="823" y="73"/>
                    <a:pt x="820" y="72"/>
                    <a:pt x="818" y="70"/>
                  </a:cubicBezTo>
                  <a:cubicBezTo>
                    <a:pt x="816" y="69"/>
                    <a:pt x="814" y="68"/>
                    <a:pt x="813" y="67"/>
                  </a:cubicBezTo>
                  <a:cubicBezTo>
                    <a:pt x="812" y="67"/>
                    <a:pt x="811" y="66"/>
                    <a:pt x="810" y="66"/>
                  </a:cubicBezTo>
                  <a:cubicBezTo>
                    <a:pt x="808" y="65"/>
                    <a:pt x="807" y="64"/>
                    <a:pt x="806" y="63"/>
                  </a:cubicBezTo>
                  <a:lnTo>
                    <a:pt x="800" y="61"/>
                  </a:lnTo>
                  <a:cubicBezTo>
                    <a:pt x="799" y="60"/>
                    <a:pt x="797" y="59"/>
                    <a:pt x="796" y="59"/>
                  </a:cubicBezTo>
                  <a:cubicBezTo>
                    <a:pt x="789" y="55"/>
                    <a:pt x="781" y="51"/>
                    <a:pt x="774" y="48"/>
                  </a:cubicBezTo>
                  <a:cubicBezTo>
                    <a:pt x="772" y="47"/>
                    <a:pt x="771" y="47"/>
                    <a:pt x="769" y="46"/>
                  </a:cubicBezTo>
                  <a:cubicBezTo>
                    <a:pt x="731" y="29"/>
                    <a:pt x="690" y="17"/>
                    <a:pt x="648" y="9"/>
                  </a:cubicBezTo>
                  <a:cubicBezTo>
                    <a:pt x="647" y="9"/>
                    <a:pt x="646" y="9"/>
                    <a:pt x="645" y="8"/>
                  </a:cubicBezTo>
                  <a:cubicBezTo>
                    <a:pt x="636" y="7"/>
                    <a:pt x="627" y="6"/>
                    <a:pt x="618" y="4"/>
                  </a:cubicBezTo>
                  <a:cubicBezTo>
                    <a:pt x="616" y="4"/>
                    <a:pt x="614" y="4"/>
                    <a:pt x="612" y="4"/>
                  </a:cubicBezTo>
                  <a:cubicBezTo>
                    <a:pt x="604" y="3"/>
                    <a:pt x="595" y="2"/>
                    <a:pt x="587" y="1"/>
                  </a:cubicBezTo>
                  <a:cubicBezTo>
                    <a:pt x="585" y="1"/>
                    <a:pt x="583" y="1"/>
                    <a:pt x="580" y="1"/>
                  </a:cubicBezTo>
                  <a:cubicBezTo>
                    <a:pt x="570" y="0"/>
                    <a:pt x="560" y="0"/>
                    <a:pt x="549" y="0"/>
                  </a:cubicBezTo>
                  <a:cubicBezTo>
                    <a:pt x="247" y="0"/>
                    <a:pt x="0" y="246"/>
                    <a:pt x="0" y="549"/>
                  </a:cubicBezTo>
                  <a:lnTo>
                    <a:pt x="0" y="591"/>
                  </a:lnTo>
                  <a:lnTo>
                    <a:pt x="0" y="768"/>
                  </a:lnTo>
                  <a:cubicBezTo>
                    <a:pt x="0" y="1071"/>
                    <a:pt x="247" y="1317"/>
                    <a:pt x="549" y="1317"/>
                  </a:cubicBezTo>
                  <a:cubicBezTo>
                    <a:pt x="852" y="1317"/>
                    <a:pt x="1098" y="1071"/>
                    <a:pt x="1098" y="768"/>
                  </a:cubicBezTo>
                  <a:lnTo>
                    <a:pt x="1098" y="635"/>
                  </a:lnTo>
                  <a:lnTo>
                    <a:pt x="1098" y="549"/>
                  </a:lnTo>
                  <a:cubicBezTo>
                    <a:pt x="1098" y="539"/>
                    <a:pt x="1098" y="529"/>
                    <a:pt x="1098" y="520"/>
                  </a:cubicBezTo>
                  <a:cubicBezTo>
                    <a:pt x="1097" y="518"/>
                    <a:pt x="1097" y="516"/>
                    <a:pt x="1097" y="513"/>
                  </a:cubicBezTo>
                  <a:cubicBezTo>
                    <a:pt x="1097" y="506"/>
                    <a:pt x="1096" y="498"/>
                    <a:pt x="1095" y="491"/>
                  </a:cubicBezTo>
                  <a:close/>
                  <a:moveTo>
                    <a:pt x="569" y="188"/>
                  </a:moveTo>
                  <a:cubicBezTo>
                    <a:pt x="572" y="188"/>
                    <a:pt x="575" y="188"/>
                    <a:pt x="577" y="189"/>
                  </a:cubicBezTo>
                  <a:cubicBezTo>
                    <a:pt x="581" y="189"/>
                    <a:pt x="585" y="189"/>
                    <a:pt x="589" y="190"/>
                  </a:cubicBezTo>
                  <a:cubicBezTo>
                    <a:pt x="592" y="190"/>
                    <a:pt x="595" y="191"/>
                    <a:pt x="599" y="191"/>
                  </a:cubicBezTo>
                  <a:cubicBezTo>
                    <a:pt x="602" y="191"/>
                    <a:pt x="605" y="192"/>
                    <a:pt x="608" y="192"/>
                  </a:cubicBezTo>
                  <a:cubicBezTo>
                    <a:pt x="612" y="193"/>
                    <a:pt x="615" y="194"/>
                    <a:pt x="619" y="194"/>
                  </a:cubicBezTo>
                  <a:cubicBezTo>
                    <a:pt x="621" y="195"/>
                    <a:pt x="624" y="195"/>
                    <a:pt x="627" y="196"/>
                  </a:cubicBezTo>
                  <a:cubicBezTo>
                    <a:pt x="631" y="197"/>
                    <a:pt x="634" y="198"/>
                    <a:pt x="638" y="198"/>
                  </a:cubicBezTo>
                  <a:cubicBezTo>
                    <a:pt x="641" y="199"/>
                    <a:pt x="644" y="200"/>
                    <a:pt x="648" y="201"/>
                  </a:cubicBezTo>
                  <a:cubicBezTo>
                    <a:pt x="650" y="202"/>
                    <a:pt x="653" y="203"/>
                    <a:pt x="656" y="204"/>
                  </a:cubicBezTo>
                  <a:cubicBezTo>
                    <a:pt x="662" y="205"/>
                    <a:pt x="668" y="208"/>
                    <a:pt x="674" y="210"/>
                  </a:cubicBezTo>
                  <a:cubicBezTo>
                    <a:pt x="675" y="210"/>
                    <a:pt x="676" y="210"/>
                    <a:pt x="677" y="211"/>
                  </a:cubicBezTo>
                  <a:cubicBezTo>
                    <a:pt x="682" y="213"/>
                    <a:pt x="688" y="215"/>
                    <a:pt x="693" y="218"/>
                  </a:cubicBezTo>
                  <a:cubicBezTo>
                    <a:pt x="695" y="218"/>
                    <a:pt x="696" y="218"/>
                    <a:pt x="697" y="219"/>
                  </a:cubicBezTo>
                  <a:cubicBezTo>
                    <a:pt x="702" y="221"/>
                    <a:pt x="707" y="224"/>
                    <a:pt x="713" y="227"/>
                  </a:cubicBezTo>
                  <a:cubicBezTo>
                    <a:pt x="715" y="228"/>
                    <a:pt x="718" y="229"/>
                    <a:pt x="720" y="231"/>
                  </a:cubicBezTo>
                  <a:cubicBezTo>
                    <a:pt x="722" y="231"/>
                    <a:pt x="723" y="232"/>
                    <a:pt x="724" y="233"/>
                  </a:cubicBezTo>
                  <a:cubicBezTo>
                    <a:pt x="728" y="235"/>
                    <a:pt x="731" y="237"/>
                    <a:pt x="735" y="239"/>
                  </a:cubicBezTo>
                  <a:lnTo>
                    <a:pt x="738" y="241"/>
                  </a:lnTo>
                  <a:cubicBezTo>
                    <a:pt x="738" y="241"/>
                    <a:pt x="738" y="241"/>
                    <a:pt x="739" y="241"/>
                  </a:cubicBezTo>
                  <a:cubicBezTo>
                    <a:pt x="743" y="244"/>
                    <a:pt x="746" y="246"/>
                    <a:pt x="750" y="248"/>
                  </a:cubicBezTo>
                  <a:lnTo>
                    <a:pt x="750" y="249"/>
                  </a:lnTo>
                  <a:cubicBezTo>
                    <a:pt x="751" y="249"/>
                    <a:pt x="753" y="250"/>
                    <a:pt x="754" y="251"/>
                  </a:cubicBezTo>
                  <a:cubicBezTo>
                    <a:pt x="757" y="253"/>
                    <a:pt x="761" y="256"/>
                    <a:pt x="764" y="258"/>
                  </a:cubicBezTo>
                  <a:cubicBezTo>
                    <a:pt x="765" y="259"/>
                    <a:pt x="766" y="260"/>
                    <a:pt x="768" y="261"/>
                  </a:cubicBezTo>
                  <a:cubicBezTo>
                    <a:pt x="771" y="264"/>
                    <a:pt x="774" y="266"/>
                    <a:pt x="777" y="268"/>
                  </a:cubicBezTo>
                  <a:cubicBezTo>
                    <a:pt x="778" y="270"/>
                    <a:pt x="780" y="271"/>
                    <a:pt x="781" y="272"/>
                  </a:cubicBezTo>
                  <a:cubicBezTo>
                    <a:pt x="783" y="274"/>
                    <a:pt x="786" y="276"/>
                    <a:pt x="788" y="278"/>
                  </a:cubicBezTo>
                  <a:cubicBezTo>
                    <a:pt x="790" y="280"/>
                    <a:pt x="793" y="282"/>
                    <a:pt x="795" y="284"/>
                  </a:cubicBezTo>
                  <a:cubicBezTo>
                    <a:pt x="797" y="286"/>
                    <a:pt x="799" y="288"/>
                    <a:pt x="801" y="290"/>
                  </a:cubicBezTo>
                  <a:cubicBezTo>
                    <a:pt x="803" y="292"/>
                    <a:pt x="805" y="294"/>
                    <a:pt x="807" y="296"/>
                  </a:cubicBezTo>
                  <a:cubicBezTo>
                    <a:pt x="809" y="298"/>
                    <a:pt x="812" y="300"/>
                    <a:pt x="814" y="303"/>
                  </a:cubicBezTo>
                  <a:cubicBezTo>
                    <a:pt x="815" y="305"/>
                    <a:pt x="817" y="306"/>
                    <a:pt x="819" y="308"/>
                  </a:cubicBezTo>
                  <a:cubicBezTo>
                    <a:pt x="821" y="311"/>
                    <a:pt x="823" y="313"/>
                    <a:pt x="826" y="316"/>
                  </a:cubicBezTo>
                  <a:cubicBezTo>
                    <a:pt x="827" y="318"/>
                    <a:pt x="828" y="319"/>
                    <a:pt x="830" y="321"/>
                  </a:cubicBezTo>
                  <a:cubicBezTo>
                    <a:pt x="832" y="324"/>
                    <a:pt x="834" y="327"/>
                    <a:pt x="836" y="329"/>
                  </a:cubicBezTo>
                  <a:cubicBezTo>
                    <a:pt x="838" y="331"/>
                    <a:pt x="839" y="333"/>
                    <a:pt x="840" y="335"/>
                  </a:cubicBezTo>
                  <a:cubicBezTo>
                    <a:pt x="842" y="338"/>
                    <a:pt x="844" y="340"/>
                    <a:pt x="846" y="343"/>
                  </a:cubicBezTo>
                  <a:cubicBezTo>
                    <a:pt x="848" y="345"/>
                    <a:pt x="849" y="347"/>
                    <a:pt x="850" y="349"/>
                  </a:cubicBezTo>
                  <a:cubicBezTo>
                    <a:pt x="852" y="352"/>
                    <a:pt x="854" y="354"/>
                    <a:pt x="856" y="357"/>
                  </a:cubicBezTo>
                  <a:cubicBezTo>
                    <a:pt x="857" y="359"/>
                    <a:pt x="858" y="362"/>
                    <a:pt x="860" y="364"/>
                  </a:cubicBezTo>
                  <a:cubicBezTo>
                    <a:pt x="861" y="366"/>
                    <a:pt x="863" y="369"/>
                    <a:pt x="864" y="371"/>
                  </a:cubicBezTo>
                  <a:cubicBezTo>
                    <a:pt x="866" y="374"/>
                    <a:pt x="867" y="376"/>
                    <a:pt x="868" y="379"/>
                  </a:cubicBezTo>
                  <a:cubicBezTo>
                    <a:pt x="870" y="381"/>
                    <a:pt x="871" y="384"/>
                    <a:pt x="872" y="386"/>
                  </a:cubicBezTo>
                  <a:cubicBezTo>
                    <a:pt x="873" y="389"/>
                    <a:pt x="875" y="392"/>
                    <a:pt x="876" y="395"/>
                  </a:cubicBezTo>
                  <a:cubicBezTo>
                    <a:pt x="877" y="397"/>
                    <a:pt x="878" y="398"/>
                    <a:pt x="879" y="400"/>
                  </a:cubicBezTo>
                  <a:cubicBezTo>
                    <a:pt x="880" y="404"/>
                    <a:pt x="882" y="407"/>
                    <a:pt x="883" y="411"/>
                  </a:cubicBezTo>
                  <a:cubicBezTo>
                    <a:pt x="884" y="412"/>
                    <a:pt x="884" y="413"/>
                    <a:pt x="885" y="415"/>
                  </a:cubicBezTo>
                  <a:cubicBezTo>
                    <a:pt x="887" y="419"/>
                    <a:pt x="888" y="423"/>
                    <a:pt x="890" y="427"/>
                  </a:cubicBezTo>
                  <a:cubicBezTo>
                    <a:pt x="890" y="428"/>
                    <a:pt x="890" y="428"/>
                    <a:pt x="890" y="429"/>
                  </a:cubicBezTo>
                  <a:cubicBezTo>
                    <a:pt x="899" y="453"/>
                    <a:pt x="905" y="478"/>
                    <a:pt x="908" y="503"/>
                  </a:cubicBezTo>
                  <a:cubicBezTo>
                    <a:pt x="908" y="505"/>
                    <a:pt x="908" y="508"/>
                    <a:pt x="909" y="510"/>
                  </a:cubicBezTo>
                  <a:cubicBezTo>
                    <a:pt x="863" y="486"/>
                    <a:pt x="824" y="451"/>
                    <a:pt x="795" y="407"/>
                  </a:cubicBezTo>
                  <a:cubicBezTo>
                    <a:pt x="779" y="382"/>
                    <a:pt x="753" y="366"/>
                    <a:pt x="724" y="364"/>
                  </a:cubicBezTo>
                  <a:cubicBezTo>
                    <a:pt x="695" y="362"/>
                    <a:pt x="667" y="373"/>
                    <a:pt x="647" y="395"/>
                  </a:cubicBezTo>
                  <a:cubicBezTo>
                    <a:pt x="562" y="489"/>
                    <a:pt x="440" y="543"/>
                    <a:pt x="313" y="543"/>
                  </a:cubicBezTo>
                  <a:cubicBezTo>
                    <a:pt x="271" y="543"/>
                    <a:pt x="229" y="538"/>
                    <a:pt x="189" y="526"/>
                  </a:cubicBezTo>
                  <a:cubicBezTo>
                    <a:pt x="189" y="523"/>
                    <a:pt x="189" y="521"/>
                    <a:pt x="189" y="519"/>
                  </a:cubicBezTo>
                  <a:cubicBezTo>
                    <a:pt x="190" y="516"/>
                    <a:pt x="190" y="513"/>
                    <a:pt x="190" y="510"/>
                  </a:cubicBezTo>
                  <a:cubicBezTo>
                    <a:pt x="190" y="507"/>
                    <a:pt x="191" y="504"/>
                    <a:pt x="191" y="501"/>
                  </a:cubicBezTo>
                  <a:cubicBezTo>
                    <a:pt x="192" y="498"/>
                    <a:pt x="192" y="495"/>
                    <a:pt x="192" y="492"/>
                  </a:cubicBezTo>
                  <a:cubicBezTo>
                    <a:pt x="193" y="489"/>
                    <a:pt x="193" y="486"/>
                    <a:pt x="194" y="483"/>
                  </a:cubicBezTo>
                  <a:cubicBezTo>
                    <a:pt x="195" y="480"/>
                    <a:pt x="195" y="478"/>
                    <a:pt x="196" y="475"/>
                  </a:cubicBezTo>
                  <a:cubicBezTo>
                    <a:pt x="196" y="472"/>
                    <a:pt x="197" y="469"/>
                    <a:pt x="198" y="465"/>
                  </a:cubicBezTo>
                  <a:cubicBezTo>
                    <a:pt x="198" y="463"/>
                    <a:pt x="199" y="460"/>
                    <a:pt x="200" y="458"/>
                  </a:cubicBezTo>
                  <a:cubicBezTo>
                    <a:pt x="200" y="455"/>
                    <a:pt x="201" y="451"/>
                    <a:pt x="202" y="448"/>
                  </a:cubicBezTo>
                  <a:cubicBezTo>
                    <a:pt x="203" y="446"/>
                    <a:pt x="204" y="443"/>
                    <a:pt x="204" y="441"/>
                  </a:cubicBezTo>
                  <a:cubicBezTo>
                    <a:pt x="206" y="437"/>
                    <a:pt x="207" y="433"/>
                    <a:pt x="208" y="429"/>
                  </a:cubicBezTo>
                  <a:cubicBezTo>
                    <a:pt x="209" y="428"/>
                    <a:pt x="209" y="426"/>
                    <a:pt x="210" y="425"/>
                  </a:cubicBezTo>
                  <a:cubicBezTo>
                    <a:pt x="212" y="419"/>
                    <a:pt x="214" y="414"/>
                    <a:pt x="216" y="409"/>
                  </a:cubicBezTo>
                  <a:cubicBezTo>
                    <a:pt x="217" y="407"/>
                    <a:pt x="218" y="405"/>
                    <a:pt x="219" y="404"/>
                  </a:cubicBezTo>
                  <a:cubicBezTo>
                    <a:pt x="220" y="400"/>
                    <a:pt x="222" y="396"/>
                    <a:pt x="223" y="393"/>
                  </a:cubicBezTo>
                  <a:cubicBezTo>
                    <a:pt x="224" y="391"/>
                    <a:pt x="226" y="389"/>
                    <a:pt x="227" y="387"/>
                  </a:cubicBezTo>
                  <a:cubicBezTo>
                    <a:pt x="228" y="384"/>
                    <a:pt x="230" y="381"/>
                    <a:pt x="231" y="378"/>
                  </a:cubicBezTo>
                  <a:cubicBezTo>
                    <a:pt x="232" y="375"/>
                    <a:pt x="234" y="373"/>
                    <a:pt x="235" y="371"/>
                  </a:cubicBezTo>
                  <a:cubicBezTo>
                    <a:pt x="236" y="368"/>
                    <a:pt x="238" y="366"/>
                    <a:pt x="240" y="363"/>
                  </a:cubicBezTo>
                  <a:cubicBezTo>
                    <a:pt x="241" y="361"/>
                    <a:pt x="242" y="358"/>
                    <a:pt x="244" y="356"/>
                  </a:cubicBezTo>
                  <a:cubicBezTo>
                    <a:pt x="245" y="354"/>
                    <a:pt x="247" y="351"/>
                    <a:pt x="249" y="348"/>
                  </a:cubicBezTo>
                  <a:cubicBezTo>
                    <a:pt x="250" y="346"/>
                    <a:pt x="252" y="344"/>
                    <a:pt x="253" y="342"/>
                  </a:cubicBezTo>
                  <a:cubicBezTo>
                    <a:pt x="255" y="339"/>
                    <a:pt x="257" y="337"/>
                    <a:pt x="259" y="334"/>
                  </a:cubicBezTo>
                  <a:cubicBezTo>
                    <a:pt x="260" y="332"/>
                    <a:pt x="262" y="330"/>
                    <a:pt x="264" y="328"/>
                  </a:cubicBezTo>
                  <a:cubicBezTo>
                    <a:pt x="265" y="326"/>
                    <a:pt x="267" y="323"/>
                    <a:pt x="269" y="321"/>
                  </a:cubicBezTo>
                  <a:cubicBezTo>
                    <a:pt x="271" y="319"/>
                    <a:pt x="273" y="317"/>
                    <a:pt x="274" y="315"/>
                  </a:cubicBezTo>
                  <a:cubicBezTo>
                    <a:pt x="276" y="313"/>
                    <a:pt x="278" y="310"/>
                    <a:pt x="280" y="308"/>
                  </a:cubicBezTo>
                  <a:cubicBezTo>
                    <a:pt x="282" y="306"/>
                    <a:pt x="284" y="304"/>
                    <a:pt x="286" y="302"/>
                  </a:cubicBezTo>
                  <a:cubicBezTo>
                    <a:pt x="288" y="300"/>
                    <a:pt x="290" y="298"/>
                    <a:pt x="292" y="296"/>
                  </a:cubicBezTo>
                  <a:cubicBezTo>
                    <a:pt x="294" y="294"/>
                    <a:pt x="296" y="292"/>
                    <a:pt x="298" y="290"/>
                  </a:cubicBezTo>
                  <a:cubicBezTo>
                    <a:pt x="300" y="288"/>
                    <a:pt x="302" y="286"/>
                    <a:pt x="304" y="284"/>
                  </a:cubicBezTo>
                  <a:cubicBezTo>
                    <a:pt x="306" y="282"/>
                    <a:pt x="308" y="280"/>
                    <a:pt x="310" y="278"/>
                  </a:cubicBezTo>
                  <a:cubicBezTo>
                    <a:pt x="312" y="276"/>
                    <a:pt x="315" y="274"/>
                    <a:pt x="317" y="272"/>
                  </a:cubicBezTo>
                  <a:cubicBezTo>
                    <a:pt x="319" y="271"/>
                    <a:pt x="321" y="269"/>
                    <a:pt x="323" y="267"/>
                  </a:cubicBezTo>
                  <a:cubicBezTo>
                    <a:pt x="326" y="265"/>
                    <a:pt x="328" y="264"/>
                    <a:pt x="330" y="262"/>
                  </a:cubicBezTo>
                  <a:cubicBezTo>
                    <a:pt x="332" y="260"/>
                    <a:pt x="335" y="259"/>
                    <a:pt x="337" y="257"/>
                  </a:cubicBezTo>
                  <a:cubicBezTo>
                    <a:pt x="339" y="255"/>
                    <a:pt x="342" y="253"/>
                    <a:pt x="344" y="252"/>
                  </a:cubicBezTo>
                  <a:cubicBezTo>
                    <a:pt x="346" y="250"/>
                    <a:pt x="348" y="249"/>
                    <a:pt x="351" y="247"/>
                  </a:cubicBezTo>
                  <a:cubicBezTo>
                    <a:pt x="353" y="246"/>
                    <a:pt x="356" y="244"/>
                    <a:pt x="358" y="242"/>
                  </a:cubicBezTo>
                  <a:cubicBezTo>
                    <a:pt x="361" y="241"/>
                    <a:pt x="363" y="239"/>
                    <a:pt x="365" y="238"/>
                  </a:cubicBezTo>
                  <a:cubicBezTo>
                    <a:pt x="368" y="237"/>
                    <a:pt x="370" y="235"/>
                    <a:pt x="373" y="234"/>
                  </a:cubicBezTo>
                  <a:cubicBezTo>
                    <a:pt x="375" y="232"/>
                    <a:pt x="378" y="231"/>
                    <a:pt x="380" y="230"/>
                  </a:cubicBezTo>
                  <a:cubicBezTo>
                    <a:pt x="383" y="228"/>
                    <a:pt x="386" y="227"/>
                    <a:pt x="388" y="226"/>
                  </a:cubicBezTo>
                  <a:cubicBezTo>
                    <a:pt x="391" y="224"/>
                    <a:pt x="393" y="223"/>
                    <a:pt x="396" y="222"/>
                  </a:cubicBezTo>
                  <a:cubicBezTo>
                    <a:pt x="398" y="221"/>
                    <a:pt x="401" y="219"/>
                    <a:pt x="404" y="218"/>
                  </a:cubicBezTo>
                  <a:cubicBezTo>
                    <a:pt x="406" y="217"/>
                    <a:pt x="409" y="216"/>
                    <a:pt x="411" y="215"/>
                  </a:cubicBezTo>
                  <a:cubicBezTo>
                    <a:pt x="414" y="214"/>
                    <a:pt x="417" y="213"/>
                    <a:pt x="420" y="212"/>
                  </a:cubicBezTo>
                  <a:cubicBezTo>
                    <a:pt x="422" y="211"/>
                    <a:pt x="425" y="210"/>
                    <a:pt x="427" y="209"/>
                  </a:cubicBezTo>
                  <a:cubicBezTo>
                    <a:pt x="430" y="208"/>
                    <a:pt x="433" y="207"/>
                    <a:pt x="436" y="206"/>
                  </a:cubicBezTo>
                  <a:cubicBezTo>
                    <a:pt x="439" y="205"/>
                    <a:pt x="441" y="204"/>
                    <a:pt x="444" y="203"/>
                  </a:cubicBezTo>
                  <a:cubicBezTo>
                    <a:pt x="447" y="202"/>
                    <a:pt x="450" y="201"/>
                    <a:pt x="453" y="201"/>
                  </a:cubicBezTo>
                  <a:cubicBezTo>
                    <a:pt x="456" y="200"/>
                    <a:pt x="458" y="199"/>
                    <a:pt x="461" y="199"/>
                  </a:cubicBezTo>
                  <a:cubicBezTo>
                    <a:pt x="464" y="198"/>
                    <a:pt x="467" y="197"/>
                    <a:pt x="470" y="196"/>
                  </a:cubicBezTo>
                  <a:cubicBezTo>
                    <a:pt x="473" y="196"/>
                    <a:pt x="475" y="195"/>
                    <a:pt x="478" y="195"/>
                  </a:cubicBezTo>
                  <a:cubicBezTo>
                    <a:pt x="481" y="194"/>
                    <a:pt x="485" y="193"/>
                    <a:pt x="488" y="193"/>
                  </a:cubicBezTo>
                  <a:cubicBezTo>
                    <a:pt x="490" y="192"/>
                    <a:pt x="493" y="192"/>
                    <a:pt x="495" y="192"/>
                  </a:cubicBezTo>
                  <a:cubicBezTo>
                    <a:pt x="499" y="191"/>
                    <a:pt x="503" y="191"/>
                    <a:pt x="506" y="190"/>
                  </a:cubicBezTo>
                  <a:cubicBezTo>
                    <a:pt x="508" y="190"/>
                    <a:pt x="511" y="190"/>
                    <a:pt x="513" y="189"/>
                  </a:cubicBezTo>
                  <a:cubicBezTo>
                    <a:pt x="517" y="189"/>
                    <a:pt x="521" y="189"/>
                    <a:pt x="525" y="188"/>
                  </a:cubicBezTo>
                  <a:cubicBezTo>
                    <a:pt x="527" y="188"/>
                    <a:pt x="529" y="188"/>
                    <a:pt x="531" y="188"/>
                  </a:cubicBezTo>
                  <a:cubicBezTo>
                    <a:pt x="537" y="188"/>
                    <a:pt x="543" y="187"/>
                    <a:pt x="549" y="187"/>
                  </a:cubicBezTo>
                  <a:cubicBezTo>
                    <a:pt x="556" y="188"/>
                    <a:pt x="563" y="188"/>
                    <a:pt x="569" y="188"/>
                  </a:cubicBezTo>
                  <a:close/>
                  <a:moveTo>
                    <a:pt x="549" y="1130"/>
                  </a:moveTo>
                  <a:cubicBezTo>
                    <a:pt x="350" y="1130"/>
                    <a:pt x="188" y="968"/>
                    <a:pt x="188" y="768"/>
                  </a:cubicBezTo>
                  <a:lnTo>
                    <a:pt x="188" y="718"/>
                  </a:lnTo>
                  <a:cubicBezTo>
                    <a:pt x="229" y="727"/>
                    <a:pt x="271" y="731"/>
                    <a:pt x="313" y="731"/>
                  </a:cubicBezTo>
                  <a:cubicBezTo>
                    <a:pt x="457" y="731"/>
                    <a:pt x="596" y="682"/>
                    <a:pt x="708" y="594"/>
                  </a:cubicBezTo>
                  <a:cubicBezTo>
                    <a:pt x="765" y="649"/>
                    <a:pt x="834" y="690"/>
                    <a:pt x="911" y="712"/>
                  </a:cubicBezTo>
                  <a:lnTo>
                    <a:pt x="911" y="768"/>
                  </a:lnTo>
                  <a:cubicBezTo>
                    <a:pt x="911" y="968"/>
                    <a:pt x="749" y="1130"/>
                    <a:pt x="549" y="113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3" name="Freeform 237">
              <a:extLst>
                <a:ext uri="{FF2B5EF4-FFF2-40B4-BE49-F238E27FC236}">
                  <a16:creationId xmlns:a16="http://schemas.microsoft.com/office/drawing/2014/main" id="{2F44E7BA-0F69-489D-B0E5-CF04AA404E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6" y="3254"/>
              <a:ext cx="204" cy="109"/>
            </a:xfrm>
            <a:custGeom>
              <a:avLst/>
              <a:gdLst>
                <a:gd name="T0" fmla="*/ 1157 w 1543"/>
                <a:gd name="T1" fmla="*/ 32 h 820"/>
                <a:gd name="T2" fmla="*/ 1128 w 1543"/>
                <a:gd name="T3" fmla="*/ 23 h 820"/>
                <a:gd name="T4" fmla="*/ 1122 w 1543"/>
                <a:gd name="T5" fmla="*/ 21 h 820"/>
                <a:gd name="T6" fmla="*/ 1085 w 1543"/>
                <a:gd name="T7" fmla="*/ 12 h 820"/>
                <a:gd name="T8" fmla="*/ 1060 w 1543"/>
                <a:gd name="T9" fmla="*/ 7 h 820"/>
                <a:gd name="T10" fmla="*/ 1035 w 1543"/>
                <a:gd name="T11" fmla="*/ 4 h 820"/>
                <a:gd name="T12" fmla="*/ 995 w 1543"/>
                <a:gd name="T13" fmla="*/ 0 h 820"/>
                <a:gd name="T14" fmla="*/ 966 w 1543"/>
                <a:gd name="T15" fmla="*/ 0 h 820"/>
                <a:gd name="T16" fmla="*/ 557 w 1543"/>
                <a:gd name="T17" fmla="*/ 0 h 820"/>
                <a:gd name="T18" fmla="*/ 530 w 1543"/>
                <a:gd name="T19" fmla="*/ 2 h 820"/>
                <a:gd name="T20" fmla="*/ 504 w 1543"/>
                <a:gd name="T21" fmla="*/ 4 h 820"/>
                <a:gd name="T22" fmla="*/ 461 w 1543"/>
                <a:gd name="T23" fmla="*/ 11 h 820"/>
                <a:gd name="T24" fmla="*/ 437 w 1543"/>
                <a:gd name="T25" fmla="*/ 17 h 820"/>
                <a:gd name="T26" fmla="*/ 417 w 1543"/>
                <a:gd name="T27" fmla="*/ 22 h 820"/>
                <a:gd name="T28" fmla="*/ 394 w 1543"/>
                <a:gd name="T29" fmla="*/ 29 h 820"/>
                <a:gd name="T30" fmla="*/ 4 w 1543"/>
                <a:gd name="T31" fmla="*/ 509 h 820"/>
                <a:gd name="T32" fmla="*/ 771 w 1543"/>
                <a:gd name="T33" fmla="*/ 820 h 820"/>
                <a:gd name="T34" fmla="*/ 1538 w 1543"/>
                <a:gd name="T35" fmla="*/ 509 h 820"/>
                <a:gd name="T36" fmla="*/ 201 w 1543"/>
                <a:gd name="T37" fmla="*/ 475 h 820"/>
                <a:gd name="T38" fmla="*/ 460 w 1543"/>
                <a:gd name="T39" fmla="*/ 205 h 820"/>
                <a:gd name="T40" fmla="*/ 470 w 1543"/>
                <a:gd name="T41" fmla="*/ 202 h 820"/>
                <a:gd name="T42" fmla="*/ 483 w 1543"/>
                <a:gd name="T43" fmla="*/ 198 h 820"/>
                <a:gd name="T44" fmla="*/ 501 w 1543"/>
                <a:gd name="T45" fmla="*/ 195 h 820"/>
                <a:gd name="T46" fmla="*/ 515 w 1543"/>
                <a:gd name="T47" fmla="*/ 192 h 820"/>
                <a:gd name="T48" fmla="*/ 530 w 1543"/>
                <a:gd name="T49" fmla="*/ 190 h 820"/>
                <a:gd name="T50" fmla="*/ 557 w 1543"/>
                <a:gd name="T51" fmla="*/ 188 h 820"/>
                <a:gd name="T52" fmla="*/ 564 w 1543"/>
                <a:gd name="T53" fmla="*/ 187 h 820"/>
                <a:gd name="T54" fmla="*/ 966 w 1543"/>
                <a:gd name="T55" fmla="*/ 187 h 820"/>
                <a:gd name="T56" fmla="*/ 983 w 1543"/>
                <a:gd name="T57" fmla="*/ 187 h 820"/>
                <a:gd name="T58" fmla="*/ 998 w 1543"/>
                <a:gd name="T59" fmla="*/ 188 h 820"/>
                <a:gd name="T60" fmla="*/ 1015 w 1543"/>
                <a:gd name="T61" fmla="*/ 190 h 820"/>
                <a:gd name="T62" fmla="*/ 1030 w 1543"/>
                <a:gd name="T63" fmla="*/ 192 h 820"/>
                <a:gd name="T64" fmla="*/ 1045 w 1543"/>
                <a:gd name="T65" fmla="*/ 195 h 820"/>
                <a:gd name="T66" fmla="*/ 1072 w 1543"/>
                <a:gd name="T67" fmla="*/ 202 h 820"/>
                <a:gd name="T68" fmla="*/ 1075 w 1543"/>
                <a:gd name="T69" fmla="*/ 203 h 820"/>
                <a:gd name="T70" fmla="*/ 1089 w 1543"/>
                <a:gd name="T71" fmla="*/ 207 h 820"/>
                <a:gd name="T72" fmla="*/ 771 w 1543"/>
                <a:gd name="T73" fmla="*/ 633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43" h="820">
                  <a:moveTo>
                    <a:pt x="1538" y="509"/>
                  </a:moveTo>
                  <a:cubicBezTo>
                    <a:pt x="1513" y="291"/>
                    <a:pt x="1364" y="105"/>
                    <a:pt x="1157" y="32"/>
                  </a:cubicBezTo>
                  <a:cubicBezTo>
                    <a:pt x="1154" y="31"/>
                    <a:pt x="1151" y="30"/>
                    <a:pt x="1149" y="29"/>
                  </a:cubicBezTo>
                  <a:cubicBezTo>
                    <a:pt x="1142" y="27"/>
                    <a:pt x="1135" y="25"/>
                    <a:pt x="1128" y="23"/>
                  </a:cubicBezTo>
                  <a:cubicBezTo>
                    <a:pt x="1128" y="23"/>
                    <a:pt x="1127" y="23"/>
                    <a:pt x="1126" y="22"/>
                  </a:cubicBezTo>
                  <a:cubicBezTo>
                    <a:pt x="1125" y="22"/>
                    <a:pt x="1123" y="21"/>
                    <a:pt x="1122" y="21"/>
                  </a:cubicBezTo>
                  <a:lnTo>
                    <a:pt x="1105" y="17"/>
                  </a:lnTo>
                  <a:cubicBezTo>
                    <a:pt x="1098" y="15"/>
                    <a:pt x="1092" y="13"/>
                    <a:pt x="1085" y="12"/>
                  </a:cubicBezTo>
                  <a:cubicBezTo>
                    <a:pt x="1084" y="12"/>
                    <a:pt x="1083" y="12"/>
                    <a:pt x="1082" y="11"/>
                  </a:cubicBezTo>
                  <a:cubicBezTo>
                    <a:pt x="1074" y="10"/>
                    <a:pt x="1067" y="9"/>
                    <a:pt x="1060" y="7"/>
                  </a:cubicBezTo>
                  <a:cubicBezTo>
                    <a:pt x="1053" y="6"/>
                    <a:pt x="1046" y="5"/>
                    <a:pt x="1039" y="4"/>
                  </a:cubicBezTo>
                  <a:lnTo>
                    <a:pt x="1035" y="4"/>
                  </a:lnTo>
                  <a:cubicBezTo>
                    <a:pt x="1028" y="3"/>
                    <a:pt x="1020" y="2"/>
                    <a:pt x="1012" y="1"/>
                  </a:cubicBezTo>
                  <a:cubicBezTo>
                    <a:pt x="1007" y="1"/>
                    <a:pt x="1001" y="1"/>
                    <a:pt x="995" y="0"/>
                  </a:cubicBezTo>
                  <a:cubicBezTo>
                    <a:pt x="992" y="0"/>
                    <a:pt x="989" y="0"/>
                    <a:pt x="985" y="0"/>
                  </a:cubicBezTo>
                  <a:cubicBezTo>
                    <a:pt x="979" y="0"/>
                    <a:pt x="972" y="0"/>
                    <a:pt x="966" y="0"/>
                  </a:cubicBezTo>
                  <a:lnTo>
                    <a:pt x="577" y="0"/>
                  </a:lnTo>
                  <a:cubicBezTo>
                    <a:pt x="571" y="0"/>
                    <a:pt x="564" y="0"/>
                    <a:pt x="557" y="0"/>
                  </a:cubicBezTo>
                  <a:cubicBezTo>
                    <a:pt x="554" y="0"/>
                    <a:pt x="551" y="0"/>
                    <a:pt x="548" y="0"/>
                  </a:cubicBezTo>
                  <a:cubicBezTo>
                    <a:pt x="542" y="1"/>
                    <a:pt x="536" y="1"/>
                    <a:pt x="530" y="2"/>
                  </a:cubicBezTo>
                  <a:cubicBezTo>
                    <a:pt x="522" y="2"/>
                    <a:pt x="515" y="3"/>
                    <a:pt x="507" y="4"/>
                  </a:cubicBezTo>
                  <a:lnTo>
                    <a:pt x="504" y="4"/>
                  </a:lnTo>
                  <a:cubicBezTo>
                    <a:pt x="497" y="5"/>
                    <a:pt x="490" y="6"/>
                    <a:pt x="483" y="7"/>
                  </a:cubicBezTo>
                  <a:cubicBezTo>
                    <a:pt x="476" y="9"/>
                    <a:pt x="468" y="10"/>
                    <a:pt x="461" y="11"/>
                  </a:cubicBezTo>
                  <a:cubicBezTo>
                    <a:pt x="460" y="12"/>
                    <a:pt x="459" y="12"/>
                    <a:pt x="458" y="12"/>
                  </a:cubicBezTo>
                  <a:cubicBezTo>
                    <a:pt x="451" y="13"/>
                    <a:pt x="444" y="15"/>
                    <a:pt x="437" y="17"/>
                  </a:cubicBezTo>
                  <a:lnTo>
                    <a:pt x="421" y="21"/>
                  </a:lnTo>
                  <a:cubicBezTo>
                    <a:pt x="419" y="21"/>
                    <a:pt x="418" y="22"/>
                    <a:pt x="417" y="22"/>
                  </a:cubicBezTo>
                  <a:cubicBezTo>
                    <a:pt x="416" y="23"/>
                    <a:pt x="415" y="23"/>
                    <a:pt x="414" y="23"/>
                  </a:cubicBezTo>
                  <a:cubicBezTo>
                    <a:pt x="408" y="25"/>
                    <a:pt x="401" y="27"/>
                    <a:pt x="394" y="29"/>
                  </a:cubicBezTo>
                  <a:cubicBezTo>
                    <a:pt x="391" y="30"/>
                    <a:pt x="389" y="31"/>
                    <a:pt x="386" y="32"/>
                  </a:cubicBezTo>
                  <a:cubicBezTo>
                    <a:pt x="179" y="105"/>
                    <a:pt x="30" y="291"/>
                    <a:pt x="4" y="509"/>
                  </a:cubicBezTo>
                  <a:cubicBezTo>
                    <a:pt x="0" y="544"/>
                    <a:pt x="16" y="578"/>
                    <a:pt x="45" y="597"/>
                  </a:cubicBezTo>
                  <a:cubicBezTo>
                    <a:pt x="259" y="743"/>
                    <a:pt x="511" y="820"/>
                    <a:pt x="771" y="820"/>
                  </a:cubicBezTo>
                  <a:cubicBezTo>
                    <a:pt x="1032" y="820"/>
                    <a:pt x="1283" y="743"/>
                    <a:pt x="1498" y="597"/>
                  </a:cubicBezTo>
                  <a:cubicBezTo>
                    <a:pt x="1527" y="578"/>
                    <a:pt x="1543" y="544"/>
                    <a:pt x="1538" y="509"/>
                  </a:cubicBezTo>
                  <a:close/>
                  <a:moveTo>
                    <a:pt x="771" y="633"/>
                  </a:moveTo>
                  <a:cubicBezTo>
                    <a:pt x="569" y="633"/>
                    <a:pt x="373" y="578"/>
                    <a:pt x="201" y="475"/>
                  </a:cubicBezTo>
                  <a:cubicBezTo>
                    <a:pt x="235" y="351"/>
                    <a:pt x="329" y="249"/>
                    <a:pt x="454" y="207"/>
                  </a:cubicBezTo>
                  <a:cubicBezTo>
                    <a:pt x="456" y="207"/>
                    <a:pt x="458" y="206"/>
                    <a:pt x="460" y="205"/>
                  </a:cubicBezTo>
                  <a:cubicBezTo>
                    <a:pt x="463" y="204"/>
                    <a:pt x="465" y="203"/>
                    <a:pt x="468" y="203"/>
                  </a:cubicBezTo>
                  <a:cubicBezTo>
                    <a:pt x="469" y="202"/>
                    <a:pt x="469" y="202"/>
                    <a:pt x="470" y="202"/>
                  </a:cubicBezTo>
                  <a:cubicBezTo>
                    <a:pt x="470" y="202"/>
                    <a:pt x="471" y="202"/>
                    <a:pt x="471" y="202"/>
                  </a:cubicBezTo>
                  <a:lnTo>
                    <a:pt x="483" y="198"/>
                  </a:lnTo>
                  <a:cubicBezTo>
                    <a:pt x="488" y="197"/>
                    <a:pt x="493" y="196"/>
                    <a:pt x="498" y="195"/>
                  </a:cubicBezTo>
                  <a:cubicBezTo>
                    <a:pt x="499" y="195"/>
                    <a:pt x="500" y="195"/>
                    <a:pt x="501" y="195"/>
                  </a:cubicBezTo>
                  <a:cubicBezTo>
                    <a:pt x="505" y="194"/>
                    <a:pt x="509" y="193"/>
                    <a:pt x="513" y="192"/>
                  </a:cubicBezTo>
                  <a:cubicBezTo>
                    <a:pt x="514" y="192"/>
                    <a:pt x="514" y="192"/>
                    <a:pt x="515" y="192"/>
                  </a:cubicBezTo>
                  <a:cubicBezTo>
                    <a:pt x="519" y="191"/>
                    <a:pt x="523" y="191"/>
                    <a:pt x="529" y="190"/>
                  </a:cubicBezTo>
                  <a:lnTo>
                    <a:pt x="530" y="190"/>
                  </a:lnTo>
                  <a:cubicBezTo>
                    <a:pt x="535" y="189"/>
                    <a:pt x="540" y="189"/>
                    <a:pt x="544" y="188"/>
                  </a:cubicBezTo>
                  <a:cubicBezTo>
                    <a:pt x="549" y="188"/>
                    <a:pt x="553" y="188"/>
                    <a:pt x="557" y="188"/>
                  </a:cubicBezTo>
                  <a:lnTo>
                    <a:pt x="560" y="187"/>
                  </a:lnTo>
                  <a:cubicBezTo>
                    <a:pt x="561" y="187"/>
                    <a:pt x="563" y="187"/>
                    <a:pt x="564" y="187"/>
                  </a:cubicBezTo>
                  <a:cubicBezTo>
                    <a:pt x="568" y="187"/>
                    <a:pt x="573" y="187"/>
                    <a:pt x="577" y="187"/>
                  </a:cubicBezTo>
                  <a:lnTo>
                    <a:pt x="966" y="187"/>
                  </a:lnTo>
                  <a:cubicBezTo>
                    <a:pt x="970" y="187"/>
                    <a:pt x="975" y="187"/>
                    <a:pt x="979" y="187"/>
                  </a:cubicBezTo>
                  <a:cubicBezTo>
                    <a:pt x="980" y="187"/>
                    <a:pt x="981" y="187"/>
                    <a:pt x="983" y="187"/>
                  </a:cubicBezTo>
                  <a:lnTo>
                    <a:pt x="986" y="188"/>
                  </a:lnTo>
                  <a:cubicBezTo>
                    <a:pt x="990" y="188"/>
                    <a:pt x="994" y="188"/>
                    <a:pt x="998" y="188"/>
                  </a:cubicBezTo>
                  <a:cubicBezTo>
                    <a:pt x="1003" y="189"/>
                    <a:pt x="1008" y="189"/>
                    <a:pt x="1014" y="190"/>
                  </a:cubicBezTo>
                  <a:cubicBezTo>
                    <a:pt x="1014" y="190"/>
                    <a:pt x="1015" y="190"/>
                    <a:pt x="1015" y="190"/>
                  </a:cubicBezTo>
                  <a:cubicBezTo>
                    <a:pt x="1020" y="191"/>
                    <a:pt x="1024" y="191"/>
                    <a:pt x="1028" y="192"/>
                  </a:cubicBezTo>
                  <a:cubicBezTo>
                    <a:pt x="1028" y="192"/>
                    <a:pt x="1029" y="192"/>
                    <a:pt x="1030" y="192"/>
                  </a:cubicBezTo>
                  <a:cubicBezTo>
                    <a:pt x="1034" y="193"/>
                    <a:pt x="1038" y="194"/>
                    <a:pt x="1042" y="195"/>
                  </a:cubicBezTo>
                  <a:cubicBezTo>
                    <a:pt x="1043" y="195"/>
                    <a:pt x="1044" y="195"/>
                    <a:pt x="1045" y="195"/>
                  </a:cubicBezTo>
                  <a:cubicBezTo>
                    <a:pt x="1050" y="196"/>
                    <a:pt x="1055" y="197"/>
                    <a:pt x="1059" y="198"/>
                  </a:cubicBezTo>
                  <a:lnTo>
                    <a:pt x="1072" y="202"/>
                  </a:lnTo>
                  <a:lnTo>
                    <a:pt x="1073" y="202"/>
                  </a:lnTo>
                  <a:cubicBezTo>
                    <a:pt x="1073" y="202"/>
                    <a:pt x="1074" y="202"/>
                    <a:pt x="1075" y="203"/>
                  </a:cubicBezTo>
                  <a:cubicBezTo>
                    <a:pt x="1077" y="203"/>
                    <a:pt x="1080" y="204"/>
                    <a:pt x="1083" y="205"/>
                  </a:cubicBezTo>
                  <a:cubicBezTo>
                    <a:pt x="1085" y="206"/>
                    <a:pt x="1087" y="207"/>
                    <a:pt x="1089" y="207"/>
                  </a:cubicBezTo>
                  <a:cubicBezTo>
                    <a:pt x="1213" y="249"/>
                    <a:pt x="1308" y="351"/>
                    <a:pt x="1342" y="475"/>
                  </a:cubicBezTo>
                  <a:cubicBezTo>
                    <a:pt x="1170" y="578"/>
                    <a:pt x="974" y="633"/>
                    <a:pt x="771" y="63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4" name="Freeform 238">
              <a:extLst>
                <a:ext uri="{FF2B5EF4-FFF2-40B4-BE49-F238E27FC236}">
                  <a16:creationId xmlns:a16="http://schemas.microsoft.com/office/drawing/2014/main" id="{C12C5422-3746-424E-9EAF-9510363394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8" y="3069"/>
              <a:ext cx="230" cy="89"/>
            </a:xfrm>
            <a:custGeom>
              <a:avLst/>
              <a:gdLst>
                <a:gd name="T0" fmla="*/ 94 w 1738"/>
                <a:gd name="T1" fmla="*/ 241 h 669"/>
                <a:gd name="T2" fmla="*/ 0 w 1738"/>
                <a:gd name="T3" fmla="*/ 334 h 669"/>
                <a:gd name="T4" fmla="*/ 94 w 1738"/>
                <a:gd name="T5" fmla="*/ 428 h 669"/>
                <a:gd name="T6" fmla="*/ 1082 w 1738"/>
                <a:gd name="T7" fmla="*/ 428 h 669"/>
                <a:gd name="T8" fmla="*/ 1403 w 1738"/>
                <a:gd name="T9" fmla="*/ 669 h 669"/>
                <a:gd name="T10" fmla="*/ 1738 w 1738"/>
                <a:gd name="T11" fmla="*/ 334 h 669"/>
                <a:gd name="T12" fmla="*/ 1403 w 1738"/>
                <a:gd name="T13" fmla="*/ 0 h 669"/>
                <a:gd name="T14" fmla="*/ 1082 w 1738"/>
                <a:gd name="T15" fmla="*/ 241 h 669"/>
                <a:gd name="T16" fmla="*/ 94 w 1738"/>
                <a:gd name="T17" fmla="*/ 241 h 669"/>
                <a:gd name="T18" fmla="*/ 1403 w 1738"/>
                <a:gd name="T19" fmla="*/ 187 h 669"/>
                <a:gd name="T20" fmla="*/ 1550 w 1738"/>
                <a:gd name="T21" fmla="*/ 334 h 669"/>
                <a:gd name="T22" fmla="*/ 1403 w 1738"/>
                <a:gd name="T23" fmla="*/ 482 h 669"/>
                <a:gd name="T24" fmla="*/ 1256 w 1738"/>
                <a:gd name="T25" fmla="*/ 334 h 669"/>
                <a:gd name="T26" fmla="*/ 1403 w 1738"/>
                <a:gd name="T27" fmla="*/ 18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8" h="669">
                  <a:moveTo>
                    <a:pt x="94" y="241"/>
                  </a:moveTo>
                  <a:cubicBezTo>
                    <a:pt x="42" y="241"/>
                    <a:pt x="0" y="283"/>
                    <a:pt x="0" y="334"/>
                  </a:cubicBezTo>
                  <a:cubicBezTo>
                    <a:pt x="0" y="386"/>
                    <a:pt x="42" y="428"/>
                    <a:pt x="94" y="428"/>
                  </a:cubicBezTo>
                  <a:lnTo>
                    <a:pt x="1082" y="428"/>
                  </a:lnTo>
                  <a:cubicBezTo>
                    <a:pt x="1123" y="567"/>
                    <a:pt x="1251" y="669"/>
                    <a:pt x="1403" y="669"/>
                  </a:cubicBezTo>
                  <a:cubicBezTo>
                    <a:pt x="1588" y="669"/>
                    <a:pt x="1738" y="519"/>
                    <a:pt x="1738" y="334"/>
                  </a:cubicBezTo>
                  <a:cubicBezTo>
                    <a:pt x="1738" y="150"/>
                    <a:pt x="1588" y="0"/>
                    <a:pt x="1403" y="0"/>
                  </a:cubicBezTo>
                  <a:cubicBezTo>
                    <a:pt x="1251" y="0"/>
                    <a:pt x="1123" y="102"/>
                    <a:pt x="1082" y="241"/>
                  </a:cubicBezTo>
                  <a:lnTo>
                    <a:pt x="94" y="241"/>
                  </a:lnTo>
                  <a:close/>
                  <a:moveTo>
                    <a:pt x="1403" y="187"/>
                  </a:moveTo>
                  <a:cubicBezTo>
                    <a:pt x="1484" y="187"/>
                    <a:pt x="1550" y="253"/>
                    <a:pt x="1550" y="334"/>
                  </a:cubicBezTo>
                  <a:cubicBezTo>
                    <a:pt x="1550" y="416"/>
                    <a:pt x="1484" y="482"/>
                    <a:pt x="1403" y="482"/>
                  </a:cubicBezTo>
                  <a:cubicBezTo>
                    <a:pt x="1322" y="482"/>
                    <a:pt x="1256" y="416"/>
                    <a:pt x="1256" y="334"/>
                  </a:cubicBezTo>
                  <a:cubicBezTo>
                    <a:pt x="1256" y="253"/>
                    <a:pt x="1322" y="187"/>
                    <a:pt x="1403" y="1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5" name="Freeform 239">
              <a:extLst>
                <a:ext uri="{FF2B5EF4-FFF2-40B4-BE49-F238E27FC236}">
                  <a16:creationId xmlns:a16="http://schemas.microsoft.com/office/drawing/2014/main" id="{D7B7B434-D236-46E6-8AEA-0F40DD94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8" y="3215"/>
              <a:ext cx="230" cy="88"/>
            </a:xfrm>
            <a:custGeom>
              <a:avLst/>
              <a:gdLst>
                <a:gd name="T0" fmla="*/ 0 w 1738"/>
                <a:gd name="T1" fmla="*/ 335 h 669"/>
                <a:gd name="T2" fmla="*/ 94 w 1738"/>
                <a:gd name="T3" fmla="*/ 428 h 669"/>
                <a:gd name="T4" fmla="*/ 1082 w 1738"/>
                <a:gd name="T5" fmla="*/ 428 h 669"/>
                <a:gd name="T6" fmla="*/ 1403 w 1738"/>
                <a:gd name="T7" fmla="*/ 669 h 669"/>
                <a:gd name="T8" fmla="*/ 1738 w 1738"/>
                <a:gd name="T9" fmla="*/ 335 h 669"/>
                <a:gd name="T10" fmla="*/ 1403 w 1738"/>
                <a:gd name="T11" fmla="*/ 0 h 669"/>
                <a:gd name="T12" fmla="*/ 1082 w 1738"/>
                <a:gd name="T13" fmla="*/ 241 h 669"/>
                <a:gd name="T14" fmla="*/ 94 w 1738"/>
                <a:gd name="T15" fmla="*/ 241 h 669"/>
                <a:gd name="T16" fmla="*/ 0 w 1738"/>
                <a:gd name="T17" fmla="*/ 335 h 669"/>
                <a:gd name="T18" fmla="*/ 1403 w 1738"/>
                <a:gd name="T19" fmla="*/ 187 h 669"/>
                <a:gd name="T20" fmla="*/ 1550 w 1738"/>
                <a:gd name="T21" fmla="*/ 335 h 669"/>
                <a:gd name="T22" fmla="*/ 1403 w 1738"/>
                <a:gd name="T23" fmla="*/ 482 h 669"/>
                <a:gd name="T24" fmla="*/ 1256 w 1738"/>
                <a:gd name="T25" fmla="*/ 335 h 669"/>
                <a:gd name="T26" fmla="*/ 1403 w 1738"/>
                <a:gd name="T27" fmla="*/ 18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8" h="669">
                  <a:moveTo>
                    <a:pt x="0" y="335"/>
                  </a:moveTo>
                  <a:cubicBezTo>
                    <a:pt x="0" y="386"/>
                    <a:pt x="42" y="428"/>
                    <a:pt x="94" y="428"/>
                  </a:cubicBezTo>
                  <a:lnTo>
                    <a:pt x="1082" y="428"/>
                  </a:lnTo>
                  <a:cubicBezTo>
                    <a:pt x="1123" y="567"/>
                    <a:pt x="1251" y="669"/>
                    <a:pt x="1403" y="669"/>
                  </a:cubicBezTo>
                  <a:cubicBezTo>
                    <a:pt x="1588" y="669"/>
                    <a:pt x="1738" y="519"/>
                    <a:pt x="1738" y="335"/>
                  </a:cubicBezTo>
                  <a:cubicBezTo>
                    <a:pt x="1738" y="150"/>
                    <a:pt x="1588" y="0"/>
                    <a:pt x="1403" y="0"/>
                  </a:cubicBezTo>
                  <a:cubicBezTo>
                    <a:pt x="1251" y="0"/>
                    <a:pt x="1123" y="102"/>
                    <a:pt x="1082" y="241"/>
                  </a:cubicBezTo>
                  <a:lnTo>
                    <a:pt x="94" y="241"/>
                  </a:lnTo>
                  <a:cubicBezTo>
                    <a:pt x="42" y="241"/>
                    <a:pt x="0" y="283"/>
                    <a:pt x="0" y="335"/>
                  </a:cubicBezTo>
                  <a:close/>
                  <a:moveTo>
                    <a:pt x="1403" y="187"/>
                  </a:moveTo>
                  <a:cubicBezTo>
                    <a:pt x="1484" y="187"/>
                    <a:pt x="1550" y="253"/>
                    <a:pt x="1550" y="335"/>
                  </a:cubicBezTo>
                  <a:cubicBezTo>
                    <a:pt x="1550" y="416"/>
                    <a:pt x="1484" y="482"/>
                    <a:pt x="1403" y="482"/>
                  </a:cubicBezTo>
                  <a:cubicBezTo>
                    <a:pt x="1322" y="482"/>
                    <a:pt x="1256" y="416"/>
                    <a:pt x="1256" y="335"/>
                  </a:cubicBezTo>
                  <a:cubicBezTo>
                    <a:pt x="1256" y="253"/>
                    <a:pt x="1322" y="187"/>
                    <a:pt x="1403" y="1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grpSp>
        <p:nvGrpSpPr>
          <p:cNvPr id="6" name="Group 222">
            <a:extLst>
              <a:ext uri="{FF2B5EF4-FFF2-40B4-BE49-F238E27FC236}">
                <a16:creationId xmlns:a16="http://schemas.microsoft.com/office/drawing/2014/main" id="{0F087A5D-7BE7-4DBB-B1A9-196CD15BBB7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31990" y="4274317"/>
            <a:ext cx="490596" cy="470887"/>
            <a:chOff x="3236" y="2959"/>
            <a:chExt cx="697" cy="669"/>
          </a:xfrm>
          <a:solidFill>
            <a:srgbClr val="1BD7D3"/>
          </a:solidFill>
        </p:grpSpPr>
        <p:sp>
          <p:nvSpPr>
            <p:cNvPr id="67" name="Freeform 223">
              <a:extLst>
                <a:ext uri="{FF2B5EF4-FFF2-40B4-BE49-F238E27FC236}">
                  <a16:creationId xmlns:a16="http://schemas.microsoft.com/office/drawing/2014/main" id="{9D2130E3-09EC-4AB7-AE61-5DA2F9E6C0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6" y="3329"/>
              <a:ext cx="231" cy="173"/>
            </a:xfrm>
            <a:custGeom>
              <a:avLst/>
              <a:gdLst>
                <a:gd name="T0" fmla="*/ 2024 w 2117"/>
                <a:gd name="T1" fmla="*/ 873 h 1595"/>
                <a:gd name="T2" fmla="*/ 1930 w 2117"/>
                <a:gd name="T3" fmla="*/ 967 h 1595"/>
                <a:gd name="T4" fmla="*/ 1930 w 2117"/>
                <a:gd name="T5" fmla="*/ 1407 h 1595"/>
                <a:gd name="T6" fmla="*/ 188 w 2117"/>
                <a:gd name="T7" fmla="*/ 1407 h 1595"/>
                <a:gd name="T8" fmla="*/ 188 w 2117"/>
                <a:gd name="T9" fmla="*/ 782 h 1595"/>
                <a:gd name="T10" fmla="*/ 782 w 2117"/>
                <a:gd name="T11" fmla="*/ 188 h 1595"/>
                <a:gd name="T12" fmla="*/ 851 w 2117"/>
                <a:gd name="T13" fmla="*/ 188 h 1595"/>
                <a:gd name="T14" fmla="*/ 659 w 2117"/>
                <a:gd name="T15" fmla="*/ 839 h 1595"/>
                <a:gd name="T16" fmla="*/ 682 w 2117"/>
                <a:gd name="T17" fmla="*/ 931 h 1595"/>
                <a:gd name="T18" fmla="*/ 992 w 2117"/>
                <a:gd name="T19" fmla="*/ 1248 h 1595"/>
                <a:gd name="T20" fmla="*/ 1059 w 2117"/>
                <a:gd name="T21" fmla="*/ 1277 h 1595"/>
                <a:gd name="T22" fmla="*/ 1126 w 2117"/>
                <a:gd name="T23" fmla="*/ 1248 h 1595"/>
                <a:gd name="T24" fmla="*/ 1435 w 2117"/>
                <a:gd name="T25" fmla="*/ 931 h 1595"/>
                <a:gd name="T26" fmla="*/ 1458 w 2117"/>
                <a:gd name="T27" fmla="*/ 839 h 1595"/>
                <a:gd name="T28" fmla="*/ 1266 w 2117"/>
                <a:gd name="T29" fmla="*/ 188 h 1595"/>
                <a:gd name="T30" fmla="*/ 1293 w 2117"/>
                <a:gd name="T31" fmla="*/ 188 h 1595"/>
                <a:gd name="T32" fmla="*/ 1386 w 2117"/>
                <a:gd name="T33" fmla="*/ 94 h 1595"/>
                <a:gd name="T34" fmla="*/ 1293 w 2117"/>
                <a:gd name="T35" fmla="*/ 0 h 1595"/>
                <a:gd name="T36" fmla="*/ 1141 w 2117"/>
                <a:gd name="T37" fmla="*/ 0 h 1595"/>
                <a:gd name="T38" fmla="*/ 976 w 2117"/>
                <a:gd name="T39" fmla="*/ 0 h 1595"/>
                <a:gd name="T40" fmla="*/ 782 w 2117"/>
                <a:gd name="T41" fmla="*/ 0 h 1595"/>
                <a:gd name="T42" fmla="*/ 0 w 2117"/>
                <a:gd name="T43" fmla="*/ 782 h 1595"/>
                <a:gd name="T44" fmla="*/ 0 w 2117"/>
                <a:gd name="T45" fmla="*/ 1501 h 1595"/>
                <a:gd name="T46" fmla="*/ 94 w 2117"/>
                <a:gd name="T47" fmla="*/ 1595 h 1595"/>
                <a:gd name="T48" fmla="*/ 2024 w 2117"/>
                <a:gd name="T49" fmla="*/ 1595 h 1595"/>
                <a:gd name="T50" fmla="*/ 2117 w 2117"/>
                <a:gd name="T51" fmla="*/ 1501 h 1595"/>
                <a:gd name="T52" fmla="*/ 2117 w 2117"/>
                <a:gd name="T53" fmla="*/ 967 h 1595"/>
                <a:gd name="T54" fmla="*/ 2024 w 2117"/>
                <a:gd name="T55" fmla="*/ 873 h 1595"/>
                <a:gd name="T56" fmla="*/ 1071 w 2117"/>
                <a:gd name="T57" fmla="*/ 188 h 1595"/>
                <a:gd name="T58" fmla="*/ 1263 w 2117"/>
                <a:gd name="T59" fmla="*/ 840 h 1595"/>
                <a:gd name="T60" fmla="*/ 1059 w 2117"/>
                <a:gd name="T61" fmla="*/ 1049 h 1595"/>
                <a:gd name="T62" fmla="*/ 855 w 2117"/>
                <a:gd name="T63" fmla="*/ 840 h 1595"/>
                <a:gd name="T64" fmla="*/ 1047 w 2117"/>
                <a:gd name="T65" fmla="*/ 188 h 1595"/>
                <a:gd name="T66" fmla="*/ 1071 w 2117"/>
                <a:gd name="T67" fmla="*/ 188 h 1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17" h="1595">
                  <a:moveTo>
                    <a:pt x="2024" y="873"/>
                  </a:moveTo>
                  <a:cubicBezTo>
                    <a:pt x="1972" y="873"/>
                    <a:pt x="1930" y="915"/>
                    <a:pt x="1930" y="967"/>
                  </a:cubicBezTo>
                  <a:lnTo>
                    <a:pt x="1930" y="1407"/>
                  </a:lnTo>
                  <a:lnTo>
                    <a:pt x="188" y="1407"/>
                  </a:lnTo>
                  <a:lnTo>
                    <a:pt x="188" y="782"/>
                  </a:lnTo>
                  <a:cubicBezTo>
                    <a:pt x="188" y="454"/>
                    <a:pt x="454" y="188"/>
                    <a:pt x="782" y="188"/>
                  </a:cubicBezTo>
                  <a:lnTo>
                    <a:pt x="851" y="188"/>
                  </a:lnTo>
                  <a:lnTo>
                    <a:pt x="659" y="839"/>
                  </a:lnTo>
                  <a:cubicBezTo>
                    <a:pt x="650" y="872"/>
                    <a:pt x="659" y="907"/>
                    <a:pt x="682" y="931"/>
                  </a:cubicBezTo>
                  <a:lnTo>
                    <a:pt x="992" y="1248"/>
                  </a:lnTo>
                  <a:cubicBezTo>
                    <a:pt x="1009" y="1266"/>
                    <a:pt x="1033" y="1277"/>
                    <a:pt x="1059" y="1277"/>
                  </a:cubicBezTo>
                  <a:cubicBezTo>
                    <a:pt x="1084" y="1277"/>
                    <a:pt x="1108" y="1266"/>
                    <a:pt x="1126" y="1248"/>
                  </a:cubicBezTo>
                  <a:lnTo>
                    <a:pt x="1435" y="931"/>
                  </a:lnTo>
                  <a:cubicBezTo>
                    <a:pt x="1459" y="907"/>
                    <a:pt x="1468" y="872"/>
                    <a:pt x="1458" y="839"/>
                  </a:cubicBezTo>
                  <a:lnTo>
                    <a:pt x="1266" y="188"/>
                  </a:lnTo>
                  <a:lnTo>
                    <a:pt x="1293" y="188"/>
                  </a:lnTo>
                  <a:cubicBezTo>
                    <a:pt x="1344" y="188"/>
                    <a:pt x="1386" y="146"/>
                    <a:pt x="1386" y="94"/>
                  </a:cubicBezTo>
                  <a:cubicBezTo>
                    <a:pt x="1386" y="42"/>
                    <a:pt x="1344" y="0"/>
                    <a:pt x="1293" y="0"/>
                  </a:cubicBezTo>
                  <a:lnTo>
                    <a:pt x="1141" y="0"/>
                  </a:lnTo>
                  <a:lnTo>
                    <a:pt x="976" y="0"/>
                  </a:lnTo>
                  <a:lnTo>
                    <a:pt x="782" y="0"/>
                  </a:lnTo>
                  <a:cubicBezTo>
                    <a:pt x="351" y="0"/>
                    <a:pt x="0" y="351"/>
                    <a:pt x="0" y="782"/>
                  </a:cubicBezTo>
                  <a:lnTo>
                    <a:pt x="0" y="1501"/>
                  </a:lnTo>
                  <a:cubicBezTo>
                    <a:pt x="0" y="1553"/>
                    <a:pt x="42" y="1595"/>
                    <a:pt x="94" y="1595"/>
                  </a:cubicBezTo>
                  <a:lnTo>
                    <a:pt x="2024" y="1595"/>
                  </a:lnTo>
                  <a:cubicBezTo>
                    <a:pt x="2075" y="1595"/>
                    <a:pt x="2117" y="1553"/>
                    <a:pt x="2117" y="1501"/>
                  </a:cubicBezTo>
                  <a:lnTo>
                    <a:pt x="2117" y="967"/>
                  </a:lnTo>
                  <a:cubicBezTo>
                    <a:pt x="2117" y="915"/>
                    <a:pt x="2075" y="873"/>
                    <a:pt x="2024" y="873"/>
                  </a:cubicBezTo>
                  <a:close/>
                  <a:moveTo>
                    <a:pt x="1071" y="188"/>
                  </a:moveTo>
                  <a:lnTo>
                    <a:pt x="1263" y="840"/>
                  </a:lnTo>
                  <a:lnTo>
                    <a:pt x="1059" y="1049"/>
                  </a:lnTo>
                  <a:lnTo>
                    <a:pt x="855" y="840"/>
                  </a:lnTo>
                  <a:lnTo>
                    <a:pt x="1047" y="188"/>
                  </a:lnTo>
                  <a:lnTo>
                    <a:pt x="1071" y="18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8" name="Freeform 224">
              <a:extLst>
                <a:ext uri="{FF2B5EF4-FFF2-40B4-BE49-F238E27FC236}">
                  <a16:creationId xmlns:a16="http://schemas.microsoft.com/office/drawing/2014/main" id="{2A5299CA-9CBA-443D-8108-D5B211D4B0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6" y="3084"/>
              <a:ext cx="191" cy="233"/>
            </a:xfrm>
            <a:custGeom>
              <a:avLst/>
              <a:gdLst>
                <a:gd name="T0" fmla="*/ 1759 w 1759"/>
                <a:gd name="T1" fmla="*/ 1028 h 2138"/>
                <a:gd name="T2" fmla="*/ 1757 w 1759"/>
                <a:gd name="T3" fmla="*/ 822 h 2138"/>
                <a:gd name="T4" fmla="*/ 1748 w 1759"/>
                <a:gd name="T5" fmla="*/ 740 h 2138"/>
                <a:gd name="T6" fmla="*/ 1737 w 1759"/>
                <a:gd name="T7" fmla="*/ 683 h 2138"/>
                <a:gd name="T8" fmla="*/ 1716 w 1759"/>
                <a:gd name="T9" fmla="*/ 607 h 2138"/>
                <a:gd name="T10" fmla="*/ 1695 w 1759"/>
                <a:gd name="T11" fmla="*/ 550 h 2138"/>
                <a:gd name="T12" fmla="*/ 1665 w 1759"/>
                <a:gd name="T13" fmla="*/ 484 h 2138"/>
                <a:gd name="T14" fmla="*/ 1633 w 1759"/>
                <a:gd name="T15" fmla="*/ 426 h 2138"/>
                <a:gd name="T16" fmla="*/ 1529 w 1759"/>
                <a:gd name="T17" fmla="*/ 287 h 2138"/>
                <a:gd name="T18" fmla="*/ 1478 w 1759"/>
                <a:gd name="T19" fmla="*/ 235 h 2138"/>
                <a:gd name="T20" fmla="*/ 1452 w 1759"/>
                <a:gd name="T21" fmla="*/ 212 h 2138"/>
                <a:gd name="T22" fmla="*/ 1438 w 1759"/>
                <a:gd name="T23" fmla="*/ 201 h 2138"/>
                <a:gd name="T24" fmla="*/ 1406 w 1759"/>
                <a:gd name="T25" fmla="*/ 175 h 2138"/>
                <a:gd name="T26" fmla="*/ 1386 w 1759"/>
                <a:gd name="T27" fmla="*/ 161 h 2138"/>
                <a:gd name="T28" fmla="*/ 1369 w 1759"/>
                <a:gd name="T29" fmla="*/ 149 h 2138"/>
                <a:gd name="T30" fmla="*/ 1337 w 1759"/>
                <a:gd name="T31" fmla="*/ 128 h 2138"/>
                <a:gd name="T32" fmla="*/ 1310 w 1759"/>
                <a:gd name="T33" fmla="*/ 113 h 2138"/>
                <a:gd name="T34" fmla="*/ 1296 w 1759"/>
                <a:gd name="T35" fmla="*/ 105 h 2138"/>
                <a:gd name="T36" fmla="*/ 1281 w 1759"/>
                <a:gd name="T37" fmla="*/ 97 h 2138"/>
                <a:gd name="T38" fmla="*/ 1227 w 1759"/>
                <a:gd name="T39" fmla="*/ 72 h 2138"/>
                <a:gd name="T40" fmla="*/ 1180 w 1759"/>
                <a:gd name="T41" fmla="*/ 53 h 2138"/>
                <a:gd name="T42" fmla="*/ 927 w 1759"/>
                <a:gd name="T43" fmla="*/ 1 h 2138"/>
                <a:gd name="T44" fmla="*/ 418 w 1759"/>
                <a:gd name="T45" fmla="*/ 131 h 2138"/>
                <a:gd name="T46" fmla="*/ 880 w 1759"/>
                <a:gd name="T47" fmla="*/ 188 h 2138"/>
                <a:gd name="T48" fmla="*/ 955 w 1759"/>
                <a:gd name="T49" fmla="*/ 192 h 2138"/>
                <a:gd name="T50" fmla="*/ 1012 w 1759"/>
                <a:gd name="T51" fmla="*/ 200 h 2138"/>
                <a:gd name="T52" fmla="*/ 1066 w 1759"/>
                <a:gd name="T53" fmla="*/ 213 h 2138"/>
                <a:gd name="T54" fmla="*/ 1126 w 1759"/>
                <a:gd name="T55" fmla="*/ 233 h 2138"/>
                <a:gd name="T56" fmla="*/ 1191 w 1759"/>
                <a:gd name="T57" fmla="*/ 262 h 2138"/>
                <a:gd name="T58" fmla="*/ 1236 w 1759"/>
                <a:gd name="T59" fmla="*/ 287 h 2138"/>
                <a:gd name="T60" fmla="*/ 1265 w 1759"/>
                <a:gd name="T61" fmla="*/ 305 h 2138"/>
                <a:gd name="T62" fmla="*/ 1296 w 1759"/>
                <a:gd name="T63" fmla="*/ 327 h 2138"/>
                <a:gd name="T64" fmla="*/ 1337 w 1759"/>
                <a:gd name="T65" fmla="*/ 361 h 2138"/>
                <a:gd name="T66" fmla="*/ 1375 w 1759"/>
                <a:gd name="T67" fmla="*/ 397 h 2138"/>
                <a:gd name="T68" fmla="*/ 1412 w 1759"/>
                <a:gd name="T69" fmla="*/ 438 h 2138"/>
                <a:gd name="T70" fmla="*/ 1472 w 1759"/>
                <a:gd name="T71" fmla="*/ 523 h 2138"/>
                <a:gd name="T72" fmla="*/ 1496 w 1759"/>
                <a:gd name="T73" fmla="*/ 566 h 2138"/>
                <a:gd name="T74" fmla="*/ 1521 w 1759"/>
                <a:gd name="T75" fmla="*/ 620 h 2138"/>
                <a:gd name="T76" fmla="*/ 1537 w 1759"/>
                <a:gd name="T77" fmla="*/ 663 h 2138"/>
                <a:gd name="T78" fmla="*/ 1554 w 1759"/>
                <a:gd name="T79" fmla="*/ 725 h 2138"/>
                <a:gd name="T80" fmla="*/ 1563 w 1759"/>
                <a:gd name="T81" fmla="*/ 769 h 2138"/>
                <a:gd name="T82" fmla="*/ 1570 w 1759"/>
                <a:gd name="T83" fmla="*/ 834 h 2138"/>
                <a:gd name="T84" fmla="*/ 1572 w 1759"/>
                <a:gd name="T85" fmla="*/ 914 h 2138"/>
                <a:gd name="T86" fmla="*/ 1099 w 1759"/>
                <a:gd name="T87" fmla="*/ 659 h 2138"/>
                <a:gd name="T88" fmla="*/ 188 w 1759"/>
                <a:gd name="T89" fmla="*/ 879 h 2138"/>
                <a:gd name="T90" fmla="*/ 125 w 1759"/>
                <a:gd name="T91" fmla="*/ 427 h 2138"/>
                <a:gd name="T92" fmla="*/ 0 w 1759"/>
                <a:gd name="T93" fmla="*/ 1258 h 2138"/>
                <a:gd name="T94" fmla="*/ 472 w 1759"/>
                <a:gd name="T95" fmla="*/ 1125 h 2138"/>
                <a:gd name="T96" fmla="*/ 1572 w 1759"/>
                <a:gd name="T97" fmla="*/ 1258 h 2138"/>
                <a:gd name="T98" fmla="*/ 188 w 1759"/>
                <a:gd name="T99" fmla="*/ 1085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59" h="2138">
                  <a:moveTo>
                    <a:pt x="880" y="2138"/>
                  </a:moveTo>
                  <a:cubicBezTo>
                    <a:pt x="1365" y="2138"/>
                    <a:pt x="1759" y="1743"/>
                    <a:pt x="1759" y="1258"/>
                  </a:cubicBezTo>
                  <a:lnTo>
                    <a:pt x="1759" y="1028"/>
                  </a:lnTo>
                  <a:lnTo>
                    <a:pt x="1759" y="879"/>
                  </a:lnTo>
                  <a:cubicBezTo>
                    <a:pt x="1759" y="864"/>
                    <a:pt x="1759" y="848"/>
                    <a:pt x="1758" y="833"/>
                  </a:cubicBezTo>
                  <a:cubicBezTo>
                    <a:pt x="1758" y="829"/>
                    <a:pt x="1757" y="826"/>
                    <a:pt x="1757" y="822"/>
                  </a:cubicBezTo>
                  <a:cubicBezTo>
                    <a:pt x="1756" y="810"/>
                    <a:pt x="1755" y="798"/>
                    <a:pt x="1754" y="786"/>
                  </a:cubicBezTo>
                  <a:cubicBezTo>
                    <a:pt x="1754" y="782"/>
                    <a:pt x="1753" y="779"/>
                    <a:pt x="1753" y="775"/>
                  </a:cubicBezTo>
                  <a:cubicBezTo>
                    <a:pt x="1751" y="763"/>
                    <a:pt x="1750" y="752"/>
                    <a:pt x="1748" y="740"/>
                  </a:cubicBezTo>
                  <a:cubicBezTo>
                    <a:pt x="1747" y="736"/>
                    <a:pt x="1747" y="733"/>
                    <a:pt x="1746" y="729"/>
                  </a:cubicBezTo>
                  <a:cubicBezTo>
                    <a:pt x="1744" y="718"/>
                    <a:pt x="1742" y="706"/>
                    <a:pt x="1739" y="695"/>
                  </a:cubicBezTo>
                  <a:cubicBezTo>
                    <a:pt x="1739" y="691"/>
                    <a:pt x="1738" y="687"/>
                    <a:pt x="1737" y="683"/>
                  </a:cubicBezTo>
                  <a:cubicBezTo>
                    <a:pt x="1734" y="672"/>
                    <a:pt x="1731" y="661"/>
                    <a:pt x="1729" y="650"/>
                  </a:cubicBezTo>
                  <a:cubicBezTo>
                    <a:pt x="1727" y="646"/>
                    <a:pt x="1726" y="642"/>
                    <a:pt x="1725" y="638"/>
                  </a:cubicBezTo>
                  <a:cubicBezTo>
                    <a:pt x="1722" y="627"/>
                    <a:pt x="1719" y="617"/>
                    <a:pt x="1716" y="607"/>
                  </a:cubicBezTo>
                  <a:cubicBezTo>
                    <a:pt x="1714" y="602"/>
                    <a:pt x="1713" y="598"/>
                    <a:pt x="1711" y="593"/>
                  </a:cubicBezTo>
                  <a:cubicBezTo>
                    <a:pt x="1708" y="584"/>
                    <a:pt x="1704" y="574"/>
                    <a:pt x="1700" y="564"/>
                  </a:cubicBezTo>
                  <a:cubicBezTo>
                    <a:pt x="1699" y="559"/>
                    <a:pt x="1697" y="555"/>
                    <a:pt x="1695" y="550"/>
                  </a:cubicBezTo>
                  <a:cubicBezTo>
                    <a:pt x="1691" y="541"/>
                    <a:pt x="1687" y="532"/>
                    <a:pt x="1684" y="524"/>
                  </a:cubicBezTo>
                  <a:cubicBezTo>
                    <a:pt x="1681" y="518"/>
                    <a:pt x="1679" y="513"/>
                    <a:pt x="1676" y="507"/>
                  </a:cubicBezTo>
                  <a:cubicBezTo>
                    <a:pt x="1673" y="499"/>
                    <a:pt x="1669" y="492"/>
                    <a:pt x="1665" y="484"/>
                  </a:cubicBezTo>
                  <a:cubicBezTo>
                    <a:pt x="1662" y="478"/>
                    <a:pt x="1659" y="472"/>
                    <a:pt x="1656" y="466"/>
                  </a:cubicBezTo>
                  <a:cubicBezTo>
                    <a:pt x="1652" y="460"/>
                    <a:pt x="1649" y="453"/>
                    <a:pt x="1645" y="447"/>
                  </a:cubicBezTo>
                  <a:cubicBezTo>
                    <a:pt x="1641" y="440"/>
                    <a:pt x="1637" y="433"/>
                    <a:pt x="1633" y="426"/>
                  </a:cubicBezTo>
                  <a:cubicBezTo>
                    <a:pt x="1630" y="422"/>
                    <a:pt x="1627" y="417"/>
                    <a:pt x="1625" y="413"/>
                  </a:cubicBezTo>
                  <a:cubicBezTo>
                    <a:pt x="1598" y="371"/>
                    <a:pt x="1568" y="331"/>
                    <a:pt x="1535" y="294"/>
                  </a:cubicBezTo>
                  <a:cubicBezTo>
                    <a:pt x="1533" y="292"/>
                    <a:pt x="1531" y="289"/>
                    <a:pt x="1529" y="287"/>
                  </a:cubicBezTo>
                  <a:cubicBezTo>
                    <a:pt x="1522" y="280"/>
                    <a:pt x="1515" y="272"/>
                    <a:pt x="1508" y="265"/>
                  </a:cubicBezTo>
                  <a:cubicBezTo>
                    <a:pt x="1505" y="261"/>
                    <a:pt x="1501" y="258"/>
                    <a:pt x="1498" y="255"/>
                  </a:cubicBezTo>
                  <a:cubicBezTo>
                    <a:pt x="1491" y="248"/>
                    <a:pt x="1484" y="242"/>
                    <a:pt x="1478" y="235"/>
                  </a:cubicBezTo>
                  <a:cubicBezTo>
                    <a:pt x="1473" y="231"/>
                    <a:pt x="1469" y="228"/>
                    <a:pt x="1465" y="224"/>
                  </a:cubicBezTo>
                  <a:cubicBezTo>
                    <a:pt x="1462" y="221"/>
                    <a:pt x="1458" y="218"/>
                    <a:pt x="1455" y="215"/>
                  </a:cubicBezTo>
                  <a:cubicBezTo>
                    <a:pt x="1454" y="214"/>
                    <a:pt x="1453" y="213"/>
                    <a:pt x="1452" y="212"/>
                  </a:cubicBezTo>
                  <a:cubicBezTo>
                    <a:pt x="1450" y="211"/>
                    <a:pt x="1449" y="209"/>
                    <a:pt x="1447" y="208"/>
                  </a:cubicBezTo>
                  <a:cubicBezTo>
                    <a:pt x="1444" y="206"/>
                    <a:pt x="1442" y="204"/>
                    <a:pt x="1439" y="201"/>
                  </a:cubicBezTo>
                  <a:cubicBezTo>
                    <a:pt x="1439" y="201"/>
                    <a:pt x="1439" y="201"/>
                    <a:pt x="1438" y="201"/>
                  </a:cubicBezTo>
                  <a:cubicBezTo>
                    <a:pt x="1435" y="198"/>
                    <a:pt x="1431" y="194"/>
                    <a:pt x="1427" y="191"/>
                  </a:cubicBezTo>
                  <a:cubicBezTo>
                    <a:pt x="1423" y="189"/>
                    <a:pt x="1420" y="186"/>
                    <a:pt x="1417" y="184"/>
                  </a:cubicBezTo>
                  <a:cubicBezTo>
                    <a:pt x="1413" y="181"/>
                    <a:pt x="1410" y="178"/>
                    <a:pt x="1406" y="175"/>
                  </a:cubicBezTo>
                  <a:cubicBezTo>
                    <a:pt x="1406" y="175"/>
                    <a:pt x="1405" y="175"/>
                    <a:pt x="1405" y="175"/>
                  </a:cubicBezTo>
                  <a:cubicBezTo>
                    <a:pt x="1403" y="173"/>
                    <a:pt x="1400" y="171"/>
                    <a:pt x="1398" y="169"/>
                  </a:cubicBezTo>
                  <a:cubicBezTo>
                    <a:pt x="1394" y="166"/>
                    <a:pt x="1390" y="164"/>
                    <a:pt x="1386" y="161"/>
                  </a:cubicBezTo>
                  <a:cubicBezTo>
                    <a:pt x="1382" y="158"/>
                    <a:pt x="1377" y="154"/>
                    <a:pt x="1372" y="151"/>
                  </a:cubicBezTo>
                  <a:lnTo>
                    <a:pt x="1371" y="150"/>
                  </a:lnTo>
                  <a:cubicBezTo>
                    <a:pt x="1370" y="150"/>
                    <a:pt x="1369" y="149"/>
                    <a:pt x="1369" y="149"/>
                  </a:cubicBezTo>
                  <a:cubicBezTo>
                    <a:pt x="1364" y="146"/>
                    <a:pt x="1360" y="143"/>
                    <a:pt x="1355" y="140"/>
                  </a:cubicBezTo>
                  <a:cubicBezTo>
                    <a:pt x="1350" y="136"/>
                    <a:pt x="1344" y="133"/>
                    <a:pt x="1338" y="129"/>
                  </a:cubicBezTo>
                  <a:cubicBezTo>
                    <a:pt x="1338" y="129"/>
                    <a:pt x="1337" y="129"/>
                    <a:pt x="1337" y="128"/>
                  </a:cubicBezTo>
                  <a:cubicBezTo>
                    <a:pt x="1336" y="128"/>
                    <a:pt x="1335" y="127"/>
                    <a:pt x="1333" y="126"/>
                  </a:cubicBezTo>
                  <a:cubicBezTo>
                    <a:pt x="1330" y="124"/>
                    <a:pt x="1327" y="122"/>
                    <a:pt x="1323" y="120"/>
                  </a:cubicBezTo>
                  <a:cubicBezTo>
                    <a:pt x="1319" y="118"/>
                    <a:pt x="1315" y="115"/>
                    <a:pt x="1310" y="113"/>
                  </a:cubicBezTo>
                  <a:lnTo>
                    <a:pt x="1309" y="112"/>
                  </a:lnTo>
                  <a:cubicBezTo>
                    <a:pt x="1306" y="111"/>
                    <a:pt x="1304" y="110"/>
                    <a:pt x="1302" y="108"/>
                  </a:cubicBezTo>
                  <a:cubicBezTo>
                    <a:pt x="1300" y="107"/>
                    <a:pt x="1298" y="106"/>
                    <a:pt x="1296" y="105"/>
                  </a:cubicBezTo>
                  <a:cubicBezTo>
                    <a:pt x="1294" y="104"/>
                    <a:pt x="1292" y="103"/>
                    <a:pt x="1290" y="102"/>
                  </a:cubicBezTo>
                  <a:cubicBezTo>
                    <a:pt x="1288" y="101"/>
                    <a:pt x="1286" y="100"/>
                    <a:pt x="1284" y="99"/>
                  </a:cubicBezTo>
                  <a:lnTo>
                    <a:pt x="1281" y="97"/>
                  </a:lnTo>
                  <a:cubicBezTo>
                    <a:pt x="1277" y="95"/>
                    <a:pt x="1273" y="93"/>
                    <a:pt x="1268" y="91"/>
                  </a:cubicBezTo>
                  <a:cubicBezTo>
                    <a:pt x="1265" y="89"/>
                    <a:pt x="1261" y="87"/>
                    <a:pt x="1258" y="85"/>
                  </a:cubicBezTo>
                  <a:cubicBezTo>
                    <a:pt x="1247" y="81"/>
                    <a:pt x="1237" y="76"/>
                    <a:pt x="1227" y="72"/>
                  </a:cubicBezTo>
                  <a:cubicBezTo>
                    <a:pt x="1224" y="70"/>
                    <a:pt x="1220" y="69"/>
                    <a:pt x="1217" y="67"/>
                  </a:cubicBezTo>
                  <a:cubicBezTo>
                    <a:pt x="1205" y="63"/>
                    <a:pt x="1194" y="58"/>
                    <a:pt x="1183" y="54"/>
                  </a:cubicBezTo>
                  <a:cubicBezTo>
                    <a:pt x="1182" y="53"/>
                    <a:pt x="1181" y="53"/>
                    <a:pt x="1180" y="53"/>
                  </a:cubicBezTo>
                  <a:cubicBezTo>
                    <a:pt x="1113" y="28"/>
                    <a:pt x="1043" y="12"/>
                    <a:pt x="971" y="5"/>
                  </a:cubicBezTo>
                  <a:cubicBezTo>
                    <a:pt x="970" y="5"/>
                    <a:pt x="969" y="5"/>
                    <a:pt x="968" y="4"/>
                  </a:cubicBezTo>
                  <a:cubicBezTo>
                    <a:pt x="954" y="3"/>
                    <a:pt x="941" y="2"/>
                    <a:pt x="927" y="1"/>
                  </a:cubicBezTo>
                  <a:cubicBezTo>
                    <a:pt x="925" y="1"/>
                    <a:pt x="923" y="1"/>
                    <a:pt x="922" y="1"/>
                  </a:cubicBezTo>
                  <a:cubicBezTo>
                    <a:pt x="908" y="0"/>
                    <a:pt x="894" y="0"/>
                    <a:pt x="880" y="0"/>
                  </a:cubicBezTo>
                  <a:cubicBezTo>
                    <a:pt x="716" y="0"/>
                    <a:pt x="556" y="45"/>
                    <a:pt x="418" y="131"/>
                  </a:cubicBezTo>
                  <a:cubicBezTo>
                    <a:pt x="374" y="158"/>
                    <a:pt x="360" y="216"/>
                    <a:pt x="387" y="260"/>
                  </a:cubicBezTo>
                  <a:cubicBezTo>
                    <a:pt x="414" y="304"/>
                    <a:pt x="472" y="318"/>
                    <a:pt x="516" y="291"/>
                  </a:cubicBezTo>
                  <a:cubicBezTo>
                    <a:pt x="625" y="223"/>
                    <a:pt x="751" y="188"/>
                    <a:pt x="880" y="188"/>
                  </a:cubicBezTo>
                  <a:cubicBezTo>
                    <a:pt x="893" y="188"/>
                    <a:pt x="905" y="188"/>
                    <a:pt x="918" y="189"/>
                  </a:cubicBezTo>
                  <a:cubicBezTo>
                    <a:pt x="923" y="189"/>
                    <a:pt x="928" y="189"/>
                    <a:pt x="933" y="190"/>
                  </a:cubicBezTo>
                  <a:cubicBezTo>
                    <a:pt x="941" y="190"/>
                    <a:pt x="948" y="191"/>
                    <a:pt x="955" y="192"/>
                  </a:cubicBezTo>
                  <a:cubicBezTo>
                    <a:pt x="962" y="192"/>
                    <a:pt x="968" y="193"/>
                    <a:pt x="974" y="194"/>
                  </a:cubicBezTo>
                  <a:cubicBezTo>
                    <a:pt x="980" y="195"/>
                    <a:pt x="986" y="196"/>
                    <a:pt x="992" y="197"/>
                  </a:cubicBezTo>
                  <a:cubicBezTo>
                    <a:pt x="999" y="198"/>
                    <a:pt x="1006" y="199"/>
                    <a:pt x="1012" y="200"/>
                  </a:cubicBezTo>
                  <a:cubicBezTo>
                    <a:pt x="1018" y="201"/>
                    <a:pt x="1023" y="203"/>
                    <a:pt x="1029" y="204"/>
                  </a:cubicBezTo>
                  <a:cubicBezTo>
                    <a:pt x="1035" y="205"/>
                    <a:pt x="1042" y="207"/>
                    <a:pt x="1049" y="208"/>
                  </a:cubicBezTo>
                  <a:cubicBezTo>
                    <a:pt x="1055" y="210"/>
                    <a:pt x="1061" y="212"/>
                    <a:pt x="1066" y="213"/>
                  </a:cubicBezTo>
                  <a:cubicBezTo>
                    <a:pt x="1072" y="215"/>
                    <a:pt x="1078" y="217"/>
                    <a:pt x="1084" y="218"/>
                  </a:cubicBezTo>
                  <a:cubicBezTo>
                    <a:pt x="1096" y="222"/>
                    <a:pt x="1107" y="226"/>
                    <a:pt x="1118" y="230"/>
                  </a:cubicBezTo>
                  <a:cubicBezTo>
                    <a:pt x="1121" y="231"/>
                    <a:pt x="1123" y="232"/>
                    <a:pt x="1126" y="233"/>
                  </a:cubicBezTo>
                  <a:cubicBezTo>
                    <a:pt x="1136" y="237"/>
                    <a:pt x="1145" y="241"/>
                    <a:pt x="1155" y="245"/>
                  </a:cubicBezTo>
                  <a:cubicBezTo>
                    <a:pt x="1158" y="246"/>
                    <a:pt x="1160" y="247"/>
                    <a:pt x="1163" y="248"/>
                  </a:cubicBezTo>
                  <a:cubicBezTo>
                    <a:pt x="1172" y="253"/>
                    <a:pt x="1182" y="257"/>
                    <a:pt x="1191" y="262"/>
                  </a:cubicBezTo>
                  <a:cubicBezTo>
                    <a:pt x="1197" y="265"/>
                    <a:pt x="1202" y="267"/>
                    <a:pt x="1208" y="270"/>
                  </a:cubicBezTo>
                  <a:cubicBezTo>
                    <a:pt x="1209" y="271"/>
                    <a:pt x="1210" y="272"/>
                    <a:pt x="1212" y="272"/>
                  </a:cubicBezTo>
                  <a:cubicBezTo>
                    <a:pt x="1220" y="277"/>
                    <a:pt x="1228" y="282"/>
                    <a:pt x="1236" y="287"/>
                  </a:cubicBezTo>
                  <a:cubicBezTo>
                    <a:pt x="1238" y="288"/>
                    <a:pt x="1239" y="289"/>
                    <a:pt x="1241" y="290"/>
                  </a:cubicBezTo>
                  <a:cubicBezTo>
                    <a:pt x="1241" y="290"/>
                    <a:pt x="1241" y="290"/>
                    <a:pt x="1241" y="290"/>
                  </a:cubicBezTo>
                  <a:cubicBezTo>
                    <a:pt x="1249" y="295"/>
                    <a:pt x="1257" y="300"/>
                    <a:pt x="1265" y="305"/>
                  </a:cubicBezTo>
                  <a:cubicBezTo>
                    <a:pt x="1266" y="306"/>
                    <a:pt x="1268" y="307"/>
                    <a:pt x="1269" y="308"/>
                  </a:cubicBezTo>
                  <a:cubicBezTo>
                    <a:pt x="1277" y="313"/>
                    <a:pt x="1284" y="318"/>
                    <a:pt x="1291" y="324"/>
                  </a:cubicBezTo>
                  <a:cubicBezTo>
                    <a:pt x="1293" y="325"/>
                    <a:pt x="1294" y="326"/>
                    <a:pt x="1296" y="327"/>
                  </a:cubicBezTo>
                  <a:cubicBezTo>
                    <a:pt x="1303" y="333"/>
                    <a:pt x="1310" y="338"/>
                    <a:pt x="1317" y="344"/>
                  </a:cubicBezTo>
                  <a:cubicBezTo>
                    <a:pt x="1319" y="345"/>
                    <a:pt x="1320" y="346"/>
                    <a:pt x="1321" y="347"/>
                  </a:cubicBezTo>
                  <a:cubicBezTo>
                    <a:pt x="1327" y="352"/>
                    <a:pt x="1332" y="356"/>
                    <a:pt x="1337" y="361"/>
                  </a:cubicBezTo>
                  <a:cubicBezTo>
                    <a:pt x="1342" y="365"/>
                    <a:pt x="1346" y="369"/>
                    <a:pt x="1351" y="373"/>
                  </a:cubicBezTo>
                  <a:cubicBezTo>
                    <a:pt x="1355" y="377"/>
                    <a:pt x="1360" y="382"/>
                    <a:pt x="1364" y="386"/>
                  </a:cubicBezTo>
                  <a:cubicBezTo>
                    <a:pt x="1368" y="390"/>
                    <a:pt x="1372" y="394"/>
                    <a:pt x="1375" y="397"/>
                  </a:cubicBezTo>
                  <a:cubicBezTo>
                    <a:pt x="1380" y="402"/>
                    <a:pt x="1385" y="407"/>
                    <a:pt x="1389" y="412"/>
                  </a:cubicBezTo>
                  <a:cubicBezTo>
                    <a:pt x="1392" y="415"/>
                    <a:pt x="1395" y="419"/>
                    <a:pt x="1399" y="423"/>
                  </a:cubicBezTo>
                  <a:cubicBezTo>
                    <a:pt x="1403" y="428"/>
                    <a:pt x="1408" y="433"/>
                    <a:pt x="1412" y="438"/>
                  </a:cubicBezTo>
                  <a:cubicBezTo>
                    <a:pt x="1415" y="442"/>
                    <a:pt x="1418" y="445"/>
                    <a:pt x="1420" y="448"/>
                  </a:cubicBezTo>
                  <a:cubicBezTo>
                    <a:pt x="1435" y="467"/>
                    <a:pt x="1449" y="487"/>
                    <a:pt x="1462" y="507"/>
                  </a:cubicBezTo>
                  <a:cubicBezTo>
                    <a:pt x="1466" y="512"/>
                    <a:pt x="1469" y="517"/>
                    <a:pt x="1472" y="523"/>
                  </a:cubicBezTo>
                  <a:cubicBezTo>
                    <a:pt x="1475" y="527"/>
                    <a:pt x="1477" y="531"/>
                    <a:pt x="1480" y="535"/>
                  </a:cubicBezTo>
                  <a:cubicBezTo>
                    <a:pt x="1483" y="542"/>
                    <a:pt x="1487" y="548"/>
                    <a:pt x="1490" y="554"/>
                  </a:cubicBezTo>
                  <a:cubicBezTo>
                    <a:pt x="1492" y="558"/>
                    <a:pt x="1494" y="562"/>
                    <a:pt x="1496" y="566"/>
                  </a:cubicBezTo>
                  <a:cubicBezTo>
                    <a:pt x="1500" y="573"/>
                    <a:pt x="1503" y="580"/>
                    <a:pt x="1506" y="586"/>
                  </a:cubicBezTo>
                  <a:cubicBezTo>
                    <a:pt x="1508" y="590"/>
                    <a:pt x="1510" y="594"/>
                    <a:pt x="1511" y="597"/>
                  </a:cubicBezTo>
                  <a:cubicBezTo>
                    <a:pt x="1515" y="605"/>
                    <a:pt x="1518" y="612"/>
                    <a:pt x="1521" y="620"/>
                  </a:cubicBezTo>
                  <a:cubicBezTo>
                    <a:pt x="1522" y="623"/>
                    <a:pt x="1524" y="627"/>
                    <a:pt x="1525" y="630"/>
                  </a:cubicBezTo>
                  <a:cubicBezTo>
                    <a:pt x="1528" y="638"/>
                    <a:pt x="1531" y="646"/>
                    <a:pt x="1534" y="654"/>
                  </a:cubicBezTo>
                  <a:cubicBezTo>
                    <a:pt x="1535" y="657"/>
                    <a:pt x="1536" y="660"/>
                    <a:pt x="1537" y="663"/>
                  </a:cubicBezTo>
                  <a:cubicBezTo>
                    <a:pt x="1540" y="672"/>
                    <a:pt x="1542" y="681"/>
                    <a:pt x="1545" y="689"/>
                  </a:cubicBezTo>
                  <a:cubicBezTo>
                    <a:pt x="1546" y="692"/>
                    <a:pt x="1546" y="695"/>
                    <a:pt x="1547" y="698"/>
                  </a:cubicBezTo>
                  <a:cubicBezTo>
                    <a:pt x="1550" y="707"/>
                    <a:pt x="1552" y="716"/>
                    <a:pt x="1554" y="725"/>
                  </a:cubicBezTo>
                  <a:cubicBezTo>
                    <a:pt x="1555" y="728"/>
                    <a:pt x="1555" y="730"/>
                    <a:pt x="1556" y="733"/>
                  </a:cubicBezTo>
                  <a:cubicBezTo>
                    <a:pt x="1558" y="742"/>
                    <a:pt x="1560" y="752"/>
                    <a:pt x="1561" y="761"/>
                  </a:cubicBezTo>
                  <a:cubicBezTo>
                    <a:pt x="1562" y="764"/>
                    <a:pt x="1562" y="766"/>
                    <a:pt x="1563" y="769"/>
                  </a:cubicBezTo>
                  <a:cubicBezTo>
                    <a:pt x="1564" y="778"/>
                    <a:pt x="1565" y="788"/>
                    <a:pt x="1567" y="797"/>
                  </a:cubicBezTo>
                  <a:cubicBezTo>
                    <a:pt x="1567" y="800"/>
                    <a:pt x="1567" y="803"/>
                    <a:pt x="1568" y="806"/>
                  </a:cubicBezTo>
                  <a:cubicBezTo>
                    <a:pt x="1569" y="815"/>
                    <a:pt x="1569" y="825"/>
                    <a:pt x="1570" y="834"/>
                  </a:cubicBezTo>
                  <a:cubicBezTo>
                    <a:pt x="1570" y="837"/>
                    <a:pt x="1570" y="840"/>
                    <a:pt x="1571" y="843"/>
                  </a:cubicBezTo>
                  <a:cubicBezTo>
                    <a:pt x="1571" y="855"/>
                    <a:pt x="1572" y="867"/>
                    <a:pt x="1572" y="879"/>
                  </a:cubicBezTo>
                  <a:lnTo>
                    <a:pt x="1572" y="914"/>
                  </a:lnTo>
                  <a:cubicBezTo>
                    <a:pt x="1439" y="875"/>
                    <a:pt x="1324" y="790"/>
                    <a:pt x="1247" y="671"/>
                  </a:cubicBezTo>
                  <a:cubicBezTo>
                    <a:pt x="1231" y="646"/>
                    <a:pt x="1205" y="631"/>
                    <a:pt x="1176" y="628"/>
                  </a:cubicBezTo>
                  <a:cubicBezTo>
                    <a:pt x="1147" y="626"/>
                    <a:pt x="1118" y="637"/>
                    <a:pt x="1099" y="659"/>
                  </a:cubicBezTo>
                  <a:cubicBezTo>
                    <a:pt x="939" y="836"/>
                    <a:pt x="710" y="938"/>
                    <a:pt x="472" y="938"/>
                  </a:cubicBezTo>
                  <a:cubicBezTo>
                    <a:pt x="374" y="938"/>
                    <a:pt x="279" y="921"/>
                    <a:pt x="188" y="889"/>
                  </a:cubicBezTo>
                  <a:lnTo>
                    <a:pt x="188" y="879"/>
                  </a:lnTo>
                  <a:cubicBezTo>
                    <a:pt x="188" y="754"/>
                    <a:pt x="222" y="631"/>
                    <a:pt x="286" y="524"/>
                  </a:cubicBezTo>
                  <a:cubicBezTo>
                    <a:pt x="313" y="479"/>
                    <a:pt x="298" y="422"/>
                    <a:pt x="254" y="395"/>
                  </a:cubicBezTo>
                  <a:cubicBezTo>
                    <a:pt x="210" y="368"/>
                    <a:pt x="152" y="383"/>
                    <a:pt x="125" y="427"/>
                  </a:cubicBezTo>
                  <a:cubicBezTo>
                    <a:pt x="44" y="563"/>
                    <a:pt x="0" y="720"/>
                    <a:pt x="0" y="879"/>
                  </a:cubicBezTo>
                  <a:lnTo>
                    <a:pt x="0" y="952"/>
                  </a:lnTo>
                  <a:lnTo>
                    <a:pt x="0" y="1258"/>
                  </a:lnTo>
                  <a:cubicBezTo>
                    <a:pt x="0" y="1743"/>
                    <a:pt x="395" y="2138"/>
                    <a:pt x="880" y="2138"/>
                  </a:cubicBezTo>
                  <a:close/>
                  <a:moveTo>
                    <a:pt x="188" y="1085"/>
                  </a:moveTo>
                  <a:cubicBezTo>
                    <a:pt x="280" y="1112"/>
                    <a:pt x="375" y="1125"/>
                    <a:pt x="472" y="1125"/>
                  </a:cubicBezTo>
                  <a:cubicBezTo>
                    <a:pt x="726" y="1125"/>
                    <a:pt x="970" y="1031"/>
                    <a:pt x="1158" y="864"/>
                  </a:cubicBezTo>
                  <a:cubicBezTo>
                    <a:pt x="1267" y="987"/>
                    <a:pt x="1411" y="1072"/>
                    <a:pt x="1572" y="1107"/>
                  </a:cubicBezTo>
                  <a:lnTo>
                    <a:pt x="1572" y="1258"/>
                  </a:lnTo>
                  <a:cubicBezTo>
                    <a:pt x="1572" y="1640"/>
                    <a:pt x="1261" y="1950"/>
                    <a:pt x="880" y="1950"/>
                  </a:cubicBezTo>
                  <a:cubicBezTo>
                    <a:pt x="498" y="1950"/>
                    <a:pt x="188" y="1640"/>
                    <a:pt x="188" y="1258"/>
                  </a:cubicBezTo>
                  <a:lnTo>
                    <a:pt x="188" y="10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9" name="Freeform 225">
              <a:extLst>
                <a:ext uri="{FF2B5EF4-FFF2-40B4-BE49-F238E27FC236}">
                  <a16:creationId xmlns:a16="http://schemas.microsoft.com/office/drawing/2014/main" id="{1A69EAF7-F514-4441-8916-C9D97E1751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0" y="3145"/>
              <a:ext cx="300" cy="313"/>
            </a:xfrm>
            <a:custGeom>
              <a:avLst/>
              <a:gdLst>
                <a:gd name="T0" fmla="*/ 2570 w 2760"/>
                <a:gd name="T1" fmla="*/ 1986 h 2877"/>
                <a:gd name="T2" fmla="*/ 2408 w 2760"/>
                <a:gd name="T3" fmla="*/ 2272 h 2877"/>
                <a:gd name="T4" fmla="*/ 1915 w 2760"/>
                <a:gd name="T5" fmla="*/ 1781 h 2877"/>
                <a:gd name="T6" fmla="*/ 2141 w 2760"/>
                <a:gd name="T7" fmla="*/ 1216 h 2877"/>
                <a:gd name="T8" fmla="*/ 1755 w 2760"/>
                <a:gd name="T9" fmla="*/ 1050 h 2877"/>
                <a:gd name="T10" fmla="*/ 1570 w 2760"/>
                <a:gd name="T11" fmla="*/ 335 h 2877"/>
                <a:gd name="T12" fmla="*/ 1647 w 2760"/>
                <a:gd name="T13" fmla="*/ 234 h 2877"/>
                <a:gd name="T14" fmla="*/ 2540 w 2760"/>
                <a:gd name="T15" fmla="*/ 1628 h 2877"/>
                <a:gd name="T16" fmla="*/ 2563 w 2760"/>
                <a:gd name="T17" fmla="*/ 1047 h 2877"/>
                <a:gd name="T18" fmla="*/ 1493 w 2760"/>
                <a:gd name="T19" fmla="*/ 114 h 2877"/>
                <a:gd name="T20" fmla="*/ 942 w 2760"/>
                <a:gd name="T21" fmla="*/ 1125 h 2877"/>
                <a:gd name="T22" fmla="*/ 392 w 2760"/>
                <a:gd name="T23" fmla="*/ 2320 h 2877"/>
                <a:gd name="T24" fmla="*/ 443 w 2760"/>
                <a:gd name="T25" fmla="*/ 2339 h 2877"/>
                <a:gd name="T26" fmla="*/ 479 w 2760"/>
                <a:gd name="T27" fmla="*/ 2349 h 2877"/>
                <a:gd name="T28" fmla="*/ 520 w 2760"/>
                <a:gd name="T29" fmla="*/ 2357 h 2877"/>
                <a:gd name="T30" fmla="*/ 557 w 2760"/>
                <a:gd name="T31" fmla="*/ 2361 h 2877"/>
                <a:gd name="T32" fmla="*/ 598 w 2760"/>
                <a:gd name="T33" fmla="*/ 2363 h 2877"/>
                <a:gd name="T34" fmla="*/ 623 w 2760"/>
                <a:gd name="T35" fmla="*/ 2363 h 2877"/>
                <a:gd name="T36" fmla="*/ 902 w 2760"/>
                <a:gd name="T37" fmla="*/ 2856 h 2877"/>
                <a:gd name="T38" fmla="*/ 1235 w 2760"/>
                <a:gd name="T39" fmla="*/ 2723 h 2877"/>
                <a:gd name="T40" fmla="*/ 1336 w 2760"/>
                <a:gd name="T41" fmla="*/ 2110 h 2877"/>
                <a:gd name="T42" fmla="*/ 2426 w 2760"/>
                <a:gd name="T43" fmla="*/ 2461 h 2877"/>
                <a:gd name="T44" fmla="*/ 2757 w 2760"/>
                <a:gd name="T45" fmla="*/ 1995 h 2877"/>
                <a:gd name="T46" fmla="*/ 1967 w 2760"/>
                <a:gd name="T47" fmla="*/ 1285 h 2877"/>
                <a:gd name="T48" fmla="*/ 1759 w 2760"/>
                <a:gd name="T49" fmla="*/ 1476 h 2877"/>
                <a:gd name="T50" fmla="*/ 1720 w 2760"/>
                <a:gd name="T51" fmla="*/ 1384 h 2877"/>
                <a:gd name="T52" fmla="*/ 1685 w 2760"/>
                <a:gd name="T53" fmla="*/ 1292 h 2877"/>
                <a:gd name="T54" fmla="*/ 283 w 2760"/>
                <a:gd name="T55" fmla="*/ 1960 h 2877"/>
                <a:gd name="T56" fmla="*/ 1026 w 2760"/>
                <a:gd name="T57" fmla="*/ 2032 h 2877"/>
                <a:gd name="T58" fmla="*/ 665 w 2760"/>
                <a:gd name="T59" fmla="*/ 2169 h 2877"/>
                <a:gd name="T60" fmla="*/ 1063 w 2760"/>
                <a:gd name="T61" fmla="*/ 2649 h 2877"/>
                <a:gd name="T62" fmla="*/ 941 w 2760"/>
                <a:gd name="T63" fmla="*/ 2648 h 2877"/>
                <a:gd name="T64" fmla="*/ 1063 w 2760"/>
                <a:gd name="T65" fmla="*/ 2599 h 2877"/>
                <a:gd name="T66" fmla="*/ 1298 w 2760"/>
                <a:gd name="T67" fmla="*/ 1923 h 2877"/>
                <a:gd name="T68" fmla="*/ 1043 w 2760"/>
                <a:gd name="T69" fmla="*/ 1286 h 2877"/>
                <a:gd name="T70" fmla="*/ 1359 w 2760"/>
                <a:gd name="T71" fmla="*/ 742 h 2877"/>
                <a:gd name="T72" fmla="*/ 1368 w 2760"/>
                <a:gd name="T73" fmla="*/ 808 h 2877"/>
                <a:gd name="T74" fmla="*/ 1376 w 2760"/>
                <a:gd name="T75" fmla="*/ 862 h 2877"/>
                <a:gd name="T76" fmla="*/ 1392 w 2760"/>
                <a:gd name="T77" fmla="*/ 946 h 2877"/>
                <a:gd name="T78" fmla="*/ 1404 w 2760"/>
                <a:gd name="T79" fmla="*/ 1005 h 2877"/>
                <a:gd name="T80" fmla="*/ 1421 w 2760"/>
                <a:gd name="T81" fmla="*/ 1075 h 2877"/>
                <a:gd name="T82" fmla="*/ 1438 w 2760"/>
                <a:gd name="T83" fmla="*/ 1138 h 2877"/>
                <a:gd name="T84" fmla="*/ 1459 w 2760"/>
                <a:gd name="T85" fmla="*/ 1208 h 2877"/>
                <a:gd name="T86" fmla="*/ 1480 w 2760"/>
                <a:gd name="T87" fmla="*/ 1272 h 2877"/>
                <a:gd name="T88" fmla="*/ 1505 w 2760"/>
                <a:gd name="T89" fmla="*/ 1345 h 2877"/>
                <a:gd name="T90" fmla="*/ 1528 w 2760"/>
                <a:gd name="T91" fmla="*/ 1408 h 2877"/>
                <a:gd name="T92" fmla="*/ 1571 w 2760"/>
                <a:gd name="T93" fmla="*/ 1515 h 2877"/>
                <a:gd name="T94" fmla="*/ 1603 w 2760"/>
                <a:gd name="T95" fmla="*/ 1588 h 2877"/>
                <a:gd name="T96" fmla="*/ 1633 w 2760"/>
                <a:gd name="T97" fmla="*/ 1651 h 2877"/>
                <a:gd name="T98" fmla="*/ 1665 w 2760"/>
                <a:gd name="T99" fmla="*/ 1716 h 2877"/>
                <a:gd name="T100" fmla="*/ 1696 w 2760"/>
                <a:gd name="T101" fmla="*/ 1775 h 2877"/>
                <a:gd name="T102" fmla="*/ 1730 w 2760"/>
                <a:gd name="T103" fmla="*/ 1837 h 2877"/>
                <a:gd name="T104" fmla="*/ 1763 w 2760"/>
                <a:gd name="T105" fmla="*/ 1892 h 2877"/>
                <a:gd name="T106" fmla="*/ 1800 w 2760"/>
                <a:gd name="T107" fmla="*/ 1953 h 2877"/>
                <a:gd name="T108" fmla="*/ 1840 w 2760"/>
                <a:gd name="T109" fmla="*/ 2012 h 2877"/>
                <a:gd name="T110" fmla="*/ 1878 w 2760"/>
                <a:gd name="T111" fmla="*/ 2066 h 2877"/>
                <a:gd name="T112" fmla="*/ 1906 w 2760"/>
                <a:gd name="T113" fmla="*/ 2102 h 2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60" h="2877">
                  <a:moveTo>
                    <a:pt x="2757" y="1995"/>
                  </a:moveTo>
                  <a:cubicBezTo>
                    <a:pt x="2760" y="1943"/>
                    <a:pt x="2720" y="1899"/>
                    <a:pt x="2668" y="1897"/>
                  </a:cubicBezTo>
                  <a:cubicBezTo>
                    <a:pt x="2616" y="1894"/>
                    <a:pt x="2572" y="1934"/>
                    <a:pt x="2570" y="1986"/>
                  </a:cubicBezTo>
                  <a:cubicBezTo>
                    <a:pt x="2563" y="2138"/>
                    <a:pt x="2522" y="2243"/>
                    <a:pt x="2461" y="2267"/>
                  </a:cubicBezTo>
                  <a:cubicBezTo>
                    <a:pt x="2452" y="2271"/>
                    <a:pt x="2441" y="2273"/>
                    <a:pt x="2429" y="2273"/>
                  </a:cubicBezTo>
                  <a:cubicBezTo>
                    <a:pt x="2422" y="2273"/>
                    <a:pt x="2415" y="2273"/>
                    <a:pt x="2408" y="2272"/>
                  </a:cubicBezTo>
                  <a:cubicBezTo>
                    <a:pt x="2386" y="2268"/>
                    <a:pt x="2362" y="2260"/>
                    <a:pt x="2336" y="2247"/>
                  </a:cubicBezTo>
                  <a:cubicBezTo>
                    <a:pt x="2336" y="2247"/>
                    <a:pt x="2336" y="2247"/>
                    <a:pt x="2336" y="2247"/>
                  </a:cubicBezTo>
                  <a:cubicBezTo>
                    <a:pt x="2203" y="2180"/>
                    <a:pt x="2051" y="2008"/>
                    <a:pt x="1915" y="1781"/>
                  </a:cubicBezTo>
                  <a:cubicBezTo>
                    <a:pt x="1891" y="1740"/>
                    <a:pt x="1868" y="1698"/>
                    <a:pt x="1845" y="1655"/>
                  </a:cubicBezTo>
                  <a:lnTo>
                    <a:pt x="1976" y="1602"/>
                  </a:lnTo>
                  <a:cubicBezTo>
                    <a:pt x="2128" y="1541"/>
                    <a:pt x="2202" y="1368"/>
                    <a:pt x="2141" y="1216"/>
                  </a:cubicBezTo>
                  <a:lnTo>
                    <a:pt x="2141" y="1216"/>
                  </a:lnTo>
                  <a:cubicBezTo>
                    <a:pt x="2112" y="1142"/>
                    <a:pt x="2056" y="1084"/>
                    <a:pt x="1983" y="1053"/>
                  </a:cubicBezTo>
                  <a:cubicBezTo>
                    <a:pt x="1910" y="1022"/>
                    <a:pt x="1829" y="1021"/>
                    <a:pt x="1755" y="1050"/>
                  </a:cubicBezTo>
                  <a:lnTo>
                    <a:pt x="1624" y="1103"/>
                  </a:lnTo>
                  <a:cubicBezTo>
                    <a:pt x="1534" y="789"/>
                    <a:pt x="1511" y="500"/>
                    <a:pt x="1570" y="335"/>
                  </a:cubicBezTo>
                  <a:cubicBezTo>
                    <a:pt x="1570" y="335"/>
                    <a:pt x="1570" y="335"/>
                    <a:pt x="1570" y="335"/>
                  </a:cubicBezTo>
                  <a:cubicBezTo>
                    <a:pt x="1580" y="308"/>
                    <a:pt x="1592" y="285"/>
                    <a:pt x="1605" y="268"/>
                  </a:cubicBezTo>
                  <a:cubicBezTo>
                    <a:pt x="1610" y="262"/>
                    <a:pt x="1615" y="257"/>
                    <a:pt x="1620" y="252"/>
                  </a:cubicBezTo>
                  <a:cubicBezTo>
                    <a:pt x="1628" y="244"/>
                    <a:pt x="1637" y="238"/>
                    <a:pt x="1647" y="234"/>
                  </a:cubicBezTo>
                  <a:cubicBezTo>
                    <a:pt x="1718" y="206"/>
                    <a:pt x="1842" y="275"/>
                    <a:pt x="1971" y="415"/>
                  </a:cubicBezTo>
                  <a:cubicBezTo>
                    <a:pt x="2126" y="583"/>
                    <a:pt x="2275" y="832"/>
                    <a:pt x="2389" y="1117"/>
                  </a:cubicBezTo>
                  <a:cubicBezTo>
                    <a:pt x="2457" y="1289"/>
                    <a:pt x="2510" y="1465"/>
                    <a:pt x="2540" y="1628"/>
                  </a:cubicBezTo>
                  <a:cubicBezTo>
                    <a:pt x="2550" y="1679"/>
                    <a:pt x="2599" y="1713"/>
                    <a:pt x="2650" y="1703"/>
                  </a:cubicBezTo>
                  <a:cubicBezTo>
                    <a:pt x="2700" y="1694"/>
                    <a:pt x="2734" y="1645"/>
                    <a:pt x="2725" y="1594"/>
                  </a:cubicBezTo>
                  <a:cubicBezTo>
                    <a:pt x="2692" y="1417"/>
                    <a:pt x="2637" y="1233"/>
                    <a:pt x="2563" y="1047"/>
                  </a:cubicBezTo>
                  <a:cubicBezTo>
                    <a:pt x="2440" y="742"/>
                    <a:pt x="2279" y="472"/>
                    <a:pt x="2109" y="288"/>
                  </a:cubicBezTo>
                  <a:cubicBezTo>
                    <a:pt x="1917" y="80"/>
                    <a:pt x="1729" y="0"/>
                    <a:pt x="1578" y="60"/>
                  </a:cubicBezTo>
                  <a:cubicBezTo>
                    <a:pt x="1547" y="73"/>
                    <a:pt x="1518" y="91"/>
                    <a:pt x="1493" y="114"/>
                  </a:cubicBezTo>
                  <a:cubicBezTo>
                    <a:pt x="1480" y="126"/>
                    <a:pt x="1468" y="139"/>
                    <a:pt x="1457" y="153"/>
                  </a:cubicBezTo>
                  <a:cubicBezTo>
                    <a:pt x="1433" y="184"/>
                    <a:pt x="1413" y="221"/>
                    <a:pt x="1397" y="264"/>
                  </a:cubicBezTo>
                  <a:lnTo>
                    <a:pt x="942" y="1125"/>
                  </a:lnTo>
                  <a:lnTo>
                    <a:pt x="404" y="1341"/>
                  </a:lnTo>
                  <a:cubicBezTo>
                    <a:pt x="133" y="1449"/>
                    <a:pt x="0" y="1759"/>
                    <a:pt x="109" y="2030"/>
                  </a:cubicBezTo>
                  <a:cubicBezTo>
                    <a:pt x="162" y="2161"/>
                    <a:pt x="262" y="2265"/>
                    <a:pt x="392" y="2320"/>
                  </a:cubicBezTo>
                  <a:cubicBezTo>
                    <a:pt x="401" y="2324"/>
                    <a:pt x="409" y="2327"/>
                    <a:pt x="417" y="2330"/>
                  </a:cubicBezTo>
                  <a:cubicBezTo>
                    <a:pt x="420" y="2331"/>
                    <a:pt x="423" y="2332"/>
                    <a:pt x="426" y="2333"/>
                  </a:cubicBezTo>
                  <a:cubicBezTo>
                    <a:pt x="431" y="2335"/>
                    <a:pt x="437" y="2337"/>
                    <a:pt x="443" y="2339"/>
                  </a:cubicBezTo>
                  <a:cubicBezTo>
                    <a:pt x="446" y="2340"/>
                    <a:pt x="449" y="2341"/>
                    <a:pt x="453" y="2342"/>
                  </a:cubicBezTo>
                  <a:cubicBezTo>
                    <a:pt x="458" y="2343"/>
                    <a:pt x="463" y="2345"/>
                    <a:pt x="468" y="2346"/>
                  </a:cubicBezTo>
                  <a:cubicBezTo>
                    <a:pt x="472" y="2347"/>
                    <a:pt x="475" y="2348"/>
                    <a:pt x="479" y="2349"/>
                  </a:cubicBezTo>
                  <a:cubicBezTo>
                    <a:pt x="484" y="2350"/>
                    <a:pt x="489" y="2351"/>
                    <a:pt x="494" y="2352"/>
                  </a:cubicBezTo>
                  <a:cubicBezTo>
                    <a:pt x="497" y="2353"/>
                    <a:pt x="501" y="2354"/>
                    <a:pt x="505" y="2354"/>
                  </a:cubicBezTo>
                  <a:cubicBezTo>
                    <a:pt x="510" y="2355"/>
                    <a:pt x="515" y="2356"/>
                    <a:pt x="520" y="2357"/>
                  </a:cubicBezTo>
                  <a:cubicBezTo>
                    <a:pt x="523" y="2358"/>
                    <a:pt x="527" y="2358"/>
                    <a:pt x="531" y="2358"/>
                  </a:cubicBezTo>
                  <a:cubicBezTo>
                    <a:pt x="536" y="2359"/>
                    <a:pt x="541" y="2360"/>
                    <a:pt x="546" y="2360"/>
                  </a:cubicBezTo>
                  <a:cubicBezTo>
                    <a:pt x="550" y="2361"/>
                    <a:pt x="553" y="2361"/>
                    <a:pt x="557" y="2361"/>
                  </a:cubicBezTo>
                  <a:cubicBezTo>
                    <a:pt x="562" y="2362"/>
                    <a:pt x="567" y="2362"/>
                    <a:pt x="572" y="2362"/>
                  </a:cubicBezTo>
                  <a:cubicBezTo>
                    <a:pt x="576" y="2363"/>
                    <a:pt x="580" y="2363"/>
                    <a:pt x="583" y="2363"/>
                  </a:cubicBezTo>
                  <a:cubicBezTo>
                    <a:pt x="588" y="2363"/>
                    <a:pt x="593" y="2363"/>
                    <a:pt x="598" y="2363"/>
                  </a:cubicBezTo>
                  <a:cubicBezTo>
                    <a:pt x="599" y="2363"/>
                    <a:pt x="600" y="2363"/>
                    <a:pt x="601" y="2363"/>
                  </a:cubicBezTo>
                  <a:cubicBezTo>
                    <a:pt x="604" y="2363"/>
                    <a:pt x="608" y="2363"/>
                    <a:pt x="611" y="2363"/>
                  </a:cubicBezTo>
                  <a:cubicBezTo>
                    <a:pt x="615" y="2363"/>
                    <a:pt x="619" y="2363"/>
                    <a:pt x="623" y="2363"/>
                  </a:cubicBezTo>
                  <a:cubicBezTo>
                    <a:pt x="624" y="2363"/>
                    <a:pt x="624" y="2363"/>
                    <a:pt x="625" y="2363"/>
                  </a:cubicBezTo>
                  <a:lnTo>
                    <a:pt x="767" y="2717"/>
                  </a:lnTo>
                  <a:cubicBezTo>
                    <a:pt x="792" y="2780"/>
                    <a:pt x="840" y="2830"/>
                    <a:pt x="902" y="2856"/>
                  </a:cubicBezTo>
                  <a:cubicBezTo>
                    <a:pt x="935" y="2870"/>
                    <a:pt x="968" y="2877"/>
                    <a:pt x="1002" y="2877"/>
                  </a:cubicBezTo>
                  <a:cubicBezTo>
                    <a:pt x="1034" y="2877"/>
                    <a:pt x="1066" y="2871"/>
                    <a:pt x="1096" y="2858"/>
                  </a:cubicBezTo>
                  <a:cubicBezTo>
                    <a:pt x="1159" y="2833"/>
                    <a:pt x="1208" y="2785"/>
                    <a:pt x="1235" y="2723"/>
                  </a:cubicBezTo>
                  <a:cubicBezTo>
                    <a:pt x="1262" y="2661"/>
                    <a:pt x="1262" y="2592"/>
                    <a:pt x="1237" y="2529"/>
                  </a:cubicBezTo>
                  <a:lnTo>
                    <a:pt x="1106" y="2202"/>
                  </a:lnTo>
                  <a:lnTo>
                    <a:pt x="1336" y="2110"/>
                  </a:lnTo>
                  <a:lnTo>
                    <a:pt x="2259" y="2418"/>
                  </a:lnTo>
                  <a:cubicBezTo>
                    <a:pt x="2300" y="2438"/>
                    <a:pt x="2341" y="2451"/>
                    <a:pt x="2380" y="2457"/>
                  </a:cubicBezTo>
                  <a:cubicBezTo>
                    <a:pt x="2396" y="2459"/>
                    <a:pt x="2411" y="2461"/>
                    <a:pt x="2426" y="2461"/>
                  </a:cubicBezTo>
                  <a:cubicBezTo>
                    <a:pt x="2428" y="2461"/>
                    <a:pt x="2431" y="2461"/>
                    <a:pt x="2433" y="2460"/>
                  </a:cubicBezTo>
                  <a:cubicBezTo>
                    <a:pt x="2467" y="2460"/>
                    <a:pt x="2500" y="2453"/>
                    <a:pt x="2531" y="2441"/>
                  </a:cubicBezTo>
                  <a:cubicBezTo>
                    <a:pt x="2626" y="2403"/>
                    <a:pt x="2743" y="2295"/>
                    <a:pt x="2757" y="1995"/>
                  </a:cubicBezTo>
                  <a:close/>
                  <a:moveTo>
                    <a:pt x="1825" y="1224"/>
                  </a:moveTo>
                  <a:cubicBezTo>
                    <a:pt x="1852" y="1214"/>
                    <a:pt x="1882" y="1214"/>
                    <a:pt x="1909" y="1225"/>
                  </a:cubicBezTo>
                  <a:cubicBezTo>
                    <a:pt x="1936" y="1237"/>
                    <a:pt x="1957" y="1258"/>
                    <a:pt x="1967" y="1285"/>
                  </a:cubicBezTo>
                  <a:cubicBezTo>
                    <a:pt x="1990" y="1342"/>
                    <a:pt x="1963" y="1406"/>
                    <a:pt x="1906" y="1428"/>
                  </a:cubicBezTo>
                  <a:lnTo>
                    <a:pt x="1763" y="1485"/>
                  </a:lnTo>
                  <a:cubicBezTo>
                    <a:pt x="1762" y="1482"/>
                    <a:pt x="1760" y="1479"/>
                    <a:pt x="1759" y="1476"/>
                  </a:cubicBezTo>
                  <a:cubicBezTo>
                    <a:pt x="1754" y="1465"/>
                    <a:pt x="1749" y="1455"/>
                    <a:pt x="1745" y="1444"/>
                  </a:cubicBezTo>
                  <a:cubicBezTo>
                    <a:pt x="1743" y="1439"/>
                    <a:pt x="1741" y="1435"/>
                    <a:pt x="1739" y="1430"/>
                  </a:cubicBezTo>
                  <a:cubicBezTo>
                    <a:pt x="1733" y="1415"/>
                    <a:pt x="1726" y="1400"/>
                    <a:pt x="1720" y="1384"/>
                  </a:cubicBezTo>
                  <a:cubicBezTo>
                    <a:pt x="1714" y="1369"/>
                    <a:pt x="1708" y="1354"/>
                    <a:pt x="1702" y="1338"/>
                  </a:cubicBezTo>
                  <a:cubicBezTo>
                    <a:pt x="1701" y="1334"/>
                    <a:pt x="1699" y="1329"/>
                    <a:pt x="1697" y="1324"/>
                  </a:cubicBezTo>
                  <a:cubicBezTo>
                    <a:pt x="1693" y="1313"/>
                    <a:pt x="1689" y="1303"/>
                    <a:pt x="1685" y="1292"/>
                  </a:cubicBezTo>
                  <a:cubicBezTo>
                    <a:pt x="1684" y="1288"/>
                    <a:pt x="1683" y="1285"/>
                    <a:pt x="1681" y="1282"/>
                  </a:cubicBezTo>
                  <a:lnTo>
                    <a:pt x="1825" y="1224"/>
                  </a:lnTo>
                  <a:close/>
                  <a:moveTo>
                    <a:pt x="283" y="1960"/>
                  </a:moveTo>
                  <a:cubicBezTo>
                    <a:pt x="213" y="1785"/>
                    <a:pt x="298" y="1585"/>
                    <a:pt x="474" y="1515"/>
                  </a:cubicBezTo>
                  <a:lnTo>
                    <a:pt x="771" y="1396"/>
                  </a:lnTo>
                  <a:cubicBezTo>
                    <a:pt x="817" y="1623"/>
                    <a:pt x="902" y="1836"/>
                    <a:pt x="1026" y="2032"/>
                  </a:cubicBezTo>
                  <a:lnTo>
                    <a:pt x="728" y="2151"/>
                  </a:lnTo>
                  <a:cubicBezTo>
                    <a:pt x="709" y="2159"/>
                    <a:pt x="688" y="2165"/>
                    <a:pt x="667" y="2169"/>
                  </a:cubicBezTo>
                  <a:cubicBezTo>
                    <a:pt x="666" y="2169"/>
                    <a:pt x="666" y="2169"/>
                    <a:pt x="665" y="2169"/>
                  </a:cubicBezTo>
                  <a:cubicBezTo>
                    <a:pt x="599" y="2182"/>
                    <a:pt x="530" y="2175"/>
                    <a:pt x="466" y="2148"/>
                  </a:cubicBezTo>
                  <a:cubicBezTo>
                    <a:pt x="382" y="2112"/>
                    <a:pt x="317" y="2045"/>
                    <a:pt x="283" y="1960"/>
                  </a:cubicBezTo>
                  <a:close/>
                  <a:moveTo>
                    <a:pt x="1063" y="2649"/>
                  </a:moveTo>
                  <a:cubicBezTo>
                    <a:pt x="1056" y="2665"/>
                    <a:pt x="1043" y="2678"/>
                    <a:pt x="1027" y="2684"/>
                  </a:cubicBezTo>
                  <a:cubicBezTo>
                    <a:pt x="1010" y="2691"/>
                    <a:pt x="992" y="2691"/>
                    <a:pt x="976" y="2684"/>
                  </a:cubicBezTo>
                  <a:cubicBezTo>
                    <a:pt x="960" y="2677"/>
                    <a:pt x="948" y="2664"/>
                    <a:pt x="941" y="2648"/>
                  </a:cubicBezTo>
                  <a:lnTo>
                    <a:pt x="810" y="2320"/>
                  </a:lnTo>
                  <a:lnTo>
                    <a:pt x="932" y="2271"/>
                  </a:lnTo>
                  <a:lnTo>
                    <a:pt x="1063" y="2599"/>
                  </a:lnTo>
                  <a:cubicBezTo>
                    <a:pt x="1070" y="2615"/>
                    <a:pt x="1070" y="2633"/>
                    <a:pt x="1063" y="2649"/>
                  </a:cubicBezTo>
                  <a:close/>
                  <a:moveTo>
                    <a:pt x="1363" y="1921"/>
                  </a:moveTo>
                  <a:cubicBezTo>
                    <a:pt x="1342" y="1914"/>
                    <a:pt x="1319" y="1914"/>
                    <a:pt x="1298" y="1923"/>
                  </a:cubicBezTo>
                  <a:lnTo>
                    <a:pt x="1203" y="1961"/>
                  </a:lnTo>
                  <a:cubicBezTo>
                    <a:pt x="1075" y="1767"/>
                    <a:pt x="990" y="1553"/>
                    <a:pt x="948" y="1325"/>
                  </a:cubicBezTo>
                  <a:lnTo>
                    <a:pt x="1043" y="1286"/>
                  </a:lnTo>
                  <a:cubicBezTo>
                    <a:pt x="1064" y="1278"/>
                    <a:pt x="1081" y="1263"/>
                    <a:pt x="1091" y="1243"/>
                  </a:cubicBezTo>
                  <a:lnTo>
                    <a:pt x="1359" y="737"/>
                  </a:lnTo>
                  <a:cubicBezTo>
                    <a:pt x="1359" y="739"/>
                    <a:pt x="1359" y="740"/>
                    <a:pt x="1359" y="742"/>
                  </a:cubicBezTo>
                  <a:cubicBezTo>
                    <a:pt x="1360" y="750"/>
                    <a:pt x="1361" y="758"/>
                    <a:pt x="1362" y="766"/>
                  </a:cubicBezTo>
                  <a:cubicBezTo>
                    <a:pt x="1363" y="771"/>
                    <a:pt x="1363" y="776"/>
                    <a:pt x="1364" y="781"/>
                  </a:cubicBezTo>
                  <a:cubicBezTo>
                    <a:pt x="1365" y="790"/>
                    <a:pt x="1366" y="799"/>
                    <a:pt x="1368" y="808"/>
                  </a:cubicBezTo>
                  <a:cubicBezTo>
                    <a:pt x="1368" y="813"/>
                    <a:pt x="1369" y="817"/>
                    <a:pt x="1370" y="822"/>
                  </a:cubicBezTo>
                  <a:cubicBezTo>
                    <a:pt x="1371" y="833"/>
                    <a:pt x="1373" y="844"/>
                    <a:pt x="1375" y="856"/>
                  </a:cubicBezTo>
                  <a:cubicBezTo>
                    <a:pt x="1375" y="858"/>
                    <a:pt x="1376" y="860"/>
                    <a:pt x="1376" y="862"/>
                  </a:cubicBezTo>
                  <a:cubicBezTo>
                    <a:pt x="1378" y="876"/>
                    <a:pt x="1381" y="890"/>
                    <a:pt x="1383" y="904"/>
                  </a:cubicBezTo>
                  <a:cubicBezTo>
                    <a:pt x="1384" y="907"/>
                    <a:pt x="1384" y="909"/>
                    <a:pt x="1385" y="911"/>
                  </a:cubicBezTo>
                  <a:cubicBezTo>
                    <a:pt x="1387" y="923"/>
                    <a:pt x="1389" y="934"/>
                    <a:pt x="1392" y="946"/>
                  </a:cubicBezTo>
                  <a:cubicBezTo>
                    <a:pt x="1392" y="951"/>
                    <a:pt x="1393" y="955"/>
                    <a:pt x="1394" y="960"/>
                  </a:cubicBezTo>
                  <a:cubicBezTo>
                    <a:pt x="1396" y="969"/>
                    <a:pt x="1398" y="979"/>
                    <a:pt x="1401" y="989"/>
                  </a:cubicBezTo>
                  <a:cubicBezTo>
                    <a:pt x="1402" y="994"/>
                    <a:pt x="1403" y="999"/>
                    <a:pt x="1404" y="1005"/>
                  </a:cubicBezTo>
                  <a:cubicBezTo>
                    <a:pt x="1406" y="1014"/>
                    <a:pt x="1408" y="1023"/>
                    <a:pt x="1411" y="1032"/>
                  </a:cubicBezTo>
                  <a:cubicBezTo>
                    <a:pt x="1412" y="1037"/>
                    <a:pt x="1413" y="1043"/>
                    <a:pt x="1415" y="1049"/>
                  </a:cubicBezTo>
                  <a:cubicBezTo>
                    <a:pt x="1417" y="1058"/>
                    <a:pt x="1419" y="1066"/>
                    <a:pt x="1421" y="1075"/>
                  </a:cubicBezTo>
                  <a:cubicBezTo>
                    <a:pt x="1423" y="1081"/>
                    <a:pt x="1424" y="1087"/>
                    <a:pt x="1426" y="1093"/>
                  </a:cubicBezTo>
                  <a:cubicBezTo>
                    <a:pt x="1428" y="1102"/>
                    <a:pt x="1431" y="1110"/>
                    <a:pt x="1433" y="1119"/>
                  </a:cubicBezTo>
                  <a:cubicBezTo>
                    <a:pt x="1435" y="1125"/>
                    <a:pt x="1436" y="1131"/>
                    <a:pt x="1438" y="1138"/>
                  </a:cubicBezTo>
                  <a:cubicBezTo>
                    <a:pt x="1441" y="1146"/>
                    <a:pt x="1443" y="1155"/>
                    <a:pt x="1446" y="1163"/>
                  </a:cubicBezTo>
                  <a:cubicBezTo>
                    <a:pt x="1447" y="1170"/>
                    <a:pt x="1449" y="1176"/>
                    <a:pt x="1451" y="1182"/>
                  </a:cubicBezTo>
                  <a:cubicBezTo>
                    <a:pt x="1454" y="1191"/>
                    <a:pt x="1456" y="1200"/>
                    <a:pt x="1459" y="1208"/>
                  </a:cubicBezTo>
                  <a:cubicBezTo>
                    <a:pt x="1461" y="1214"/>
                    <a:pt x="1463" y="1221"/>
                    <a:pt x="1465" y="1227"/>
                  </a:cubicBezTo>
                  <a:cubicBezTo>
                    <a:pt x="1468" y="1236"/>
                    <a:pt x="1471" y="1245"/>
                    <a:pt x="1473" y="1253"/>
                  </a:cubicBezTo>
                  <a:cubicBezTo>
                    <a:pt x="1475" y="1260"/>
                    <a:pt x="1477" y="1266"/>
                    <a:pt x="1480" y="1272"/>
                  </a:cubicBezTo>
                  <a:cubicBezTo>
                    <a:pt x="1483" y="1281"/>
                    <a:pt x="1486" y="1290"/>
                    <a:pt x="1489" y="1299"/>
                  </a:cubicBezTo>
                  <a:cubicBezTo>
                    <a:pt x="1491" y="1305"/>
                    <a:pt x="1493" y="1311"/>
                    <a:pt x="1495" y="1317"/>
                  </a:cubicBezTo>
                  <a:cubicBezTo>
                    <a:pt x="1498" y="1327"/>
                    <a:pt x="1502" y="1336"/>
                    <a:pt x="1505" y="1345"/>
                  </a:cubicBezTo>
                  <a:cubicBezTo>
                    <a:pt x="1507" y="1351"/>
                    <a:pt x="1509" y="1357"/>
                    <a:pt x="1511" y="1363"/>
                  </a:cubicBezTo>
                  <a:cubicBezTo>
                    <a:pt x="1515" y="1373"/>
                    <a:pt x="1519" y="1384"/>
                    <a:pt x="1523" y="1394"/>
                  </a:cubicBezTo>
                  <a:cubicBezTo>
                    <a:pt x="1525" y="1399"/>
                    <a:pt x="1526" y="1404"/>
                    <a:pt x="1528" y="1408"/>
                  </a:cubicBezTo>
                  <a:cubicBezTo>
                    <a:pt x="1534" y="1424"/>
                    <a:pt x="1540" y="1439"/>
                    <a:pt x="1546" y="1454"/>
                  </a:cubicBezTo>
                  <a:cubicBezTo>
                    <a:pt x="1552" y="1469"/>
                    <a:pt x="1559" y="1484"/>
                    <a:pt x="1565" y="1499"/>
                  </a:cubicBezTo>
                  <a:cubicBezTo>
                    <a:pt x="1567" y="1505"/>
                    <a:pt x="1569" y="1510"/>
                    <a:pt x="1571" y="1515"/>
                  </a:cubicBezTo>
                  <a:cubicBezTo>
                    <a:pt x="1576" y="1525"/>
                    <a:pt x="1580" y="1534"/>
                    <a:pt x="1584" y="1544"/>
                  </a:cubicBezTo>
                  <a:cubicBezTo>
                    <a:pt x="1587" y="1550"/>
                    <a:pt x="1589" y="1556"/>
                    <a:pt x="1592" y="1562"/>
                  </a:cubicBezTo>
                  <a:cubicBezTo>
                    <a:pt x="1596" y="1571"/>
                    <a:pt x="1600" y="1580"/>
                    <a:pt x="1603" y="1588"/>
                  </a:cubicBezTo>
                  <a:cubicBezTo>
                    <a:pt x="1606" y="1595"/>
                    <a:pt x="1609" y="1601"/>
                    <a:pt x="1612" y="1607"/>
                  </a:cubicBezTo>
                  <a:cubicBezTo>
                    <a:pt x="1616" y="1615"/>
                    <a:pt x="1620" y="1623"/>
                    <a:pt x="1623" y="1631"/>
                  </a:cubicBezTo>
                  <a:cubicBezTo>
                    <a:pt x="1626" y="1638"/>
                    <a:pt x="1630" y="1644"/>
                    <a:pt x="1633" y="1651"/>
                  </a:cubicBezTo>
                  <a:cubicBezTo>
                    <a:pt x="1636" y="1658"/>
                    <a:pt x="1640" y="1666"/>
                    <a:pt x="1644" y="1674"/>
                  </a:cubicBezTo>
                  <a:cubicBezTo>
                    <a:pt x="1647" y="1680"/>
                    <a:pt x="1650" y="1687"/>
                    <a:pt x="1653" y="1693"/>
                  </a:cubicBezTo>
                  <a:cubicBezTo>
                    <a:pt x="1657" y="1701"/>
                    <a:pt x="1661" y="1708"/>
                    <a:pt x="1665" y="1716"/>
                  </a:cubicBezTo>
                  <a:cubicBezTo>
                    <a:pt x="1668" y="1722"/>
                    <a:pt x="1671" y="1728"/>
                    <a:pt x="1675" y="1735"/>
                  </a:cubicBezTo>
                  <a:cubicBezTo>
                    <a:pt x="1678" y="1742"/>
                    <a:pt x="1682" y="1750"/>
                    <a:pt x="1686" y="1757"/>
                  </a:cubicBezTo>
                  <a:cubicBezTo>
                    <a:pt x="1689" y="1763"/>
                    <a:pt x="1693" y="1769"/>
                    <a:pt x="1696" y="1775"/>
                  </a:cubicBezTo>
                  <a:cubicBezTo>
                    <a:pt x="1700" y="1783"/>
                    <a:pt x="1704" y="1790"/>
                    <a:pt x="1708" y="1797"/>
                  </a:cubicBezTo>
                  <a:cubicBezTo>
                    <a:pt x="1711" y="1803"/>
                    <a:pt x="1715" y="1809"/>
                    <a:pt x="1718" y="1815"/>
                  </a:cubicBezTo>
                  <a:cubicBezTo>
                    <a:pt x="1722" y="1822"/>
                    <a:pt x="1726" y="1830"/>
                    <a:pt x="1730" y="1837"/>
                  </a:cubicBezTo>
                  <a:cubicBezTo>
                    <a:pt x="1733" y="1842"/>
                    <a:pt x="1737" y="1848"/>
                    <a:pt x="1740" y="1854"/>
                  </a:cubicBezTo>
                  <a:cubicBezTo>
                    <a:pt x="1744" y="1861"/>
                    <a:pt x="1748" y="1868"/>
                    <a:pt x="1753" y="1875"/>
                  </a:cubicBezTo>
                  <a:cubicBezTo>
                    <a:pt x="1756" y="1881"/>
                    <a:pt x="1759" y="1887"/>
                    <a:pt x="1763" y="1892"/>
                  </a:cubicBezTo>
                  <a:cubicBezTo>
                    <a:pt x="1767" y="1899"/>
                    <a:pt x="1771" y="1906"/>
                    <a:pt x="1776" y="1914"/>
                  </a:cubicBezTo>
                  <a:cubicBezTo>
                    <a:pt x="1779" y="1919"/>
                    <a:pt x="1782" y="1924"/>
                    <a:pt x="1785" y="1929"/>
                  </a:cubicBezTo>
                  <a:cubicBezTo>
                    <a:pt x="1790" y="1937"/>
                    <a:pt x="1795" y="1945"/>
                    <a:pt x="1800" y="1953"/>
                  </a:cubicBezTo>
                  <a:cubicBezTo>
                    <a:pt x="1803" y="1957"/>
                    <a:pt x="1806" y="1961"/>
                    <a:pt x="1808" y="1965"/>
                  </a:cubicBezTo>
                  <a:cubicBezTo>
                    <a:pt x="1816" y="1977"/>
                    <a:pt x="1824" y="1988"/>
                    <a:pt x="1831" y="1999"/>
                  </a:cubicBezTo>
                  <a:cubicBezTo>
                    <a:pt x="1834" y="2004"/>
                    <a:pt x="1837" y="2008"/>
                    <a:pt x="1840" y="2012"/>
                  </a:cubicBezTo>
                  <a:cubicBezTo>
                    <a:pt x="1845" y="2019"/>
                    <a:pt x="1850" y="2026"/>
                    <a:pt x="1855" y="2033"/>
                  </a:cubicBezTo>
                  <a:cubicBezTo>
                    <a:pt x="1858" y="2038"/>
                    <a:pt x="1862" y="2043"/>
                    <a:pt x="1865" y="2048"/>
                  </a:cubicBezTo>
                  <a:cubicBezTo>
                    <a:pt x="1870" y="2054"/>
                    <a:pt x="1874" y="2060"/>
                    <a:pt x="1878" y="2066"/>
                  </a:cubicBezTo>
                  <a:cubicBezTo>
                    <a:pt x="1882" y="2071"/>
                    <a:pt x="1886" y="2076"/>
                    <a:pt x="1890" y="2081"/>
                  </a:cubicBezTo>
                  <a:cubicBezTo>
                    <a:pt x="1894" y="2087"/>
                    <a:pt x="1898" y="2092"/>
                    <a:pt x="1902" y="2098"/>
                  </a:cubicBezTo>
                  <a:cubicBezTo>
                    <a:pt x="1903" y="2099"/>
                    <a:pt x="1905" y="2101"/>
                    <a:pt x="1906" y="2102"/>
                  </a:cubicBezTo>
                  <a:lnTo>
                    <a:pt x="1363" y="192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0" name="Freeform 226">
              <a:extLst>
                <a:ext uri="{FF2B5EF4-FFF2-40B4-BE49-F238E27FC236}">
                  <a16:creationId xmlns:a16="http://schemas.microsoft.com/office/drawing/2014/main" id="{F22F2AA3-EBFF-47E7-9280-64E1CA690C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9" y="2959"/>
              <a:ext cx="254" cy="669"/>
            </a:xfrm>
            <a:custGeom>
              <a:avLst/>
              <a:gdLst>
                <a:gd name="T0" fmla="*/ 1470 w 2337"/>
                <a:gd name="T1" fmla="*/ 2981 h 6150"/>
                <a:gd name="T2" fmla="*/ 226 w 2337"/>
                <a:gd name="T3" fmla="*/ 1153 h 6150"/>
                <a:gd name="T4" fmla="*/ 806 w 2337"/>
                <a:gd name="T5" fmla="*/ 878 h 6150"/>
                <a:gd name="T6" fmla="*/ 1245 w 2337"/>
                <a:gd name="T7" fmla="*/ 439 h 6150"/>
                <a:gd name="T8" fmla="*/ 806 w 2337"/>
                <a:gd name="T9" fmla="*/ 0 h 6150"/>
                <a:gd name="T10" fmla="*/ 368 w 2337"/>
                <a:gd name="T11" fmla="*/ 439 h 6150"/>
                <a:gd name="T12" fmla="*/ 28 w 2337"/>
                <a:gd name="T13" fmla="*/ 1085 h 6150"/>
                <a:gd name="T14" fmla="*/ 28 w 2337"/>
                <a:gd name="T15" fmla="*/ 1218 h 6150"/>
                <a:gd name="T16" fmla="*/ 28 w 2337"/>
                <a:gd name="T17" fmla="*/ 4932 h 6150"/>
                <a:gd name="T18" fmla="*/ 0 w 2337"/>
                <a:gd name="T19" fmla="*/ 4998 h 6150"/>
                <a:gd name="T20" fmla="*/ 0 w 2337"/>
                <a:gd name="T21" fmla="*/ 4998 h 6150"/>
                <a:gd name="T22" fmla="*/ 0 w 2337"/>
                <a:gd name="T23" fmla="*/ 4999 h 6150"/>
                <a:gd name="T24" fmla="*/ 0 w 2337"/>
                <a:gd name="T25" fmla="*/ 4999 h 6150"/>
                <a:gd name="T26" fmla="*/ 28 w 2337"/>
                <a:gd name="T27" fmla="*/ 5065 h 6150"/>
                <a:gd name="T28" fmla="*/ 368 w 2337"/>
                <a:gd name="T29" fmla="*/ 5711 h 6150"/>
                <a:gd name="T30" fmla="*/ 806 w 2337"/>
                <a:gd name="T31" fmla="*/ 6150 h 6150"/>
                <a:gd name="T32" fmla="*/ 1245 w 2337"/>
                <a:gd name="T33" fmla="*/ 5711 h 6150"/>
                <a:gd name="T34" fmla="*/ 806 w 2337"/>
                <a:gd name="T35" fmla="*/ 5272 h 6150"/>
                <a:gd name="T36" fmla="*/ 225 w 2337"/>
                <a:gd name="T37" fmla="*/ 4997 h 6150"/>
                <a:gd name="T38" fmla="*/ 1470 w 2337"/>
                <a:gd name="T39" fmla="*/ 3169 h 6150"/>
                <a:gd name="T40" fmla="*/ 2337 w 2337"/>
                <a:gd name="T41" fmla="*/ 3075 h 6150"/>
                <a:gd name="T42" fmla="*/ 629 w 2337"/>
                <a:gd name="T43" fmla="*/ 261 h 6150"/>
                <a:gd name="T44" fmla="*/ 806 w 2337"/>
                <a:gd name="T45" fmla="*/ 188 h 6150"/>
                <a:gd name="T46" fmla="*/ 1058 w 2337"/>
                <a:gd name="T47" fmla="*/ 439 h 6150"/>
                <a:gd name="T48" fmla="*/ 806 w 2337"/>
                <a:gd name="T49" fmla="*/ 691 h 6150"/>
                <a:gd name="T50" fmla="*/ 629 w 2337"/>
                <a:gd name="T51" fmla="*/ 617 h 6150"/>
                <a:gd name="T52" fmla="*/ 555 w 2337"/>
                <a:gd name="T53" fmla="*/ 439 h 6150"/>
                <a:gd name="T54" fmla="*/ 984 w 2337"/>
                <a:gd name="T55" fmla="*/ 5533 h 6150"/>
                <a:gd name="T56" fmla="*/ 1058 w 2337"/>
                <a:gd name="T57" fmla="*/ 5711 h 6150"/>
                <a:gd name="T58" fmla="*/ 806 w 2337"/>
                <a:gd name="T59" fmla="*/ 5962 h 6150"/>
                <a:gd name="T60" fmla="*/ 555 w 2337"/>
                <a:gd name="T61" fmla="*/ 5711 h 6150"/>
                <a:gd name="T62" fmla="*/ 806 w 2337"/>
                <a:gd name="T63" fmla="*/ 5459 h 6150"/>
                <a:gd name="T64" fmla="*/ 1898 w 2337"/>
                <a:gd name="T65" fmla="*/ 3326 h 6150"/>
                <a:gd name="T66" fmla="*/ 1898 w 2337"/>
                <a:gd name="T67" fmla="*/ 2824 h 6150"/>
                <a:gd name="T68" fmla="*/ 1898 w 2337"/>
                <a:gd name="T69" fmla="*/ 3326 h 6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37" h="6150">
                  <a:moveTo>
                    <a:pt x="1898" y="2636"/>
                  </a:moveTo>
                  <a:cubicBezTo>
                    <a:pt x="1688" y="2636"/>
                    <a:pt x="1513" y="2784"/>
                    <a:pt x="1470" y="2981"/>
                  </a:cubicBezTo>
                  <a:lnTo>
                    <a:pt x="983" y="2981"/>
                  </a:lnTo>
                  <a:cubicBezTo>
                    <a:pt x="961" y="2296"/>
                    <a:pt x="694" y="1653"/>
                    <a:pt x="226" y="1153"/>
                  </a:cubicBezTo>
                  <a:lnTo>
                    <a:pt x="569" y="809"/>
                  </a:lnTo>
                  <a:cubicBezTo>
                    <a:pt x="640" y="854"/>
                    <a:pt x="721" y="878"/>
                    <a:pt x="806" y="878"/>
                  </a:cubicBezTo>
                  <a:cubicBezTo>
                    <a:pt x="924" y="878"/>
                    <a:pt x="1034" y="832"/>
                    <a:pt x="1117" y="749"/>
                  </a:cubicBezTo>
                  <a:cubicBezTo>
                    <a:pt x="1200" y="667"/>
                    <a:pt x="1245" y="556"/>
                    <a:pt x="1245" y="439"/>
                  </a:cubicBezTo>
                  <a:cubicBezTo>
                    <a:pt x="1245" y="322"/>
                    <a:pt x="1200" y="212"/>
                    <a:pt x="1117" y="129"/>
                  </a:cubicBezTo>
                  <a:cubicBezTo>
                    <a:pt x="1034" y="46"/>
                    <a:pt x="924" y="0"/>
                    <a:pt x="806" y="0"/>
                  </a:cubicBezTo>
                  <a:cubicBezTo>
                    <a:pt x="689" y="0"/>
                    <a:pt x="579" y="46"/>
                    <a:pt x="496" y="129"/>
                  </a:cubicBezTo>
                  <a:cubicBezTo>
                    <a:pt x="413" y="212"/>
                    <a:pt x="368" y="322"/>
                    <a:pt x="368" y="439"/>
                  </a:cubicBezTo>
                  <a:cubicBezTo>
                    <a:pt x="368" y="524"/>
                    <a:pt x="392" y="606"/>
                    <a:pt x="437" y="676"/>
                  </a:cubicBezTo>
                  <a:lnTo>
                    <a:pt x="28" y="1085"/>
                  </a:lnTo>
                  <a:cubicBezTo>
                    <a:pt x="10" y="1103"/>
                    <a:pt x="0" y="1127"/>
                    <a:pt x="0" y="1151"/>
                  </a:cubicBezTo>
                  <a:cubicBezTo>
                    <a:pt x="0" y="1176"/>
                    <a:pt x="10" y="1200"/>
                    <a:pt x="28" y="1218"/>
                  </a:cubicBezTo>
                  <a:cubicBezTo>
                    <a:pt x="524" y="1714"/>
                    <a:pt x="797" y="2373"/>
                    <a:pt x="797" y="3075"/>
                  </a:cubicBezTo>
                  <a:cubicBezTo>
                    <a:pt x="797" y="3776"/>
                    <a:pt x="524" y="4436"/>
                    <a:pt x="28" y="4932"/>
                  </a:cubicBezTo>
                  <a:cubicBezTo>
                    <a:pt x="19" y="4941"/>
                    <a:pt x="11" y="4952"/>
                    <a:pt x="7" y="4964"/>
                  </a:cubicBezTo>
                  <a:cubicBezTo>
                    <a:pt x="3" y="4975"/>
                    <a:pt x="0" y="4986"/>
                    <a:pt x="0" y="4998"/>
                  </a:cubicBezTo>
                  <a:lnTo>
                    <a:pt x="0" y="4998"/>
                  </a:lnTo>
                  <a:lnTo>
                    <a:pt x="0" y="4998"/>
                  </a:lnTo>
                  <a:lnTo>
                    <a:pt x="0" y="4999"/>
                  </a:lnTo>
                  <a:lnTo>
                    <a:pt x="0" y="4999"/>
                  </a:lnTo>
                  <a:lnTo>
                    <a:pt x="0" y="4999"/>
                  </a:lnTo>
                  <a:lnTo>
                    <a:pt x="0" y="4999"/>
                  </a:lnTo>
                  <a:cubicBezTo>
                    <a:pt x="0" y="5017"/>
                    <a:pt x="5" y="5034"/>
                    <a:pt x="14" y="5048"/>
                  </a:cubicBezTo>
                  <a:cubicBezTo>
                    <a:pt x="18" y="5054"/>
                    <a:pt x="23" y="5060"/>
                    <a:pt x="28" y="5065"/>
                  </a:cubicBezTo>
                  <a:lnTo>
                    <a:pt x="437" y="5474"/>
                  </a:lnTo>
                  <a:cubicBezTo>
                    <a:pt x="392" y="5544"/>
                    <a:pt x="368" y="5626"/>
                    <a:pt x="368" y="5711"/>
                  </a:cubicBezTo>
                  <a:cubicBezTo>
                    <a:pt x="368" y="5828"/>
                    <a:pt x="413" y="5938"/>
                    <a:pt x="496" y="6021"/>
                  </a:cubicBezTo>
                  <a:cubicBezTo>
                    <a:pt x="579" y="6104"/>
                    <a:pt x="689" y="6150"/>
                    <a:pt x="806" y="6150"/>
                  </a:cubicBezTo>
                  <a:cubicBezTo>
                    <a:pt x="924" y="6150"/>
                    <a:pt x="1034" y="6104"/>
                    <a:pt x="1117" y="6021"/>
                  </a:cubicBezTo>
                  <a:cubicBezTo>
                    <a:pt x="1200" y="5938"/>
                    <a:pt x="1245" y="5828"/>
                    <a:pt x="1245" y="5711"/>
                  </a:cubicBezTo>
                  <a:cubicBezTo>
                    <a:pt x="1245" y="5594"/>
                    <a:pt x="1200" y="5483"/>
                    <a:pt x="1117" y="5401"/>
                  </a:cubicBezTo>
                  <a:cubicBezTo>
                    <a:pt x="1034" y="5318"/>
                    <a:pt x="924" y="5272"/>
                    <a:pt x="806" y="5272"/>
                  </a:cubicBezTo>
                  <a:cubicBezTo>
                    <a:pt x="721" y="5272"/>
                    <a:pt x="640" y="5296"/>
                    <a:pt x="570" y="5341"/>
                  </a:cubicBezTo>
                  <a:lnTo>
                    <a:pt x="225" y="4997"/>
                  </a:lnTo>
                  <a:cubicBezTo>
                    <a:pt x="694" y="4497"/>
                    <a:pt x="961" y="3854"/>
                    <a:pt x="983" y="3169"/>
                  </a:cubicBezTo>
                  <a:lnTo>
                    <a:pt x="1470" y="3169"/>
                  </a:lnTo>
                  <a:cubicBezTo>
                    <a:pt x="1513" y="3366"/>
                    <a:pt x="1688" y="3514"/>
                    <a:pt x="1898" y="3514"/>
                  </a:cubicBezTo>
                  <a:cubicBezTo>
                    <a:pt x="2140" y="3514"/>
                    <a:pt x="2337" y="3317"/>
                    <a:pt x="2337" y="3075"/>
                  </a:cubicBezTo>
                  <a:cubicBezTo>
                    <a:pt x="2337" y="2833"/>
                    <a:pt x="2140" y="2636"/>
                    <a:pt x="1898" y="2636"/>
                  </a:cubicBezTo>
                  <a:close/>
                  <a:moveTo>
                    <a:pt x="629" y="261"/>
                  </a:moveTo>
                  <a:cubicBezTo>
                    <a:pt x="629" y="261"/>
                    <a:pt x="629" y="261"/>
                    <a:pt x="629" y="261"/>
                  </a:cubicBezTo>
                  <a:cubicBezTo>
                    <a:pt x="676" y="214"/>
                    <a:pt x="739" y="188"/>
                    <a:pt x="806" y="188"/>
                  </a:cubicBezTo>
                  <a:cubicBezTo>
                    <a:pt x="874" y="188"/>
                    <a:pt x="937" y="214"/>
                    <a:pt x="984" y="261"/>
                  </a:cubicBezTo>
                  <a:cubicBezTo>
                    <a:pt x="1032" y="309"/>
                    <a:pt x="1058" y="372"/>
                    <a:pt x="1058" y="439"/>
                  </a:cubicBezTo>
                  <a:cubicBezTo>
                    <a:pt x="1058" y="506"/>
                    <a:pt x="1032" y="569"/>
                    <a:pt x="984" y="617"/>
                  </a:cubicBezTo>
                  <a:cubicBezTo>
                    <a:pt x="937" y="664"/>
                    <a:pt x="874" y="691"/>
                    <a:pt x="806" y="691"/>
                  </a:cubicBezTo>
                  <a:cubicBezTo>
                    <a:pt x="739" y="691"/>
                    <a:pt x="676" y="664"/>
                    <a:pt x="629" y="617"/>
                  </a:cubicBezTo>
                  <a:cubicBezTo>
                    <a:pt x="629" y="617"/>
                    <a:pt x="629" y="617"/>
                    <a:pt x="629" y="617"/>
                  </a:cubicBezTo>
                  <a:cubicBezTo>
                    <a:pt x="629" y="617"/>
                    <a:pt x="628" y="617"/>
                    <a:pt x="628" y="616"/>
                  </a:cubicBezTo>
                  <a:cubicBezTo>
                    <a:pt x="581" y="569"/>
                    <a:pt x="555" y="506"/>
                    <a:pt x="555" y="439"/>
                  </a:cubicBezTo>
                  <a:cubicBezTo>
                    <a:pt x="555" y="372"/>
                    <a:pt x="581" y="309"/>
                    <a:pt x="629" y="261"/>
                  </a:cubicBezTo>
                  <a:close/>
                  <a:moveTo>
                    <a:pt x="984" y="5533"/>
                  </a:moveTo>
                  <a:cubicBezTo>
                    <a:pt x="984" y="5533"/>
                    <a:pt x="984" y="5533"/>
                    <a:pt x="984" y="5533"/>
                  </a:cubicBezTo>
                  <a:cubicBezTo>
                    <a:pt x="1032" y="5581"/>
                    <a:pt x="1058" y="5644"/>
                    <a:pt x="1058" y="5711"/>
                  </a:cubicBezTo>
                  <a:cubicBezTo>
                    <a:pt x="1058" y="5778"/>
                    <a:pt x="1032" y="5841"/>
                    <a:pt x="984" y="5889"/>
                  </a:cubicBezTo>
                  <a:cubicBezTo>
                    <a:pt x="937" y="5936"/>
                    <a:pt x="874" y="5962"/>
                    <a:pt x="806" y="5962"/>
                  </a:cubicBezTo>
                  <a:cubicBezTo>
                    <a:pt x="739" y="5962"/>
                    <a:pt x="676" y="5936"/>
                    <a:pt x="629" y="5889"/>
                  </a:cubicBezTo>
                  <a:cubicBezTo>
                    <a:pt x="581" y="5841"/>
                    <a:pt x="555" y="5778"/>
                    <a:pt x="555" y="5711"/>
                  </a:cubicBezTo>
                  <a:cubicBezTo>
                    <a:pt x="555" y="5644"/>
                    <a:pt x="581" y="5581"/>
                    <a:pt x="629" y="5533"/>
                  </a:cubicBezTo>
                  <a:cubicBezTo>
                    <a:pt x="676" y="5486"/>
                    <a:pt x="739" y="5459"/>
                    <a:pt x="806" y="5459"/>
                  </a:cubicBezTo>
                  <a:cubicBezTo>
                    <a:pt x="874" y="5459"/>
                    <a:pt x="937" y="5486"/>
                    <a:pt x="984" y="5533"/>
                  </a:cubicBezTo>
                  <a:close/>
                  <a:moveTo>
                    <a:pt x="1898" y="3326"/>
                  </a:moveTo>
                  <a:cubicBezTo>
                    <a:pt x="1760" y="3326"/>
                    <a:pt x="1647" y="3214"/>
                    <a:pt x="1647" y="3075"/>
                  </a:cubicBezTo>
                  <a:cubicBezTo>
                    <a:pt x="1647" y="2936"/>
                    <a:pt x="1760" y="2824"/>
                    <a:pt x="1898" y="2824"/>
                  </a:cubicBezTo>
                  <a:cubicBezTo>
                    <a:pt x="2037" y="2824"/>
                    <a:pt x="2150" y="2936"/>
                    <a:pt x="2150" y="3075"/>
                  </a:cubicBezTo>
                  <a:cubicBezTo>
                    <a:pt x="2150" y="3214"/>
                    <a:pt x="2037" y="3326"/>
                    <a:pt x="1898" y="332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grpSp>
        <p:nvGrpSpPr>
          <p:cNvPr id="7" name="Group 1498">
            <a:extLst>
              <a:ext uri="{FF2B5EF4-FFF2-40B4-BE49-F238E27FC236}">
                <a16:creationId xmlns:a16="http://schemas.microsoft.com/office/drawing/2014/main" id="{511299CF-F5FC-4DE8-9E78-6FD678CCE1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14401" y="5480877"/>
            <a:ext cx="477205" cy="477198"/>
            <a:chOff x="7499" y="2585"/>
            <a:chExt cx="162" cy="162"/>
          </a:xfrm>
          <a:solidFill>
            <a:srgbClr val="1BD7D3"/>
          </a:solidFill>
        </p:grpSpPr>
        <p:sp>
          <p:nvSpPr>
            <p:cNvPr id="72" name="Rectangle 1499">
              <a:extLst>
                <a:ext uri="{FF2B5EF4-FFF2-40B4-BE49-F238E27FC236}">
                  <a16:creationId xmlns:a16="http://schemas.microsoft.com/office/drawing/2014/main" id="{A360B62B-40B3-4BFE-821E-1584323EE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1" y="2620"/>
              <a:ext cx="5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3" name="Rectangle 1500">
              <a:extLst>
                <a:ext uri="{FF2B5EF4-FFF2-40B4-BE49-F238E27FC236}">
                  <a16:creationId xmlns:a16="http://schemas.microsoft.com/office/drawing/2014/main" id="{DD04E46E-BD09-4AF2-BFE0-2A81DC7B1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" y="2620"/>
              <a:ext cx="5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4" name="Rectangle 1501">
              <a:extLst>
                <a:ext uri="{FF2B5EF4-FFF2-40B4-BE49-F238E27FC236}">
                  <a16:creationId xmlns:a16="http://schemas.microsoft.com/office/drawing/2014/main" id="{C3DD8DC8-679B-44DF-80C0-D898C50A1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2" y="2620"/>
              <a:ext cx="6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5" name="Freeform 1502">
              <a:extLst>
                <a:ext uri="{FF2B5EF4-FFF2-40B4-BE49-F238E27FC236}">
                  <a16:creationId xmlns:a16="http://schemas.microsoft.com/office/drawing/2014/main" id="{87F033F0-F339-4A44-929B-83994F5F05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1" y="2639"/>
              <a:ext cx="38" cy="38"/>
            </a:xfrm>
            <a:custGeom>
              <a:avLst/>
              <a:gdLst>
                <a:gd name="T0" fmla="*/ 1300 w 1400"/>
                <a:gd name="T1" fmla="*/ 1400 h 1400"/>
                <a:gd name="T2" fmla="*/ 100 w 1400"/>
                <a:gd name="T3" fmla="*/ 1400 h 1400"/>
                <a:gd name="T4" fmla="*/ 0 w 1400"/>
                <a:gd name="T5" fmla="*/ 1300 h 1400"/>
                <a:gd name="T6" fmla="*/ 0 w 1400"/>
                <a:gd name="T7" fmla="*/ 100 h 1400"/>
                <a:gd name="T8" fmla="*/ 100 w 1400"/>
                <a:gd name="T9" fmla="*/ 0 h 1400"/>
                <a:gd name="T10" fmla="*/ 1300 w 1400"/>
                <a:gd name="T11" fmla="*/ 0 h 1400"/>
                <a:gd name="T12" fmla="*/ 1400 w 1400"/>
                <a:gd name="T13" fmla="*/ 100 h 1400"/>
                <a:gd name="T14" fmla="*/ 1400 w 1400"/>
                <a:gd name="T15" fmla="*/ 1300 h 1400"/>
                <a:gd name="T16" fmla="*/ 1300 w 1400"/>
                <a:gd name="T17" fmla="*/ 1400 h 1400"/>
                <a:gd name="T18" fmla="*/ 200 w 1400"/>
                <a:gd name="T19" fmla="*/ 1200 h 1400"/>
                <a:gd name="T20" fmla="*/ 1200 w 1400"/>
                <a:gd name="T21" fmla="*/ 1200 h 1400"/>
                <a:gd name="T22" fmla="*/ 1200 w 1400"/>
                <a:gd name="T23" fmla="*/ 200 h 1400"/>
                <a:gd name="T24" fmla="*/ 200 w 1400"/>
                <a:gd name="T25" fmla="*/ 200 h 1400"/>
                <a:gd name="T26" fmla="*/ 200 w 1400"/>
                <a:gd name="T27" fmla="*/ 1200 h 1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00" h="1400">
                  <a:moveTo>
                    <a:pt x="1300" y="1400"/>
                  </a:moveTo>
                  <a:lnTo>
                    <a:pt x="100" y="1400"/>
                  </a:lnTo>
                  <a:cubicBezTo>
                    <a:pt x="45" y="1400"/>
                    <a:pt x="0" y="1355"/>
                    <a:pt x="0" y="1300"/>
                  </a:cubicBezTo>
                  <a:lnTo>
                    <a:pt x="0" y="100"/>
                  </a:lnTo>
                  <a:cubicBezTo>
                    <a:pt x="0" y="45"/>
                    <a:pt x="45" y="0"/>
                    <a:pt x="100" y="0"/>
                  </a:cubicBezTo>
                  <a:lnTo>
                    <a:pt x="1300" y="0"/>
                  </a:lnTo>
                  <a:cubicBezTo>
                    <a:pt x="1355" y="0"/>
                    <a:pt x="1400" y="45"/>
                    <a:pt x="1400" y="100"/>
                  </a:cubicBezTo>
                  <a:lnTo>
                    <a:pt x="1400" y="1300"/>
                  </a:lnTo>
                  <a:cubicBezTo>
                    <a:pt x="1400" y="1355"/>
                    <a:pt x="1355" y="1400"/>
                    <a:pt x="1300" y="1400"/>
                  </a:cubicBezTo>
                  <a:close/>
                  <a:moveTo>
                    <a:pt x="200" y="1200"/>
                  </a:moveTo>
                  <a:lnTo>
                    <a:pt x="1200" y="1200"/>
                  </a:lnTo>
                  <a:lnTo>
                    <a:pt x="1200" y="200"/>
                  </a:lnTo>
                  <a:lnTo>
                    <a:pt x="200" y="200"/>
                  </a:lnTo>
                  <a:lnTo>
                    <a:pt x="200" y="12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6" name="Freeform 1503">
              <a:extLst>
                <a:ext uri="{FF2B5EF4-FFF2-40B4-BE49-F238E27FC236}">
                  <a16:creationId xmlns:a16="http://schemas.microsoft.com/office/drawing/2014/main" id="{A11F9732-833D-4E25-A29F-6D1CA86C81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4" y="2639"/>
              <a:ext cx="38" cy="38"/>
            </a:xfrm>
            <a:custGeom>
              <a:avLst/>
              <a:gdLst>
                <a:gd name="T0" fmla="*/ 1300 w 1400"/>
                <a:gd name="T1" fmla="*/ 1400 h 1400"/>
                <a:gd name="T2" fmla="*/ 100 w 1400"/>
                <a:gd name="T3" fmla="*/ 1400 h 1400"/>
                <a:gd name="T4" fmla="*/ 0 w 1400"/>
                <a:gd name="T5" fmla="*/ 1300 h 1400"/>
                <a:gd name="T6" fmla="*/ 0 w 1400"/>
                <a:gd name="T7" fmla="*/ 100 h 1400"/>
                <a:gd name="T8" fmla="*/ 100 w 1400"/>
                <a:gd name="T9" fmla="*/ 0 h 1400"/>
                <a:gd name="T10" fmla="*/ 1300 w 1400"/>
                <a:gd name="T11" fmla="*/ 0 h 1400"/>
                <a:gd name="T12" fmla="*/ 1400 w 1400"/>
                <a:gd name="T13" fmla="*/ 100 h 1400"/>
                <a:gd name="T14" fmla="*/ 1400 w 1400"/>
                <a:gd name="T15" fmla="*/ 1300 h 1400"/>
                <a:gd name="T16" fmla="*/ 1300 w 1400"/>
                <a:gd name="T17" fmla="*/ 1400 h 1400"/>
                <a:gd name="T18" fmla="*/ 200 w 1400"/>
                <a:gd name="T19" fmla="*/ 1200 h 1400"/>
                <a:gd name="T20" fmla="*/ 1200 w 1400"/>
                <a:gd name="T21" fmla="*/ 1200 h 1400"/>
                <a:gd name="T22" fmla="*/ 1200 w 1400"/>
                <a:gd name="T23" fmla="*/ 200 h 1400"/>
                <a:gd name="T24" fmla="*/ 200 w 1400"/>
                <a:gd name="T25" fmla="*/ 200 h 1400"/>
                <a:gd name="T26" fmla="*/ 200 w 1400"/>
                <a:gd name="T27" fmla="*/ 1200 h 1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00" h="1400">
                  <a:moveTo>
                    <a:pt x="1300" y="1400"/>
                  </a:moveTo>
                  <a:lnTo>
                    <a:pt x="100" y="1400"/>
                  </a:lnTo>
                  <a:cubicBezTo>
                    <a:pt x="45" y="1400"/>
                    <a:pt x="0" y="1355"/>
                    <a:pt x="0" y="1300"/>
                  </a:cubicBezTo>
                  <a:lnTo>
                    <a:pt x="0" y="100"/>
                  </a:lnTo>
                  <a:cubicBezTo>
                    <a:pt x="0" y="45"/>
                    <a:pt x="45" y="0"/>
                    <a:pt x="100" y="0"/>
                  </a:cubicBezTo>
                  <a:lnTo>
                    <a:pt x="1300" y="0"/>
                  </a:lnTo>
                  <a:cubicBezTo>
                    <a:pt x="1355" y="0"/>
                    <a:pt x="1400" y="45"/>
                    <a:pt x="1400" y="100"/>
                  </a:cubicBezTo>
                  <a:lnTo>
                    <a:pt x="1400" y="1300"/>
                  </a:lnTo>
                  <a:cubicBezTo>
                    <a:pt x="1400" y="1355"/>
                    <a:pt x="1355" y="1400"/>
                    <a:pt x="1300" y="1400"/>
                  </a:cubicBezTo>
                  <a:close/>
                  <a:moveTo>
                    <a:pt x="200" y="1200"/>
                  </a:moveTo>
                  <a:lnTo>
                    <a:pt x="1200" y="1200"/>
                  </a:lnTo>
                  <a:lnTo>
                    <a:pt x="1200" y="200"/>
                  </a:lnTo>
                  <a:lnTo>
                    <a:pt x="200" y="200"/>
                  </a:lnTo>
                  <a:lnTo>
                    <a:pt x="200" y="12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7" name="Freeform 1504">
              <a:extLst>
                <a:ext uri="{FF2B5EF4-FFF2-40B4-BE49-F238E27FC236}">
                  <a16:creationId xmlns:a16="http://schemas.microsoft.com/office/drawing/2014/main" id="{FF748E35-E991-4E24-8360-AB73BABDFA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1" y="2682"/>
              <a:ext cx="81" cy="17"/>
            </a:xfrm>
            <a:custGeom>
              <a:avLst/>
              <a:gdLst>
                <a:gd name="T0" fmla="*/ 2900 w 3000"/>
                <a:gd name="T1" fmla="*/ 600 h 600"/>
                <a:gd name="T2" fmla="*/ 100 w 3000"/>
                <a:gd name="T3" fmla="*/ 600 h 600"/>
                <a:gd name="T4" fmla="*/ 0 w 3000"/>
                <a:gd name="T5" fmla="*/ 500 h 600"/>
                <a:gd name="T6" fmla="*/ 0 w 3000"/>
                <a:gd name="T7" fmla="*/ 100 h 600"/>
                <a:gd name="T8" fmla="*/ 100 w 3000"/>
                <a:gd name="T9" fmla="*/ 0 h 600"/>
                <a:gd name="T10" fmla="*/ 2900 w 3000"/>
                <a:gd name="T11" fmla="*/ 0 h 600"/>
                <a:gd name="T12" fmla="*/ 3000 w 3000"/>
                <a:gd name="T13" fmla="*/ 100 h 600"/>
                <a:gd name="T14" fmla="*/ 3000 w 3000"/>
                <a:gd name="T15" fmla="*/ 500 h 600"/>
                <a:gd name="T16" fmla="*/ 2900 w 3000"/>
                <a:gd name="T17" fmla="*/ 600 h 600"/>
                <a:gd name="T18" fmla="*/ 200 w 3000"/>
                <a:gd name="T19" fmla="*/ 400 h 600"/>
                <a:gd name="T20" fmla="*/ 2800 w 3000"/>
                <a:gd name="T21" fmla="*/ 400 h 600"/>
                <a:gd name="T22" fmla="*/ 2800 w 3000"/>
                <a:gd name="T23" fmla="*/ 200 h 600"/>
                <a:gd name="T24" fmla="*/ 200 w 3000"/>
                <a:gd name="T25" fmla="*/ 200 h 600"/>
                <a:gd name="T26" fmla="*/ 200 w 3000"/>
                <a:gd name="T27" fmla="*/ 4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0" h="600">
                  <a:moveTo>
                    <a:pt x="2900" y="600"/>
                  </a:moveTo>
                  <a:lnTo>
                    <a:pt x="100" y="600"/>
                  </a:lnTo>
                  <a:cubicBezTo>
                    <a:pt x="45" y="600"/>
                    <a:pt x="0" y="555"/>
                    <a:pt x="0" y="500"/>
                  </a:cubicBezTo>
                  <a:lnTo>
                    <a:pt x="0" y="100"/>
                  </a:lnTo>
                  <a:cubicBezTo>
                    <a:pt x="0" y="45"/>
                    <a:pt x="45" y="0"/>
                    <a:pt x="100" y="0"/>
                  </a:cubicBezTo>
                  <a:lnTo>
                    <a:pt x="2900" y="0"/>
                  </a:lnTo>
                  <a:cubicBezTo>
                    <a:pt x="2955" y="0"/>
                    <a:pt x="3000" y="45"/>
                    <a:pt x="3000" y="100"/>
                  </a:cubicBezTo>
                  <a:lnTo>
                    <a:pt x="3000" y="500"/>
                  </a:lnTo>
                  <a:cubicBezTo>
                    <a:pt x="3000" y="555"/>
                    <a:pt x="2955" y="600"/>
                    <a:pt x="2900" y="600"/>
                  </a:cubicBezTo>
                  <a:close/>
                  <a:moveTo>
                    <a:pt x="200" y="400"/>
                  </a:moveTo>
                  <a:lnTo>
                    <a:pt x="2800" y="400"/>
                  </a:lnTo>
                  <a:lnTo>
                    <a:pt x="2800" y="200"/>
                  </a:lnTo>
                  <a:lnTo>
                    <a:pt x="200" y="200"/>
                  </a:lnTo>
                  <a:lnTo>
                    <a:pt x="200" y="4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8" name="Freeform 1505">
              <a:extLst>
                <a:ext uri="{FF2B5EF4-FFF2-40B4-BE49-F238E27FC236}">
                  <a16:creationId xmlns:a16="http://schemas.microsoft.com/office/drawing/2014/main" id="{EDA257ED-440A-4749-88B5-0E5CB2D83C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1" y="2704"/>
              <a:ext cx="97" cy="21"/>
            </a:xfrm>
            <a:custGeom>
              <a:avLst/>
              <a:gdLst>
                <a:gd name="T0" fmla="*/ 3500 w 3600"/>
                <a:gd name="T1" fmla="*/ 800 h 800"/>
                <a:gd name="T2" fmla="*/ 100 w 3600"/>
                <a:gd name="T3" fmla="*/ 800 h 800"/>
                <a:gd name="T4" fmla="*/ 0 w 3600"/>
                <a:gd name="T5" fmla="*/ 700 h 800"/>
                <a:gd name="T6" fmla="*/ 0 w 3600"/>
                <a:gd name="T7" fmla="*/ 100 h 800"/>
                <a:gd name="T8" fmla="*/ 100 w 3600"/>
                <a:gd name="T9" fmla="*/ 0 h 800"/>
                <a:gd name="T10" fmla="*/ 3500 w 3600"/>
                <a:gd name="T11" fmla="*/ 0 h 800"/>
                <a:gd name="T12" fmla="*/ 3600 w 3600"/>
                <a:gd name="T13" fmla="*/ 100 h 800"/>
                <a:gd name="T14" fmla="*/ 3600 w 3600"/>
                <a:gd name="T15" fmla="*/ 700 h 800"/>
                <a:gd name="T16" fmla="*/ 3500 w 3600"/>
                <a:gd name="T17" fmla="*/ 800 h 800"/>
                <a:gd name="T18" fmla="*/ 200 w 3600"/>
                <a:gd name="T19" fmla="*/ 600 h 800"/>
                <a:gd name="T20" fmla="*/ 3400 w 3600"/>
                <a:gd name="T21" fmla="*/ 600 h 800"/>
                <a:gd name="T22" fmla="*/ 3400 w 3600"/>
                <a:gd name="T23" fmla="*/ 200 h 800"/>
                <a:gd name="T24" fmla="*/ 200 w 3600"/>
                <a:gd name="T25" fmla="*/ 200 h 800"/>
                <a:gd name="T26" fmla="*/ 200 w 3600"/>
                <a:gd name="T27" fmla="*/ 6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00" h="800">
                  <a:moveTo>
                    <a:pt x="3500" y="800"/>
                  </a:moveTo>
                  <a:lnTo>
                    <a:pt x="100" y="800"/>
                  </a:lnTo>
                  <a:cubicBezTo>
                    <a:pt x="45" y="800"/>
                    <a:pt x="0" y="755"/>
                    <a:pt x="0" y="700"/>
                  </a:cubicBezTo>
                  <a:lnTo>
                    <a:pt x="0" y="100"/>
                  </a:lnTo>
                  <a:cubicBezTo>
                    <a:pt x="0" y="45"/>
                    <a:pt x="45" y="0"/>
                    <a:pt x="100" y="0"/>
                  </a:cubicBezTo>
                  <a:lnTo>
                    <a:pt x="3500" y="0"/>
                  </a:lnTo>
                  <a:cubicBezTo>
                    <a:pt x="3555" y="0"/>
                    <a:pt x="3600" y="45"/>
                    <a:pt x="3600" y="100"/>
                  </a:cubicBezTo>
                  <a:lnTo>
                    <a:pt x="3600" y="700"/>
                  </a:lnTo>
                  <a:cubicBezTo>
                    <a:pt x="3600" y="755"/>
                    <a:pt x="3555" y="800"/>
                    <a:pt x="3500" y="800"/>
                  </a:cubicBezTo>
                  <a:close/>
                  <a:moveTo>
                    <a:pt x="200" y="600"/>
                  </a:moveTo>
                  <a:lnTo>
                    <a:pt x="3400" y="600"/>
                  </a:lnTo>
                  <a:lnTo>
                    <a:pt x="3400" y="200"/>
                  </a:lnTo>
                  <a:lnTo>
                    <a:pt x="200" y="200"/>
                  </a:lnTo>
                  <a:lnTo>
                    <a:pt x="200" y="6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9" name="Freeform 1506">
              <a:extLst>
                <a:ext uri="{FF2B5EF4-FFF2-40B4-BE49-F238E27FC236}">
                  <a16:creationId xmlns:a16="http://schemas.microsoft.com/office/drawing/2014/main" id="{7EBEE748-90CF-4CE8-937E-45E8653D1F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9" y="2585"/>
              <a:ext cx="162" cy="162"/>
            </a:xfrm>
            <a:custGeom>
              <a:avLst/>
              <a:gdLst>
                <a:gd name="T0" fmla="*/ 4608 w 6000"/>
                <a:gd name="T1" fmla="*/ 600 h 6000"/>
                <a:gd name="T2" fmla="*/ 0 w 6000"/>
                <a:gd name="T3" fmla="*/ 700 h 6000"/>
                <a:gd name="T4" fmla="*/ 100 w 6000"/>
                <a:gd name="T5" fmla="*/ 6000 h 6000"/>
                <a:gd name="T6" fmla="*/ 6000 w 6000"/>
                <a:gd name="T7" fmla="*/ 5300 h 6000"/>
                <a:gd name="T8" fmla="*/ 5300 w 6000"/>
                <a:gd name="T9" fmla="*/ 0 h 6000"/>
                <a:gd name="T10" fmla="*/ 4200 w 6000"/>
                <a:gd name="T11" fmla="*/ 4000 h 6000"/>
                <a:gd name="T12" fmla="*/ 4600 w 6000"/>
                <a:gd name="T13" fmla="*/ 3800 h 6000"/>
                <a:gd name="T14" fmla="*/ 4600 w 6000"/>
                <a:gd name="T15" fmla="*/ 3200 h 6000"/>
                <a:gd name="T16" fmla="*/ 4200 w 6000"/>
                <a:gd name="T17" fmla="*/ 2200 h 6000"/>
                <a:gd name="T18" fmla="*/ 4600 w 6000"/>
                <a:gd name="T19" fmla="*/ 3200 h 6000"/>
                <a:gd name="T20" fmla="*/ 600 w 6000"/>
                <a:gd name="T21" fmla="*/ 1600 h 6000"/>
                <a:gd name="T22" fmla="*/ 700 w 6000"/>
                <a:gd name="T23" fmla="*/ 1200 h 6000"/>
                <a:gd name="T24" fmla="*/ 4600 w 6000"/>
                <a:gd name="T25" fmla="*/ 1600 h 6000"/>
                <a:gd name="T26" fmla="*/ 4600 w 6000"/>
                <a:gd name="T27" fmla="*/ 1800 h 6000"/>
                <a:gd name="T28" fmla="*/ 4100 w 6000"/>
                <a:gd name="T29" fmla="*/ 2000 h 6000"/>
                <a:gd name="T30" fmla="*/ 4000 w 6000"/>
                <a:gd name="T31" fmla="*/ 3300 h 6000"/>
                <a:gd name="T32" fmla="*/ 4600 w 6000"/>
                <a:gd name="T33" fmla="*/ 3400 h 6000"/>
                <a:gd name="T34" fmla="*/ 4100 w 6000"/>
                <a:gd name="T35" fmla="*/ 3600 h 6000"/>
                <a:gd name="T36" fmla="*/ 4000 w 6000"/>
                <a:gd name="T37" fmla="*/ 4100 h 6000"/>
                <a:gd name="T38" fmla="*/ 4600 w 6000"/>
                <a:gd name="T39" fmla="*/ 4200 h 6000"/>
                <a:gd name="T40" fmla="*/ 4700 w 6000"/>
                <a:gd name="T41" fmla="*/ 5200 h 6000"/>
                <a:gd name="T42" fmla="*/ 5400 w 6000"/>
                <a:gd name="T43" fmla="*/ 4610 h 6000"/>
                <a:gd name="T44" fmla="*/ 5300 w 6000"/>
                <a:gd name="T45" fmla="*/ 5400 h 6000"/>
                <a:gd name="T46" fmla="*/ 600 w 6000"/>
                <a:gd name="T47" fmla="*/ 5300 h 6000"/>
                <a:gd name="T48" fmla="*/ 5800 w 6000"/>
                <a:gd name="T49" fmla="*/ 5300 h 6000"/>
                <a:gd name="T50" fmla="*/ 200 w 6000"/>
                <a:gd name="T51" fmla="*/ 5800 h 6000"/>
                <a:gd name="T52" fmla="*/ 4600 w 6000"/>
                <a:gd name="T53" fmla="*/ 800 h 6000"/>
                <a:gd name="T54" fmla="*/ 700 w 6000"/>
                <a:gd name="T55" fmla="*/ 1000 h 6000"/>
                <a:gd name="T56" fmla="*/ 400 w 6000"/>
                <a:gd name="T57" fmla="*/ 5300 h 6000"/>
                <a:gd name="T58" fmla="*/ 5300 w 6000"/>
                <a:gd name="T59" fmla="*/ 5600 h 6000"/>
                <a:gd name="T60" fmla="*/ 5600 w 6000"/>
                <a:gd name="T61" fmla="*/ 4703 h 6000"/>
                <a:gd name="T62" fmla="*/ 5800 w 6000"/>
                <a:gd name="T63" fmla="*/ 5300 h 6000"/>
                <a:gd name="T64" fmla="*/ 4800 w 6000"/>
                <a:gd name="T65" fmla="*/ 4611 h 6000"/>
                <a:gd name="T66" fmla="*/ 5300 w 6000"/>
                <a:gd name="T67" fmla="*/ 200 h 6000"/>
                <a:gd name="T68" fmla="*/ 5800 w 6000"/>
                <a:gd name="T69" fmla="*/ 4611 h 6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000" h="6000">
                  <a:moveTo>
                    <a:pt x="5300" y="0"/>
                  </a:moveTo>
                  <a:cubicBezTo>
                    <a:pt x="4952" y="0"/>
                    <a:pt x="4658" y="256"/>
                    <a:pt x="4608" y="600"/>
                  </a:cubicBezTo>
                  <a:lnTo>
                    <a:pt x="100" y="600"/>
                  </a:lnTo>
                  <a:cubicBezTo>
                    <a:pt x="45" y="600"/>
                    <a:pt x="0" y="645"/>
                    <a:pt x="0" y="700"/>
                  </a:cubicBezTo>
                  <a:lnTo>
                    <a:pt x="0" y="5900"/>
                  </a:lnTo>
                  <a:cubicBezTo>
                    <a:pt x="0" y="5955"/>
                    <a:pt x="45" y="6000"/>
                    <a:pt x="100" y="6000"/>
                  </a:cubicBezTo>
                  <a:lnTo>
                    <a:pt x="5300" y="6000"/>
                  </a:lnTo>
                  <a:cubicBezTo>
                    <a:pt x="5686" y="5999"/>
                    <a:pt x="5999" y="5686"/>
                    <a:pt x="6000" y="5300"/>
                  </a:cubicBezTo>
                  <a:lnTo>
                    <a:pt x="6000" y="700"/>
                  </a:lnTo>
                  <a:cubicBezTo>
                    <a:pt x="6000" y="314"/>
                    <a:pt x="5686" y="0"/>
                    <a:pt x="5300" y="0"/>
                  </a:cubicBezTo>
                  <a:close/>
                  <a:moveTo>
                    <a:pt x="4600" y="4000"/>
                  </a:moveTo>
                  <a:lnTo>
                    <a:pt x="4200" y="4000"/>
                  </a:lnTo>
                  <a:lnTo>
                    <a:pt x="4200" y="3800"/>
                  </a:lnTo>
                  <a:lnTo>
                    <a:pt x="4600" y="3800"/>
                  </a:lnTo>
                  <a:lnTo>
                    <a:pt x="4600" y="4000"/>
                  </a:lnTo>
                  <a:close/>
                  <a:moveTo>
                    <a:pt x="4600" y="3200"/>
                  </a:moveTo>
                  <a:lnTo>
                    <a:pt x="4200" y="3200"/>
                  </a:lnTo>
                  <a:lnTo>
                    <a:pt x="4200" y="2200"/>
                  </a:lnTo>
                  <a:lnTo>
                    <a:pt x="4600" y="2200"/>
                  </a:lnTo>
                  <a:lnTo>
                    <a:pt x="4600" y="3200"/>
                  </a:lnTo>
                  <a:close/>
                  <a:moveTo>
                    <a:pt x="4600" y="1600"/>
                  </a:moveTo>
                  <a:lnTo>
                    <a:pt x="600" y="1600"/>
                  </a:lnTo>
                  <a:lnTo>
                    <a:pt x="600" y="1300"/>
                  </a:lnTo>
                  <a:cubicBezTo>
                    <a:pt x="600" y="1245"/>
                    <a:pt x="645" y="1200"/>
                    <a:pt x="700" y="1200"/>
                  </a:cubicBezTo>
                  <a:lnTo>
                    <a:pt x="4600" y="1200"/>
                  </a:lnTo>
                  <a:lnTo>
                    <a:pt x="4600" y="1600"/>
                  </a:lnTo>
                  <a:close/>
                  <a:moveTo>
                    <a:pt x="600" y="1800"/>
                  </a:moveTo>
                  <a:lnTo>
                    <a:pt x="4600" y="1800"/>
                  </a:lnTo>
                  <a:lnTo>
                    <a:pt x="4600" y="2000"/>
                  </a:lnTo>
                  <a:lnTo>
                    <a:pt x="4100" y="2000"/>
                  </a:lnTo>
                  <a:cubicBezTo>
                    <a:pt x="4045" y="2000"/>
                    <a:pt x="4000" y="2045"/>
                    <a:pt x="4000" y="2100"/>
                  </a:cubicBezTo>
                  <a:lnTo>
                    <a:pt x="4000" y="3300"/>
                  </a:lnTo>
                  <a:cubicBezTo>
                    <a:pt x="4000" y="3355"/>
                    <a:pt x="4045" y="3400"/>
                    <a:pt x="4100" y="3400"/>
                  </a:cubicBezTo>
                  <a:lnTo>
                    <a:pt x="4600" y="3400"/>
                  </a:lnTo>
                  <a:lnTo>
                    <a:pt x="4600" y="3600"/>
                  </a:lnTo>
                  <a:lnTo>
                    <a:pt x="4100" y="3600"/>
                  </a:lnTo>
                  <a:cubicBezTo>
                    <a:pt x="4045" y="3600"/>
                    <a:pt x="4000" y="3645"/>
                    <a:pt x="4000" y="3700"/>
                  </a:cubicBezTo>
                  <a:lnTo>
                    <a:pt x="4000" y="4100"/>
                  </a:lnTo>
                  <a:cubicBezTo>
                    <a:pt x="4000" y="4155"/>
                    <a:pt x="4045" y="4200"/>
                    <a:pt x="4100" y="4200"/>
                  </a:cubicBezTo>
                  <a:lnTo>
                    <a:pt x="4600" y="4200"/>
                  </a:lnTo>
                  <a:lnTo>
                    <a:pt x="4600" y="5100"/>
                  </a:lnTo>
                  <a:cubicBezTo>
                    <a:pt x="4600" y="5155"/>
                    <a:pt x="4645" y="5200"/>
                    <a:pt x="4700" y="5200"/>
                  </a:cubicBezTo>
                  <a:cubicBezTo>
                    <a:pt x="4755" y="5200"/>
                    <a:pt x="4800" y="5155"/>
                    <a:pt x="4800" y="5100"/>
                  </a:cubicBezTo>
                  <a:cubicBezTo>
                    <a:pt x="4800" y="4784"/>
                    <a:pt x="5090" y="4547"/>
                    <a:pt x="5400" y="4610"/>
                  </a:cubicBezTo>
                  <a:lnTo>
                    <a:pt x="5400" y="5300"/>
                  </a:lnTo>
                  <a:cubicBezTo>
                    <a:pt x="5400" y="5355"/>
                    <a:pt x="5355" y="5400"/>
                    <a:pt x="5300" y="5400"/>
                  </a:cubicBezTo>
                  <a:lnTo>
                    <a:pt x="700" y="5400"/>
                  </a:lnTo>
                  <a:cubicBezTo>
                    <a:pt x="645" y="5400"/>
                    <a:pt x="600" y="5355"/>
                    <a:pt x="600" y="5300"/>
                  </a:cubicBezTo>
                  <a:lnTo>
                    <a:pt x="600" y="1800"/>
                  </a:lnTo>
                  <a:close/>
                  <a:moveTo>
                    <a:pt x="5800" y="5300"/>
                  </a:moveTo>
                  <a:cubicBezTo>
                    <a:pt x="5800" y="5576"/>
                    <a:pt x="5576" y="5800"/>
                    <a:pt x="5300" y="5800"/>
                  </a:cubicBezTo>
                  <a:lnTo>
                    <a:pt x="200" y="5800"/>
                  </a:lnTo>
                  <a:lnTo>
                    <a:pt x="200" y="800"/>
                  </a:lnTo>
                  <a:lnTo>
                    <a:pt x="4600" y="800"/>
                  </a:lnTo>
                  <a:lnTo>
                    <a:pt x="4600" y="1000"/>
                  </a:lnTo>
                  <a:lnTo>
                    <a:pt x="700" y="1000"/>
                  </a:lnTo>
                  <a:cubicBezTo>
                    <a:pt x="534" y="1000"/>
                    <a:pt x="400" y="1134"/>
                    <a:pt x="400" y="1300"/>
                  </a:cubicBezTo>
                  <a:lnTo>
                    <a:pt x="400" y="5300"/>
                  </a:lnTo>
                  <a:cubicBezTo>
                    <a:pt x="400" y="5466"/>
                    <a:pt x="534" y="5600"/>
                    <a:pt x="700" y="5600"/>
                  </a:cubicBezTo>
                  <a:lnTo>
                    <a:pt x="5300" y="5600"/>
                  </a:lnTo>
                  <a:cubicBezTo>
                    <a:pt x="5466" y="5600"/>
                    <a:pt x="5600" y="5466"/>
                    <a:pt x="5600" y="5300"/>
                  </a:cubicBezTo>
                  <a:lnTo>
                    <a:pt x="5600" y="4703"/>
                  </a:lnTo>
                  <a:cubicBezTo>
                    <a:pt x="5725" y="4796"/>
                    <a:pt x="5800" y="4943"/>
                    <a:pt x="5800" y="5100"/>
                  </a:cubicBezTo>
                  <a:lnTo>
                    <a:pt x="5800" y="5300"/>
                  </a:lnTo>
                  <a:close/>
                  <a:moveTo>
                    <a:pt x="5800" y="4611"/>
                  </a:moveTo>
                  <a:cubicBezTo>
                    <a:pt x="5526" y="4330"/>
                    <a:pt x="5074" y="4330"/>
                    <a:pt x="4800" y="4611"/>
                  </a:cubicBezTo>
                  <a:lnTo>
                    <a:pt x="4800" y="700"/>
                  </a:lnTo>
                  <a:cubicBezTo>
                    <a:pt x="4800" y="424"/>
                    <a:pt x="5024" y="200"/>
                    <a:pt x="5300" y="200"/>
                  </a:cubicBezTo>
                  <a:cubicBezTo>
                    <a:pt x="5576" y="200"/>
                    <a:pt x="5800" y="424"/>
                    <a:pt x="5800" y="700"/>
                  </a:cubicBezTo>
                  <a:lnTo>
                    <a:pt x="5800" y="461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grpSp>
        <p:nvGrpSpPr>
          <p:cNvPr id="8" name="Group 2101">
            <a:extLst>
              <a:ext uri="{FF2B5EF4-FFF2-40B4-BE49-F238E27FC236}">
                <a16:creationId xmlns:a16="http://schemas.microsoft.com/office/drawing/2014/main" id="{BC379A8E-4809-4DAA-8D92-BCD0A2DBA4D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04512" y="3287994"/>
            <a:ext cx="462298" cy="478906"/>
            <a:chOff x="6533" y="1657"/>
            <a:chExt cx="167" cy="173"/>
          </a:xfrm>
          <a:solidFill>
            <a:srgbClr val="1BD7D3"/>
          </a:solidFill>
        </p:grpSpPr>
        <p:sp>
          <p:nvSpPr>
            <p:cNvPr id="81" name="Freeform 2102">
              <a:extLst>
                <a:ext uri="{FF2B5EF4-FFF2-40B4-BE49-F238E27FC236}">
                  <a16:creationId xmlns:a16="http://schemas.microsoft.com/office/drawing/2014/main" id="{3CDA8669-443E-4C3A-A5D2-7059742588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02" y="1732"/>
              <a:ext cx="98" cy="98"/>
            </a:xfrm>
            <a:custGeom>
              <a:avLst/>
              <a:gdLst>
                <a:gd name="T0" fmla="*/ 4007 w 4524"/>
                <a:gd name="T1" fmla="*/ 1735 h 4523"/>
                <a:gd name="T2" fmla="*/ 4090 w 4524"/>
                <a:gd name="T3" fmla="*/ 1033 h 4523"/>
                <a:gd name="T4" fmla="*/ 3655 w 4524"/>
                <a:gd name="T5" fmla="*/ 455 h 4523"/>
                <a:gd name="T6" fmla="*/ 3123 w 4524"/>
                <a:gd name="T7" fmla="*/ 656 h 4523"/>
                <a:gd name="T8" fmla="*/ 2789 w 4524"/>
                <a:gd name="T9" fmla="*/ 518 h 4523"/>
                <a:gd name="T10" fmla="*/ 2556 w 4524"/>
                <a:gd name="T11" fmla="*/ 0 h 4523"/>
                <a:gd name="T12" fmla="*/ 1840 w 4524"/>
                <a:gd name="T13" fmla="*/ 101 h 4523"/>
                <a:gd name="T14" fmla="*/ 1403 w 4524"/>
                <a:gd name="T15" fmla="*/ 656 h 4523"/>
                <a:gd name="T16" fmla="*/ 871 w 4524"/>
                <a:gd name="T17" fmla="*/ 455 h 4523"/>
                <a:gd name="T18" fmla="*/ 435 w 4524"/>
                <a:gd name="T19" fmla="*/ 1033 h 4523"/>
                <a:gd name="T20" fmla="*/ 519 w 4524"/>
                <a:gd name="T21" fmla="*/ 1735 h 4523"/>
                <a:gd name="T22" fmla="*/ 0 w 4524"/>
                <a:gd name="T23" fmla="*/ 1968 h 4523"/>
                <a:gd name="T24" fmla="*/ 101 w 4524"/>
                <a:gd name="T25" fmla="*/ 2684 h 4523"/>
                <a:gd name="T26" fmla="*/ 657 w 4524"/>
                <a:gd name="T27" fmla="*/ 3121 h 4523"/>
                <a:gd name="T28" fmla="*/ 455 w 4524"/>
                <a:gd name="T29" fmla="*/ 3653 h 4523"/>
                <a:gd name="T30" fmla="*/ 1033 w 4524"/>
                <a:gd name="T31" fmla="*/ 4088 h 4523"/>
                <a:gd name="T32" fmla="*/ 1735 w 4524"/>
                <a:gd name="T33" fmla="*/ 4005 h 4523"/>
                <a:gd name="T34" fmla="*/ 1968 w 4524"/>
                <a:gd name="T35" fmla="*/ 4523 h 4523"/>
                <a:gd name="T36" fmla="*/ 2685 w 4524"/>
                <a:gd name="T37" fmla="*/ 4422 h 4523"/>
                <a:gd name="T38" fmla="*/ 3122 w 4524"/>
                <a:gd name="T39" fmla="*/ 3867 h 4523"/>
                <a:gd name="T40" fmla="*/ 3654 w 4524"/>
                <a:gd name="T41" fmla="*/ 4068 h 4523"/>
                <a:gd name="T42" fmla="*/ 4089 w 4524"/>
                <a:gd name="T43" fmla="*/ 3490 h 4523"/>
                <a:gd name="T44" fmla="*/ 4006 w 4524"/>
                <a:gd name="T45" fmla="*/ 2789 h 4523"/>
                <a:gd name="T46" fmla="*/ 4524 w 4524"/>
                <a:gd name="T47" fmla="*/ 2555 h 4523"/>
                <a:gd name="T48" fmla="*/ 4424 w 4524"/>
                <a:gd name="T49" fmla="*/ 1839 h 4523"/>
                <a:gd name="T50" fmla="*/ 3867 w 4524"/>
                <a:gd name="T51" fmla="*/ 2550 h 4523"/>
                <a:gd name="T52" fmla="*/ 3600 w 4524"/>
                <a:gd name="T53" fmla="*/ 3056 h 4523"/>
                <a:gd name="T54" fmla="*/ 3808 w 4524"/>
                <a:gd name="T55" fmla="*/ 3539 h 4523"/>
                <a:gd name="T56" fmla="*/ 3194 w 4524"/>
                <a:gd name="T57" fmla="*/ 3600 h 4523"/>
                <a:gd name="T58" fmla="*/ 2648 w 4524"/>
                <a:gd name="T59" fmla="*/ 3770 h 4523"/>
                <a:gd name="T60" fmla="*/ 2452 w 4524"/>
                <a:gd name="T61" fmla="*/ 4258 h 4523"/>
                <a:gd name="T62" fmla="*/ 1975 w 4524"/>
                <a:gd name="T63" fmla="*/ 3867 h 4523"/>
                <a:gd name="T64" fmla="*/ 1468 w 4524"/>
                <a:gd name="T65" fmla="*/ 3600 h 4523"/>
                <a:gd name="T66" fmla="*/ 986 w 4524"/>
                <a:gd name="T67" fmla="*/ 3808 h 4523"/>
                <a:gd name="T68" fmla="*/ 925 w 4524"/>
                <a:gd name="T69" fmla="*/ 3194 h 4523"/>
                <a:gd name="T70" fmla="*/ 755 w 4524"/>
                <a:gd name="T71" fmla="*/ 2647 h 4523"/>
                <a:gd name="T72" fmla="*/ 267 w 4524"/>
                <a:gd name="T73" fmla="*/ 2452 h 4523"/>
                <a:gd name="T74" fmla="*/ 658 w 4524"/>
                <a:gd name="T75" fmla="*/ 1974 h 4523"/>
                <a:gd name="T76" fmla="*/ 925 w 4524"/>
                <a:gd name="T77" fmla="*/ 1468 h 4523"/>
                <a:gd name="T78" fmla="*/ 717 w 4524"/>
                <a:gd name="T79" fmla="*/ 985 h 4523"/>
                <a:gd name="T80" fmla="*/ 1331 w 4524"/>
                <a:gd name="T81" fmla="*/ 924 h 4523"/>
                <a:gd name="T82" fmla="*/ 1878 w 4524"/>
                <a:gd name="T83" fmla="*/ 754 h 4523"/>
                <a:gd name="T84" fmla="*/ 2073 w 4524"/>
                <a:gd name="T85" fmla="*/ 266 h 4523"/>
                <a:gd name="T86" fmla="*/ 2550 w 4524"/>
                <a:gd name="T87" fmla="*/ 658 h 4523"/>
                <a:gd name="T88" fmla="*/ 3057 w 4524"/>
                <a:gd name="T89" fmla="*/ 925 h 4523"/>
                <a:gd name="T90" fmla="*/ 3539 w 4524"/>
                <a:gd name="T91" fmla="*/ 717 h 4523"/>
                <a:gd name="T92" fmla="*/ 3600 w 4524"/>
                <a:gd name="T93" fmla="*/ 1331 h 4523"/>
                <a:gd name="T94" fmla="*/ 3771 w 4524"/>
                <a:gd name="T95" fmla="*/ 1877 h 4523"/>
                <a:gd name="T96" fmla="*/ 4259 w 4524"/>
                <a:gd name="T97" fmla="*/ 2072 h 4523"/>
                <a:gd name="T98" fmla="*/ 4259 w 4524"/>
                <a:gd name="T99" fmla="*/ 2452 h 4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24" h="4523">
                  <a:moveTo>
                    <a:pt x="4424" y="1839"/>
                  </a:moveTo>
                  <a:lnTo>
                    <a:pt x="4007" y="1735"/>
                  </a:lnTo>
                  <a:cubicBezTo>
                    <a:pt x="3972" y="1620"/>
                    <a:pt x="3925" y="1508"/>
                    <a:pt x="3868" y="1402"/>
                  </a:cubicBezTo>
                  <a:lnTo>
                    <a:pt x="4090" y="1033"/>
                  </a:lnTo>
                  <a:cubicBezTo>
                    <a:pt x="4121" y="981"/>
                    <a:pt x="4113" y="914"/>
                    <a:pt x="4070" y="871"/>
                  </a:cubicBezTo>
                  <a:lnTo>
                    <a:pt x="3655" y="455"/>
                  </a:lnTo>
                  <a:cubicBezTo>
                    <a:pt x="3611" y="412"/>
                    <a:pt x="3544" y="403"/>
                    <a:pt x="3492" y="435"/>
                  </a:cubicBezTo>
                  <a:lnTo>
                    <a:pt x="3123" y="656"/>
                  </a:lnTo>
                  <a:cubicBezTo>
                    <a:pt x="3075" y="631"/>
                    <a:pt x="3026" y="607"/>
                    <a:pt x="2976" y="585"/>
                  </a:cubicBezTo>
                  <a:cubicBezTo>
                    <a:pt x="2915" y="560"/>
                    <a:pt x="2853" y="537"/>
                    <a:pt x="2789" y="518"/>
                  </a:cubicBezTo>
                  <a:lnTo>
                    <a:pt x="2685" y="101"/>
                  </a:lnTo>
                  <a:cubicBezTo>
                    <a:pt x="2670" y="41"/>
                    <a:pt x="2617" y="0"/>
                    <a:pt x="2556" y="0"/>
                  </a:cubicBezTo>
                  <a:lnTo>
                    <a:pt x="1969" y="0"/>
                  </a:lnTo>
                  <a:cubicBezTo>
                    <a:pt x="1908" y="0"/>
                    <a:pt x="1855" y="41"/>
                    <a:pt x="1840" y="101"/>
                  </a:cubicBezTo>
                  <a:lnTo>
                    <a:pt x="1736" y="518"/>
                  </a:lnTo>
                  <a:cubicBezTo>
                    <a:pt x="1620" y="553"/>
                    <a:pt x="1509" y="599"/>
                    <a:pt x="1403" y="656"/>
                  </a:cubicBezTo>
                  <a:lnTo>
                    <a:pt x="1034" y="435"/>
                  </a:lnTo>
                  <a:cubicBezTo>
                    <a:pt x="982" y="403"/>
                    <a:pt x="914" y="412"/>
                    <a:pt x="871" y="455"/>
                  </a:cubicBezTo>
                  <a:lnTo>
                    <a:pt x="455" y="870"/>
                  </a:lnTo>
                  <a:cubicBezTo>
                    <a:pt x="412" y="913"/>
                    <a:pt x="404" y="980"/>
                    <a:pt x="435" y="1033"/>
                  </a:cubicBezTo>
                  <a:lnTo>
                    <a:pt x="657" y="1402"/>
                  </a:lnTo>
                  <a:cubicBezTo>
                    <a:pt x="600" y="1508"/>
                    <a:pt x="554" y="1619"/>
                    <a:pt x="519" y="1735"/>
                  </a:cubicBezTo>
                  <a:lnTo>
                    <a:pt x="101" y="1839"/>
                  </a:lnTo>
                  <a:cubicBezTo>
                    <a:pt x="42" y="1854"/>
                    <a:pt x="0" y="1907"/>
                    <a:pt x="0" y="1968"/>
                  </a:cubicBezTo>
                  <a:lnTo>
                    <a:pt x="0" y="2555"/>
                  </a:lnTo>
                  <a:cubicBezTo>
                    <a:pt x="0" y="2616"/>
                    <a:pt x="42" y="2670"/>
                    <a:pt x="101" y="2684"/>
                  </a:cubicBezTo>
                  <a:lnTo>
                    <a:pt x="519" y="2789"/>
                  </a:lnTo>
                  <a:cubicBezTo>
                    <a:pt x="554" y="2904"/>
                    <a:pt x="600" y="3015"/>
                    <a:pt x="657" y="3121"/>
                  </a:cubicBezTo>
                  <a:lnTo>
                    <a:pt x="435" y="3490"/>
                  </a:lnTo>
                  <a:cubicBezTo>
                    <a:pt x="404" y="3543"/>
                    <a:pt x="412" y="3610"/>
                    <a:pt x="455" y="3653"/>
                  </a:cubicBezTo>
                  <a:lnTo>
                    <a:pt x="871" y="4068"/>
                  </a:lnTo>
                  <a:cubicBezTo>
                    <a:pt x="914" y="4112"/>
                    <a:pt x="981" y="4120"/>
                    <a:pt x="1033" y="4088"/>
                  </a:cubicBezTo>
                  <a:lnTo>
                    <a:pt x="1402" y="3867"/>
                  </a:lnTo>
                  <a:cubicBezTo>
                    <a:pt x="1508" y="3924"/>
                    <a:pt x="1620" y="3970"/>
                    <a:pt x="1735" y="4005"/>
                  </a:cubicBezTo>
                  <a:lnTo>
                    <a:pt x="1839" y="4422"/>
                  </a:lnTo>
                  <a:cubicBezTo>
                    <a:pt x="1854" y="4482"/>
                    <a:pt x="1907" y="4523"/>
                    <a:pt x="1968" y="4523"/>
                  </a:cubicBezTo>
                  <a:lnTo>
                    <a:pt x="2556" y="4523"/>
                  </a:lnTo>
                  <a:cubicBezTo>
                    <a:pt x="2617" y="4523"/>
                    <a:pt x="2670" y="4482"/>
                    <a:pt x="2685" y="4422"/>
                  </a:cubicBezTo>
                  <a:lnTo>
                    <a:pt x="2789" y="4005"/>
                  </a:lnTo>
                  <a:cubicBezTo>
                    <a:pt x="2904" y="3970"/>
                    <a:pt x="3016" y="3924"/>
                    <a:pt x="3122" y="3867"/>
                  </a:cubicBezTo>
                  <a:lnTo>
                    <a:pt x="3491" y="4088"/>
                  </a:lnTo>
                  <a:cubicBezTo>
                    <a:pt x="3543" y="4120"/>
                    <a:pt x="3610" y="4112"/>
                    <a:pt x="3654" y="4068"/>
                  </a:cubicBezTo>
                  <a:lnTo>
                    <a:pt x="4069" y="3653"/>
                  </a:lnTo>
                  <a:cubicBezTo>
                    <a:pt x="4112" y="3610"/>
                    <a:pt x="4120" y="3543"/>
                    <a:pt x="4089" y="3490"/>
                  </a:cubicBezTo>
                  <a:lnTo>
                    <a:pt x="3867" y="3121"/>
                  </a:lnTo>
                  <a:cubicBezTo>
                    <a:pt x="3924" y="3015"/>
                    <a:pt x="3971" y="2904"/>
                    <a:pt x="4006" y="2789"/>
                  </a:cubicBezTo>
                  <a:lnTo>
                    <a:pt x="4423" y="2684"/>
                  </a:lnTo>
                  <a:cubicBezTo>
                    <a:pt x="4482" y="2670"/>
                    <a:pt x="4524" y="2616"/>
                    <a:pt x="4524" y="2555"/>
                  </a:cubicBezTo>
                  <a:lnTo>
                    <a:pt x="4524" y="1968"/>
                  </a:lnTo>
                  <a:cubicBezTo>
                    <a:pt x="4524" y="1908"/>
                    <a:pt x="4483" y="1855"/>
                    <a:pt x="4424" y="1839"/>
                  </a:cubicBezTo>
                  <a:close/>
                  <a:moveTo>
                    <a:pt x="4259" y="2452"/>
                  </a:moveTo>
                  <a:lnTo>
                    <a:pt x="3867" y="2550"/>
                  </a:lnTo>
                  <a:cubicBezTo>
                    <a:pt x="3820" y="2562"/>
                    <a:pt x="3782" y="2599"/>
                    <a:pt x="3770" y="2646"/>
                  </a:cubicBezTo>
                  <a:cubicBezTo>
                    <a:pt x="3734" y="2790"/>
                    <a:pt x="3676" y="2929"/>
                    <a:pt x="3600" y="3056"/>
                  </a:cubicBezTo>
                  <a:cubicBezTo>
                    <a:pt x="3575" y="3098"/>
                    <a:pt x="3575" y="3151"/>
                    <a:pt x="3600" y="3193"/>
                  </a:cubicBezTo>
                  <a:lnTo>
                    <a:pt x="3808" y="3539"/>
                  </a:lnTo>
                  <a:lnTo>
                    <a:pt x="3540" y="3808"/>
                  </a:lnTo>
                  <a:lnTo>
                    <a:pt x="3194" y="3600"/>
                  </a:lnTo>
                  <a:cubicBezTo>
                    <a:pt x="3152" y="3575"/>
                    <a:pt x="3100" y="3575"/>
                    <a:pt x="3058" y="3600"/>
                  </a:cubicBezTo>
                  <a:cubicBezTo>
                    <a:pt x="2930" y="3676"/>
                    <a:pt x="2792" y="3733"/>
                    <a:pt x="2648" y="3770"/>
                  </a:cubicBezTo>
                  <a:cubicBezTo>
                    <a:pt x="2600" y="3782"/>
                    <a:pt x="2563" y="3819"/>
                    <a:pt x="2551" y="3867"/>
                  </a:cubicBezTo>
                  <a:lnTo>
                    <a:pt x="2452" y="4258"/>
                  </a:lnTo>
                  <a:lnTo>
                    <a:pt x="2073" y="4258"/>
                  </a:lnTo>
                  <a:lnTo>
                    <a:pt x="1975" y="3867"/>
                  </a:lnTo>
                  <a:cubicBezTo>
                    <a:pt x="1963" y="3819"/>
                    <a:pt x="1926" y="3782"/>
                    <a:pt x="1879" y="3770"/>
                  </a:cubicBezTo>
                  <a:cubicBezTo>
                    <a:pt x="1734" y="3733"/>
                    <a:pt x="1596" y="3676"/>
                    <a:pt x="1468" y="3600"/>
                  </a:cubicBezTo>
                  <a:cubicBezTo>
                    <a:pt x="1426" y="3575"/>
                    <a:pt x="1374" y="3575"/>
                    <a:pt x="1332" y="3600"/>
                  </a:cubicBezTo>
                  <a:lnTo>
                    <a:pt x="986" y="3808"/>
                  </a:lnTo>
                  <a:lnTo>
                    <a:pt x="717" y="3540"/>
                  </a:lnTo>
                  <a:lnTo>
                    <a:pt x="925" y="3194"/>
                  </a:lnTo>
                  <a:cubicBezTo>
                    <a:pt x="950" y="3152"/>
                    <a:pt x="950" y="3099"/>
                    <a:pt x="925" y="3057"/>
                  </a:cubicBezTo>
                  <a:cubicBezTo>
                    <a:pt x="849" y="2929"/>
                    <a:pt x="791" y="2791"/>
                    <a:pt x="755" y="2647"/>
                  </a:cubicBezTo>
                  <a:cubicBezTo>
                    <a:pt x="743" y="2600"/>
                    <a:pt x="705" y="2562"/>
                    <a:pt x="658" y="2551"/>
                  </a:cubicBezTo>
                  <a:lnTo>
                    <a:pt x="267" y="2452"/>
                  </a:lnTo>
                  <a:lnTo>
                    <a:pt x="267" y="2072"/>
                  </a:lnTo>
                  <a:lnTo>
                    <a:pt x="658" y="1974"/>
                  </a:lnTo>
                  <a:cubicBezTo>
                    <a:pt x="706" y="1963"/>
                    <a:pt x="743" y="1926"/>
                    <a:pt x="755" y="1878"/>
                  </a:cubicBezTo>
                  <a:cubicBezTo>
                    <a:pt x="792" y="1734"/>
                    <a:pt x="849" y="1596"/>
                    <a:pt x="925" y="1468"/>
                  </a:cubicBezTo>
                  <a:cubicBezTo>
                    <a:pt x="950" y="1426"/>
                    <a:pt x="950" y="1373"/>
                    <a:pt x="925" y="1331"/>
                  </a:cubicBezTo>
                  <a:lnTo>
                    <a:pt x="717" y="985"/>
                  </a:lnTo>
                  <a:lnTo>
                    <a:pt x="985" y="716"/>
                  </a:lnTo>
                  <a:lnTo>
                    <a:pt x="1331" y="924"/>
                  </a:lnTo>
                  <a:cubicBezTo>
                    <a:pt x="1373" y="949"/>
                    <a:pt x="1426" y="949"/>
                    <a:pt x="1468" y="924"/>
                  </a:cubicBezTo>
                  <a:cubicBezTo>
                    <a:pt x="1595" y="848"/>
                    <a:pt x="1734" y="791"/>
                    <a:pt x="1878" y="754"/>
                  </a:cubicBezTo>
                  <a:cubicBezTo>
                    <a:pt x="1925" y="742"/>
                    <a:pt x="1962" y="705"/>
                    <a:pt x="1974" y="657"/>
                  </a:cubicBezTo>
                  <a:lnTo>
                    <a:pt x="2073" y="266"/>
                  </a:lnTo>
                  <a:lnTo>
                    <a:pt x="2452" y="266"/>
                  </a:lnTo>
                  <a:lnTo>
                    <a:pt x="2550" y="658"/>
                  </a:lnTo>
                  <a:cubicBezTo>
                    <a:pt x="2562" y="705"/>
                    <a:pt x="2599" y="742"/>
                    <a:pt x="2647" y="755"/>
                  </a:cubicBezTo>
                  <a:cubicBezTo>
                    <a:pt x="2791" y="791"/>
                    <a:pt x="2929" y="848"/>
                    <a:pt x="3057" y="925"/>
                  </a:cubicBezTo>
                  <a:cubicBezTo>
                    <a:pt x="3099" y="950"/>
                    <a:pt x="3151" y="950"/>
                    <a:pt x="3193" y="925"/>
                  </a:cubicBezTo>
                  <a:lnTo>
                    <a:pt x="3539" y="717"/>
                  </a:lnTo>
                  <a:lnTo>
                    <a:pt x="3808" y="985"/>
                  </a:lnTo>
                  <a:lnTo>
                    <a:pt x="3600" y="1331"/>
                  </a:lnTo>
                  <a:cubicBezTo>
                    <a:pt x="3575" y="1373"/>
                    <a:pt x="3575" y="1425"/>
                    <a:pt x="3600" y="1467"/>
                  </a:cubicBezTo>
                  <a:cubicBezTo>
                    <a:pt x="3677" y="1595"/>
                    <a:pt x="3734" y="1733"/>
                    <a:pt x="3771" y="1877"/>
                  </a:cubicBezTo>
                  <a:cubicBezTo>
                    <a:pt x="3783" y="1925"/>
                    <a:pt x="3820" y="1962"/>
                    <a:pt x="3867" y="1974"/>
                  </a:cubicBezTo>
                  <a:lnTo>
                    <a:pt x="4259" y="2072"/>
                  </a:lnTo>
                  <a:lnTo>
                    <a:pt x="4259" y="2452"/>
                  </a:lnTo>
                  <a:close/>
                  <a:moveTo>
                    <a:pt x="4259" y="2452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2" name="Freeform 2103">
              <a:extLst>
                <a:ext uri="{FF2B5EF4-FFF2-40B4-BE49-F238E27FC236}">
                  <a16:creationId xmlns:a16="http://schemas.microsoft.com/office/drawing/2014/main" id="{4F6D7AE0-E4A5-414B-AA6E-382AB30D82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28" y="1758"/>
              <a:ext cx="47" cy="46"/>
            </a:xfrm>
            <a:custGeom>
              <a:avLst/>
              <a:gdLst>
                <a:gd name="T0" fmla="*/ 1065 w 2129"/>
                <a:gd name="T1" fmla="*/ 0 h 2129"/>
                <a:gd name="T2" fmla="*/ 0 w 2129"/>
                <a:gd name="T3" fmla="*/ 1064 h 2129"/>
                <a:gd name="T4" fmla="*/ 1065 w 2129"/>
                <a:gd name="T5" fmla="*/ 2129 h 2129"/>
                <a:gd name="T6" fmla="*/ 2129 w 2129"/>
                <a:gd name="T7" fmla="*/ 1064 h 2129"/>
                <a:gd name="T8" fmla="*/ 1065 w 2129"/>
                <a:gd name="T9" fmla="*/ 0 h 2129"/>
                <a:gd name="T10" fmla="*/ 1065 w 2129"/>
                <a:gd name="T11" fmla="*/ 1863 h 2129"/>
                <a:gd name="T12" fmla="*/ 266 w 2129"/>
                <a:gd name="T13" fmla="*/ 1064 h 2129"/>
                <a:gd name="T14" fmla="*/ 1065 w 2129"/>
                <a:gd name="T15" fmla="*/ 266 h 2129"/>
                <a:gd name="T16" fmla="*/ 1863 w 2129"/>
                <a:gd name="T17" fmla="*/ 1064 h 2129"/>
                <a:gd name="T18" fmla="*/ 1065 w 2129"/>
                <a:gd name="T19" fmla="*/ 1863 h 2129"/>
                <a:gd name="T20" fmla="*/ 1065 w 2129"/>
                <a:gd name="T21" fmla="*/ 1863 h 2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29" h="2129">
                  <a:moveTo>
                    <a:pt x="1065" y="0"/>
                  </a:moveTo>
                  <a:cubicBezTo>
                    <a:pt x="477" y="0"/>
                    <a:pt x="0" y="476"/>
                    <a:pt x="0" y="1064"/>
                  </a:cubicBezTo>
                  <a:cubicBezTo>
                    <a:pt x="0" y="1652"/>
                    <a:pt x="477" y="2129"/>
                    <a:pt x="1065" y="2129"/>
                  </a:cubicBezTo>
                  <a:cubicBezTo>
                    <a:pt x="1653" y="2129"/>
                    <a:pt x="2129" y="1652"/>
                    <a:pt x="2129" y="1064"/>
                  </a:cubicBezTo>
                  <a:cubicBezTo>
                    <a:pt x="2129" y="476"/>
                    <a:pt x="1652" y="0"/>
                    <a:pt x="1065" y="0"/>
                  </a:cubicBezTo>
                  <a:close/>
                  <a:moveTo>
                    <a:pt x="1065" y="1863"/>
                  </a:moveTo>
                  <a:cubicBezTo>
                    <a:pt x="624" y="1863"/>
                    <a:pt x="266" y="1505"/>
                    <a:pt x="266" y="1064"/>
                  </a:cubicBezTo>
                  <a:cubicBezTo>
                    <a:pt x="266" y="623"/>
                    <a:pt x="624" y="266"/>
                    <a:pt x="1065" y="266"/>
                  </a:cubicBezTo>
                  <a:cubicBezTo>
                    <a:pt x="1506" y="266"/>
                    <a:pt x="1863" y="623"/>
                    <a:pt x="1863" y="1064"/>
                  </a:cubicBezTo>
                  <a:cubicBezTo>
                    <a:pt x="1863" y="1505"/>
                    <a:pt x="1505" y="1862"/>
                    <a:pt x="1065" y="1863"/>
                  </a:cubicBezTo>
                  <a:close/>
                  <a:moveTo>
                    <a:pt x="1065" y="186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3" name="Freeform 2104">
              <a:extLst>
                <a:ext uri="{FF2B5EF4-FFF2-40B4-BE49-F238E27FC236}">
                  <a16:creationId xmlns:a16="http://schemas.microsoft.com/office/drawing/2014/main" id="{AA025CFA-B86D-4737-B7DD-FF74FDF4BC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6" y="1692"/>
              <a:ext cx="6" cy="46"/>
            </a:xfrm>
            <a:custGeom>
              <a:avLst/>
              <a:gdLst>
                <a:gd name="T0" fmla="*/ 0 w 266"/>
                <a:gd name="T1" fmla="*/ 0 h 2129"/>
                <a:gd name="T2" fmla="*/ 266 w 266"/>
                <a:gd name="T3" fmla="*/ 0 h 2129"/>
                <a:gd name="T4" fmla="*/ 266 w 266"/>
                <a:gd name="T5" fmla="*/ 2129 h 2129"/>
                <a:gd name="T6" fmla="*/ 0 w 266"/>
                <a:gd name="T7" fmla="*/ 2129 h 2129"/>
                <a:gd name="T8" fmla="*/ 0 w 266"/>
                <a:gd name="T9" fmla="*/ 0 h 2129"/>
                <a:gd name="T10" fmla="*/ 0 w 266"/>
                <a:gd name="T11" fmla="*/ 0 h 2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129">
                  <a:moveTo>
                    <a:pt x="0" y="0"/>
                  </a:moveTo>
                  <a:lnTo>
                    <a:pt x="266" y="0"/>
                  </a:lnTo>
                  <a:lnTo>
                    <a:pt x="266" y="2129"/>
                  </a:lnTo>
                  <a:lnTo>
                    <a:pt x="0" y="212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4" name="Freeform 2105">
              <a:extLst>
                <a:ext uri="{FF2B5EF4-FFF2-40B4-BE49-F238E27FC236}">
                  <a16:creationId xmlns:a16="http://schemas.microsoft.com/office/drawing/2014/main" id="{6F16636C-C18D-432C-AB13-3FC124C865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3" y="1657"/>
              <a:ext cx="150" cy="162"/>
            </a:xfrm>
            <a:custGeom>
              <a:avLst/>
              <a:gdLst>
                <a:gd name="T0" fmla="*/ 532 w 6919"/>
                <a:gd name="T1" fmla="*/ 7319 h 7452"/>
                <a:gd name="T2" fmla="*/ 3460 w 6919"/>
                <a:gd name="T3" fmla="*/ 7452 h 7452"/>
                <a:gd name="T4" fmla="*/ 798 w 6919"/>
                <a:gd name="T5" fmla="*/ 7186 h 7452"/>
                <a:gd name="T6" fmla="*/ 2395 w 6919"/>
                <a:gd name="T7" fmla="*/ 6787 h 7452"/>
                <a:gd name="T8" fmla="*/ 2987 w 6919"/>
                <a:gd name="T9" fmla="*/ 6507 h 7452"/>
                <a:gd name="T10" fmla="*/ 2987 w 6919"/>
                <a:gd name="T11" fmla="*/ 6269 h 7452"/>
                <a:gd name="T12" fmla="*/ 2395 w 6919"/>
                <a:gd name="T13" fmla="*/ 5988 h 7452"/>
                <a:gd name="T14" fmla="*/ 798 w 6919"/>
                <a:gd name="T15" fmla="*/ 1464 h 7452"/>
                <a:gd name="T16" fmla="*/ 6387 w 6919"/>
                <a:gd name="T17" fmla="*/ 932 h 7452"/>
                <a:gd name="T18" fmla="*/ 6254 w 6919"/>
                <a:gd name="T19" fmla="*/ 532 h 7452"/>
                <a:gd name="T20" fmla="*/ 5855 w 6919"/>
                <a:gd name="T21" fmla="*/ 798 h 7452"/>
                <a:gd name="T22" fmla="*/ 6121 w 6919"/>
                <a:gd name="T23" fmla="*/ 932 h 7452"/>
                <a:gd name="T24" fmla="*/ 5589 w 6919"/>
                <a:gd name="T25" fmla="*/ 932 h 7452"/>
                <a:gd name="T26" fmla="*/ 5855 w 6919"/>
                <a:gd name="T27" fmla="*/ 266 h 7452"/>
                <a:gd name="T28" fmla="*/ 6653 w 6919"/>
                <a:gd name="T29" fmla="*/ 532 h 7452"/>
                <a:gd name="T30" fmla="*/ 6919 w 6919"/>
                <a:gd name="T31" fmla="*/ 3593 h 7452"/>
                <a:gd name="T32" fmla="*/ 6387 w 6919"/>
                <a:gd name="T33" fmla="*/ 0 h 7452"/>
                <a:gd name="T34" fmla="*/ 0 w 6919"/>
                <a:gd name="T35" fmla="*/ 532 h 7452"/>
                <a:gd name="T36" fmla="*/ 532 w 6919"/>
                <a:gd name="T37" fmla="*/ 1464 h 7452"/>
                <a:gd name="T38" fmla="*/ 399 w 6919"/>
                <a:gd name="T39" fmla="*/ 5988 h 7452"/>
                <a:gd name="T40" fmla="*/ 399 w 6919"/>
                <a:gd name="T41" fmla="*/ 6787 h 7452"/>
                <a:gd name="T42" fmla="*/ 266 w 6919"/>
                <a:gd name="T43" fmla="*/ 932 h 7452"/>
                <a:gd name="T44" fmla="*/ 532 w 6919"/>
                <a:gd name="T45" fmla="*/ 266 h 7452"/>
                <a:gd name="T46" fmla="*/ 5323 w 6919"/>
                <a:gd name="T47" fmla="*/ 532 h 7452"/>
                <a:gd name="T48" fmla="*/ 5397 w 6919"/>
                <a:gd name="T49" fmla="*/ 1198 h 7452"/>
                <a:gd name="T50" fmla="*/ 266 w 6919"/>
                <a:gd name="T51" fmla="*/ 932 h 7452"/>
                <a:gd name="T52" fmla="*/ 2364 w 6919"/>
                <a:gd name="T53" fmla="*/ 6521 h 7452"/>
                <a:gd name="T54" fmla="*/ 2262 w 6919"/>
                <a:gd name="T55" fmla="*/ 6254 h 7452"/>
                <a:gd name="T56" fmla="*/ 2630 w 6919"/>
                <a:gd name="T57" fmla="*/ 6388 h 7452"/>
                <a:gd name="T58" fmla="*/ 399 w 6919"/>
                <a:gd name="T59" fmla="*/ 6254 h 7452"/>
                <a:gd name="T60" fmla="*/ 1996 w 6919"/>
                <a:gd name="T61" fmla="*/ 6521 h 7452"/>
                <a:gd name="T62" fmla="*/ 266 w 6919"/>
                <a:gd name="T63" fmla="*/ 6388 h 7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19" h="7452">
                  <a:moveTo>
                    <a:pt x="532" y="6787"/>
                  </a:moveTo>
                  <a:lnTo>
                    <a:pt x="532" y="7319"/>
                  </a:lnTo>
                  <a:cubicBezTo>
                    <a:pt x="532" y="7393"/>
                    <a:pt x="592" y="7452"/>
                    <a:pt x="665" y="7452"/>
                  </a:cubicBezTo>
                  <a:lnTo>
                    <a:pt x="3460" y="7452"/>
                  </a:lnTo>
                  <a:lnTo>
                    <a:pt x="3460" y="7186"/>
                  </a:lnTo>
                  <a:lnTo>
                    <a:pt x="798" y="7186"/>
                  </a:lnTo>
                  <a:lnTo>
                    <a:pt x="798" y="6787"/>
                  </a:lnTo>
                  <a:lnTo>
                    <a:pt x="2395" y="6787"/>
                  </a:lnTo>
                  <a:cubicBezTo>
                    <a:pt x="2416" y="6787"/>
                    <a:pt x="2436" y="6782"/>
                    <a:pt x="2454" y="6773"/>
                  </a:cubicBezTo>
                  <a:lnTo>
                    <a:pt x="2987" y="6507"/>
                  </a:lnTo>
                  <a:cubicBezTo>
                    <a:pt x="3032" y="6485"/>
                    <a:pt x="3060" y="6439"/>
                    <a:pt x="3060" y="6388"/>
                  </a:cubicBezTo>
                  <a:cubicBezTo>
                    <a:pt x="3060" y="6338"/>
                    <a:pt x="3032" y="6292"/>
                    <a:pt x="2987" y="6269"/>
                  </a:cubicBezTo>
                  <a:lnTo>
                    <a:pt x="2454" y="6003"/>
                  </a:lnTo>
                  <a:cubicBezTo>
                    <a:pt x="2436" y="5993"/>
                    <a:pt x="2416" y="5988"/>
                    <a:pt x="2395" y="5988"/>
                  </a:cubicBezTo>
                  <a:lnTo>
                    <a:pt x="798" y="5988"/>
                  </a:lnTo>
                  <a:lnTo>
                    <a:pt x="798" y="1464"/>
                  </a:lnTo>
                  <a:lnTo>
                    <a:pt x="5855" y="1464"/>
                  </a:lnTo>
                  <a:cubicBezTo>
                    <a:pt x="6149" y="1464"/>
                    <a:pt x="6387" y="1225"/>
                    <a:pt x="6387" y="932"/>
                  </a:cubicBezTo>
                  <a:lnTo>
                    <a:pt x="6387" y="665"/>
                  </a:lnTo>
                  <a:cubicBezTo>
                    <a:pt x="6387" y="592"/>
                    <a:pt x="6328" y="532"/>
                    <a:pt x="6254" y="532"/>
                  </a:cubicBezTo>
                  <a:lnTo>
                    <a:pt x="5855" y="532"/>
                  </a:lnTo>
                  <a:lnTo>
                    <a:pt x="5855" y="798"/>
                  </a:lnTo>
                  <a:lnTo>
                    <a:pt x="6121" y="798"/>
                  </a:lnTo>
                  <a:lnTo>
                    <a:pt x="6121" y="932"/>
                  </a:lnTo>
                  <a:cubicBezTo>
                    <a:pt x="6121" y="1078"/>
                    <a:pt x="6002" y="1198"/>
                    <a:pt x="5855" y="1198"/>
                  </a:cubicBezTo>
                  <a:cubicBezTo>
                    <a:pt x="5708" y="1198"/>
                    <a:pt x="5589" y="1078"/>
                    <a:pt x="5589" y="932"/>
                  </a:cubicBezTo>
                  <a:lnTo>
                    <a:pt x="5589" y="532"/>
                  </a:lnTo>
                  <a:cubicBezTo>
                    <a:pt x="5589" y="385"/>
                    <a:pt x="5708" y="266"/>
                    <a:pt x="5855" y="266"/>
                  </a:cubicBezTo>
                  <a:lnTo>
                    <a:pt x="6387" y="266"/>
                  </a:lnTo>
                  <a:cubicBezTo>
                    <a:pt x="6534" y="266"/>
                    <a:pt x="6653" y="385"/>
                    <a:pt x="6653" y="532"/>
                  </a:cubicBezTo>
                  <a:lnTo>
                    <a:pt x="6653" y="3593"/>
                  </a:lnTo>
                  <a:lnTo>
                    <a:pt x="6919" y="3593"/>
                  </a:lnTo>
                  <a:lnTo>
                    <a:pt x="6919" y="532"/>
                  </a:lnTo>
                  <a:cubicBezTo>
                    <a:pt x="6919" y="238"/>
                    <a:pt x="6681" y="0"/>
                    <a:pt x="6387" y="0"/>
                  </a:cubicBezTo>
                  <a:lnTo>
                    <a:pt x="532" y="0"/>
                  </a:lnTo>
                  <a:cubicBezTo>
                    <a:pt x="238" y="0"/>
                    <a:pt x="0" y="238"/>
                    <a:pt x="0" y="532"/>
                  </a:cubicBezTo>
                  <a:lnTo>
                    <a:pt x="0" y="932"/>
                  </a:lnTo>
                  <a:cubicBezTo>
                    <a:pt x="0" y="1225"/>
                    <a:pt x="238" y="1464"/>
                    <a:pt x="532" y="1464"/>
                  </a:cubicBezTo>
                  <a:lnTo>
                    <a:pt x="532" y="5988"/>
                  </a:lnTo>
                  <a:lnTo>
                    <a:pt x="399" y="5988"/>
                  </a:lnTo>
                  <a:cubicBezTo>
                    <a:pt x="178" y="5988"/>
                    <a:pt x="0" y="6167"/>
                    <a:pt x="0" y="6388"/>
                  </a:cubicBezTo>
                  <a:cubicBezTo>
                    <a:pt x="0" y="6608"/>
                    <a:pt x="178" y="6787"/>
                    <a:pt x="399" y="6787"/>
                  </a:cubicBezTo>
                  <a:lnTo>
                    <a:pt x="532" y="6787"/>
                  </a:lnTo>
                  <a:close/>
                  <a:moveTo>
                    <a:pt x="266" y="932"/>
                  </a:moveTo>
                  <a:lnTo>
                    <a:pt x="266" y="532"/>
                  </a:lnTo>
                  <a:cubicBezTo>
                    <a:pt x="266" y="385"/>
                    <a:pt x="385" y="266"/>
                    <a:pt x="532" y="266"/>
                  </a:cubicBezTo>
                  <a:lnTo>
                    <a:pt x="5397" y="266"/>
                  </a:lnTo>
                  <a:cubicBezTo>
                    <a:pt x="5349" y="347"/>
                    <a:pt x="5323" y="439"/>
                    <a:pt x="5323" y="532"/>
                  </a:cubicBezTo>
                  <a:lnTo>
                    <a:pt x="5323" y="932"/>
                  </a:lnTo>
                  <a:cubicBezTo>
                    <a:pt x="5323" y="1025"/>
                    <a:pt x="5349" y="1117"/>
                    <a:pt x="5397" y="1198"/>
                  </a:cubicBezTo>
                  <a:lnTo>
                    <a:pt x="532" y="1198"/>
                  </a:lnTo>
                  <a:cubicBezTo>
                    <a:pt x="385" y="1198"/>
                    <a:pt x="266" y="1078"/>
                    <a:pt x="266" y="932"/>
                  </a:cubicBezTo>
                  <a:close/>
                  <a:moveTo>
                    <a:pt x="2630" y="6388"/>
                  </a:moveTo>
                  <a:lnTo>
                    <a:pt x="2364" y="6521"/>
                  </a:lnTo>
                  <a:lnTo>
                    <a:pt x="2262" y="6521"/>
                  </a:lnTo>
                  <a:lnTo>
                    <a:pt x="2262" y="6254"/>
                  </a:lnTo>
                  <a:lnTo>
                    <a:pt x="2364" y="6254"/>
                  </a:lnTo>
                  <a:lnTo>
                    <a:pt x="2630" y="6388"/>
                  </a:lnTo>
                  <a:close/>
                  <a:moveTo>
                    <a:pt x="266" y="6388"/>
                  </a:moveTo>
                  <a:cubicBezTo>
                    <a:pt x="266" y="6314"/>
                    <a:pt x="325" y="6254"/>
                    <a:pt x="399" y="6254"/>
                  </a:cubicBezTo>
                  <a:lnTo>
                    <a:pt x="1996" y="6254"/>
                  </a:lnTo>
                  <a:lnTo>
                    <a:pt x="1996" y="6521"/>
                  </a:lnTo>
                  <a:lnTo>
                    <a:pt x="399" y="6521"/>
                  </a:lnTo>
                  <a:cubicBezTo>
                    <a:pt x="325" y="6521"/>
                    <a:pt x="266" y="6461"/>
                    <a:pt x="266" y="6388"/>
                  </a:cubicBezTo>
                  <a:close/>
                  <a:moveTo>
                    <a:pt x="266" y="638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5" name="Freeform 2106">
              <a:extLst>
                <a:ext uri="{FF2B5EF4-FFF2-40B4-BE49-F238E27FC236}">
                  <a16:creationId xmlns:a16="http://schemas.microsoft.com/office/drawing/2014/main" id="{12725963-F94F-4AEF-9D71-7CD98FDD7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3" y="1700"/>
              <a:ext cx="6" cy="58"/>
            </a:xfrm>
            <a:custGeom>
              <a:avLst/>
              <a:gdLst>
                <a:gd name="T0" fmla="*/ 0 w 266"/>
                <a:gd name="T1" fmla="*/ 0 h 2662"/>
                <a:gd name="T2" fmla="*/ 266 w 266"/>
                <a:gd name="T3" fmla="*/ 0 h 2662"/>
                <a:gd name="T4" fmla="*/ 266 w 266"/>
                <a:gd name="T5" fmla="*/ 2662 h 2662"/>
                <a:gd name="T6" fmla="*/ 0 w 266"/>
                <a:gd name="T7" fmla="*/ 2662 h 2662"/>
                <a:gd name="T8" fmla="*/ 0 w 266"/>
                <a:gd name="T9" fmla="*/ 0 h 2662"/>
                <a:gd name="T10" fmla="*/ 0 w 266"/>
                <a:gd name="T11" fmla="*/ 0 h 2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2">
                  <a:moveTo>
                    <a:pt x="0" y="0"/>
                  </a:moveTo>
                  <a:lnTo>
                    <a:pt x="266" y="0"/>
                  </a:lnTo>
                  <a:lnTo>
                    <a:pt x="266" y="2662"/>
                  </a:lnTo>
                  <a:lnTo>
                    <a:pt x="0" y="2662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6" name="Freeform 2107">
              <a:extLst>
                <a:ext uri="{FF2B5EF4-FFF2-40B4-BE49-F238E27FC236}">
                  <a16:creationId xmlns:a16="http://schemas.microsoft.com/office/drawing/2014/main" id="{A798A07F-8078-4BC4-9ADF-261C08F8C8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9" y="1694"/>
              <a:ext cx="87" cy="38"/>
            </a:xfrm>
            <a:custGeom>
              <a:avLst/>
              <a:gdLst>
                <a:gd name="T0" fmla="*/ 4015 w 4015"/>
                <a:gd name="T1" fmla="*/ 410 h 1741"/>
                <a:gd name="T2" fmla="*/ 4015 w 4015"/>
                <a:gd name="T3" fmla="*/ 144 h 1741"/>
                <a:gd name="T4" fmla="*/ 2285 w 4015"/>
                <a:gd name="T5" fmla="*/ 144 h 1741"/>
                <a:gd name="T6" fmla="*/ 2190 w 4015"/>
                <a:gd name="T7" fmla="*/ 183 h 1741"/>
                <a:gd name="T8" fmla="*/ 1947 w 4015"/>
                <a:gd name="T9" fmla="*/ 426 h 1741"/>
                <a:gd name="T10" fmla="*/ 52 w 4015"/>
                <a:gd name="T11" fmla="*/ 573 h 1741"/>
                <a:gd name="T12" fmla="*/ 52 w 4015"/>
                <a:gd name="T13" fmla="*/ 761 h 1741"/>
                <a:gd name="T14" fmla="*/ 993 w 4015"/>
                <a:gd name="T15" fmla="*/ 1702 h 1741"/>
                <a:gd name="T16" fmla="*/ 1087 w 4015"/>
                <a:gd name="T17" fmla="*/ 1741 h 1741"/>
                <a:gd name="T18" fmla="*/ 2418 w 4015"/>
                <a:gd name="T19" fmla="*/ 1741 h 1741"/>
                <a:gd name="T20" fmla="*/ 2551 w 4015"/>
                <a:gd name="T21" fmla="*/ 1608 h 1741"/>
                <a:gd name="T22" fmla="*/ 2148 w 4015"/>
                <a:gd name="T23" fmla="*/ 602 h 1741"/>
                <a:gd name="T24" fmla="*/ 2340 w 4015"/>
                <a:gd name="T25" fmla="*/ 410 h 1741"/>
                <a:gd name="T26" fmla="*/ 4015 w 4015"/>
                <a:gd name="T27" fmla="*/ 410 h 1741"/>
                <a:gd name="T28" fmla="*/ 2277 w 4015"/>
                <a:gd name="T29" fmla="*/ 1475 h 1741"/>
                <a:gd name="T30" fmla="*/ 1142 w 4015"/>
                <a:gd name="T31" fmla="*/ 1475 h 1741"/>
                <a:gd name="T32" fmla="*/ 339 w 4015"/>
                <a:gd name="T33" fmla="*/ 672 h 1741"/>
                <a:gd name="T34" fmla="*/ 1757 w 4015"/>
                <a:gd name="T35" fmla="*/ 617 h 1741"/>
                <a:gd name="T36" fmla="*/ 1392 w 4015"/>
                <a:gd name="T37" fmla="*/ 981 h 1741"/>
                <a:gd name="T38" fmla="*/ 1580 w 4015"/>
                <a:gd name="T39" fmla="*/ 1170 h 1741"/>
                <a:gd name="T40" fmla="*/ 1960 w 4015"/>
                <a:gd name="T41" fmla="*/ 790 h 1741"/>
                <a:gd name="T42" fmla="*/ 2277 w 4015"/>
                <a:gd name="T43" fmla="*/ 1475 h 1741"/>
                <a:gd name="T44" fmla="*/ 2277 w 4015"/>
                <a:gd name="T45" fmla="*/ 1475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15" h="1741">
                  <a:moveTo>
                    <a:pt x="4015" y="410"/>
                  </a:moveTo>
                  <a:lnTo>
                    <a:pt x="4015" y="144"/>
                  </a:lnTo>
                  <a:lnTo>
                    <a:pt x="2285" y="144"/>
                  </a:lnTo>
                  <a:cubicBezTo>
                    <a:pt x="2249" y="144"/>
                    <a:pt x="2215" y="158"/>
                    <a:pt x="2190" y="183"/>
                  </a:cubicBezTo>
                  <a:lnTo>
                    <a:pt x="1947" y="426"/>
                  </a:lnTo>
                  <a:cubicBezTo>
                    <a:pt x="1366" y="0"/>
                    <a:pt x="561" y="62"/>
                    <a:pt x="52" y="573"/>
                  </a:cubicBezTo>
                  <a:cubicBezTo>
                    <a:pt x="0" y="624"/>
                    <a:pt x="0" y="709"/>
                    <a:pt x="52" y="761"/>
                  </a:cubicBezTo>
                  <a:lnTo>
                    <a:pt x="993" y="1702"/>
                  </a:lnTo>
                  <a:cubicBezTo>
                    <a:pt x="1018" y="1727"/>
                    <a:pt x="1052" y="1741"/>
                    <a:pt x="1087" y="1741"/>
                  </a:cubicBezTo>
                  <a:lnTo>
                    <a:pt x="2418" y="1741"/>
                  </a:lnTo>
                  <a:cubicBezTo>
                    <a:pt x="2491" y="1741"/>
                    <a:pt x="2551" y="1681"/>
                    <a:pt x="2551" y="1608"/>
                  </a:cubicBezTo>
                  <a:cubicBezTo>
                    <a:pt x="2551" y="1233"/>
                    <a:pt x="2406" y="873"/>
                    <a:pt x="2148" y="602"/>
                  </a:cubicBezTo>
                  <a:lnTo>
                    <a:pt x="2340" y="410"/>
                  </a:lnTo>
                  <a:lnTo>
                    <a:pt x="4015" y="410"/>
                  </a:lnTo>
                  <a:close/>
                  <a:moveTo>
                    <a:pt x="2277" y="1475"/>
                  </a:moveTo>
                  <a:lnTo>
                    <a:pt x="1142" y="1475"/>
                  </a:lnTo>
                  <a:lnTo>
                    <a:pt x="339" y="672"/>
                  </a:lnTo>
                  <a:cubicBezTo>
                    <a:pt x="748" y="344"/>
                    <a:pt x="1323" y="322"/>
                    <a:pt x="1757" y="617"/>
                  </a:cubicBezTo>
                  <a:lnTo>
                    <a:pt x="1392" y="981"/>
                  </a:lnTo>
                  <a:lnTo>
                    <a:pt x="1580" y="1170"/>
                  </a:lnTo>
                  <a:lnTo>
                    <a:pt x="1960" y="790"/>
                  </a:lnTo>
                  <a:cubicBezTo>
                    <a:pt x="2137" y="978"/>
                    <a:pt x="2248" y="1218"/>
                    <a:pt x="2277" y="1475"/>
                  </a:cubicBezTo>
                  <a:close/>
                  <a:moveTo>
                    <a:pt x="2277" y="147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7" name="Freeform 2108">
              <a:extLst>
                <a:ext uri="{FF2B5EF4-FFF2-40B4-BE49-F238E27FC236}">
                  <a16:creationId xmlns:a16="http://schemas.microsoft.com/office/drawing/2014/main" id="{16E45C44-9B08-469C-A417-7D2DFF4B92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1" y="1697"/>
              <a:ext cx="6" cy="6"/>
            </a:xfrm>
            <a:custGeom>
              <a:avLst/>
              <a:gdLst>
                <a:gd name="T0" fmla="*/ 0 w 266"/>
                <a:gd name="T1" fmla="*/ 0 h 266"/>
                <a:gd name="T2" fmla="*/ 266 w 266"/>
                <a:gd name="T3" fmla="*/ 0 h 266"/>
                <a:gd name="T4" fmla="*/ 266 w 266"/>
                <a:gd name="T5" fmla="*/ 266 h 266"/>
                <a:gd name="T6" fmla="*/ 0 w 266"/>
                <a:gd name="T7" fmla="*/ 266 h 266"/>
                <a:gd name="T8" fmla="*/ 0 w 266"/>
                <a:gd name="T9" fmla="*/ 0 h 266"/>
                <a:gd name="T10" fmla="*/ 0 w 266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">
                  <a:moveTo>
                    <a:pt x="0" y="0"/>
                  </a:moveTo>
                  <a:lnTo>
                    <a:pt x="266" y="0"/>
                  </a:lnTo>
                  <a:lnTo>
                    <a:pt x="266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8" name="Freeform 2109">
              <a:extLst>
                <a:ext uri="{FF2B5EF4-FFF2-40B4-BE49-F238E27FC236}">
                  <a16:creationId xmlns:a16="http://schemas.microsoft.com/office/drawing/2014/main" id="{CECCB8E1-E673-48DA-AB66-265558253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5" y="1741"/>
              <a:ext cx="6" cy="5"/>
            </a:xfrm>
            <a:custGeom>
              <a:avLst/>
              <a:gdLst>
                <a:gd name="T0" fmla="*/ 0 w 267"/>
                <a:gd name="T1" fmla="*/ 0 h 266"/>
                <a:gd name="T2" fmla="*/ 267 w 267"/>
                <a:gd name="T3" fmla="*/ 0 h 266"/>
                <a:gd name="T4" fmla="*/ 267 w 267"/>
                <a:gd name="T5" fmla="*/ 266 h 266"/>
                <a:gd name="T6" fmla="*/ 0 w 267"/>
                <a:gd name="T7" fmla="*/ 266 h 266"/>
                <a:gd name="T8" fmla="*/ 0 w 267"/>
                <a:gd name="T9" fmla="*/ 0 h 266"/>
                <a:gd name="T10" fmla="*/ 0 w 267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6">
                  <a:moveTo>
                    <a:pt x="0" y="0"/>
                  </a:moveTo>
                  <a:lnTo>
                    <a:pt x="267" y="0"/>
                  </a:lnTo>
                  <a:lnTo>
                    <a:pt x="267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9" name="Freeform 2110">
              <a:extLst>
                <a:ext uri="{FF2B5EF4-FFF2-40B4-BE49-F238E27FC236}">
                  <a16:creationId xmlns:a16="http://schemas.microsoft.com/office/drawing/2014/main" id="{BC6C27D1-EE56-4883-A3BA-01810C8E35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7" y="1741"/>
              <a:ext cx="28" cy="5"/>
            </a:xfrm>
            <a:custGeom>
              <a:avLst/>
              <a:gdLst>
                <a:gd name="T0" fmla="*/ 0 w 1330"/>
                <a:gd name="T1" fmla="*/ 0 h 266"/>
                <a:gd name="T2" fmla="*/ 1330 w 1330"/>
                <a:gd name="T3" fmla="*/ 0 h 266"/>
                <a:gd name="T4" fmla="*/ 1330 w 1330"/>
                <a:gd name="T5" fmla="*/ 266 h 266"/>
                <a:gd name="T6" fmla="*/ 0 w 1330"/>
                <a:gd name="T7" fmla="*/ 266 h 266"/>
                <a:gd name="T8" fmla="*/ 0 w 1330"/>
                <a:gd name="T9" fmla="*/ 0 h 266"/>
                <a:gd name="T10" fmla="*/ 0 w 1330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0" h="266">
                  <a:moveTo>
                    <a:pt x="0" y="0"/>
                  </a:moveTo>
                  <a:lnTo>
                    <a:pt x="1330" y="0"/>
                  </a:lnTo>
                  <a:lnTo>
                    <a:pt x="1330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0" name="Freeform 2111">
              <a:extLst>
                <a:ext uri="{FF2B5EF4-FFF2-40B4-BE49-F238E27FC236}">
                  <a16:creationId xmlns:a16="http://schemas.microsoft.com/office/drawing/2014/main" id="{6A743798-BE60-4A88-A799-CC523F3F9D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9" y="1752"/>
              <a:ext cx="46" cy="6"/>
            </a:xfrm>
            <a:custGeom>
              <a:avLst/>
              <a:gdLst>
                <a:gd name="T0" fmla="*/ 0 w 2129"/>
                <a:gd name="T1" fmla="*/ 0 h 267"/>
                <a:gd name="T2" fmla="*/ 2129 w 2129"/>
                <a:gd name="T3" fmla="*/ 0 h 267"/>
                <a:gd name="T4" fmla="*/ 2129 w 2129"/>
                <a:gd name="T5" fmla="*/ 267 h 267"/>
                <a:gd name="T6" fmla="*/ 0 w 2129"/>
                <a:gd name="T7" fmla="*/ 267 h 267"/>
                <a:gd name="T8" fmla="*/ 0 w 2129"/>
                <a:gd name="T9" fmla="*/ 0 h 267"/>
                <a:gd name="T10" fmla="*/ 0 w 2129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9" h="267">
                  <a:moveTo>
                    <a:pt x="0" y="0"/>
                  </a:moveTo>
                  <a:lnTo>
                    <a:pt x="2129" y="0"/>
                  </a:lnTo>
                  <a:lnTo>
                    <a:pt x="2129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1" name="Freeform 2112">
              <a:extLst>
                <a:ext uri="{FF2B5EF4-FFF2-40B4-BE49-F238E27FC236}">
                  <a16:creationId xmlns:a16="http://schemas.microsoft.com/office/drawing/2014/main" id="{CC9059AE-25FB-49B1-846C-EE24C0222B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23" y="1709"/>
              <a:ext cx="5" cy="6"/>
            </a:xfrm>
            <a:custGeom>
              <a:avLst/>
              <a:gdLst>
                <a:gd name="T0" fmla="*/ 0 w 266"/>
                <a:gd name="T1" fmla="*/ 0 h 266"/>
                <a:gd name="T2" fmla="*/ 266 w 266"/>
                <a:gd name="T3" fmla="*/ 0 h 266"/>
                <a:gd name="T4" fmla="*/ 266 w 266"/>
                <a:gd name="T5" fmla="*/ 266 h 266"/>
                <a:gd name="T6" fmla="*/ 0 w 266"/>
                <a:gd name="T7" fmla="*/ 266 h 266"/>
                <a:gd name="T8" fmla="*/ 0 w 266"/>
                <a:gd name="T9" fmla="*/ 0 h 266"/>
                <a:gd name="T10" fmla="*/ 0 w 266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">
                  <a:moveTo>
                    <a:pt x="0" y="0"/>
                  </a:moveTo>
                  <a:lnTo>
                    <a:pt x="266" y="0"/>
                  </a:lnTo>
                  <a:lnTo>
                    <a:pt x="266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2" name="Freeform 2113">
              <a:extLst>
                <a:ext uri="{FF2B5EF4-FFF2-40B4-BE49-F238E27FC236}">
                  <a16:creationId xmlns:a16="http://schemas.microsoft.com/office/drawing/2014/main" id="{2B56333E-3E4C-4EAA-8059-4987B6AD12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4" y="1709"/>
              <a:ext cx="23" cy="6"/>
            </a:xfrm>
            <a:custGeom>
              <a:avLst/>
              <a:gdLst>
                <a:gd name="T0" fmla="*/ 0 w 1065"/>
                <a:gd name="T1" fmla="*/ 0 h 266"/>
                <a:gd name="T2" fmla="*/ 1065 w 1065"/>
                <a:gd name="T3" fmla="*/ 0 h 266"/>
                <a:gd name="T4" fmla="*/ 1065 w 1065"/>
                <a:gd name="T5" fmla="*/ 266 h 266"/>
                <a:gd name="T6" fmla="*/ 0 w 1065"/>
                <a:gd name="T7" fmla="*/ 266 h 266"/>
                <a:gd name="T8" fmla="*/ 0 w 1065"/>
                <a:gd name="T9" fmla="*/ 0 h 266"/>
                <a:gd name="T10" fmla="*/ 0 w 1065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5" h="266">
                  <a:moveTo>
                    <a:pt x="0" y="0"/>
                  </a:moveTo>
                  <a:lnTo>
                    <a:pt x="1065" y="0"/>
                  </a:lnTo>
                  <a:lnTo>
                    <a:pt x="1065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3" name="Freeform 2114">
              <a:extLst>
                <a:ext uri="{FF2B5EF4-FFF2-40B4-BE49-F238E27FC236}">
                  <a16:creationId xmlns:a16="http://schemas.microsoft.com/office/drawing/2014/main" id="{9F8AAD44-C143-476D-B7FD-94215C0A99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23" y="1720"/>
              <a:ext cx="34" cy="6"/>
            </a:xfrm>
            <a:custGeom>
              <a:avLst/>
              <a:gdLst>
                <a:gd name="T0" fmla="*/ 0 w 1597"/>
                <a:gd name="T1" fmla="*/ 0 h 266"/>
                <a:gd name="T2" fmla="*/ 1597 w 1597"/>
                <a:gd name="T3" fmla="*/ 0 h 266"/>
                <a:gd name="T4" fmla="*/ 1597 w 1597"/>
                <a:gd name="T5" fmla="*/ 266 h 266"/>
                <a:gd name="T6" fmla="*/ 0 w 1597"/>
                <a:gd name="T7" fmla="*/ 266 h 266"/>
                <a:gd name="T8" fmla="*/ 0 w 1597"/>
                <a:gd name="T9" fmla="*/ 0 h 266"/>
                <a:gd name="T10" fmla="*/ 0 w 1597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7" h="266">
                  <a:moveTo>
                    <a:pt x="0" y="0"/>
                  </a:moveTo>
                  <a:lnTo>
                    <a:pt x="1597" y="0"/>
                  </a:lnTo>
                  <a:lnTo>
                    <a:pt x="1597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4" name="Freeform 2115">
              <a:extLst>
                <a:ext uri="{FF2B5EF4-FFF2-40B4-BE49-F238E27FC236}">
                  <a16:creationId xmlns:a16="http://schemas.microsoft.com/office/drawing/2014/main" id="{7C038E46-A78C-4BE9-90DC-0FE9CFB619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9" y="1764"/>
              <a:ext cx="38" cy="5"/>
            </a:xfrm>
            <a:custGeom>
              <a:avLst/>
              <a:gdLst>
                <a:gd name="T0" fmla="*/ 0 w 1730"/>
                <a:gd name="T1" fmla="*/ 0 h 266"/>
                <a:gd name="T2" fmla="*/ 1730 w 1730"/>
                <a:gd name="T3" fmla="*/ 0 h 266"/>
                <a:gd name="T4" fmla="*/ 1730 w 1730"/>
                <a:gd name="T5" fmla="*/ 266 h 266"/>
                <a:gd name="T6" fmla="*/ 0 w 1730"/>
                <a:gd name="T7" fmla="*/ 266 h 266"/>
                <a:gd name="T8" fmla="*/ 0 w 1730"/>
                <a:gd name="T9" fmla="*/ 0 h 266"/>
                <a:gd name="T10" fmla="*/ 0 w 1730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0" h="266">
                  <a:moveTo>
                    <a:pt x="0" y="0"/>
                  </a:moveTo>
                  <a:lnTo>
                    <a:pt x="1730" y="0"/>
                  </a:lnTo>
                  <a:lnTo>
                    <a:pt x="1730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37905" name="Freeform 411">
            <a:extLst>
              <a:ext uri="{FF2B5EF4-FFF2-40B4-BE49-F238E27FC236}">
                <a16:creationId xmlns:a16="http://schemas.microsoft.com/office/drawing/2014/main" id="{E51FB794-A9E1-4E96-B5D4-1ACD7759C90E}"/>
              </a:ext>
            </a:extLst>
          </p:cNvPr>
          <p:cNvSpPr>
            <a:spLocks noEditPoints="1"/>
          </p:cNvSpPr>
          <p:nvPr/>
        </p:nvSpPr>
        <p:spPr bwMode="auto">
          <a:xfrm>
            <a:off x="8289925" y="5102225"/>
            <a:ext cx="476250" cy="477838"/>
          </a:xfrm>
          <a:custGeom>
            <a:avLst/>
            <a:gdLst>
              <a:gd name="T0" fmla="*/ 2147483646 w 6380"/>
              <a:gd name="T1" fmla="*/ 2147483646 h 6400"/>
              <a:gd name="T2" fmla="*/ 2147483646 w 6380"/>
              <a:gd name="T3" fmla="*/ 2147483646 h 6400"/>
              <a:gd name="T4" fmla="*/ 2147483646 w 6380"/>
              <a:gd name="T5" fmla="*/ 2147483646 h 6400"/>
              <a:gd name="T6" fmla="*/ 2147483646 w 6380"/>
              <a:gd name="T7" fmla="*/ 2147483646 h 6400"/>
              <a:gd name="T8" fmla="*/ 2147483646 w 6380"/>
              <a:gd name="T9" fmla="*/ 2147483646 h 6400"/>
              <a:gd name="T10" fmla="*/ 2147483646 w 6380"/>
              <a:gd name="T11" fmla="*/ 2147483646 h 6400"/>
              <a:gd name="T12" fmla="*/ 2147483646 w 6380"/>
              <a:gd name="T13" fmla="*/ 2147483646 h 6400"/>
              <a:gd name="T14" fmla="*/ 2147483646 w 6380"/>
              <a:gd name="T15" fmla="*/ 2147483646 h 6400"/>
              <a:gd name="T16" fmla="*/ 2147483646 w 6380"/>
              <a:gd name="T17" fmla="*/ 2147483646 h 6400"/>
              <a:gd name="T18" fmla="*/ 2147483646 w 6380"/>
              <a:gd name="T19" fmla="*/ 2147483646 h 6400"/>
              <a:gd name="T20" fmla="*/ 2147483646 w 6380"/>
              <a:gd name="T21" fmla="*/ 2147483646 h 6400"/>
              <a:gd name="T22" fmla="*/ 2147483646 w 6380"/>
              <a:gd name="T23" fmla="*/ 2147483646 h 6400"/>
              <a:gd name="T24" fmla="*/ 2147483646 w 6380"/>
              <a:gd name="T25" fmla="*/ 2147483646 h 6400"/>
              <a:gd name="T26" fmla="*/ 2147483646 w 6380"/>
              <a:gd name="T27" fmla="*/ 2147483646 h 6400"/>
              <a:gd name="T28" fmla="*/ 2147483646 w 6380"/>
              <a:gd name="T29" fmla="*/ 2147483646 h 6400"/>
              <a:gd name="T30" fmla="*/ 2147483646 w 6380"/>
              <a:gd name="T31" fmla="*/ 2147483646 h 6400"/>
              <a:gd name="T32" fmla="*/ 2147483646 w 6380"/>
              <a:gd name="T33" fmla="*/ 2147483646 h 6400"/>
              <a:gd name="T34" fmla="*/ 2147483646 w 6380"/>
              <a:gd name="T35" fmla="*/ 2147483646 h 6400"/>
              <a:gd name="T36" fmla="*/ 2147483646 w 6380"/>
              <a:gd name="T37" fmla="*/ 2147483646 h 6400"/>
              <a:gd name="T38" fmla="*/ 2147483646 w 6380"/>
              <a:gd name="T39" fmla="*/ 2147483646 h 6400"/>
              <a:gd name="T40" fmla="*/ 2147483646 w 6380"/>
              <a:gd name="T41" fmla="*/ 0 h 6400"/>
              <a:gd name="T42" fmla="*/ 2147483646 w 6380"/>
              <a:gd name="T43" fmla="*/ 0 h 6400"/>
              <a:gd name="T44" fmla="*/ 2147483646 w 6380"/>
              <a:gd name="T45" fmla="*/ 2147483646 h 6400"/>
              <a:gd name="T46" fmla="*/ 2147483646 w 6380"/>
              <a:gd name="T47" fmla="*/ 2147483646 h 6400"/>
              <a:gd name="T48" fmla="*/ 2147483646 w 6380"/>
              <a:gd name="T49" fmla="*/ 2147483646 h 6400"/>
              <a:gd name="T50" fmla="*/ 2147483646 w 6380"/>
              <a:gd name="T51" fmla="*/ 2147483646 h 6400"/>
              <a:gd name="T52" fmla="*/ 2147483646 w 6380"/>
              <a:gd name="T53" fmla="*/ 2147483646 h 6400"/>
              <a:gd name="T54" fmla="*/ 2147483646 w 6380"/>
              <a:gd name="T55" fmla="*/ 2147483646 h 6400"/>
              <a:gd name="T56" fmla="*/ 2147483646 w 6380"/>
              <a:gd name="T57" fmla="*/ 2147483646 h 6400"/>
              <a:gd name="T58" fmla="*/ 2147483646 w 6380"/>
              <a:gd name="T59" fmla="*/ 2147483646 h 6400"/>
              <a:gd name="T60" fmla="*/ 2147483646 w 6380"/>
              <a:gd name="T61" fmla="*/ 2147483646 h 6400"/>
              <a:gd name="T62" fmla="*/ 2147483646 w 6380"/>
              <a:gd name="T63" fmla="*/ 2147483646 h 6400"/>
              <a:gd name="T64" fmla="*/ 2147483646 w 6380"/>
              <a:gd name="T65" fmla="*/ 2147483646 h 6400"/>
              <a:gd name="T66" fmla="*/ 2147483646 w 6380"/>
              <a:gd name="T67" fmla="*/ 2147483646 h 6400"/>
              <a:gd name="T68" fmla="*/ 2147483646 w 6380"/>
              <a:gd name="T69" fmla="*/ 2147483646 h 6400"/>
              <a:gd name="T70" fmla="*/ 2147483646 w 6380"/>
              <a:gd name="T71" fmla="*/ 2147483646 h 6400"/>
              <a:gd name="T72" fmla="*/ 0 w 6380"/>
              <a:gd name="T73" fmla="*/ 2147483646 h 6400"/>
              <a:gd name="T74" fmla="*/ 2147483646 w 6380"/>
              <a:gd name="T75" fmla="*/ 2147483646 h 6400"/>
              <a:gd name="T76" fmla="*/ 2147483646 w 6380"/>
              <a:gd name="T77" fmla="*/ 2147483646 h 6400"/>
              <a:gd name="T78" fmla="*/ 2147483646 w 6380"/>
              <a:gd name="T79" fmla="*/ 2147483646 h 6400"/>
              <a:gd name="T80" fmla="*/ 2147483646 w 6380"/>
              <a:gd name="T81" fmla="*/ 2147483646 h 6400"/>
              <a:gd name="T82" fmla="*/ 2147483646 w 6380"/>
              <a:gd name="T83" fmla="*/ 2147483646 h 6400"/>
              <a:gd name="T84" fmla="*/ 2147483646 w 6380"/>
              <a:gd name="T85" fmla="*/ 2147483646 h 6400"/>
              <a:gd name="T86" fmla="*/ 2147483646 w 6380"/>
              <a:gd name="T87" fmla="*/ 2147483646 h 6400"/>
              <a:gd name="T88" fmla="*/ 2147483646 w 6380"/>
              <a:gd name="T89" fmla="*/ 2147483646 h 6400"/>
              <a:gd name="T90" fmla="*/ 2147483646 w 6380"/>
              <a:gd name="T91" fmla="*/ 2147483646 h 6400"/>
              <a:gd name="T92" fmla="*/ 2147483646 w 6380"/>
              <a:gd name="T93" fmla="*/ 2147483646 h 6400"/>
              <a:gd name="T94" fmla="*/ 2147483646 w 6380"/>
              <a:gd name="T95" fmla="*/ 2147483646 h 6400"/>
              <a:gd name="T96" fmla="*/ 2147483646 w 6380"/>
              <a:gd name="T97" fmla="*/ 2147483646 h 6400"/>
              <a:gd name="T98" fmla="*/ 2147483646 w 6380"/>
              <a:gd name="T99" fmla="*/ 2147483646 h 6400"/>
              <a:gd name="T100" fmla="*/ 2147483646 w 6380"/>
              <a:gd name="T101" fmla="*/ 2147483646 h 6400"/>
              <a:gd name="T102" fmla="*/ 2147483646 w 6380"/>
              <a:gd name="T103" fmla="*/ 2147483646 h 6400"/>
              <a:gd name="T104" fmla="*/ 2147483646 w 6380"/>
              <a:gd name="T105" fmla="*/ 2147483646 h 6400"/>
              <a:gd name="T106" fmla="*/ 2147483646 w 6380"/>
              <a:gd name="T107" fmla="*/ 2147483646 h 6400"/>
              <a:gd name="T108" fmla="*/ 2147483646 w 6380"/>
              <a:gd name="T109" fmla="*/ 2147483646 h 6400"/>
              <a:gd name="T110" fmla="*/ 2147483646 w 6380"/>
              <a:gd name="T111" fmla="*/ 2147483646 h 6400"/>
              <a:gd name="T112" fmla="*/ 2147483646 w 6380"/>
              <a:gd name="T113" fmla="*/ 2147483646 h 6400"/>
              <a:gd name="T114" fmla="*/ 2147483646 w 6380"/>
              <a:gd name="T115" fmla="*/ 2147483646 h 6400"/>
              <a:gd name="T116" fmla="*/ 2147483646 w 6380"/>
              <a:gd name="T117" fmla="*/ 2147483646 h 64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380"/>
              <a:gd name="T178" fmla="*/ 0 h 6400"/>
              <a:gd name="T179" fmla="*/ 6380 w 6380"/>
              <a:gd name="T180" fmla="*/ 6400 h 640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380" h="6400">
                <a:moveTo>
                  <a:pt x="6286" y="5185"/>
                </a:moveTo>
                <a:lnTo>
                  <a:pt x="4346" y="5185"/>
                </a:lnTo>
                <a:lnTo>
                  <a:pt x="4346" y="5088"/>
                </a:lnTo>
                <a:cubicBezTo>
                  <a:pt x="4346" y="5036"/>
                  <a:pt x="4304" y="4994"/>
                  <a:pt x="4252" y="4994"/>
                </a:cubicBezTo>
                <a:cubicBezTo>
                  <a:pt x="4200" y="4994"/>
                  <a:pt x="4158" y="5036"/>
                  <a:pt x="4158" y="5088"/>
                </a:cubicBezTo>
                <a:lnTo>
                  <a:pt x="4158" y="5279"/>
                </a:lnTo>
                <a:lnTo>
                  <a:pt x="4158" y="6212"/>
                </a:lnTo>
                <a:lnTo>
                  <a:pt x="2267" y="6212"/>
                </a:lnTo>
                <a:lnTo>
                  <a:pt x="2267" y="4360"/>
                </a:lnTo>
                <a:lnTo>
                  <a:pt x="4158" y="4360"/>
                </a:lnTo>
                <a:lnTo>
                  <a:pt x="4158" y="4650"/>
                </a:lnTo>
                <a:cubicBezTo>
                  <a:pt x="4158" y="4702"/>
                  <a:pt x="4200" y="4744"/>
                  <a:pt x="4252" y="4744"/>
                </a:cubicBezTo>
                <a:cubicBezTo>
                  <a:pt x="4304" y="4744"/>
                  <a:pt x="4346" y="4702"/>
                  <a:pt x="4346" y="4650"/>
                </a:cubicBezTo>
                <a:lnTo>
                  <a:pt x="4346" y="4267"/>
                </a:lnTo>
                <a:cubicBezTo>
                  <a:pt x="4346" y="4215"/>
                  <a:pt x="4304" y="4173"/>
                  <a:pt x="4252" y="4173"/>
                </a:cubicBezTo>
                <a:lnTo>
                  <a:pt x="2267" y="4173"/>
                </a:lnTo>
                <a:lnTo>
                  <a:pt x="2267" y="3612"/>
                </a:lnTo>
                <a:cubicBezTo>
                  <a:pt x="2267" y="3560"/>
                  <a:pt x="2225" y="3518"/>
                  <a:pt x="2173" y="3518"/>
                </a:cubicBezTo>
                <a:cubicBezTo>
                  <a:pt x="2121" y="3518"/>
                  <a:pt x="2079" y="3560"/>
                  <a:pt x="2079" y="3612"/>
                </a:cubicBezTo>
                <a:lnTo>
                  <a:pt x="2079" y="4267"/>
                </a:lnTo>
                <a:lnTo>
                  <a:pt x="2079" y="6212"/>
                </a:lnTo>
                <a:lnTo>
                  <a:pt x="187" y="6212"/>
                </a:lnTo>
                <a:lnTo>
                  <a:pt x="187" y="3117"/>
                </a:lnTo>
                <a:lnTo>
                  <a:pt x="2079" y="3117"/>
                </a:lnTo>
                <a:lnTo>
                  <a:pt x="2079" y="3237"/>
                </a:lnTo>
                <a:cubicBezTo>
                  <a:pt x="2079" y="3288"/>
                  <a:pt x="2121" y="3330"/>
                  <a:pt x="2173" y="3330"/>
                </a:cubicBezTo>
                <a:cubicBezTo>
                  <a:pt x="2225" y="3330"/>
                  <a:pt x="2267" y="3288"/>
                  <a:pt x="2267" y="3237"/>
                </a:cubicBezTo>
                <a:lnTo>
                  <a:pt x="2267" y="3023"/>
                </a:lnTo>
                <a:cubicBezTo>
                  <a:pt x="2267" y="2971"/>
                  <a:pt x="2225" y="2929"/>
                  <a:pt x="2173" y="2929"/>
                </a:cubicBezTo>
                <a:lnTo>
                  <a:pt x="1227" y="2929"/>
                </a:lnTo>
                <a:lnTo>
                  <a:pt x="1227" y="1761"/>
                </a:lnTo>
                <a:lnTo>
                  <a:pt x="3303" y="1761"/>
                </a:lnTo>
                <a:cubicBezTo>
                  <a:pt x="3355" y="1761"/>
                  <a:pt x="3397" y="1719"/>
                  <a:pt x="3397" y="1668"/>
                </a:cubicBezTo>
                <a:lnTo>
                  <a:pt x="3397" y="1279"/>
                </a:lnTo>
                <a:lnTo>
                  <a:pt x="4366" y="1279"/>
                </a:lnTo>
                <a:cubicBezTo>
                  <a:pt x="4401" y="1279"/>
                  <a:pt x="4433" y="1260"/>
                  <a:pt x="4449" y="1229"/>
                </a:cubicBezTo>
                <a:cubicBezTo>
                  <a:pt x="4466" y="1198"/>
                  <a:pt x="4464" y="1161"/>
                  <a:pt x="4444" y="1132"/>
                </a:cubicBezTo>
                <a:lnTo>
                  <a:pt x="4105" y="640"/>
                </a:lnTo>
                <a:lnTo>
                  <a:pt x="4444" y="147"/>
                </a:lnTo>
                <a:cubicBezTo>
                  <a:pt x="4464" y="118"/>
                  <a:pt x="4466" y="81"/>
                  <a:pt x="4449" y="50"/>
                </a:cubicBezTo>
                <a:cubicBezTo>
                  <a:pt x="4433" y="19"/>
                  <a:pt x="4401" y="0"/>
                  <a:pt x="4366" y="0"/>
                </a:cubicBezTo>
                <a:lnTo>
                  <a:pt x="2307" y="0"/>
                </a:lnTo>
                <a:cubicBezTo>
                  <a:pt x="2306" y="0"/>
                  <a:pt x="2305" y="0"/>
                  <a:pt x="2304" y="0"/>
                </a:cubicBezTo>
                <a:cubicBezTo>
                  <a:pt x="2303" y="0"/>
                  <a:pt x="2301" y="0"/>
                  <a:pt x="2300" y="0"/>
                </a:cubicBezTo>
                <a:cubicBezTo>
                  <a:pt x="2297" y="1"/>
                  <a:pt x="2295" y="1"/>
                  <a:pt x="2292" y="1"/>
                </a:cubicBezTo>
                <a:cubicBezTo>
                  <a:pt x="2291" y="1"/>
                  <a:pt x="2290" y="2"/>
                  <a:pt x="2290" y="2"/>
                </a:cubicBezTo>
                <a:cubicBezTo>
                  <a:pt x="2282" y="3"/>
                  <a:pt x="2275" y="5"/>
                  <a:pt x="2269" y="8"/>
                </a:cubicBezTo>
                <a:cubicBezTo>
                  <a:pt x="2268" y="9"/>
                  <a:pt x="2267" y="9"/>
                  <a:pt x="2266" y="9"/>
                </a:cubicBezTo>
                <a:cubicBezTo>
                  <a:pt x="2264" y="11"/>
                  <a:pt x="2261" y="12"/>
                  <a:pt x="2259" y="14"/>
                </a:cubicBezTo>
                <a:cubicBezTo>
                  <a:pt x="2258" y="14"/>
                  <a:pt x="2258" y="14"/>
                  <a:pt x="2257" y="14"/>
                </a:cubicBezTo>
                <a:cubicBezTo>
                  <a:pt x="2257" y="15"/>
                  <a:pt x="2257" y="15"/>
                  <a:pt x="2256" y="15"/>
                </a:cubicBezTo>
                <a:cubicBezTo>
                  <a:pt x="2253" y="17"/>
                  <a:pt x="2250" y="19"/>
                  <a:pt x="2248" y="21"/>
                </a:cubicBezTo>
                <a:cubicBezTo>
                  <a:pt x="2248" y="21"/>
                  <a:pt x="2247" y="21"/>
                  <a:pt x="2247" y="21"/>
                </a:cubicBezTo>
                <a:cubicBezTo>
                  <a:pt x="2245" y="24"/>
                  <a:pt x="2242" y="26"/>
                  <a:pt x="2240" y="29"/>
                </a:cubicBezTo>
                <a:cubicBezTo>
                  <a:pt x="2239" y="29"/>
                  <a:pt x="2238" y="30"/>
                  <a:pt x="2237" y="31"/>
                </a:cubicBezTo>
                <a:cubicBezTo>
                  <a:pt x="2236" y="33"/>
                  <a:pt x="2234" y="35"/>
                  <a:pt x="2232" y="37"/>
                </a:cubicBezTo>
                <a:cubicBezTo>
                  <a:pt x="2232" y="38"/>
                  <a:pt x="2231" y="39"/>
                  <a:pt x="2231" y="40"/>
                </a:cubicBezTo>
                <a:cubicBezTo>
                  <a:pt x="2229" y="42"/>
                  <a:pt x="2227" y="45"/>
                  <a:pt x="2225" y="48"/>
                </a:cubicBezTo>
                <a:cubicBezTo>
                  <a:pt x="2225" y="48"/>
                  <a:pt x="2225" y="48"/>
                  <a:pt x="2225" y="49"/>
                </a:cubicBezTo>
                <a:cubicBezTo>
                  <a:pt x="2223" y="52"/>
                  <a:pt x="2222" y="55"/>
                  <a:pt x="2220" y="59"/>
                </a:cubicBezTo>
                <a:cubicBezTo>
                  <a:pt x="2220" y="59"/>
                  <a:pt x="2220" y="60"/>
                  <a:pt x="2219" y="60"/>
                </a:cubicBezTo>
                <a:cubicBezTo>
                  <a:pt x="2218" y="63"/>
                  <a:pt x="2217" y="66"/>
                  <a:pt x="2217" y="69"/>
                </a:cubicBezTo>
                <a:cubicBezTo>
                  <a:pt x="2216" y="70"/>
                  <a:pt x="2216" y="71"/>
                  <a:pt x="2216" y="72"/>
                </a:cubicBezTo>
                <a:cubicBezTo>
                  <a:pt x="2215" y="74"/>
                  <a:pt x="2215" y="77"/>
                  <a:pt x="2214" y="80"/>
                </a:cubicBezTo>
                <a:cubicBezTo>
                  <a:pt x="2214" y="81"/>
                  <a:pt x="2214" y="82"/>
                  <a:pt x="2214" y="83"/>
                </a:cubicBezTo>
                <a:cubicBezTo>
                  <a:pt x="2213" y="86"/>
                  <a:pt x="2213" y="90"/>
                  <a:pt x="2213" y="94"/>
                </a:cubicBezTo>
                <a:lnTo>
                  <a:pt x="2213" y="482"/>
                </a:lnTo>
                <a:lnTo>
                  <a:pt x="1133" y="482"/>
                </a:lnTo>
                <a:cubicBezTo>
                  <a:pt x="1081" y="482"/>
                  <a:pt x="1039" y="524"/>
                  <a:pt x="1039" y="576"/>
                </a:cubicBezTo>
                <a:lnTo>
                  <a:pt x="1039" y="1179"/>
                </a:lnTo>
                <a:lnTo>
                  <a:pt x="1039" y="1668"/>
                </a:lnTo>
                <a:lnTo>
                  <a:pt x="1039" y="2929"/>
                </a:lnTo>
                <a:lnTo>
                  <a:pt x="94" y="2929"/>
                </a:lnTo>
                <a:cubicBezTo>
                  <a:pt x="42" y="2929"/>
                  <a:pt x="0" y="2971"/>
                  <a:pt x="0" y="3023"/>
                </a:cubicBezTo>
                <a:lnTo>
                  <a:pt x="0" y="6306"/>
                </a:lnTo>
                <a:cubicBezTo>
                  <a:pt x="0" y="6358"/>
                  <a:pt x="42" y="6400"/>
                  <a:pt x="94" y="6400"/>
                </a:cubicBezTo>
                <a:lnTo>
                  <a:pt x="2173" y="6400"/>
                </a:lnTo>
                <a:lnTo>
                  <a:pt x="4252" y="6400"/>
                </a:lnTo>
                <a:lnTo>
                  <a:pt x="6286" y="6400"/>
                </a:lnTo>
                <a:cubicBezTo>
                  <a:pt x="6338" y="6400"/>
                  <a:pt x="6380" y="6358"/>
                  <a:pt x="6380" y="6306"/>
                </a:cubicBezTo>
                <a:lnTo>
                  <a:pt x="6380" y="5279"/>
                </a:lnTo>
                <a:cubicBezTo>
                  <a:pt x="6380" y="5227"/>
                  <a:pt x="6338" y="5185"/>
                  <a:pt x="6286" y="5185"/>
                </a:cubicBezTo>
                <a:close/>
                <a:moveTo>
                  <a:pt x="3914" y="586"/>
                </a:moveTo>
                <a:cubicBezTo>
                  <a:pt x="3892" y="618"/>
                  <a:pt x="3892" y="661"/>
                  <a:pt x="3914" y="693"/>
                </a:cubicBezTo>
                <a:lnTo>
                  <a:pt x="4188" y="1092"/>
                </a:lnTo>
                <a:lnTo>
                  <a:pt x="3397" y="1092"/>
                </a:lnTo>
                <a:lnTo>
                  <a:pt x="3397" y="576"/>
                </a:lnTo>
                <a:cubicBezTo>
                  <a:pt x="3397" y="572"/>
                  <a:pt x="3396" y="568"/>
                  <a:pt x="3396" y="564"/>
                </a:cubicBezTo>
                <a:cubicBezTo>
                  <a:pt x="3396" y="563"/>
                  <a:pt x="3395" y="562"/>
                  <a:pt x="3395" y="561"/>
                </a:cubicBezTo>
                <a:cubicBezTo>
                  <a:pt x="3395" y="558"/>
                  <a:pt x="3394" y="554"/>
                  <a:pt x="3393" y="551"/>
                </a:cubicBezTo>
                <a:cubicBezTo>
                  <a:pt x="3393" y="550"/>
                  <a:pt x="3393" y="550"/>
                  <a:pt x="3393" y="549"/>
                </a:cubicBezTo>
                <a:cubicBezTo>
                  <a:pt x="3391" y="545"/>
                  <a:pt x="3390" y="542"/>
                  <a:pt x="3389" y="538"/>
                </a:cubicBezTo>
                <a:cubicBezTo>
                  <a:pt x="3388" y="538"/>
                  <a:pt x="3388" y="537"/>
                  <a:pt x="3388" y="536"/>
                </a:cubicBezTo>
                <a:cubicBezTo>
                  <a:pt x="3386" y="533"/>
                  <a:pt x="3385" y="530"/>
                  <a:pt x="3383" y="527"/>
                </a:cubicBezTo>
                <a:cubicBezTo>
                  <a:pt x="3382" y="527"/>
                  <a:pt x="3382" y="526"/>
                  <a:pt x="3382" y="525"/>
                </a:cubicBezTo>
                <a:cubicBezTo>
                  <a:pt x="3379" y="522"/>
                  <a:pt x="3377" y="519"/>
                  <a:pt x="3375" y="516"/>
                </a:cubicBezTo>
                <a:cubicBezTo>
                  <a:pt x="3374" y="516"/>
                  <a:pt x="3374" y="515"/>
                  <a:pt x="3374" y="515"/>
                </a:cubicBezTo>
                <a:cubicBezTo>
                  <a:pt x="3372" y="512"/>
                  <a:pt x="3369" y="510"/>
                  <a:pt x="3367" y="507"/>
                </a:cubicBezTo>
                <a:cubicBezTo>
                  <a:pt x="3366" y="507"/>
                  <a:pt x="3365" y="506"/>
                  <a:pt x="3364" y="505"/>
                </a:cubicBezTo>
                <a:cubicBezTo>
                  <a:pt x="3358" y="500"/>
                  <a:pt x="3352" y="496"/>
                  <a:pt x="3345" y="492"/>
                </a:cubicBezTo>
                <a:cubicBezTo>
                  <a:pt x="3344" y="492"/>
                  <a:pt x="3344" y="492"/>
                  <a:pt x="3344" y="491"/>
                </a:cubicBezTo>
                <a:lnTo>
                  <a:pt x="2716" y="188"/>
                </a:lnTo>
                <a:lnTo>
                  <a:pt x="4188" y="188"/>
                </a:lnTo>
                <a:lnTo>
                  <a:pt x="3914" y="586"/>
                </a:lnTo>
                <a:close/>
                <a:moveTo>
                  <a:pt x="2401" y="243"/>
                </a:moveTo>
                <a:lnTo>
                  <a:pt x="2894" y="482"/>
                </a:lnTo>
                <a:lnTo>
                  <a:pt x="2401" y="482"/>
                </a:lnTo>
                <a:lnTo>
                  <a:pt x="2401" y="243"/>
                </a:lnTo>
                <a:close/>
                <a:moveTo>
                  <a:pt x="1227" y="670"/>
                </a:moveTo>
                <a:lnTo>
                  <a:pt x="3209" y="670"/>
                </a:lnTo>
                <a:lnTo>
                  <a:pt x="3209" y="1574"/>
                </a:lnTo>
                <a:lnTo>
                  <a:pt x="1227" y="1574"/>
                </a:lnTo>
                <a:lnTo>
                  <a:pt x="1227" y="1179"/>
                </a:lnTo>
                <a:lnTo>
                  <a:pt x="1227" y="670"/>
                </a:lnTo>
                <a:close/>
                <a:moveTo>
                  <a:pt x="6193" y="6212"/>
                </a:moveTo>
                <a:lnTo>
                  <a:pt x="4346" y="6212"/>
                </a:lnTo>
                <a:lnTo>
                  <a:pt x="4346" y="5373"/>
                </a:lnTo>
                <a:lnTo>
                  <a:pt x="6193" y="5373"/>
                </a:lnTo>
                <a:lnTo>
                  <a:pt x="6193" y="6212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8E3D276C-5951-4398-87E3-D03594504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50" y="438150"/>
            <a:ext cx="5918200" cy="15224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800" dirty="0" err="1"/>
              <a:t>Расмий</a:t>
            </a:r>
            <a:r>
              <a:rPr lang="tr-TR" sz="4800" dirty="0"/>
              <a:t> </a:t>
            </a:r>
            <a:r>
              <a:rPr lang="ru-RU" sz="4800" dirty="0" err="1"/>
              <a:t>ва</a:t>
            </a:r>
            <a:r>
              <a:rPr lang="en-US" sz="4800" dirty="0"/>
              <a:t> x</a:t>
            </a:r>
            <a:r>
              <a:rPr lang="ru-RU" sz="4800" dirty="0" err="1"/>
              <a:t>измат</a:t>
            </a:r>
            <a:r>
              <a:rPr lang="en-US" sz="4800" dirty="0"/>
              <a:t> </a:t>
            </a:r>
            <a:r>
              <a:rPr lang="ru-RU" sz="4800" dirty="0" err="1"/>
              <a:t>доирасида</a:t>
            </a:r>
            <a:r>
              <a:rPr lang="en-US" sz="4800" dirty="0"/>
              <a:t> </a:t>
            </a:r>
            <a:r>
              <a:rPr lang="ru-RU" sz="4800" dirty="0" err="1"/>
              <a:t>ҳатти</a:t>
            </a:r>
            <a:r>
              <a:rPr lang="en-US" sz="4800" dirty="0"/>
              <a:t> </a:t>
            </a:r>
            <a:r>
              <a:rPr lang="tr-TR" sz="4800" dirty="0"/>
              <a:t>–</a:t>
            </a:r>
            <a:r>
              <a:rPr lang="en-US" sz="4800" dirty="0"/>
              <a:t> </a:t>
            </a:r>
            <a:r>
              <a:rPr lang="ru-RU" sz="4800" dirty="0" err="1"/>
              <a:t>ҳаракатлар</a:t>
            </a:r>
            <a:r>
              <a:rPr lang="tr-TR" sz="4800" dirty="0"/>
              <a:t> </a:t>
            </a:r>
            <a:r>
              <a:rPr lang="ru-RU" sz="4800" dirty="0" err="1"/>
              <a:t>қоидалари</a:t>
            </a:r>
            <a:endParaRPr lang="en-US" dirty="0"/>
          </a:p>
        </p:txBody>
      </p:sp>
      <p:sp>
        <p:nvSpPr>
          <p:cNvPr id="38915" name="Title 1">
            <a:extLst>
              <a:ext uri="{FF2B5EF4-FFF2-40B4-BE49-F238E27FC236}">
                <a16:creationId xmlns:a16="http://schemas.microsoft.com/office/drawing/2014/main" id="{614D172E-EE04-4CA9-A235-17DE0E895817}"/>
              </a:ext>
            </a:extLst>
          </p:cNvPr>
          <p:cNvSpPr txBox="1">
            <a:spLocks/>
          </p:cNvSpPr>
          <p:nvPr/>
        </p:nvSpPr>
        <p:spPr bwMode="auto">
          <a:xfrm>
            <a:off x="350838" y="5224463"/>
            <a:ext cx="20193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600">
                <a:solidFill>
                  <a:srgbClr val="1BD7D3"/>
                </a:solidFill>
                <a:latin typeface="Arial Black" panose="020B0A04020102020204" pitchFamily="34" charset="0"/>
              </a:rPr>
              <a:t>2</a:t>
            </a:r>
            <a:r>
              <a:rPr lang="ru-RU" altLang="en-US" sz="9600">
                <a:solidFill>
                  <a:srgbClr val="1BD7D3"/>
                </a:solidFill>
                <a:latin typeface="Arial Black" panose="020B0A04020102020204" pitchFamily="34" charset="0"/>
              </a:rPr>
              <a:t>.</a:t>
            </a:r>
            <a:endParaRPr lang="en-US" altLang="en-US" sz="960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8272CB63-C6A7-4A60-83FB-D00AF6A03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>
                <a:solidFill>
                  <a:srgbClr val="000000"/>
                </a:solidFill>
              </a:rPr>
              <a:t>Расмий</a:t>
            </a:r>
            <a:r>
              <a:rPr lang="tr-TR" altLang="en-US">
                <a:solidFill>
                  <a:srgbClr val="000000"/>
                </a:solidFill>
              </a:rPr>
              <a:t> </a:t>
            </a:r>
            <a:r>
              <a:rPr lang="ru-RU" altLang="en-US">
                <a:solidFill>
                  <a:srgbClr val="000000"/>
                </a:solidFill>
              </a:rPr>
              <a:t>ва</a:t>
            </a:r>
            <a:r>
              <a:rPr lang="en-US" altLang="en-US">
                <a:solidFill>
                  <a:srgbClr val="000000"/>
                </a:solidFill>
              </a:rPr>
              <a:t> x</a:t>
            </a:r>
            <a:r>
              <a:rPr lang="ru-RU" altLang="en-US">
                <a:solidFill>
                  <a:srgbClr val="000000"/>
                </a:solidFill>
              </a:rPr>
              <a:t>измат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ru-RU" altLang="en-US">
                <a:solidFill>
                  <a:srgbClr val="000000"/>
                </a:solidFill>
              </a:rPr>
              <a:t>доирасида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ru-RU" altLang="en-US">
                <a:solidFill>
                  <a:srgbClr val="000000"/>
                </a:solidFill>
              </a:rPr>
              <a:t>ҳатти</a:t>
            </a:r>
            <a:r>
              <a:rPr lang="tr-TR" altLang="en-US">
                <a:solidFill>
                  <a:srgbClr val="000000"/>
                </a:solidFill>
              </a:rPr>
              <a:t>-</a:t>
            </a:r>
            <a:r>
              <a:rPr lang="ru-RU" altLang="en-US">
                <a:solidFill>
                  <a:srgbClr val="000000"/>
                </a:solidFill>
              </a:rPr>
              <a:t>ҳаракатлар</a:t>
            </a:r>
            <a:r>
              <a:rPr lang="tr-TR" altLang="en-US">
                <a:solidFill>
                  <a:srgbClr val="000000"/>
                </a:solidFill>
              </a:rPr>
              <a:t> </a:t>
            </a:r>
            <a:r>
              <a:rPr lang="ru-RU" altLang="en-US">
                <a:solidFill>
                  <a:srgbClr val="000000"/>
                </a:solidFill>
              </a:rPr>
              <a:t>қоидалари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ru-RU" altLang="en-US"/>
              <a:t>(1/2)</a:t>
            </a:r>
            <a:endParaRPr lang="en-US" altLang="en-US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AFD5C86C-41FF-4BF0-9838-6DD0205CB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1282700"/>
            <a:ext cx="5586413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>
                <a:solidFill>
                  <a:schemeClr val="tx2"/>
                </a:solidFill>
              </a:rPr>
              <a:t>Агар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орижда</a:t>
            </a:r>
            <a:r>
              <a:rPr lang="tr-TR" altLang="en-US" sz="1200" b="0" dirty="0">
                <a:solidFill>
                  <a:schemeClr val="tx2"/>
                </a:solidFill>
              </a:rPr>
              <a:t> (</a:t>
            </a:r>
            <a:r>
              <a:rPr lang="ru-RU" altLang="en-US" sz="1200" b="0" dirty="0" err="1">
                <a:solidFill>
                  <a:schemeClr val="tx2"/>
                </a:solidFill>
              </a:rPr>
              <a:t>масалан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>
                <a:solidFill>
                  <a:schemeClr val="tx2"/>
                </a:solidFill>
              </a:rPr>
              <a:t>АҚШ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E</a:t>
            </a:r>
            <a:r>
              <a:rPr lang="ru-RU" altLang="en-US" sz="1200" b="0" dirty="0" err="1">
                <a:solidFill>
                  <a:schemeClr val="tx2"/>
                </a:solidFill>
              </a:rPr>
              <a:t>вропа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Иттифоқида</a:t>
            </a:r>
            <a:r>
              <a:rPr lang="tr-TR" altLang="en-US" sz="1200" b="0" dirty="0">
                <a:solidFill>
                  <a:schemeClr val="tx2"/>
                </a:solidFill>
              </a:rPr>
              <a:t>)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изматининг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лоқий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жиҳатларини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м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ъёрий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тартибга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солиш</a:t>
            </a:r>
            <a:r>
              <a:rPr lang="tr-TR" altLang="en-US" sz="1200" b="0" dirty="0">
                <a:solidFill>
                  <a:schemeClr val="tx2"/>
                </a:solidFill>
              </a:rPr>
              <a:t> 1970-</a:t>
            </a:r>
            <a:r>
              <a:rPr lang="ru-RU" altLang="en-US" sz="1200" b="0" dirty="0" err="1">
                <a:solidFill>
                  <a:schemeClr val="tx2"/>
                </a:solidFill>
              </a:rPr>
              <a:t>йиллардан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бошлаб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муваффақиятли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амалга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оширилган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бўлса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Ўзб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кистонда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измати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тикаси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соҳасидаги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ҳуқуқий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нормалар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>
                <a:solidFill>
                  <a:schemeClr val="tx2"/>
                </a:solidFill>
              </a:rPr>
              <a:t>шу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жумладан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расмий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улқ</a:t>
            </a:r>
            <a:r>
              <a:rPr lang="tr-TR" altLang="en-US" sz="1200" b="0" dirty="0">
                <a:solidFill>
                  <a:schemeClr val="tx2"/>
                </a:solidFill>
              </a:rPr>
              <a:t>-</a:t>
            </a:r>
            <a:r>
              <a:rPr lang="ru-RU" altLang="en-US" sz="1200" b="0" dirty="0" err="1">
                <a:solidFill>
                  <a:schemeClr val="tx2"/>
                </a:solidFill>
              </a:rPr>
              <a:t>атвор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манфаатлар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тўқнашувини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ҳал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талаблари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нисбатан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яқинда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пайдо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бўлди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en-US" altLang="en-US" sz="12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>
                <a:solidFill>
                  <a:schemeClr val="tx2"/>
                </a:solidFill>
              </a:rPr>
              <a:t>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лоқ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код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кси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ишчи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одимлар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кўрсатма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бўлиши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к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рак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бу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изматчиларига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турли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вазиятларда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ҳам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стандарт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ҳам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зиддиятли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атти</a:t>
            </a:r>
            <a:r>
              <a:rPr lang="tr-TR" altLang="en-US" sz="1200" b="0" dirty="0">
                <a:solidFill>
                  <a:schemeClr val="tx2"/>
                </a:solidFill>
              </a:rPr>
              <a:t>-</a:t>
            </a:r>
            <a:r>
              <a:rPr lang="ru-RU" altLang="en-US" sz="1200" b="0" dirty="0" err="1">
                <a:solidFill>
                  <a:schemeClr val="tx2"/>
                </a:solidFill>
              </a:rPr>
              <a:t>ҳаракатларнинг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тўғри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страт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гиясини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танлашга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ёрдам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б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ради</a:t>
            </a:r>
            <a:r>
              <a:rPr lang="tr-TR" altLang="en-US" sz="1200" b="0" dirty="0">
                <a:solidFill>
                  <a:schemeClr val="tx2"/>
                </a:solidFill>
              </a:rPr>
              <a:t>. </a:t>
            </a:r>
            <a:endParaRPr lang="en-US" altLang="en-US" sz="12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>
                <a:solidFill>
                  <a:schemeClr val="tx2"/>
                </a:solidFill>
              </a:rPr>
              <a:t>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лоқ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код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кси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шунингд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к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>
                <a:solidFill>
                  <a:schemeClr val="tx2"/>
                </a:solidFill>
              </a:rPr>
              <a:t>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лоқий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м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ъёрларга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тўғри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к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лмайдиган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муносабат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атти</a:t>
            </a:r>
            <a:r>
              <a:rPr lang="tr-TR" altLang="en-US" sz="1200" b="0" dirty="0">
                <a:solidFill>
                  <a:schemeClr val="tx2"/>
                </a:solidFill>
              </a:rPr>
              <a:t>-</a:t>
            </a:r>
            <a:r>
              <a:rPr lang="ru-RU" altLang="en-US" sz="1200" b="0" dirty="0" err="1">
                <a:solidFill>
                  <a:schemeClr val="tx2"/>
                </a:solidFill>
              </a:rPr>
              <a:t>ҳаракатларни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ўз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вақтида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олишга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ёрдам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б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радиган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тамойилларни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ҳам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шакллантиради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ru-RU" altLang="en-US" sz="1200" b="0" dirty="0">
              <a:solidFill>
                <a:schemeClr val="tx2"/>
              </a:solidFill>
            </a:endParaRPr>
          </a:p>
        </p:txBody>
      </p:sp>
      <p:sp>
        <p:nvSpPr>
          <p:cNvPr id="39940" name="object 12">
            <a:extLst>
              <a:ext uri="{FF2B5EF4-FFF2-40B4-BE49-F238E27FC236}">
                <a16:creationId xmlns:a16="http://schemas.microsoft.com/office/drawing/2014/main" id="{A873AF55-8EEB-4D32-AD20-0209C31EB61C}"/>
              </a:ext>
            </a:extLst>
          </p:cNvPr>
          <p:cNvSpPr>
            <a:spLocks/>
          </p:cNvSpPr>
          <p:nvPr/>
        </p:nvSpPr>
        <p:spPr bwMode="auto">
          <a:xfrm>
            <a:off x="442913" y="3429000"/>
            <a:ext cx="687387" cy="685800"/>
          </a:xfrm>
          <a:custGeom>
            <a:avLst/>
            <a:gdLst>
              <a:gd name="T0" fmla="*/ 1118729 w 381000"/>
              <a:gd name="T1" fmla="*/ 0 h 379730"/>
              <a:gd name="T2" fmla="*/ 862312 w 381000"/>
              <a:gd name="T3" fmla="*/ 29518 h 379730"/>
              <a:gd name="T4" fmla="*/ 626873 w 381000"/>
              <a:gd name="T5" fmla="*/ 113615 h 379730"/>
              <a:gd name="T6" fmla="*/ 419151 w 381000"/>
              <a:gd name="T7" fmla="*/ 245568 h 379730"/>
              <a:gd name="T8" fmla="*/ 245868 w 381000"/>
              <a:gd name="T9" fmla="*/ 418663 h 379730"/>
              <a:gd name="T10" fmla="*/ 113763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3 w 381000"/>
              <a:gd name="T19" fmla="*/ 1609184 h 379730"/>
              <a:gd name="T20" fmla="*/ 245868 w 381000"/>
              <a:gd name="T21" fmla="*/ 1816714 h 379730"/>
              <a:gd name="T22" fmla="*/ 419151 w 381000"/>
              <a:gd name="T23" fmla="*/ 1989812 h 379730"/>
              <a:gd name="T24" fmla="*/ 626873 w 381000"/>
              <a:gd name="T25" fmla="*/ 2121765 h 379730"/>
              <a:gd name="T26" fmla="*/ 862312 w 381000"/>
              <a:gd name="T27" fmla="*/ 2205860 h 379730"/>
              <a:gd name="T28" fmla="*/ 1118729 w 381000"/>
              <a:gd name="T29" fmla="*/ 2235376 h 379730"/>
              <a:gd name="T30" fmla="*/ 1375135 w 381000"/>
              <a:gd name="T31" fmla="*/ 2205860 h 379730"/>
              <a:gd name="T32" fmla="*/ 1610573 w 381000"/>
              <a:gd name="T33" fmla="*/ 2121765 h 379730"/>
              <a:gd name="T34" fmla="*/ 1818299 w 381000"/>
              <a:gd name="T35" fmla="*/ 1989812 h 379730"/>
              <a:gd name="T36" fmla="*/ 1991580 w 381000"/>
              <a:gd name="T37" fmla="*/ 1816714 h 379730"/>
              <a:gd name="T38" fmla="*/ 2123685 w 381000"/>
              <a:gd name="T39" fmla="*/ 1609184 h 379730"/>
              <a:gd name="T40" fmla="*/ 2207885 w 381000"/>
              <a:gd name="T41" fmla="*/ 1373935 h 379730"/>
              <a:gd name="T42" fmla="*/ 2237454 w 381000"/>
              <a:gd name="T43" fmla="*/ 1117686 h 379730"/>
              <a:gd name="T44" fmla="*/ 2207885 w 381000"/>
              <a:gd name="T45" fmla="*/ 861441 h 379730"/>
              <a:gd name="T46" fmla="*/ 2123685 w 381000"/>
              <a:gd name="T47" fmla="*/ 626196 h 379730"/>
              <a:gd name="T48" fmla="*/ 1991580 w 381000"/>
              <a:gd name="T49" fmla="*/ 418663 h 379730"/>
              <a:gd name="T50" fmla="*/ 1818299 w 381000"/>
              <a:gd name="T51" fmla="*/ 245568 h 379730"/>
              <a:gd name="T52" fmla="*/ 1610573 w 381000"/>
              <a:gd name="T53" fmla="*/ 113615 h 379730"/>
              <a:gd name="T54" fmla="*/ 1375135 w 381000"/>
              <a:gd name="T55" fmla="*/ 29518 h 379730"/>
              <a:gd name="T56" fmla="*/ 1118729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41" name="Rectangle 4">
            <a:extLst>
              <a:ext uri="{FF2B5EF4-FFF2-40B4-BE49-F238E27FC236}">
                <a16:creationId xmlns:a16="http://schemas.microsoft.com/office/drawing/2014/main" id="{17D279CA-946B-45C7-AEB3-749C94288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763" y="3587750"/>
            <a:ext cx="4645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49A9F6"/>
                </a:solidFill>
              </a:rPr>
              <a:t>А</a:t>
            </a:r>
            <a:r>
              <a:rPr lang="tr-TR" altLang="en-US" sz="1800">
                <a:solidFill>
                  <a:srgbClr val="49A9F6"/>
                </a:solidFill>
              </a:rPr>
              <a:t>x</a:t>
            </a:r>
            <a:r>
              <a:rPr lang="ru-RU" altLang="en-US" sz="1800">
                <a:solidFill>
                  <a:srgbClr val="49A9F6"/>
                </a:solidFill>
              </a:rPr>
              <a:t>лоқ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код</a:t>
            </a:r>
            <a:r>
              <a:rPr lang="tr-TR" altLang="en-US" sz="1800">
                <a:solidFill>
                  <a:srgbClr val="49A9F6"/>
                </a:solidFill>
              </a:rPr>
              <a:t>e</a:t>
            </a:r>
            <a:r>
              <a:rPr lang="ru-RU" altLang="en-US" sz="1800">
                <a:solidFill>
                  <a:srgbClr val="49A9F6"/>
                </a:solidFill>
              </a:rPr>
              <a:t>ксининг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вазифалари</a:t>
            </a:r>
            <a:r>
              <a:rPr lang="en-US" altLang="en-US" sz="1800">
                <a:solidFill>
                  <a:srgbClr val="49A9F6"/>
                </a:solidFill>
              </a:rPr>
              <a:t>:</a:t>
            </a:r>
            <a:endParaRPr lang="ru-RU" altLang="en-US" sz="1800">
              <a:solidFill>
                <a:srgbClr val="49A9F6"/>
              </a:solidFill>
            </a:endParaRPr>
          </a:p>
        </p:txBody>
      </p:sp>
      <p:sp>
        <p:nvSpPr>
          <p:cNvPr id="39942" name="TextBox 5">
            <a:extLst>
              <a:ext uri="{FF2B5EF4-FFF2-40B4-BE49-F238E27FC236}">
                <a16:creationId xmlns:a16="http://schemas.microsoft.com/office/drawing/2014/main" id="{AA729F6B-412F-4B22-92B9-5DEB03783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3" y="4308475"/>
            <a:ext cx="35274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en-US" sz="1200" b="0" dirty="0" err="1">
                <a:solidFill>
                  <a:schemeClr val="tx2"/>
                </a:solidFill>
              </a:rPr>
              <a:t>Обрўли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ътиборлилик</a:t>
            </a:r>
            <a:r>
              <a:rPr lang="en-US" altLang="en-US" sz="1200" b="0" dirty="0">
                <a:solidFill>
                  <a:schemeClr val="tx2"/>
                </a:solidFill>
              </a:rPr>
              <a:t>;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en-US" sz="1200" b="0" dirty="0" err="1">
                <a:solidFill>
                  <a:schemeClr val="tx2"/>
                </a:solidFill>
              </a:rPr>
              <a:t>Бошқарувчилик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қобилияти</a:t>
            </a:r>
            <a:r>
              <a:rPr lang="en-US" altLang="en-US" sz="1200" b="0" dirty="0">
                <a:solidFill>
                  <a:schemeClr val="tx2"/>
                </a:solidFill>
              </a:rPr>
              <a:t>;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en-US" sz="1200" b="0" dirty="0">
                <a:solidFill>
                  <a:schemeClr val="tx2"/>
                </a:solidFill>
              </a:rPr>
              <a:t>Корпоратив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маданиятини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ривожлантириш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en-US" altLang="en-US" sz="1200" b="0" dirty="0">
              <a:solidFill>
                <a:schemeClr val="tx2"/>
              </a:solidFill>
            </a:endParaRPr>
          </a:p>
        </p:txBody>
      </p:sp>
      <p:grpSp>
        <p:nvGrpSpPr>
          <p:cNvPr id="2" name="Group 1194">
            <a:extLst>
              <a:ext uri="{FF2B5EF4-FFF2-40B4-BE49-F238E27FC236}">
                <a16:creationId xmlns:a16="http://schemas.microsoft.com/office/drawing/2014/main" id="{883512C8-CBEA-499F-AC8C-5FF76E19B21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1504" y="3529245"/>
            <a:ext cx="563356" cy="521270"/>
            <a:chOff x="5723" y="2586"/>
            <a:chExt cx="174" cy="161"/>
          </a:xfrm>
          <a:solidFill>
            <a:schemeClr val="accent1">
              <a:lumMod val="25000"/>
            </a:schemeClr>
          </a:solidFill>
        </p:grpSpPr>
        <p:sp>
          <p:nvSpPr>
            <p:cNvPr id="8" name="Freeform 1195">
              <a:extLst>
                <a:ext uri="{FF2B5EF4-FFF2-40B4-BE49-F238E27FC236}">
                  <a16:creationId xmlns:a16="http://schemas.microsoft.com/office/drawing/2014/main" id="{95D4ABD9-0B38-4A47-A2DF-244CDC41E9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6" y="2594"/>
              <a:ext cx="101" cy="98"/>
            </a:xfrm>
            <a:custGeom>
              <a:avLst/>
              <a:gdLst>
                <a:gd name="T0" fmla="*/ 1950 w 3776"/>
                <a:gd name="T1" fmla="*/ 3649 h 3649"/>
                <a:gd name="T2" fmla="*/ 1517 w 3776"/>
                <a:gd name="T3" fmla="*/ 3595 h 3649"/>
                <a:gd name="T4" fmla="*/ 238 w 3776"/>
                <a:gd name="T5" fmla="*/ 1456 h 3649"/>
                <a:gd name="T6" fmla="*/ 2234 w 3776"/>
                <a:gd name="T7" fmla="*/ 149 h 3649"/>
                <a:gd name="T8" fmla="*/ 3702 w 3776"/>
                <a:gd name="T9" fmla="*/ 2030 h 3649"/>
                <a:gd name="T10" fmla="*/ 1950 w 3776"/>
                <a:gd name="T11" fmla="*/ 3649 h 3649"/>
                <a:gd name="T12" fmla="*/ 1947 w 3776"/>
                <a:gd name="T13" fmla="*/ 337 h 3649"/>
                <a:gd name="T14" fmla="*/ 445 w 3776"/>
                <a:gd name="T15" fmla="*/ 1508 h 3649"/>
                <a:gd name="T16" fmla="*/ 1101 w 3776"/>
                <a:gd name="T17" fmla="*/ 3183 h 3649"/>
                <a:gd name="T18" fmla="*/ 2898 w 3776"/>
                <a:gd name="T19" fmla="*/ 3107 h 3649"/>
                <a:gd name="T20" fmla="*/ 3411 w 3776"/>
                <a:gd name="T21" fmla="*/ 1383 h 3649"/>
                <a:gd name="T22" fmla="*/ 1947 w 3776"/>
                <a:gd name="T23" fmla="*/ 337 h 3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76" h="3649">
                  <a:moveTo>
                    <a:pt x="1950" y="3649"/>
                  </a:moveTo>
                  <a:cubicBezTo>
                    <a:pt x="1804" y="3649"/>
                    <a:pt x="1658" y="3631"/>
                    <a:pt x="1517" y="3595"/>
                  </a:cubicBezTo>
                  <a:cubicBezTo>
                    <a:pt x="573" y="3358"/>
                    <a:pt x="0" y="2400"/>
                    <a:pt x="238" y="1456"/>
                  </a:cubicBezTo>
                  <a:cubicBezTo>
                    <a:pt x="463" y="568"/>
                    <a:pt x="1330" y="0"/>
                    <a:pt x="2234" y="149"/>
                  </a:cubicBezTo>
                  <a:cubicBezTo>
                    <a:pt x="3138" y="299"/>
                    <a:pt x="3776" y="1117"/>
                    <a:pt x="3702" y="2030"/>
                  </a:cubicBezTo>
                  <a:cubicBezTo>
                    <a:pt x="3628" y="2943"/>
                    <a:pt x="2866" y="3647"/>
                    <a:pt x="1950" y="3649"/>
                  </a:cubicBezTo>
                  <a:close/>
                  <a:moveTo>
                    <a:pt x="1947" y="337"/>
                  </a:moveTo>
                  <a:cubicBezTo>
                    <a:pt x="1238" y="338"/>
                    <a:pt x="619" y="820"/>
                    <a:pt x="445" y="1508"/>
                  </a:cubicBezTo>
                  <a:cubicBezTo>
                    <a:pt x="284" y="2149"/>
                    <a:pt x="548" y="2822"/>
                    <a:pt x="1101" y="3183"/>
                  </a:cubicBezTo>
                  <a:cubicBezTo>
                    <a:pt x="1655" y="3543"/>
                    <a:pt x="2377" y="3513"/>
                    <a:pt x="2898" y="3107"/>
                  </a:cubicBezTo>
                  <a:cubicBezTo>
                    <a:pt x="3420" y="2700"/>
                    <a:pt x="3626" y="2008"/>
                    <a:pt x="3411" y="1383"/>
                  </a:cubicBezTo>
                  <a:cubicBezTo>
                    <a:pt x="3196" y="757"/>
                    <a:pt x="2608" y="337"/>
                    <a:pt x="1947" y="3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" name="Freeform 1196">
              <a:extLst>
                <a:ext uri="{FF2B5EF4-FFF2-40B4-BE49-F238E27FC236}">
                  <a16:creationId xmlns:a16="http://schemas.microsoft.com/office/drawing/2014/main" id="{F9C25862-93D9-48CE-9C81-2297D7ADE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7" y="2722"/>
              <a:ext cx="25" cy="17"/>
            </a:xfrm>
            <a:custGeom>
              <a:avLst/>
              <a:gdLst>
                <a:gd name="T0" fmla="*/ 116 w 935"/>
                <a:gd name="T1" fmla="*/ 645 h 645"/>
                <a:gd name="T2" fmla="*/ 13 w 935"/>
                <a:gd name="T3" fmla="*/ 566 h 645"/>
                <a:gd name="T4" fmla="*/ 61 w 935"/>
                <a:gd name="T5" fmla="*/ 446 h 645"/>
                <a:gd name="T6" fmla="*/ 772 w 935"/>
                <a:gd name="T7" fmla="*/ 22 h 645"/>
                <a:gd name="T8" fmla="*/ 879 w 935"/>
                <a:gd name="T9" fmla="*/ 19 h 645"/>
                <a:gd name="T10" fmla="*/ 935 w 935"/>
                <a:gd name="T11" fmla="*/ 111 h 645"/>
                <a:gd name="T12" fmla="*/ 881 w 935"/>
                <a:gd name="T13" fmla="*/ 205 h 645"/>
                <a:gd name="T14" fmla="*/ 170 w 935"/>
                <a:gd name="T15" fmla="*/ 629 h 645"/>
                <a:gd name="T16" fmla="*/ 116 w 935"/>
                <a:gd name="T1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5" h="645">
                  <a:moveTo>
                    <a:pt x="116" y="645"/>
                  </a:moveTo>
                  <a:cubicBezTo>
                    <a:pt x="68" y="645"/>
                    <a:pt x="26" y="613"/>
                    <a:pt x="13" y="566"/>
                  </a:cubicBezTo>
                  <a:cubicBezTo>
                    <a:pt x="0" y="520"/>
                    <a:pt x="20" y="471"/>
                    <a:pt x="61" y="446"/>
                  </a:cubicBezTo>
                  <a:lnTo>
                    <a:pt x="772" y="22"/>
                  </a:lnTo>
                  <a:cubicBezTo>
                    <a:pt x="804" y="1"/>
                    <a:pt x="846" y="0"/>
                    <a:pt x="879" y="19"/>
                  </a:cubicBezTo>
                  <a:cubicBezTo>
                    <a:pt x="913" y="37"/>
                    <a:pt x="934" y="73"/>
                    <a:pt x="935" y="111"/>
                  </a:cubicBezTo>
                  <a:cubicBezTo>
                    <a:pt x="935" y="150"/>
                    <a:pt x="914" y="186"/>
                    <a:pt x="881" y="205"/>
                  </a:cubicBezTo>
                  <a:lnTo>
                    <a:pt x="170" y="629"/>
                  </a:lnTo>
                  <a:cubicBezTo>
                    <a:pt x="154" y="639"/>
                    <a:pt x="135" y="645"/>
                    <a:pt x="116" y="6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" name="Freeform 1197">
              <a:extLst>
                <a:ext uri="{FF2B5EF4-FFF2-40B4-BE49-F238E27FC236}">
                  <a16:creationId xmlns:a16="http://schemas.microsoft.com/office/drawing/2014/main" id="{7CBD3362-9274-4597-BBD8-0AB2037A31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2" y="2696"/>
              <a:ext cx="45" cy="51"/>
            </a:xfrm>
            <a:custGeom>
              <a:avLst/>
              <a:gdLst>
                <a:gd name="T0" fmla="*/ 954 w 1663"/>
                <a:gd name="T1" fmla="*/ 1875 h 1875"/>
                <a:gd name="T2" fmla="*/ 876 w 1663"/>
                <a:gd name="T3" fmla="*/ 1865 h 1875"/>
                <a:gd name="T4" fmla="*/ 679 w 1663"/>
                <a:gd name="T5" fmla="*/ 1719 h 1875"/>
                <a:gd name="T6" fmla="*/ 91 w 1663"/>
                <a:gd name="T7" fmla="*/ 735 h 1875"/>
                <a:gd name="T8" fmla="*/ 202 w 1663"/>
                <a:gd name="T9" fmla="*/ 296 h 1875"/>
                <a:gd name="T10" fmla="*/ 546 w 1663"/>
                <a:gd name="T11" fmla="*/ 90 h 1875"/>
                <a:gd name="T12" fmla="*/ 985 w 1663"/>
                <a:gd name="T13" fmla="*/ 201 h 1875"/>
                <a:gd name="T14" fmla="*/ 1573 w 1663"/>
                <a:gd name="T15" fmla="*/ 1185 h 1875"/>
                <a:gd name="T16" fmla="*/ 1462 w 1663"/>
                <a:gd name="T17" fmla="*/ 1623 h 1875"/>
                <a:gd name="T18" fmla="*/ 1118 w 1663"/>
                <a:gd name="T19" fmla="*/ 1829 h 1875"/>
                <a:gd name="T20" fmla="*/ 954 w 1663"/>
                <a:gd name="T21" fmla="*/ 1875 h 1875"/>
                <a:gd name="T22" fmla="*/ 710 w 1663"/>
                <a:gd name="T23" fmla="*/ 258 h 1875"/>
                <a:gd name="T24" fmla="*/ 655 w 1663"/>
                <a:gd name="T25" fmla="*/ 273 h 1875"/>
                <a:gd name="T26" fmla="*/ 311 w 1663"/>
                <a:gd name="T27" fmla="*/ 479 h 1875"/>
                <a:gd name="T28" fmla="*/ 262 w 1663"/>
                <a:gd name="T29" fmla="*/ 545 h 1875"/>
                <a:gd name="T30" fmla="*/ 274 w 1663"/>
                <a:gd name="T31" fmla="*/ 625 h 1875"/>
                <a:gd name="T32" fmla="*/ 862 w 1663"/>
                <a:gd name="T33" fmla="*/ 1609 h 1875"/>
                <a:gd name="T34" fmla="*/ 1008 w 1663"/>
                <a:gd name="T35" fmla="*/ 1646 h 1875"/>
                <a:gd name="T36" fmla="*/ 1008 w 1663"/>
                <a:gd name="T37" fmla="*/ 1646 h 1875"/>
                <a:gd name="T38" fmla="*/ 1353 w 1663"/>
                <a:gd name="T39" fmla="*/ 1440 h 1875"/>
                <a:gd name="T40" fmla="*/ 1390 w 1663"/>
                <a:gd name="T41" fmla="*/ 1294 h 1875"/>
                <a:gd name="T42" fmla="*/ 802 w 1663"/>
                <a:gd name="T43" fmla="*/ 310 h 1875"/>
                <a:gd name="T44" fmla="*/ 710 w 1663"/>
                <a:gd name="T45" fmla="*/ 258 h 1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63" h="1875">
                  <a:moveTo>
                    <a:pt x="954" y="1875"/>
                  </a:moveTo>
                  <a:cubicBezTo>
                    <a:pt x="928" y="1875"/>
                    <a:pt x="901" y="1871"/>
                    <a:pt x="876" y="1865"/>
                  </a:cubicBezTo>
                  <a:cubicBezTo>
                    <a:pt x="793" y="1844"/>
                    <a:pt x="722" y="1792"/>
                    <a:pt x="679" y="1719"/>
                  </a:cubicBezTo>
                  <a:lnTo>
                    <a:pt x="91" y="735"/>
                  </a:lnTo>
                  <a:cubicBezTo>
                    <a:pt x="0" y="583"/>
                    <a:pt x="50" y="387"/>
                    <a:pt x="202" y="296"/>
                  </a:cubicBezTo>
                  <a:lnTo>
                    <a:pt x="546" y="90"/>
                  </a:lnTo>
                  <a:cubicBezTo>
                    <a:pt x="698" y="0"/>
                    <a:pt x="894" y="49"/>
                    <a:pt x="985" y="201"/>
                  </a:cubicBezTo>
                  <a:lnTo>
                    <a:pt x="1573" y="1185"/>
                  </a:lnTo>
                  <a:cubicBezTo>
                    <a:pt x="1663" y="1336"/>
                    <a:pt x="1614" y="1533"/>
                    <a:pt x="1462" y="1623"/>
                  </a:cubicBezTo>
                  <a:lnTo>
                    <a:pt x="1118" y="1829"/>
                  </a:lnTo>
                  <a:cubicBezTo>
                    <a:pt x="1068" y="1859"/>
                    <a:pt x="1012" y="1875"/>
                    <a:pt x="954" y="1875"/>
                  </a:cubicBezTo>
                  <a:close/>
                  <a:moveTo>
                    <a:pt x="710" y="258"/>
                  </a:moveTo>
                  <a:cubicBezTo>
                    <a:pt x="691" y="258"/>
                    <a:pt x="672" y="263"/>
                    <a:pt x="655" y="273"/>
                  </a:cubicBezTo>
                  <a:lnTo>
                    <a:pt x="311" y="479"/>
                  </a:lnTo>
                  <a:cubicBezTo>
                    <a:pt x="287" y="494"/>
                    <a:pt x="269" y="517"/>
                    <a:pt x="262" y="545"/>
                  </a:cubicBezTo>
                  <a:cubicBezTo>
                    <a:pt x="255" y="572"/>
                    <a:pt x="260" y="601"/>
                    <a:pt x="274" y="625"/>
                  </a:cubicBezTo>
                  <a:lnTo>
                    <a:pt x="862" y="1609"/>
                  </a:lnTo>
                  <a:cubicBezTo>
                    <a:pt x="892" y="1660"/>
                    <a:pt x="958" y="1676"/>
                    <a:pt x="1008" y="1646"/>
                  </a:cubicBezTo>
                  <a:lnTo>
                    <a:pt x="1008" y="1646"/>
                  </a:lnTo>
                  <a:lnTo>
                    <a:pt x="1353" y="1440"/>
                  </a:lnTo>
                  <a:cubicBezTo>
                    <a:pt x="1403" y="1410"/>
                    <a:pt x="1420" y="1345"/>
                    <a:pt x="1390" y="1294"/>
                  </a:cubicBezTo>
                  <a:lnTo>
                    <a:pt x="802" y="310"/>
                  </a:lnTo>
                  <a:cubicBezTo>
                    <a:pt x="782" y="278"/>
                    <a:pt x="748" y="258"/>
                    <a:pt x="710" y="25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1198">
              <a:extLst>
                <a:ext uri="{FF2B5EF4-FFF2-40B4-BE49-F238E27FC236}">
                  <a16:creationId xmlns:a16="http://schemas.microsoft.com/office/drawing/2014/main" id="{C516132A-F6CE-4156-B16C-4DA9AF62D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8" y="2686"/>
              <a:ext cx="24" cy="24"/>
            </a:xfrm>
            <a:custGeom>
              <a:avLst/>
              <a:gdLst>
                <a:gd name="T0" fmla="*/ 365 w 902"/>
                <a:gd name="T1" fmla="*/ 910 h 910"/>
                <a:gd name="T2" fmla="*/ 274 w 902"/>
                <a:gd name="T3" fmla="*/ 858 h 910"/>
                <a:gd name="T4" fmla="*/ 19 w 902"/>
                <a:gd name="T5" fmla="*/ 431 h 910"/>
                <a:gd name="T6" fmla="*/ 7 w 902"/>
                <a:gd name="T7" fmla="*/ 351 h 910"/>
                <a:gd name="T8" fmla="*/ 56 w 902"/>
                <a:gd name="T9" fmla="*/ 285 h 910"/>
                <a:gd name="T10" fmla="*/ 482 w 902"/>
                <a:gd name="T11" fmla="*/ 30 h 910"/>
                <a:gd name="T12" fmla="*/ 628 w 902"/>
                <a:gd name="T13" fmla="*/ 67 h 910"/>
                <a:gd name="T14" fmla="*/ 883 w 902"/>
                <a:gd name="T15" fmla="*/ 493 h 910"/>
                <a:gd name="T16" fmla="*/ 895 w 902"/>
                <a:gd name="T17" fmla="*/ 574 h 910"/>
                <a:gd name="T18" fmla="*/ 846 w 902"/>
                <a:gd name="T19" fmla="*/ 640 h 910"/>
                <a:gd name="T20" fmla="*/ 420 w 902"/>
                <a:gd name="T21" fmla="*/ 895 h 910"/>
                <a:gd name="T22" fmla="*/ 365 w 902"/>
                <a:gd name="T23" fmla="*/ 910 h 910"/>
                <a:gd name="T24" fmla="*/ 257 w 902"/>
                <a:gd name="T25" fmla="*/ 414 h 910"/>
                <a:gd name="T26" fmla="*/ 402 w 902"/>
                <a:gd name="T27" fmla="*/ 657 h 910"/>
                <a:gd name="T28" fmla="*/ 645 w 902"/>
                <a:gd name="T29" fmla="*/ 511 h 910"/>
                <a:gd name="T30" fmla="*/ 500 w 902"/>
                <a:gd name="T31" fmla="*/ 268 h 910"/>
                <a:gd name="T32" fmla="*/ 257 w 902"/>
                <a:gd name="T33" fmla="*/ 414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2" h="910">
                  <a:moveTo>
                    <a:pt x="365" y="910"/>
                  </a:moveTo>
                  <a:cubicBezTo>
                    <a:pt x="328" y="910"/>
                    <a:pt x="293" y="890"/>
                    <a:pt x="274" y="858"/>
                  </a:cubicBezTo>
                  <a:lnTo>
                    <a:pt x="19" y="431"/>
                  </a:lnTo>
                  <a:cubicBezTo>
                    <a:pt x="4" y="407"/>
                    <a:pt x="0" y="378"/>
                    <a:pt x="7" y="351"/>
                  </a:cubicBezTo>
                  <a:cubicBezTo>
                    <a:pt x="14" y="323"/>
                    <a:pt x="31" y="300"/>
                    <a:pt x="56" y="285"/>
                  </a:cubicBezTo>
                  <a:lnTo>
                    <a:pt x="482" y="30"/>
                  </a:lnTo>
                  <a:cubicBezTo>
                    <a:pt x="533" y="0"/>
                    <a:pt x="598" y="17"/>
                    <a:pt x="628" y="67"/>
                  </a:cubicBezTo>
                  <a:lnTo>
                    <a:pt x="883" y="493"/>
                  </a:lnTo>
                  <a:cubicBezTo>
                    <a:pt x="898" y="518"/>
                    <a:pt x="902" y="547"/>
                    <a:pt x="895" y="574"/>
                  </a:cubicBezTo>
                  <a:cubicBezTo>
                    <a:pt x="888" y="602"/>
                    <a:pt x="871" y="625"/>
                    <a:pt x="846" y="640"/>
                  </a:cubicBezTo>
                  <a:lnTo>
                    <a:pt x="420" y="895"/>
                  </a:lnTo>
                  <a:cubicBezTo>
                    <a:pt x="403" y="905"/>
                    <a:pt x="385" y="910"/>
                    <a:pt x="365" y="910"/>
                  </a:cubicBezTo>
                  <a:close/>
                  <a:moveTo>
                    <a:pt x="257" y="414"/>
                  </a:moveTo>
                  <a:lnTo>
                    <a:pt x="402" y="657"/>
                  </a:lnTo>
                  <a:lnTo>
                    <a:pt x="645" y="511"/>
                  </a:lnTo>
                  <a:lnTo>
                    <a:pt x="500" y="268"/>
                  </a:lnTo>
                  <a:lnTo>
                    <a:pt x="257" y="41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1199">
              <a:extLst>
                <a:ext uri="{FF2B5EF4-FFF2-40B4-BE49-F238E27FC236}">
                  <a16:creationId xmlns:a16="http://schemas.microsoft.com/office/drawing/2014/main" id="{B61969A6-DD23-4374-AC12-16F4DDC36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8" y="2673"/>
              <a:ext cx="30" cy="26"/>
            </a:xfrm>
            <a:custGeom>
              <a:avLst/>
              <a:gdLst>
                <a:gd name="T0" fmla="*/ 405 w 1141"/>
                <a:gd name="T1" fmla="*/ 980 h 980"/>
                <a:gd name="T2" fmla="*/ 171 w 1141"/>
                <a:gd name="T3" fmla="*/ 848 h 980"/>
                <a:gd name="T4" fmla="*/ 20 w 1141"/>
                <a:gd name="T5" fmla="*/ 593 h 980"/>
                <a:gd name="T6" fmla="*/ 18 w 1141"/>
                <a:gd name="T7" fmla="*/ 487 h 980"/>
                <a:gd name="T8" fmla="*/ 110 w 1141"/>
                <a:gd name="T9" fmla="*/ 432 h 980"/>
                <a:gd name="T10" fmla="*/ 203 w 1141"/>
                <a:gd name="T11" fmla="*/ 484 h 980"/>
                <a:gd name="T12" fmla="*/ 354 w 1141"/>
                <a:gd name="T13" fmla="*/ 738 h 980"/>
                <a:gd name="T14" fmla="*/ 391 w 1141"/>
                <a:gd name="T15" fmla="*/ 765 h 980"/>
                <a:gd name="T16" fmla="*/ 436 w 1141"/>
                <a:gd name="T17" fmla="*/ 758 h 980"/>
                <a:gd name="T18" fmla="*/ 861 w 1141"/>
                <a:gd name="T19" fmla="*/ 503 h 980"/>
                <a:gd name="T20" fmla="*/ 882 w 1141"/>
                <a:gd name="T21" fmla="*/ 423 h 980"/>
                <a:gd name="T22" fmla="*/ 729 w 1141"/>
                <a:gd name="T23" fmla="*/ 168 h 980"/>
                <a:gd name="T24" fmla="*/ 764 w 1141"/>
                <a:gd name="T25" fmla="*/ 20 h 980"/>
                <a:gd name="T26" fmla="*/ 844 w 1141"/>
                <a:gd name="T27" fmla="*/ 7 h 980"/>
                <a:gd name="T28" fmla="*/ 909 w 1141"/>
                <a:gd name="T29" fmla="*/ 54 h 980"/>
                <a:gd name="T30" fmla="*/ 1065 w 1141"/>
                <a:gd name="T31" fmla="*/ 314 h 980"/>
                <a:gd name="T32" fmla="*/ 971 w 1141"/>
                <a:gd name="T33" fmla="*/ 686 h 980"/>
                <a:gd name="T34" fmla="*/ 545 w 1141"/>
                <a:gd name="T35" fmla="*/ 942 h 980"/>
                <a:gd name="T36" fmla="*/ 405 w 1141"/>
                <a:gd name="T3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41" h="980">
                  <a:moveTo>
                    <a:pt x="405" y="980"/>
                  </a:moveTo>
                  <a:cubicBezTo>
                    <a:pt x="309" y="980"/>
                    <a:pt x="220" y="930"/>
                    <a:pt x="171" y="848"/>
                  </a:cubicBezTo>
                  <a:lnTo>
                    <a:pt x="20" y="593"/>
                  </a:lnTo>
                  <a:cubicBezTo>
                    <a:pt x="0" y="560"/>
                    <a:pt x="0" y="520"/>
                    <a:pt x="18" y="487"/>
                  </a:cubicBezTo>
                  <a:cubicBezTo>
                    <a:pt x="37" y="453"/>
                    <a:pt x="72" y="433"/>
                    <a:pt x="110" y="432"/>
                  </a:cubicBezTo>
                  <a:cubicBezTo>
                    <a:pt x="148" y="432"/>
                    <a:pt x="184" y="452"/>
                    <a:pt x="203" y="484"/>
                  </a:cubicBezTo>
                  <a:lnTo>
                    <a:pt x="354" y="738"/>
                  </a:lnTo>
                  <a:cubicBezTo>
                    <a:pt x="362" y="752"/>
                    <a:pt x="375" y="761"/>
                    <a:pt x="391" y="765"/>
                  </a:cubicBezTo>
                  <a:cubicBezTo>
                    <a:pt x="406" y="769"/>
                    <a:pt x="422" y="766"/>
                    <a:pt x="436" y="758"/>
                  </a:cubicBezTo>
                  <a:lnTo>
                    <a:pt x="861" y="503"/>
                  </a:lnTo>
                  <a:cubicBezTo>
                    <a:pt x="889" y="487"/>
                    <a:pt x="898" y="451"/>
                    <a:pt x="882" y="423"/>
                  </a:cubicBezTo>
                  <a:lnTo>
                    <a:pt x="729" y="168"/>
                  </a:lnTo>
                  <a:cubicBezTo>
                    <a:pt x="699" y="117"/>
                    <a:pt x="714" y="52"/>
                    <a:pt x="764" y="20"/>
                  </a:cubicBezTo>
                  <a:cubicBezTo>
                    <a:pt x="788" y="5"/>
                    <a:pt x="816" y="0"/>
                    <a:pt x="844" y="7"/>
                  </a:cubicBezTo>
                  <a:cubicBezTo>
                    <a:pt x="871" y="13"/>
                    <a:pt x="895" y="30"/>
                    <a:pt x="909" y="54"/>
                  </a:cubicBezTo>
                  <a:lnTo>
                    <a:pt x="1065" y="314"/>
                  </a:lnTo>
                  <a:cubicBezTo>
                    <a:pt x="1141" y="442"/>
                    <a:pt x="1099" y="609"/>
                    <a:pt x="971" y="686"/>
                  </a:cubicBezTo>
                  <a:lnTo>
                    <a:pt x="545" y="942"/>
                  </a:lnTo>
                  <a:cubicBezTo>
                    <a:pt x="502" y="966"/>
                    <a:pt x="454" y="980"/>
                    <a:pt x="405" y="98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1200">
              <a:extLst>
                <a:ext uri="{FF2B5EF4-FFF2-40B4-BE49-F238E27FC236}">
                  <a16:creationId xmlns:a16="http://schemas.microsoft.com/office/drawing/2014/main" id="{11CEC26C-06AF-42D7-BBF6-0B370E28D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12" y="2632"/>
              <a:ext cx="32" cy="46"/>
            </a:xfrm>
            <a:custGeom>
              <a:avLst/>
              <a:gdLst>
                <a:gd name="T0" fmla="*/ 1009 w 1173"/>
                <a:gd name="T1" fmla="*/ 1706 h 1706"/>
                <a:gd name="T2" fmla="*/ 163 w 1173"/>
                <a:gd name="T3" fmla="*/ 1706 h 1706"/>
                <a:gd name="T4" fmla="*/ 0 w 1173"/>
                <a:gd name="T5" fmla="*/ 1543 h 1706"/>
                <a:gd name="T6" fmla="*/ 0 w 1173"/>
                <a:gd name="T7" fmla="*/ 1230 h 1706"/>
                <a:gd name="T8" fmla="*/ 163 w 1173"/>
                <a:gd name="T9" fmla="*/ 1066 h 1706"/>
                <a:gd name="T10" fmla="*/ 213 w 1173"/>
                <a:gd name="T11" fmla="*/ 1066 h 1706"/>
                <a:gd name="T12" fmla="*/ 213 w 1173"/>
                <a:gd name="T13" fmla="*/ 629 h 1706"/>
                <a:gd name="T14" fmla="*/ 106 w 1173"/>
                <a:gd name="T15" fmla="*/ 476 h 1706"/>
                <a:gd name="T16" fmla="*/ 106 w 1173"/>
                <a:gd name="T17" fmla="*/ 163 h 1706"/>
                <a:gd name="T18" fmla="*/ 270 w 1173"/>
                <a:gd name="T19" fmla="*/ 0 h 1706"/>
                <a:gd name="T20" fmla="*/ 796 w 1173"/>
                <a:gd name="T21" fmla="*/ 0 h 1706"/>
                <a:gd name="T22" fmla="*/ 960 w 1173"/>
                <a:gd name="T23" fmla="*/ 163 h 1706"/>
                <a:gd name="T24" fmla="*/ 960 w 1173"/>
                <a:gd name="T25" fmla="*/ 1066 h 1706"/>
                <a:gd name="T26" fmla="*/ 1009 w 1173"/>
                <a:gd name="T27" fmla="*/ 1066 h 1706"/>
                <a:gd name="T28" fmla="*/ 1173 w 1173"/>
                <a:gd name="T29" fmla="*/ 1230 h 1706"/>
                <a:gd name="T30" fmla="*/ 1173 w 1173"/>
                <a:gd name="T31" fmla="*/ 1543 h 1706"/>
                <a:gd name="T32" fmla="*/ 1009 w 1173"/>
                <a:gd name="T33" fmla="*/ 1706 h 1706"/>
                <a:gd name="T34" fmla="*/ 213 w 1173"/>
                <a:gd name="T35" fmla="*/ 1493 h 1706"/>
                <a:gd name="T36" fmla="*/ 960 w 1173"/>
                <a:gd name="T37" fmla="*/ 1493 h 1706"/>
                <a:gd name="T38" fmla="*/ 960 w 1173"/>
                <a:gd name="T39" fmla="*/ 1280 h 1706"/>
                <a:gd name="T40" fmla="*/ 853 w 1173"/>
                <a:gd name="T41" fmla="*/ 1280 h 1706"/>
                <a:gd name="T42" fmla="*/ 746 w 1173"/>
                <a:gd name="T43" fmla="*/ 1173 h 1706"/>
                <a:gd name="T44" fmla="*/ 746 w 1173"/>
                <a:gd name="T45" fmla="*/ 213 h 1706"/>
                <a:gd name="T46" fmla="*/ 320 w 1173"/>
                <a:gd name="T47" fmla="*/ 213 h 1706"/>
                <a:gd name="T48" fmla="*/ 320 w 1173"/>
                <a:gd name="T49" fmla="*/ 426 h 1706"/>
                <a:gd name="T50" fmla="*/ 426 w 1173"/>
                <a:gd name="T51" fmla="*/ 533 h 1706"/>
                <a:gd name="T52" fmla="*/ 426 w 1173"/>
                <a:gd name="T53" fmla="*/ 1173 h 1706"/>
                <a:gd name="T54" fmla="*/ 320 w 1173"/>
                <a:gd name="T55" fmla="*/ 1280 h 1706"/>
                <a:gd name="T56" fmla="*/ 213 w 1173"/>
                <a:gd name="T57" fmla="*/ 1280 h 1706"/>
                <a:gd name="T58" fmla="*/ 213 w 1173"/>
                <a:gd name="T59" fmla="*/ 1493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73" h="1706">
                  <a:moveTo>
                    <a:pt x="1009" y="1706"/>
                  </a:moveTo>
                  <a:lnTo>
                    <a:pt x="163" y="1706"/>
                  </a:lnTo>
                  <a:cubicBezTo>
                    <a:pt x="73" y="1706"/>
                    <a:pt x="0" y="1633"/>
                    <a:pt x="0" y="1543"/>
                  </a:cubicBezTo>
                  <a:lnTo>
                    <a:pt x="0" y="1230"/>
                  </a:lnTo>
                  <a:cubicBezTo>
                    <a:pt x="0" y="1140"/>
                    <a:pt x="73" y="1066"/>
                    <a:pt x="163" y="1066"/>
                  </a:cubicBezTo>
                  <a:lnTo>
                    <a:pt x="213" y="1066"/>
                  </a:lnTo>
                  <a:lnTo>
                    <a:pt x="213" y="629"/>
                  </a:lnTo>
                  <a:cubicBezTo>
                    <a:pt x="149" y="605"/>
                    <a:pt x="106" y="544"/>
                    <a:pt x="106" y="476"/>
                  </a:cubicBezTo>
                  <a:lnTo>
                    <a:pt x="106" y="163"/>
                  </a:lnTo>
                  <a:cubicBezTo>
                    <a:pt x="106" y="73"/>
                    <a:pt x="180" y="0"/>
                    <a:pt x="270" y="0"/>
                  </a:cubicBezTo>
                  <a:lnTo>
                    <a:pt x="796" y="0"/>
                  </a:lnTo>
                  <a:cubicBezTo>
                    <a:pt x="886" y="0"/>
                    <a:pt x="960" y="73"/>
                    <a:pt x="960" y="163"/>
                  </a:cubicBezTo>
                  <a:lnTo>
                    <a:pt x="960" y="1066"/>
                  </a:lnTo>
                  <a:lnTo>
                    <a:pt x="1009" y="1066"/>
                  </a:lnTo>
                  <a:cubicBezTo>
                    <a:pt x="1100" y="1066"/>
                    <a:pt x="1173" y="1140"/>
                    <a:pt x="1173" y="1230"/>
                  </a:cubicBezTo>
                  <a:lnTo>
                    <a:pt x="1173" y="1543"/>
                  </a:lnTo>
                  <a:cubicBezTo>
                    <a:pt x="1173" y="1633"/>
                    <a:pt x="1100" y="1706"/>
                    <a:pt x="1009" y="1706"/>
                  </a:cubicBezTo>
                  <a:close/>
                  <a:moveTo>
                    <a:pt x="213" y="1493"/>
                  </a:moveTo>
                  <a:lnTo>
                    <a:pt x="960" y="1493"/>
                  </a:lnTo>
                  <a:lnTo>
                    <a:pt x="960" y="1280"/>
                  </a:lnTo>
                  <a:lnTo>
                    <a:pt x="853" y="1280"/>
                  </a:lnTo>
                  <a:cubicBezTo>
                    <a:pt x="794" y="1280"/>
                    <a:pt x="746" y="1232"/>
                    <a:pt x="746" y="1173"/>
                  </a:cubicBezTo>
                  <a:lnTo>
                    <a:pt x="746" y="213"/>
                  </a:lnTo>
                  <a:lnTo>
                    <a:pt x="320" y="213"/>
                  </a:lnTo>
                  <a:lnTo>
                    <a:pt x="320" y="426"/>
                  </a:lnTo>
                  <a:cubicBezTo>
                    <a:pt x="379" y="426"/>
                    <a:pt x="426" y="474"/>
                    <a:pt x="426" y="533"/>
                  </a:cubicBezTo>
                  <a:lnTo>
                    <a:pt x="426" y="1173"/>
                  </a:lnTo>
                  <a:cubicBezTo>
                    <a:pt x="426" y="1232"/>
                    <a:pt x="379" y="1280"/>
                    <a:pt x="320" y="1280"/>
                  </a:cubicBezTo>
                  <a:lnTo>
                    <a:pt x="213" y="1280"/>
                  </a:lnTo>
                  <a:lnTo>
                    <a:pt x="213" y="14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1201">
              <a:extLst>
                <a:ext uri="{FF2B5EF4-FFF2-40B4-BE49-F238E27FC236}">
                  <a16:creationId xmlns:a16="http://schemas.microsoft.com/office/drawing/2014/main" id="{2921F9FC-1020-4E82-9CC9-480EE643A0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17" y="2608"/>
              <a:ext cx="21" cy="21"/>
            </a:xfrm>
            <a:custGeom>
              <a:avLst/>
              <a:gdLst>
                <a:gd name="T0" fmla="*/ 402 w 776"/>
                <a:gd name="T1" fmla="*/ 776 h 776"/>
                <a:gd name="T2" fmla="*/ 57 w 776"/>
                <a:gd name="T3" fmla="*/ 546 h 776"/>
                <a:gd name="T4" fmla="*/ 138 w 776"/>
                <a:gd name="T5" fmla="*/ 139 h 776"/>
                <a:gd name="T6" fmla="*/ 545 w 776"/>
                <a:gd name="T7" fmla="*/ 58 h 776"/>
                <a:gd name="T8" fmla="*/ 776 w 776"/>
                <a:gd name="T9" fmla="*/ 403 h 776"/>
                <a:gd name="T10" fmla="*/ 402 w 776"/>
                <a:gd name="T11" fmla="*/ 776 h 776"/>
                <a:gd name="T12" fmla="*/ 402 w 776"/>
                <a:gd name="T13" fmla="*/ 243 h 776"/>
                <a:gd name="T14" fmla="*/ 242 w 776"/>
                <a:gd name="T15" fmla="*/ 403 h 776"/>
                <a:gd name="T16" fmla="*/ 402 w 776"/>
                <a:gd name="T17" fmla="*/ 563 h 776"/>
                <a:gd name="T18" fmla="*/ 562 w 776"/>
                <a:gd name="T19" fmla="*/ 403 h 776"/>
                <a:gd name="T20" fmla="*/ 402 w 776"/>
                <a:gd name="T21" fmla="*/ 243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6" h="776">
                  <a:moveTo>
                    <a:pt x="402" y="776"/>
                  </a:moveTo>
                  <a:cubicBezTo>
                    <a:pt x="251" y="776"/>
                    <a:pt x="115" y="685"/>
                    <a:pt x="57" y="546"/>
                  </a:cubicBezTo>
                  <a:cubicBezTo>
                    <a:pt x="0" y="406"/>
                    <a:pt x="32" y="245"/>
                    <a:pt x="138" y="139"/>
                  </a:cubicBezTo>
                  <a:cubicBezTo>
                    <a:pt x="245" y="32"/>
                    <a:pt x="406" y="0"/>
                    <a:pt x="545" y="58"/>
                  </a:cubicBezTo>
                  <a:cubicBezTo>
                    <a:pt x="685" y="116"/>
                    <a:pt x="776" y="252"/>
                    <a:pt x="776" y="403"/>
                  </a:cubicBezTo>
                  <a:cubicBezTo>
                    <a:pt x="775" y="609"/>
                    <a:pt x="608" y="776"/>
                    <a:pt x="402" y="776"/>
                  </a:cubicBezTo>
                  <a:close/>
                  <a:moveTo>
                    <a:pt x="402" y="243"/>
                  </a:moveTo>
                  <a:cubicBezTo>
                    <a:pt x="314" y="243"/>
                    <a:pt x="242" y="314"/>
                    <a:pt x="242" y="403"/>
                  </a:cubicBezTo>
                  <a:cubicBezTo>
                    <a:pt x="242" y="491"/>
                    <a:pt x="314" y="563"/>
                    <a:pt x="402" y="563"/>
                  </a:cubicBezTo>
                  <a:cubicBezTo>
                    <a:pt x="491" y="563"/>
                    <a:pt x="562" y="491"/>
                    <a:pt x="562" y="403"/>
                  </a:cubicBezTo>
                  <a:cubicBezTo>
                    <a:pt x="562" y="314"/>
                    <a:pt x="491" y="243"/>
                    <a:pt x="402" y="24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1202">
              <a:extLst>
                <a:ext uri="{FF2B5EF4-FFF2-40B4-BE49-F238E27FC236}">
                  <a16:creationId xmlns:a16="http://schemas.microsoft.com/office/drawing/2014/main" id="{3AFC1E29-1414-4DF7-B11E-6DF76630F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3" y="2658"/>
              <a:ext cx="66" cy="5"/>
            </a:xfrm>
            <a:custGeom>
              <a:avLst/>
              <a:gdLst>
                <a:gd name="T0" fmla="*/ 2350 w 2457"/>
                <a:gd name="T1" fmla="*/ 213 h 213"/>
                <a:gd name="T2" fmla="*/ 107 w 2457"/>
                <a:gd name="T3" fmla="*/ 213 h 213"/>
                <a:gd name="T4" fmla="*/ 0 w 2457"/>
                <a:gd name="T5" fmla="*/ 106 h 213"/>
                <a:gd name="T6" fmla="*/ 107 w 2457"/>
                <a:gd name="T7" fmla="*/ 0 h 213"/>
                <a:gd name="T8" fmla="*/ 2350 w 2457"/>
                <a:gd name="T9" fmla="*/ 0 h 213"/>
                <a:gd name="T10" fmla="*/ 2457 w 2457"/>
                <a:gd name="T11" fmla="*/ 106 h 213"/>
                <a:gd name="T12" fmla="*/ 2350 w 2457"/>
                <a:gd name="T13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57" h="213">
                  <a:moveTo>
                    <a:pt x="2350" y="213"/>
                  </a:moveTo>
                  <a:lnTo>
                    <a:pt x="107" y="213"/>
                  </a:lnTo>
                  <a:cubicBezTo>
                    <a:pt x="48" y="213"/>
                    <a:pt x="0" y="165"/>
                    <a:pt x="0" y="106"/>
                  </a:cubicBezTo>
                  <a:cubicBezTo>
                    <a:pt x="0" y="47"/>
                    <a:pt x="48" y="0"/>
                    <a:pt x="107" y="0"/>
                  </a:cubicBezTo>
                  <a:lnTo>
                    <a:pt x="2350" y="0"/>
                  </a:lnTo>
                  <a:cubicBezTo>
                    <a:pt x="2409" y="0"/>
                    <a:pt x="2457" y="47"/>
                    <a:pt x="2457" y="106"/>
                  </a:cubicBezTo>
                  <a:cubicBezTo>
                    <a:pt x="2457" y="165"/>
                    <a:pt x="2409" y="213"/>
                    <a:pt x="2350" y="2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" name="Freeform 1203">
              <a:extLst>
                <a:ext uri="{FF2B5EF4-FFF2-40B4-BE49-F238E27FC236}">
                  <a16:creationId xmlns:a16="http://schemas.microsoft.com/office/drawing/2014/main" id="{2EB8D216-8729-4F1F-8B07-5A95B6E8CB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2" y="2681"/>
              <a:ext cx="34" cy="20"/>
            </a:xfrm>
            <a:custGeom>
              <a:avLst/>
              <a:gdLst>
                <a:gd name="T0" fmla="*/ 1174 w 1280"/>
                <a:gd name="T1" fmla="*/ 747 h 747"/>
                <a:gd name="T2" fmla="*/ 107 w 1280"/>
                <a:gd name="T3" fmla="*/ 747 h 747"/>
                <a:gd name="T4" fmla="*/ 0 w 1280"/>
                <a:gd name="T5" fmla="*/ 640 h 747"/>
                <a:gd name="T6" fmla="*/ 0 w 1280"/>
                <a:gd name="T7" fmla="*/ 107 h 747"/>
                <a:gd name="T8" fmla="*/ 107 w 1280"/>
                <a:gd name="T9" fmla="*/ 0 h 747"/>
                <a:gd name="T10" fmla="*/ 1174 w 1280"/>
                <a:gd name="T11" fmla="*/ 0 h 747"/>
                <a:gd name="T12" fmla="*/ 1280 w 1280"/>
                <a:gd name="T13" fmla="*/ 107 h 747"/>
                <a:gd name="T14" fmla="*/ 1280 w 1280"/>
                <a:gd name="T15" fmla="*/ 640 h 747"/>
                <a:gd name="T16" fmla="*/ 1174 w 1280"/>
                <a:gd name="T17" fmla="*/ 747 h 747"/>
                <a:gd name="T18" fmla="*/ 214 w 1280"/>
                <a:gd name="T19" fmla="*/ 533 h 747"/>
                <a:gd name="T20" fmla="*/ 1067 w 1280"/>
                <a:gd name="T21" fmla="*/ 533 h 747"/>
                <a:gd name="T22" fmla="*/ 1067 w 1280"/>
                <a:gd name="T23" fmla="*/ 213 h 747"/>
                <a:gd name="T24" fmla="*/ 214 w 1280"/>
                <a:gd name="T25" fmla="*/ 213 h 747"/>
                <a:gd name="T26" fmla="*/ 214 w 1280"/>
                <a:gd name="T27" fmla="*/ 53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0" h="747">
                  <a:moveTo>
                    <a:pt x="1174" y="747"/>
                  </a:moveTo>
                  <a:lnTo>
                    <a:pt x="107" y="747"/>
                  </a:lnTo>
                  <a:cubicBezTo>
                    <a:pt x="48" y="747"/>
                    <a:pt x="0" y="699"/>
                    <a:pt x="0" y="640"/>
                  </a:cubicBezTo>
                  <a:lnTo>
                    <a:pt x="0" y="107"/>
                  </a:lnTo>
                  <a:cubicBezTo>
                    <a:pt x="0" y="48"/>
                    <a:pt x="48" y="0"/>
                    <a:pt x="107" y="0"/>
                  </a:cubicBezTo>
                  <a:lnTo>
                    <a:pt x="1174" y="0"/>
                  </a:lnTo>
                  <a:cubicBezTo>
                    <a:pt x="1233" y="0"/>
                    <a:pt x="1280" y="48"/>
                    <a:pt x="1280" y="107"/>
                  </a:cubicBezTo>
                  <a:lnTo>
                    <a:pt x="1280" y="640"/>
                  </a:lnTo>
                  <a:cubicBezTo>
                    <a:pt x="1280" y="699"/>
                    <a:pt x="1233" y="747"/>
                    <a:pt x="1174" y="747"/>
                  </a:cubicBezTo>
                  <a:close/>
                  <a:moveTo>
                    <a:pt x="214" y="533"/>
                  </a:moveTo>
                  <a:lnTo>
                    <a:pt x="1067" y="533"/>
                  </a:lnTo>
                  <a:lnTo>
                    <a:pt x="1067" y="213"/>
                  </a:lnTo>
                  <a:lnTo>
                    <a:pt x="214" y="213"/>
                  </a:lnTo>
                  <a:lnTo>
                    <a:pt x="214" y="53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" name="Freeform 1204">
              <a:extLst>
                <a:ext uri="{FF2B5EF4-FFF2-40B4-BE49-F238E27FC236}">
                  <a16:creationId xmlns:a16="http://schemas.microsoft.com/office/drawing/2014/main" id="{B147F3BF-B47A-4768-82D5-5B4DAB1C7A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57" y="2695"/>
              <a:ext cx="64" cy="17"/>
            </a:xfrm>
            <a:custGeom>
              <a:avLst/>
              <a:gdLst>
                <a:gd name="T0" fmla="*/ 2133 w 2347"/>
                <a:gd name="T1" fmla="*/ 640 h 640"/>
                <a:gd name="T2" fmla="*/ 213 w 2347"/>
                <a:gd name="T3" fmla="*/ 640 h 640"/>
                <a:gd name="T4" fmla="*/ 0 w 2347"/>
                <a:gd name="T5" fmla="*/ 427 h 640"/>
                <a:gd name="T6" fmla="*/ 427 w 2347"/>
                <a:gd name="T7" fmla="*/ 0 h 640"/>
                <a:gd name="T8" fmla="*/ 1920 w 2347"/>
                <a:gd name="T9" fmla="*/ 0 h 640"/>
                <a:gd name="T10" fmla="*/ 2347 w 2347"/>
                <a:gd name="T11" fmla="*/ 427 h 640"/>
                <a:gd name="T12" fmla="*/ 2133 w 2347"/>
                <a:gd name="T13" fmla="*/ 640 h 640"/>
                <a:gd name="T14" fmla="*/ 427 w 2347"/>
                <a:gd name="T15" fmla="*/ 214 h 640"/>
                <a:gd name="T16" fmla="*/ 213 w 2347"/>
                <a:gd name="T17" fmla="*/ 427 h 640"/>
                <a:gd name="T18" fmla="*/ 2133 w 2347"/>
                <a:gd name="T19" fmla="*/ 427 h 640"/>
                <a:gd name="T20" fmla="*/ 1920 w 2347"/>
                <a:gd name="T21" fmla="*/ 214 h 640"/>
                <a:gd name="T22" fmla="*/ 427 w 2347"/>
                <a:gd name="T23" fmla="*/ 214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47" h="640">
                  <a:moveTo>
                    <a:pt x="2133" y="640"/>
                  </a:moveTo>
                  <a:lnTo>
                    <a:pt x="213" y="640"/>
                  </a:lnTo>
                  <a:cubicBezTo>
                    <a:pt x="96" y="640"/>
                    <a:pt x="0" y="545"/>
                    <a:pt x="0" y="427"/>
                  </a:cubicBezTo>
                  <a:cubicBezTo>
                    <a:pt x="0" y="191"/>
                    <a:pt x="191" y="1"/>
                    <a:pt x="427" y="0"/>
                  </a:cubicBezTo>
                  <a:lnTo>
                    <a:pt x="1920" y="0"/>
                  </a:lnTo>
                  <a:cubicBezTo>
                    <a:pt x="2156" y="1"/>
                    <a:pt x="2346" y="191"/>
                    <a:pt x="2347" y="427"/>
                  </a:cubicBezTo>
                  <a:cubicBezTo>
                    <a:pt x="2347" y="545"/>
                    <a:pt x="2251" y="640"/>
                    <a:pt x="2133" y="640"/>
                  </a:cubicBezTo>
                  <a:close/>
                  <a:moveTo>
                    <a:pt x="427" y="214"/>
                  </a:moveTo>
                  <a:cubicBezTo>
                    <a:pt x="309" y="214"/>
                    <a:pt x="213" y="309"/>
                    <a:pt x="213" y="427"/>
                  </a:cubicBezTo>
                  <a:lnTo>
                    <a:pt x="2133" y="427"/>
                  </a:lnTo>
                  <a:cubicBezTo>
                    <a:pt x="2133" y="309"/>
                    <a:pt x="2038" y="214"/>
                    <a:pt x="1920" y="214"/>
                  </a:cubicBezTo>
                  <a:lnTo>
                    <a:pt x="427" y="21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" name="Freeform 1205">
              <a:extLst>
                <a:ext uri="{FF2B5EF4-FFF2-40B4-BE49-F238E27FC236}">
                  <a16:creationId xmlns:a16="http://schemas.microsoft.com/office/drawing/2014/main" id="{9CE22D93-F090-4C7E-B035-65D18A930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3" y="2586"/>
              <a:ext cx="132" cy="100"/>
            </a:xfrm>
            <a:custGeom>
              <a:avLst/>
              <a:gdLst>
                <a:gd name="T0" fmla="*/ 3087 w 4907"/>
                <a:gd name="T1" fmla="*/ 3733 h 3733"/>
                <a:gd name="T2" fmla="*/ 533 w 4907"/>
                <a:gd name="T3" fmla="*/ 3733 h 3733"/>
                <a:gd name="T4" fmla="*/ 0 w 4907"/>
                <a:gd name="T5" fmla="*/ 3200 h 3733"/>
                <a:gd name="T6" fmla="*/ 0 w 4907"/>
                <a:gd name="T7" fmla="*/ 533 h 3733"/>
                <a:gd name="T8" fmla="*/ 533 w 4907"/>
                <a:gd name="T9" fmla="*/ 0 h 3733"/>
                <a:gd name="T10" fmla="*/ 4373 w 4907"/>
                <a:gd name="T11" fmla="*/ 0 h 3733"/>
                <a:gd name="T12" fmla="*/ 4907 w 4907"/>
                <a:gd name="T13" fmla="*/ 533 h 3733"/>
                <a:gd name="T14" fmla="*/ 4907 w 4907"/>
                <a:gd name="T15" fmla="*/ 795 h 3733"/>
                <a:gd name="T16" fmla="*/ 4800 w 4907"/>
                <a:gd name="T17" fmla="*/ 901 h 3733"/>
                <a:gd name="T18" fmla="*/ 4693 w 4907"/>
                <a:gd name="T19" fmla="*/ 795 h 3733"/>
                <a:gd name="T20" fmla="*/ 4693 w 4907"/>
                <a:gd name="T21" fmla="*/ 533 h 3733"/>
                <a:gd name="T22" fmla="*/ 4373 w 4907"/>
                <a:gd name="T23" fmla="*/ 213 h 3733"/>
                <a:gd name="T24" fmla="*/ 533 w 4907"/>
                <a:gd name="T25" fmla="*/ 213 h 3733"/>
                <a:gd name="T26" fmla="*/ 213 w 4907"/>
                <a:gd name="T27" fmla="*/ 533 h 3733"/>
                <a:gd name="T28" fmla="*/ 213 w 4907"/>
                <a:gd name="T29" fmla="*/ 3200 h 3733"/>
                <a:gd name="T30" fmla="*/ 533 w 4907"/>
                <a:gd name="T31" fmla="*/ 3520 h 3733"/>
                <a:gd name="T32" fmla="*/ 3087 w 4907"/>
                <a:gd name="T33" fmla="*/ 3520 h 3733"/>
                <a:gd name="T34" fmla="*/ 3194 w 4907"/>
                <a:gd name="T35" fmla="*/ 3627 h 3733"/>
                <a:gd name="T36" fmla="*/ 3087 w 4907"/>
                <a:gd name="T37" fmla="*/ 3733 h 3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07" h="3733">
                  <a:moveTo>
                    <a:pt x="3087" y="3733"/>
                  </a:moveTo>
                  <a:lnTo>
                    <a:pt x="533" y="3733"/>
                  </a:lnTo>
                  <a:cubicBezTo>
                    <a:pt x="239" y="3733"/>
                    <a:pt x="0" y="3494"/>
                    <a:pt x="0" y="3200"/>
                  </a:cubicBezTo>
                  <a:lnTo>
                    <a:pt x="0" y="533"/>
                  </a:lnTo>
                  <a:cubicBezTo>
                    <a:pt x="0" y="239"/>
                    <a:pt x="239" y="0"/>
                    <a:pt x="533" y="0"/>
                  </a:cubicBezTo>
                  <a:lnTo>
                    <a:pt x="4373" y="0"/>
                  </a:lnTo>
                  <a:cubicBezTo>
                    <a:pt x="4668" y="0"/>
                    <a:pt x="4906" y="239"/>
                    <a:pt x="4907" y="533"/>
                  </a:cubicBezTo>
                  <a:lnTo>
                    <a:pt x="4907" y="795"/>
                  </a:lnTo>
                  <a:cubicBezTo>
                    <a:pt x="4907" y="854"/>
                    <a:pt x="4859" y="901"/>
                    <a:pt x="4800" y="901"/>
                  </a:cubicBezTo>
                  <a:cubicBezTo>
                    <a:pt x="4741" y="901"/>
                    <a:pt x="4693" y="854"/>
                    <a:pt x="4693" y="795"/>
                  </a:cubicBezTo>
                  <a:lnTo>
                    <a:pt x="4693" y="533"/>
                  </a:lnTo>
                  <a:cubicBezTo>
                    <a:pt x="4693" y="357"/>
                    <a:pt x="4550" y="214"/>
                    <a:pt x="4373" y="213"/>
                  </a:cubicBezTo>
                  <a:lnTo>
                    <a:pt x="533" y="213"/>
                  </a:lnTo>
                  <a:cubicBezTo>
                    <a:pt x="357" y="214"/>
                    <a:pt x="214" y="357"/>
                    <a:pt x="213" y="533"/>
                  </a:cubicBezTo>
                  <a:lnTo>
                    <a:pt x="213" y="3200"/>
                  </a:lnTo>
                  <a:cubicBezTo>
                    <a:pt x="214" y="3377"/>
                    <a:pt x="357" y="3520"/>
                    <a:pt x="533" y="3520"/>
                  </a:cubicBezTo>
                  <a:lnTo>
                    <a:pt x="3087" y="3520"/>
                  </a:lnTo>
                  <a:cubicBezTo>
                    <a:pt x="3146" y="3520"/>
                    <a:pt x="3194" y="3568"/>
                    <a:pt x="3194" y="3627"/>
                  </a:cubicBezTo>
                  <a:cubicBezTo>
                    <a:pt x="3194" y="3686"/>
                    <a:pt x="3146" y="3733"/>
                    <a:pt x="3087" y="373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39944" name="TextBox 18">
            <a:extLst>
              <a:ext uri="{FF2B5EF4-FFF2-40B4-BE49-F238E27FC236}">
                <a16:creationId xmlns:a16="http://schemas.microsoft.com/office/drawing/2014/main" id="{BD420357-E486-45C0-A66C-497A679ED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3" y="5091113"/>
            <a:ext cx="558165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dirty="0" err="1">
                <a:solidFill>
                  <a:srgbClr val="004BD2"/>
                </a:solidFill>
              </a:rPr>
              <a:t>Кўпинча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>
                <a:solidFill>
                  <a:srgbClr val="004BD2"/>
                </a:solidFill>
              </a:rPr>
              <a:t>а</a:t>
            </a:r>
            <a:r>
              <a:rPr lang="tr-TR" altLang="en-US" dirty="0">
                <a:solidFill>
                  <a:srgbClr val="004BD2"/>
                </a:solidFill>
              </a:rPr>
              <a:t>x</a:t>
            </a:r>
            <a:r>
              <a:rPr lang="ru-RU" altLang="en-US" dirty="0" err="1">
                <a:solidFill>
                  <a:srgbClr val="004BD2"/>
                </a:solidFill>
              </a:rPr>
              <a:t>лоқий</a:t>
            </a:r>
            <a:r>
              <a:rPr lang="tr-TR" altLang="en-US" dirty="0">
                <a:solidFill>
                  <a:srgbClr val="004BD2"/>
                </a:solidFill>
              </a:rPr>
              <a:t> x</a:t>
            </a:r>
            <a:r>
              <a:rPr lang="ru-RU" altLang="en-US" dirty="0" err="1">
                <a:solidFill>
                  <a:srgbClr val="004BD2"/>
                </a:solidFill>
              </a:rPr>
              <a:t>улқ</a:t>
            </a:r>
            <a:r>
              <a:rPr lang="tr-TR" altLang="en-US" dirty="0">
                <a:solidFill>
                  <a:srgbClr val="004BD2"/>
                </a:solidFill>
              </a:rPr>
              <a:t>-</a:t>
            </a:r>
            <a:r>
              <a:rPr lang="ru-RU" altLang="en-US" dirty="0" err="1">
                <a:solidFill>
                  <a:srgbClr val="004BD2"/>
                </a:solidFill>
              </a:rPr>
              <a:t>атвор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қоидалари</a:t>
            </a:r>
            <a:r>
              <a:rPr lang="tr-TR" altLang="en-US" dirty="0">
                <a:solidFill>
                  <a:srgbClr val="004BD2"/>
                </a:solidFill>
              </a:rPr>
              <a:t> / </a:t>
            </a:r>
            <a:r>
              <a:rPr lang="ru-RU" altLang="en-US" dirty="0">
                <a:solidFill>
                  <a:srgbClr val="004BD2"/>
                </a:solidFill>
              </a:rPr>
              <a:t>а</a:t>
            </a:r>
            <a:r>
              <a:rPr lang="tr-TR" altLang="en-US" dirty="0">
                <a:solidFill>
                  <a:srgbClr val="004BD2"/>
                </a:solidFill>
              </a:rPr>
              <a:t>x</a:t>
            </a:r>
            <a:r>
              <a:rPr lang="ru-RU" altLang="en-US" dirty="0" err="1">
                <a:solidFill>
                  <a:srgbClr val="004BD2"/>
                </a:solidFill>
              </a:rPr>
              <a:t>лоқ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>
                <a:solidFill>
                  <a:srgbClr val="004BD2"/>
                </a:solidFill>
              </a:rPr>
              <a:t>код</a:t>
            </a:r>
            <a:r>
              <a:rPr lang="tr-TR" altLang="en-US" dirty="0">
                <a:solidFill>
                  <a:srgbClr val="004BD2"/>
                </a:solidFill>
              </a:rPr>
              <a:t>e</a:t>
            </a:r>
            <a:r>
              <a:rPr lang="ru-RU" altLang="en-US" dirty="0">
                <a:solidFill>
                  <a:srgbClr val="004BD2"/>
                </a:solidFill>
              </a:rPr>
              <a:t>кси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қуйидаги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масалаларни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қамраб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олади</a:t>
            </a:r>
            <a:r>
              <a:rPr lang="tr-TR" altLang="en-US" dirty="0">
                <a:solidFill>
                  <a:srgbClr val="004BD2"/>
                </a:solidFill>
              </a:rPr>
              <a:t>:</a:t>
            </a:r>
            <a:endParaRPr lang="en-US" altLang="en-US" dirty="0">
              <a:solidFill>
                <a:srgbClr val="004BD2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изматчилари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улқ</a:t>
            </a:r>
            <a:r>
              <a:rPr lang="tr-TR" altLang="en-US" sz="1200" b="0" dirty="0">
                <a:solidFill>
                  <a:schemeClr val="tx2"/>
                </a:solidFill>
              </a:rPr>
              <a:t>-</a:t>
            </a:r>
            <a:r>
              <a:rPr lang="ru-RU" altLang="en-US" sz="1200" b="0" dirty="0" err="1">
                <a:solidFill>
                  <a:schemeClr val="tx2"/>
                </a:solidFill>
              </a:rPr>
              <a:t>атворининг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асосий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тамойиллари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en-US" altLang="en-US" sz="12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Фуқаролар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ҳамкасблар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билан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бўйича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гаплашиш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қоидалари</a:t>
            </a:r>
            <a:r>
              <a:rPr lang="en-US" altLang="en-US" sz="1200" b="0" dirty="0">
                <a:solidFill>
                  <a:schemeClr val="tx2"/>
                </a:solidFill>
              </a:rPr>
              <a:t>;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Камситишга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йўл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қўймаслик</a:t>
            </a:r>
            <a:r>
              <a:rPr lang="en-US" altLang="en-US" sz="1200" b="0" dirty="0">
                <a:solidFill>
                  <a:schemeClr val="tx2"/>
                </a:solidFill>
              </a:rPr>
              <a:t>;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фаолияти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давомида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совғалар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м</a:t>
            </a:r>
            <a:r>
              <a:rPr lang="en-US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ҳмондўстликка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асосланган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мукофотларни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қабул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қилиб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олиш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қоидалари</a:t>
            </a:r>
            <a:r>
              <a:rPr lang="en-US" altLang="en-US" sz="1200" b="0" dirty="0">
                <a:solidFill>
                  <a:schemeClr val="tx2"/>
                </a:solidFill>
              </a:rPr>
              <a:t>;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Оммавий</a:t>
            </a:r>
            <a:r>
              <a:rPr lang="sv-SE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тадбирларда</a:t>
            </a:r>
            <a:r>
              <a:rPr lang="sv-SE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иштирок</a:t>
            </a:r>
            <a:r>
              <a:rPr lang="sv-SE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тиш</a:t>
            </a:r>
            <a:r>
              <a:rPr lang="sv-SE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тартиби</a:t>
            </a:r>
            <a:endParaRPr lang="ru-RU" altLang="en-US" sz="1200" b="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3EF7B3-D29C-47F0-917B-FF969933DAC0}"/>
              </a:ext>
            </a:extLst>
          </p:cNvPr>
          <p:cNvSpPr txBox="1"/>
          <p:nvPr/>
        </p:nvSpPr>
        <p:spPr>
          <a:xfrm>
            <a:off x="6167438" y="1282700"/>
            <a:ext cx="5581650" cy="1684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ru-RU" sz="1400" b="1" dirty="0" err="1">
                <a:solidFill>
                  <a:srgbClr val="004BD2"/>
                </a:solidFill>
                <a:latin typeface="+mn-lt"/>
                <a:cs typeface="+mn-cs"/>
              </a:rPr>
              <a:t>Ўзб</a:t>
            </a:r>
            <a:r>
              <a:rPr lang="tr-TR" sz="1400" b="1" dirty="0">
                <a:solidFill>
                  <a:srgbClr val="004BD2"/>
                </a:solidFill>
                <a:latin typeface="+mn-lt"/>
                <a:cs typeface="+mn-cs"/>
              </a:rPr>
              <a:t>e</a:t>
            </a:r>
            <a:r>
              <a:rPr lang="ru-RU" sz="1400" b="1" dirty="0" err="1">
                <a:solidFill>
                  <a:srgbClr val="004BD2"/>
                </a:solidFill>
                <a:latin typeface="+mn-lt"/>
                <a:cs typeface="+mn-cs"/>
              </a:rPr>
              <a:t>кистон</a:t>
            </a:r>
            <a:r>
              <a:rPr lang="tr-TR" sz="1400" b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400" b="1" dirty="0">
                <a:solidFill>
                  <a:srgbClr val="004BD2"/>
                </a:solidFill>
                <a:latin typeface="+mn-lt"/>
                <a:cs typeface="+mn-cs"/>
              </a:rPr>
              <a:t>Р</a:t>
            </a:r>
            <a:r>
              <a:rPr lang="tr-TR" sz="1400" b="1" dirty="0">
                <a:solidFill>
                  <a:srgbClr val="004BD2"/>
                </a:solidFill>
                <a:latin typeface="+mn-lt"/>
                <a:cs typeface="+mn-cs"/>
              </a:rPr>
              <a:t>e</a:t>
            </a:r>
            <a:r>
              <a:rPr lang="ru-RU" sz="1400" b="1" dirty="0" err="1">
                <a:solidFill>
                  <a:srgbClr val="004BD2"/>
                </a:solidFill>
                <a:latin typeface="+mn-lt"/>
                <a:cs typeface="+mn-cs"/>
              </a:rPr>
              <a:t>спубликасида</a:t>
            </a:r>
            <a:r>
              <a:rPr lang="tr-TR" sz="1400" b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400" b="1" dirty="0" err="1">
                <a:solidFill>
                  <a:srgbClr val="004BD2"/>
                </a:solidFill>
                <a:latin typeface="+mn-lt"/>
                <a:cs typeface="+mn-cs"/>
              </a:rPr>
              <a:t>давлат</a:t>
            </a:r>
            <a:r>
              <a:rPr lang="tr-TR" sz="1400" b="1" dirty="0">
                <a:solidFill>
                  <a:srgbClr val="004BD2"/>
                </a:solidFill>
                <a:latin typeface="+mn-lt"/>
                <a:cs typeface="+mn-cs"/>
              </a:rPr>
              <a:t> x</a:t>
            </a:r>
            <a:r>
              <a:rPr lang="ru-RU" sz="1400" b="1" dirty="0" err="1">
                <a:solidFill>
                  <a:srgbClr val="004BD2"/>
                </a:solidFill>
                <a:latin typeface="+mn-lt"/>
                <a:cs typeface="+mn-cs"/>
              </a:rPr>
              <a:t>изматчиларининг</a:t>
            </a:r>
            <a:r>
              <a:rPr lang="tr-TR" sz="1400" b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400" b="1" dirty="0" err="1">
                <a:solidFill>
                  <a:srgbClr val="004BD2"/>
                </a:solidFill>
                <a:latin typeface="+mn-lt"/>
                <a:cs typeface="+mn-cs"/>
              </a:rPr>
              <a:t>ҳалоллиги</a:t>
            </a:r>
            <a:r>
              <a:rPr lang="tr-TR" sz="1400" b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400" b="1" dirty="0" err="1">
                <a:solidFill>
                  <a:srgbClr val="004BD2"/>
                </a:solidFill>
                <a:latin typeface="+mn-lt"/>
                <a:cs typeface="+mn-cs"/>
              </a:rPr>
              <a:t>ва</a:t>
            </a:r>
            <a:r>
              <a:rPr lang="tr-TR" sz="1400" b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400" b="1" dirty="0" err="1">
                <a:solidFill>
                  <a:srgbClr val="004BD2"/>
                </a:solidFill>
                <a:latin typeface="+mn-lt"/>
                <a:cs typeface="+mn-cs"/>
              </a:rPr>
              <a:t>одоб</a:t>
            </a:r>
            <a:r>
              <a:rPr lang="tr-TR" sz="1400" b="1" dirty="0">
                <a:solidFill>
                  <a:srgbClr val="004BD2"/>
                </a:solidFill>
                <a:latin typeface="+mn-lt"/>
                <a:cs typeface="+mn-cs"/>
              </a:rPr>
              <a:t>-</a:t>
            </a:r>
            <a:r>
              <a:rPr lang="ru-RU" sz="1400" b="1" dirty="0">
                <a:solidFill>
                  <a:srgbClr val="004BD2"/>
                </a:solidFill>
                <a:latin typeface="+mn-lt"/>
                <a:cs typeface="+mn-cs"/>
              </a:rPr>
              <a:t>а</a:t>
            </a:r>
            <a:r>
              <a:rPr lang="tr-TR" sz="1400" b="1" dirty="0">
                <a:solidFill>
                  <a:srgbClr val="004BD2"/>
                </a:solidFill>
                <a:latin typeface="+mn-lt"/>
                <a:cs typeface="+mn-cs"/>
              </a:rPr>
              <a:t>x</a:t>
            </a:r>
            <a:r>
              <a:rPr lang="ru-RU" sz="1400" b="1" dirty="0" err="1">
                <a:solidFill>
                  <a:srgbClr val="004BD2"/>
                </a:solidFill>
                <a:latin typeface="+mn-lt"/>
                <a:cs typeface="+mn-cs"/>
              </a:rPr>
              <a:t>лоқи</a:t>
            </a:r>
            <a:r>
              <a:rPr lang="tr-TR" sz="1400" b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400" b="1" dirty="0" err="1">
                <a:solidFill>
                  <a:srgbClr val="004BD2"/>
                </a:solidFill>
                <a:latin typeface="+mn-lt"/>
                <a:cs typeface="+mn-cs"/>
              </a:rPr>
              <a:t>масалалари</a:t>
            </a:r>
            <a:r>
              <a:rPr lang="tr-TR" sz="1400" b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400" b="1" dirty="0" err="1">
                <a:solidFill>
                  <a:srgbClr val="004BD2"/>
                </a:solidFill>
                <a:latin typeface="+mn-lt"/>
                <a:cs typeface="+mn-cs"/>
              </a:rPr>
              <a:t>қуйидаги</a:t>
            </a:r>
            <a:r>
              <a:rPr lang="tr-TR" sz="1400" b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400" b="1" dirty="0" err="1">
                <a:solidFill>
                  <a:srgbClr val="004BD2"/>
                </a:solidFill>
                <a:latin typeface="+mn-lt"/>
                <a:cs typeface="+mn-cs"/>
              </a:rPr>
              <a:t>ҳужжатлар</a:t>
            </a:r>
            <a:r>
              <a:rPr lang="tr-TR" sz="1400" b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400" b="1" dirty="0" err="1">
                <a:solidFill>
                  <a:srgbClr val="004BD2"/>
                </a:solidFill>
                <a:latin typeface="+mn-lt"/>
                <a:cs typeface="+mn-cs"/>
              </a:rPr>
              <a:t>билан</a:t>
            </a:r>
            <a:r>
              <a:rPr lang="tr-TR" sz="1400" b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400" b="1" dirty="0" err="1">
                <a:solidFill>
                  <a:srgbClr val="004BD2"/>
                </a:solidFill>
                <a:latin typeface="+mn-lt"/>
                <a:cs typeface="+mn-cs"/>
              </a:rPr>
              <a:t>тартибга</a:t>
            </a:r>
            <a:r>
              <a:rPr lang="tr-TR" sz="1400" b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400" b="1" dirty="0" err="1">
                <a:solidFill>
                  <a:srgbClr val="004BD2"/>
                </a:solidFill>
                <a:latin typeface="+mn-lt"/>
                <a:cs typeface="+mn-cs"/>
              </a:rPr>
              <a:t>солинади</a:t>
            </a:r>
            <a:r>
              <a:rPr lang="tr-TR" sz="1400" b="1" dirty="0">
                <a:solidFill>
                  <a:srgbClr val="004BD2"/>
                </a:solidFill>
                <a:latin typeface="+mn-lt"/>
                <a:cs typeface="+mn-cs"/>
              </a:rPr>
              <a:t>:</a:t>
            </a:r>
            <a:endParaRPr lang="ru-RU" sz="1400" b="1" dirty="0">
              <a:solidFill>
                <a:srgbClr val="004BD2"/>
              </a:solidFill>
              <a:latin typeface="+mn-lt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uz-Cyrl-UZ" sz="1200" dirty="0">
                <a:solidFill>
                  <a:schemeClr val="tx2"/>
                </a:solidFill>
                <a:latin typeface="+mn-lt"/>
                <a:cs typeface="+mn-cs"/>
              </a:rPr>
              <a:t>“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Давлат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x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измати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тўғрисида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”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ги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uz-Cyrl-UZ" sz="1200" dirty="0">
                <a:solidFill>
                  <a:schemeClr val="tx2"/>
                </a:solidFill>
                <a:latin typeface="+mn-lt"/>
                <a:cs typeface="+mn-cs"/>
              </a:rPr>
              <a:t>Қ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онун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  <a:endParaRPr lang="en-US" sz="1200" dirty="0">
              <a:solidFill>
                <a:schemeClr val="tx2"/>
              </a:solidFill>
              <a:latin typeface="+mn-lt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uz-Cyrl-UZ" sz="1200" dirty="0">
                <a:solidFill>
                  <a:schemeClr val="tx2"/>
                </a:solidFill>
                <a:latin typeface="+mn-lt"/>
                <a:cs typeface="+mn-cs"/>
              </a:rPr>
              <a:t>“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Коррупцияга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қарши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курашиш</a:t>
            </a:r>
            <a:r>
              <a:rPr lang="en-US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тўғрисида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”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ги</a:t>
            </a:r>
            <a:r>
              <a:rPr lang="en-US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Қонун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  <a:endParaRPr lang="en-US" sz="1200" dirty="0">
              <a:solidFill>
                <a:schemeClr val="tx2"/>
              </a:solidFill>
              <a:latin typeface="+mn-lt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"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Вазирлар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Маҳкамасининг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uz-Cyrl-UZ" sz="1200" dirty="0">
                <a:solidFill>
                  <a:schemeClr val="tx2"/>
                </a:solidFill>
                <a:latin typeface="+mn-lt"/>
                <a:cs typeface="+mn-cs"/>
              </a:rPr>
              <a:t>"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Давлат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x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изматчилари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томонидан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одоб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-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x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лоқ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қоидаларига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риоя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uz-Cyrl-UZ" sz="1200" dirty="0">
                <a:solidFill>
                  <a:schemeClr val="tx2"/>
                </a:solidFill>
                <a:latin typeface="+mn-lt"/>
                <a:cs typeface="+mn-cs"/>
              </a:rPr>
              <a:t>э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тилишини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таъминлашга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доир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қўшимча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чора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-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тадбирлар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тўғрисида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”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ги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Қарори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  <a:endParaRPr lang="ru-RU" sz="12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F2F6697-0165-4A62-9B6F-BFA336234484}"/>
              </a:ext>
            </a:extLst>
          </p:cNvPr>
          <p:cNvSpPr/>
          <p:nvPr/>
        </p:nvSpPr>
        <p:spPr>
          <a:xfrm>
            <a:off x="6167438" y="3076575"/>
            <a:ext cx="5581650" cy="8540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tx2"/>
                </a:solidFill>
              </a:rPr>
              <a:t>Ҳар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бир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давлат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органи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фаолиятининг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ўзига</a:t>
            </a:r>
            <a:r>
              <a:rPr lang="tr-TR" sz="1400" b="1" dirty="0">
                <a:solidFill>
                  <a:schemeClr val="tx2"/>
                </a:solidFill>
              </a:rPr>
              <a:t> x</a:t>
            </a:r>
            <a:r>
              <a:rPr lang="ru-RU" sz="1400" b="1" dirty="0">
                <a:solidFill>
                  <a:schemeClr val="tx2"/>
                </a:solidFill>
              </a:rPr>
              <a:t>ос</a:t>
            </a:r>
            <a:r>
              <a:rPr lang="tr-TR" sz="1400" b="1" dirty="0">
                <a:solidFill>
                  <a:schemeClr val="tx2"/>
                </a:solidFill>
              </a:rPr>
              <a:t> x</a:t>
            </a:r>
            <a:r>
              <a:rPr lang="ru-RU" sz="1400" b="1" dirty="0" err="1">
                <a:solidFill>
                  <a:schemeClr val="tx2"/>
                </a:solidFill>
              </a:rPr>
              <a:t>усусиятларини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ҳисобга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олган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ҳолда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ўзининг</a:t>
            </a:r>
            <a:r>
              <a:rPr lang="ru-RU" sz="1400" b="1" dirty="0">
                <a:solidFill>
                  <a:schemeClr val="tx2"/>
                </a:solidFill>
              </a:rPr>
              <a:t> а</a:t>
            </a:r>
            <a:r>
              <a:rPr lang="tr-TR" sz="1400" b="1" dirty="0">
                <a:solidFill>
                  <a:schemeClr val="tx2"/>
                </a:solidFill>
              </a:rPr>
              <a:t>x</a:t>
            </a:r>
            <a:r>
              <a:rPr lang="ru-RU" sz="1400" b="1" dirty="0" err="1">
                <a:solidFill>
                  <a:schemeClr val="tx2"/>
                </a:solidFill>
              </a:rPr>
              <a:t>лоқий</a:t>
            </a:r>
            <a:r>
              <a:rPr lang="tr-TR" sz="1400" b="1" dirty="0">
                <a:solidFill>
                  <a:schemeClr val="tx2"/>
                </a:solidFill>
              </a:rPr>
              <a:t> x</a:t>
            </a:r>
            <a:r>
              <a:rPr lang="ru-RU" sz="1400" b="1" dirty="0" err="1">
                <a:solidFill>
                  <a:schemeClr val="tx2"/>
                </a:solidFill>
              </a:rPr>
              <a:t>улқ</a:t>
            </a:r>
            <a:r>
              <a:rPr lang="tr-TR" sz="1400" b="1" dirty="0">
                <a:solidFill>
                  <a:schemeClr val="tx2"/>
                </a:solidFill>
              </a:rPr>
              <a:t>-</a:t>
            </a:r>
            <a:r>
              <a:rPr lang="ru-RU" sz="1400" b="1" dirty="0" err="1">
                <a:solidFill>
                  <a:schemeClr val="tx2"/>
                </a:solidFill>
              </a:rPr>
              <a:t>атвор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қоидаларини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ишлаб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чиқади</a:t>
            </a:r>
            <a:r>
              <a:rPr lang="tr-TR" sz="1400" b="1" dirty="0">
                <a:solidFill>
                  <a:schemeClr val="tx2"/>
                </a:solidFill>
              </a:rPr>
              <a:t>.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39947" name="TextBox 21">
            <a:extLst>
              <a:ext uri="{FF2B5EF4-FFF2-40B4-BE49-F238E27FC236}">
                <a16:creationId xmlns:a16="http://schemas.microsoft.com/office/drawing/2014/main" id="{5CDA2FE4-F644-4382-9C61-909D1A8ED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4121150"/>
            <a:ext cx="55816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en-US" sz="1200" b="0">
                <a:solidFill>
                  <a:schemeClr val="tx2"/>
                </a:solidFill>
              </a:rPr>
              <a:t>А</a:t>
            </a:r>
            <a:r>
              <a:rPr lang="tr-TR" altLang="en-US" sz="1200" b="0">
                <a:solidFill>
                  <a:schemeClr val="tx2"/>
                </a:solidFill>
              </a:rPr>
              <a:t>x</a:t>
            </a:r>
            <a:r>
              <a:rPr lang="ru-RU" altLang="en-US" sz="1200" b="0">
                <a:solidFill>
                  <a:schemeClr val="tx2"/>
                </a:solidFill>
              </a:rPr>
              <a:t>лоқий</a:t>
            </a:r>
            <a:r>
              <a:rPr lang="tr-TR" altLang="en-US" sz="1200" b="0">
                <a:solidFill>
                  <a:schemeClr val="tx2"/>
                </a:solidFill>
              </a:rPr>
              <a:t> x</a:t>
            </a:r>
            <a:r>
              <a:rPr lang="ru-RU" altLang="en-US" sz="1200" b="0">
                <a:solidFill>
                  <a:schemeClr val="tx2"/>
                </a:solidFill>
              </a:rPr>
              <a:t>улқ</a:t>
            </a:r>
            <a:r>
              <a:rPr lang="tr-TR" altLang="en-US" sz="1200" b="0">
                <a:solidFill>
                  <a:schemeClr val="tx2"/>
                </a:solidFill>
              </a:rPr>
              <a:t>-</a:t>
            </a:r>
            <a:r>
              <a:rPr lang="ru-RU" altLang="en-US" sz="1200" b="0">
                <a:solidFill>
                  <a:schemeClr val="tx2"/>
                </a:solidFill>
              </a:rPr>
              <a:t>атвор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қоидалари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давлат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органи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томонидан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эълон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қилиниши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к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рак</a:t>
            </a:r>
            <a:r>
              <a:rPr lang="tr-TR" altLang="en-US" sz="1200" b="0">
                <a:solidFill>
                  <a:schemeClr val="tx2"/>
                </a:solidFill>
              </a:rPr>
              <a:t>.</a:t>
            </a:r>
            <a:endParaRPr lang="en-US" altLang="en-US" sz="12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tr-TR" altLang="en-US" sz="1200" b="0">
                <a:solidFill>
                  <a:schemeClr val="tx2"/>
                </a:solidFill>
              </a:rPr>
              <a:t>X</a:t>
            </a:r>
            <a:r>
              <a:rPr lang="ru-RU" altLang="en-US" sz="1200" b="0">
                <a:solidFill>
                  <a:schemeClr val="tx2"/>
                </a:solidFill>
              </a:rPr>
              <a:t>алқаро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амалиётда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а</a:t>
            </a:r>
            <a:r>
              <a:rPr lang="tr-TR" altLang="en-US" sz="1200" b="0">
                <a:solidFill>
                  <a:schemeClr val="tx2"/>
                </a:solidFill>
              </a:rPr>
              <a:t>x</a:t>
            </a:r>
            <a:r>
              <a:rPr lang="ru-RU" altLang="en-US" sz="1200" b="0">
                <a:solidFill>
                  <a:schemeClr val="tx2"/>
                </a:solidFill>
              </a:rPr>
              <a:t>лоқ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код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ксида</a:t>
            </a:r>
            <a:r>
              <a:rPr lang="tr-TR" altLang="en-US" sz="1200" b="0">
                <a:solidFill>
                  <a:schemeClr val="tx2"/>
                </a:solidFill>
              </a:rPr>
              <a:t> x</a:t>
            </a:r>
            <a:r>
              <a:rPr lang="ru-RU" altLang="en-US" sz="1200" b="0">
                <a:solidFill>
                  <a:schemeClr val="tx2"/>
                </a:solidFill>
              </a:rPr>
              <a:t>изматда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юзага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к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лиши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мумкин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бўлган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типик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вазиятларнинг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мисоллари</a:t>
            </a:r>
            <a:r>
              <a:rPr lang="tr-TR" altLang="en-US" sz="1200" b="0">
                <a:solidFill>
                  <a:schemeClr val="tx2"/>
                </a:solidFill>
              </a:rPr>
              <a:t>, </a:t>
            </a:r>
            <a:r>
              <a:rPr lang="ru-RU" altLang="en-US" sz="1200" b="0">
                <a:solidFill>
                  <a:schemeClr val="tx2"/>
                </a:solidFill>
              </a:rPr>
              <a:t>шунингд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к</a:t>
            </a:r>
            <a:r>
              <a:rPr lang="tr-TR" altLang="en-US" sz="1200" b="0">
                <a:solidFill>
                  <a:schemeClr val="tx2"/>
                </a:solidFill>
              </a:rPr>
              <a:t>, </a:t>
            </a:r>
            <a:r>
              <a:rPr lang="ru-RU" altLang="en-US" sz="1200" b="0">
                <a:solidFill>
                  <a:schemeClr val="tx2"/>
                </a:solidFill>
              </a:rPr>
              <a:t>мураккаб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вазиятларни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ҳал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қилиш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учун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ёрдамчи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саволлар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мавжуд</a:t>
            </a:r>
            <a:r>
              <a:rPr lang="tr-TR" altLang="en-US" sz="1200" b="0">
                <a:solidFill>
                  <a:schemeClr val="tx2"/>
                </a:solidFill>
              </a:rPr>
              <a:t>.</a:t>
            </a:r>
            <a:endParaRPr lang="ru-RU" altLang="en-US" sz="1200" b="0">
              <a:solidFill>
                <a:schemeClr val="tx2"/>
              </a:solidFill>
            </a:endParaRPr>
          </a:p>
        </p:txBody>
      </p:sp>
      <p:grpSp>
        <p:nvGrpSpPr>
          <p:cNvPr id="3" name="Group 22">
            <a:extLst>
              <a:ext uri="{FF2B5EF4-FFF2-40B4-BE49-F238E27FC236}">
                <a16:creationId xmlns:a16="http://schemas.microsoft.com/office/drawing/2014/main" id="{69A14B8B-34DA-44A1-B9B2-75AD8E3741DD}"/>
              </a:ext>
            </a:extLst>
          </p:cNvPr>
          <p:cNvGrpSpPr/>
          <p:nvPr/>
        </p:nvGrpSpPr>
        <p:grpSpPr>
          <a:xfrm>
            <a:off x="6311266" y="3310822"/>
            <a:ext cx="432434" cy="432434"/>
            <a:chOff x="3101975" y="2686050"/>
            <a:chExt cx="857250" cy="857250"/>
          </a:xfrm>
          <a:solidFill>
            <a:schemeClr val="accent1">
              <a:lumMod val="25000"/>
            </a:schemeClr>
          </a:solidFill>
        </p:grpSpPr>
        <p:sp>
          <p:nvSpPr>
            <p:cNvPr id="24" name="Freeform 111">
              <a:extLst>
                <a:ext uri="{FF2B5EF4-FFF2-40B4-BE49-F238E27FC236}">
                  <a16:creationId xmlns:a16="http://schemas.microsoft.com/office/drawing/2014/main" id="{AD4BD566-458E-4581-B88A-5BFBF67BD4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1975" y="2686050"/>
              <a:ext cx="857250" cy="857250"/>
            </a:xfrm>
            <a:custGeom>
              <a:avLst/>
              <a:gdLst>
                <a:gd name="T0" fmla="*/ 7515 w 8267"/>
                <a:gd name="T1" fmla="*/ 2933 h 8267"/>
                <a:gd name="T2" fmla="*/ 6267 w 8267"/>
                <a:gd name="T3" fmla="*/ 0 h 8267"/>
                <a:gd name="T4" fmla="*/ 5019 w 8267"/>
                <a:gd name="T5" fmla="*/ 2933 h 8267"/>
                <a:gd name="T6" fmla="*/ 4267 w 8267"/>
                <a:gd name="T7" fmla="*/ 933 h 8267"/>
                <a:gd name="T8" fmla="*/ 3428 w 8267"/>
                <a:gd name="T9" fmla="*/ 39 h 8267"/>
                <a:gd name="T10" fmla="*/ 133 w 8267"/>
                <a:gd name="T11" fmla="*/ 0 h 8267"/>
                <a:gd name="T12" fmla="*/ 0 w 8267"/>
                <a:gd name="T13" fmla="*/ 5200 h 8267"/>
                <a:gd name="T14" fmla="*/ 1067 w 8267"/>
                <a:gd name="T15" fmla="*/ 5333 h 8267"/>
                <a:gd name="T16" fmla="*/ 1467 w 8267"/>
                <a:gd name="T17" fmla="*/ 6933 h 8267"/>
                <a:gd name="T18" fmla="*/ 4133 w 8267"/>
                <a:gd name="T19" fmla="*/ 7467 h 8267"/>
                <a:gd name="T20" fmla="*/ 2800 w 8267"/>
                <a:gd name="T21" fmla="*/ 8133 h 8267"/>
                <a:gd name="T22" fmla="*/ 6400 w 8267"/>
                <a:gd name="T23" fmla="*/ 8267 h 8267"/>
                <a:gd name="T24" fmla="*/ 5867 w 8267"/>
                <a:gd name="T25" fmla="*/ 7467 h 8267"/>
                <a:gd name="T26" fmla="*/ 5200 w 8267"/>
                <a:gd name="T27" fmla="*/ 6933 h 8267"/>
                <a:gd name="T28" fmla="*/ 8267 w 8267"/>
                <a:gd name="T29" fmla="*/ 6533 h 8267"/>
                <a:gd name="T30" fmla="*/ 7867 w 8267"/>
                <a:gd name="T31" fmla="*/ 2933 h 8267"/>
                <a:gd name="T32" fmla="*/ 7733 w 8267"/>
                <a:gd name="T33" fmla="*/ 1733 h 8267"/>
                <a:gd name="T34" fmla="*/ 4800 w 8267"/>
                <a:gd name="T35" fmla="*/ 1733 h 8267"/>
                <a:gd name="T36" fmla="*/ 6000 w 8267"/>
                <a:gd name="T37" fmla="*/ 4533 h 8267"/>
                <a:gd name="T38" fmla="*/ 6533 w 8267"/>
                <a:gd name="T39" fmla="*/ 5867 h 8267"/>
                <a:gd name="T40" fmla="*/ 6000 w 8267"/>
                <a:gd name="T41" fmla="*/ 5867 h 8267"/>
                <a:gd name="T42" fmla="*/ 6000 w 8267"/>
                <a:gd name="T43" fmla="*/ 4267 h 8267"/>
                <a:gd name="T44" fmla="*/ 6533 w 8267"/>
                <a:gd name="T45" fmla="*/ 4000 h 8267"/>
                <a:gd name="T46" fmla="*/ 6000 w 8267"/>
                <a:gd name="T47" fmla="*/ 4267 h 8267"/>
                <a:gd name="T48" fmla="*/ 6000 w 8267"/>
                <a:gd name="T49" fmla="*/ 3733 h 8267"/>
                <a:gd name="T50" fmla="*/ 6267 w 8267"/>
                <a:gd name="T51" fmla="*/ 3467 h 8267"/>
                <a:gd name="T52" fmla="*/ 6533 w 8267"/>
                <a:gd name="T53" fmla="*/ 3733 h 8267"/>
                <a:gd name="T54" fmla="*/ 5733 w 8267"/>
                <a:gd name="T55" fmla="*/ 3382 h 8267"/>
                <a:gd name="T56" fmla="*/ 4267 w 8267"/>
                <a:gd name="T57" fmla="*/ 3467 h 8267"/>
                <a:gd name="T58" fmla="*/ 5347 w 8267"/>
                <a:gd name="T59" fmla="*/ 3200 h 8267"/>
                <a:gd name="T60" fmla="*/ 3811 w 8267"/>
                <a:gd name="T61" fmla="*/ 800 h 8267"/>
                <a:gd name="T62" fmla="*/ 3467 w 8267"/>
                <a:gd name="T63" fmla="*/ 455 h 8267"/>
                <a:gd name="T64" fmla="*/ 3200 w 8267"/>
                <a:gd name="T65" fmla="*/ 267 h 8267"/>
                <a:gd name="T66" fmla="*/ 3333 w 8267"/>
                <a:gd name="T67" fmla="*/ 1067 h 8267"/>
                <a:gd name="T68" fmla="*/ 4000 w 8267"/>
                <a:gd name="T69" fmla="*/ 5067 h 8267"/>
                <a:gd name="T70" fmla="*/ 267 w 8267"/>
                <a:gd name="T71" fmla="*/ 267 h 8267"/>
                <a:gd name="T72" fmla="*/ 3089 w 8267"/>
                <a:gd name="T73" fmla="*/ 8000 h 8267"/>
                <a:gd name="T74" fmla="*/ 5867 w 8267"/>
                <a:gd name="T75" fmla="*/ 7733 h 8267"/>
                <a:gd name="T76" fmla="*/ 4933 w 8267"/>
                <a:gd name="T77" fmla="*/ 7467 h 8267"/>
                <a:gd name="T78" fmla="*/ 4400 w 8267"/>
                <a:gd name="T79" fmla="*/ 6933 h 8267"/>
                <a:gd name="T80" fmla="*/ 4933 w 8267"/>
                <a:gd name="T81" fmla="*/ 7467 h 8267"/>
                <a:gd name="T82" fmla="*/ 7867 w 8267"/>
                <a:gd name="T83" fmla="*/ 6667 h 8267"/>
                <a:gd name="T84" fmla="*/ 1333 w 8267"/>
                <a:gd name="T85" fmla="*/ 6533 h 8267"/>
                <a:gd name="T86" fmla="*/ 1600 w 8267"/>
                <a:gd name="T87" fmla="*/ 5333 h 8267"/>
                <a:gd name="T88" fmla="*/ 1733 w 8267"/>
                <a:gd name="T89" fmla="*/ 6400 h 8267"/>
                <a:gd name="T90" fmla="*/ 5467 w 8267"/>
                <a:gd name="T91" fmla="*/ 6133 h 8267"/>
                <a:gd name="T92" fmla="*/ 1867 w 8267"/>
                <a:gd name="T93" fmla="*/ 5333 h 8267"/>
                <a:gd name="T94" fmla="*/ 4267 w 8267"/>
                <a:gd name="T95" fmla="*/ 5200 h 8267"/>
                <a:gd name="T96" fmla="*/ 5733 w 8267"/>
                <a:gd name="T97" fmla="*/ 3733 h 8267"/>
                <a:gd name="T98" fmla="*/ 5467 w 8267"/>
                <a:gd name="T99" fmla="*/ 4267 h 8267"/>
                <a:gd name="T100" fmla="*/ 5733 w 8267"/>
                <a:gd name="T101" fmla="*/ 4533 h 8267"/>
                <a:gd name="T102" fmla="*/ 6267 w 8267"/>
                <a:gd name="T103" fmla="*/ 6400 h 8267"/>
                <a:gd name="T104" fmla="*/ 6800 w 8267"/>
                <a:gd name="T105" fmla="*/ 4533 h 8267"/>
                <a:gd name="T106" fmla="*/ 7067 w 8267"/>
                <a:gd name="T107" fmla="*/ 4267 h 8267"/>
                <a:gd name="T108" fmla="*/ 6800 w 8267"/>
                <a:gd name="T109" fmla="*/ 3733 h 8267"/>
                <a:gd name="T110" fmla="*/ 7467 w 8267"/>
                <a:gd name="T111" fmla="*/ 6133 h 8267"/>
                <a:gd name="T112" fmla="*/ 7067 w 8267"/>
                <a:gd name="T113" fmla="*/ 6400 h 8267"/>
                <a:gd name="T114" fmla="*/ 7733 w 8267"/>
                <a:gd name="T115" fmla="*/ 6267 h 8267"/>
                <a:gd name="T116" fmla="*/ 7600 w 8267"/>
                <a:gd name="T117" fmla="*/ 3467 h 8267"/>
                <a:gd name="T118" fmla="*/ 6800 w 8267"/>
                <a:gd name="T119" fmla="*/ 3382 h 8267"/>
                <a:gd name="T120" fmla="*/ 7867 w 8267"/>
                <a:gd name="T121" fmla="*/ 3200 h 8267"/>
                <a:gd name="T122" fmla="*/ 8000 w 8267"/>
                <a:gd name="T123" fmla="*/ 6533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67" h="8267">
                  <a:moveTo>
                    <a:pt x="7867" y="2933"/>
                  </a:moveTo>
                  <a:lnTo>
                    <a:pt x="7515" y="2933"/>
                  </a:lnTo>
                  <a:cubicBezTo>
                    <a:pt x="7814" y="2622"/>
                    <a:pt x="8000" y="2199"/>
                    <a:pt x="8000" y="1733"/>
                  </a:cubicBezTo>
                  <a:cubicBezTo>
                    <a:pt x="8000" y="778"/>
                    <a:pt x="7222" y="0"/>
                    <a:pt x="6267" y="0"/>
                  </a:cubicBezTo>
                  <a:cubicBezTo>
                    <a:pt x="5311" y="0"/>
                    <a:pt x="4533" y="778"/>
                    <a:pt x="4533" y="1733"/>
                  </a:cubicBezTo>
                  <a:cubicBezTo>
                    <a:pt x="4533" y="2199"/>
                    <a:pt x="4719" y="2622"/>
                    <a:pt x="5019" y="2933"/>
                  </a:cubicBezTo>
                  <a:lnTo>
                    <a:pt x="4267" y="2933"/>
                  </a:lnTo>
                  <a:lnTo>
                    <a:pt x="4267" y="933"/>
                  </a:lnTo>
                  <a:cubicBezTo>
                    <a:pt x="4267" y="896"/>
                    <a:pt x="4252" y="863"/>
                    <a:pt x="4227" y="839"/>
                  </a:cubicBezTo>
                  <a:lnTo>
                    <a:pt x="3428" y="39"/>
                  </a:lnTo>
                  <a:cubicBezTo>
                    <a:pt x="3404" y="15"/>
                    <a:pt x="3370" y="0"/>
                    <a:pt x="3333" y="0"/>
                  </a:cubicBezTo>
                  <a:lnTo>
                    <a:pt x="133" y="0"/>
                  </a:lnTo>
                  <a:cubicBezTo>
                    <a:pt x="60" y="0"/>
                    <a:pt x="0" y="60"/>
                    <a:pt x="0" y="133"/>
                  </a:cubicBezTo>
                  <a:lnTo>
                    <a:pt x="0" y="5200"/>
                  </a:lnTo>
                  <a:cubicBezTo>
                    <a:pt x="0" y="5274"/>
                    <a:pt x="60" y="5333"/>
                    <a:pt x="133" y="5333"/>
                  </a:cubicBezTo>
                  <a:lnTo>
                    <a:pt x="1067" y="5333"/>
                  </a:lnTo>
                  <a:lnTo>
                    <a:pt x="1067" y="6533"/>
                  </a:lnTo>
                  <a:cubicBezTo>
                    <a:pt x="1067" y="6754"/>
                    <a:pt x="1246" y="6933"/>
                    <a:pt x="1467" y="6933"/>
                  </a:cubicBezTo>
                  <a:lnTo>
                    <a:pt x="4133" y="6933"/>
                  </a:lnTo>
                  <a:lnTo>
                    <a:pt x="4133" y="7467"/>
                  </a:lnTo>
                  <a:lnTo>
                    <a:pt x="3467" y="7467"/>
                  </a:lnTo>
                  <a:cubicBezTo>
                    <a:pt x="3099" y="7467"/>
                    <a:pt x="2800" y="7766"/>
                    <a:pt x="2800" y="8133"/>
                  </a:cubicBezTo>
                  <a:cubicBezTo>
                    <a:pt x="2800" y="8207"/>
                    <a:pt x="2860" y="8267"/>
                    <a:pt x="2933" y="8267"/>
                  </a:cubicBezTo>
                  <a:lnTo>
                    <a:pt x="6400" y="8267"/>
                  </a:lnTo>
                  <a:cubicBezTo>
                    <a:pt x="6474" y="8267"/>
                    <a:pt x="6533" y="8207"/>
                    <a:pt x="6533" y="8133"/>
                  </a:cubicBezTo>
                  <a:cubicBezTo>
                    <a:pt x="6533" y="7766"/>
                    <a:pt x="6234" y="7467"/>
                    <a:pt x="5867" y="7467"/>
                  </a:cubicBezTo>
                  <a:lnTo>
                    <a:pt x="5200" y="7467"/>
                  </a:lnTo>
                  <a:lnTo>
                    <a:pt x="5200" y="6933"/>
                  </a:lnTo>
                  <a:lnTo>
                    <a:pt x="7867" y="6933"/>
                  </a:lnTo>
                  <a:cubicBezTo>
                    <a:pt x="8087" y="6933"/>
                    <a:pt x="8267" y="6754"/>
                    <a:pt x="8267" y="6533"/>
                  </a:cubicBezTo>
                  <a:lnTo>
                    <a:pt x="8267" y="3333"/>
                  </a:lnTo>
                  <a:cubicBezTo>
                    <a:pt x="8267" y="3113"/>
                    <a:pt x="8087" y="2933"/>
                    <a:pt x="7867" y="2933"/>
                  </a:cubicBezTo>
                  <a:close/>
                  <a:moveTo>
                    <a:pt x="6267" y="267"/>
                  </a:moveTo>
                  <a:cubicBezTo>
                    <a:pt x="7075" y="267"/>
                    <a:pt x="7733" y="925"/>
                    <a:pt x="7733" y="1733"/>
                  </a:cubicBezTo>
                  <a:cubicBezTo>
                    <a:pt x="7733" y="2542"/>
                    <a:pt x="7075" y="3200"/>
                    <a:pt x="6267" y="3200"/>
                  </a:cubicBezTo>
                  <a:cubicBezTo>
                    <a:pt x="5458" y="3200"/>
                    <a:pt x="4800" y="2542"/>
                    <a:pt x="4800" y="1733"/>
                  </a:cubicBezTo>
                  <a:cubicBezTo>
                    <a:pt x="4800" y="925"/>
                    <a:pt x="5458" y="267"/>
                    <a:pt x="6267" y="267"/>
                  </a:cubicBezTo>
                  <a:close/>
                  <a:moveTo>
                    <a:pt x="6000" y="4533"/>
                  </a:moveTo>
                  <a:lnTo>
                    <a:pt x="6533" y="4533"/>
                  </a:lnTo>
                  <a:lnTo>
                    <a:pt x="6533" y="5867"/>
                  </a:lnTo>
                  <a:cubicBezTo>
                    <a:pt x="6533" y="6014"/>
                    <a:pt x="6414" y="6133"/>
                    <a:pt x="6267" y="6133"/>
                  </a:cubicBezTo>
                  <a:cubicBezTo>
                    <a:pt x="6120" y="6133"/>
                    <a:pt x="6000" y="6014"/>
                    <a:pt x="6000" y="5867"/>
                  </a:cubicBezTo>
                  <a:lnTo>
                    <a:pt x="6000" y="4533"/>
                  </a:lnTo>
                  <a:close/>
                  <a:moveTo>
                    <a:pt x="6000" y="4267"/>
                  </a:moveTo>
                  <a:lnTo>
                    <a:pt x="6000" y="4000"/>
                  </a:lnTo>
                  <a:lnTo>
                    <a:pt x="6533" y="4000"/>
                  </a:lnTo>
                  <a:lnTo>
                    <a:pt x="6533" y="4267"/>
                  </a:lnTo>
                  <a:lnTo>
                    <a:pt x="6000" y="4267"/>
                  </a:lnTo>
                  <a:close/>
                  <a:moveTo>
                    <a:pt x="6533" y="3733"/>
                  </a:moveTo>
                  <a:lnTo>
                    <a:pt x="6000" y="3733"/>
                  </a:lnTo>
                  <a:lnTo>
                    <a:pt x="6000" y="3444"/>
                  </a:lnTo>
                  <a:cubicBezTo>
                    <a:pt x="6087" y="3458"/>
                    <a:pt x="6176" y="3467"/>
                    <a:pt x="6267" y="3467"/>
                  </a:cubicBezTo>
                  <a:cubicBezTo>
                    <a:pt x="6358" y="3467"/>
                    <a:pt x="6446" y="3457"/>
                    <a:pt x="6533" y="3444"/>
                  </a:cubicBezTo>
                  <a:lnTo>
                    <a:pt x="6533" y="3733"/>
                  </a:lnTo>
                  <a:close/>
                  <a:moveTo>
                    <a:pt x="5347" y="3200"/>
                  </a:moveTo>
                  <a:cubicBezTo>
                    <a:pt x="5467" y="3275"/>
                    <a:pt x="5596" y="3337"/>
                    <a:pt x="5733" y="3382"/>
                  </a:cubicBezTo>
                  <a:lnTo>
                    <a:pt x="5733" y="3467"/>
                  </a:lnTo>
                  <a:lnTo>
                    <a:pt x="4267" y="3467"/>
                  </a:lnTo>
                  <a:lnTo>
                    <a:pt x="4267" y="3200"/>
                  </a:lnTo>
                  <a:lnTo>
                    <a:pt x="5347" y="3200"/>
                  </a:lnTo>
                  <a:close/>
                  <a:moveTo>
                    <a:pt x="3467" y="455"/>
                  </a:moveTo>
                  <a:lnTo>
                    <a:pt x="3811" y="800"/>
                  </a:lnTo>
                  <a:lnTo>
                    <a:pt x="3467" y="800"/>
                  </a:lnTo>
                  <a:lnTo>
                    <a:pt x="3467" y="455"/>
                  </a:lnTo>
                  <a:close/>
                  <a:moveTo>
                    <a:pt x="267" y="267"/>
                  </a:moveTo>
                  <a:lnTo>
                    <a:pt x="3200" y="267"/>
                  </a:lnTo>
                  <a:lnTo>
                    <a:pt x="3200" y="933"/>
                  </a:lnTo>
                  <a:cubicBezTo>
                    <a:pt x="3200" y="1007"/>
                    <a:pt x="3260" y="1067"/>
                    <a:pt x="3333" y="1067"/>
                  </a:cubicBezTo>
                  <a:lnTo>
                    <a:pt x="4000" y="1067"/>
                  </a:lnTo>
                  <a:lnTo>
                    <a:pt x="4000" y="5067"/>
                  </a:lnTo>
                  <a:lnTo>
                    <a:pt x="267" y="5067"/>
                  </a:lnTo>
                  <a:lnTo>
                    <a:pt x="267" y="267"/>
                  </a:lnTo>
                  <a:close/>
                  <a:moveTo>
                    <a:pt x="6244" y="8000"/>
                  </a:moveTo>
                  <a:lnTo>
                    <a:pt x="3089" y="8000"/>
                  </a:lnTo>
                  <a:cubicBezTo>
                    <a:pt x="3145" y="7845"/>
                    <a:pt x="3293" y="7733"/>
                    <a:pt x="3467" y="7733"/>
                  </a:cubicBezTo>
                  <a:lnTo>
                    <a:pt x="5867" y="7733"/>
                  </a:lnTo>
                  <a:cubicBezTo>
                    <a:pt x="6041" y="7733"/>
                    <a:pt x="6189" y="7845"/>
                    <a:pt x="6244" y="8000"/>
                  </a:cubicBezTo>
                  <a:close/>
                  <a:moveTo>
                    <a:pt x="4933" y="7467"/>
                  </a:moveTo>
                  <a:lnTo>
                    <a:pt x="4400" y="7467"/>
                  </a:lnTo>
                  <a:lnTo>
                    <a:pt x="4400" y="6933"/>
                  </a:lnTo>
                  <a:lnTo>
                    <a:pt x="4933" y="6933"/>
                  </a:lnTo>
                  <a:lnTo>
                    <a:pt x="4933" y="7467"/>
                  </a:lnTo>
                  <a:close/>
                  <a:moveTo>
                    <a:pt x="8000" y="6533"/>
                  </a:moveTo>
                  <a:cubicBezTo>
                    <a:pt x="8000" y="6607"/>
                    <a:pt x="7940" y="6667"/>
                    <a:pt x="7867" y="6667"/>
                  </a:cubicBezTo>
                  <a:lnTo>
                    <a:pt x="1467" y="6667"/>
                  </a:lnTo>
                  <a:cubicBezTo>
                    <a:pt x="1393" y="6667"/>
                    <a:pt x="1333" y="6607"/>
                    <a:pt x="1333" y="6533"/>
                  </a:cubicBezTo>
                  <a:lnTo>
                    <a:pt x="1333" y="5333"/>
                  </a:lnTo>
                  <a:lnTo>
                    <a:pt x="1600" y="5333"/>
                  </a:lnTo>
                  <a:lnTo>
                    <a:pt x="1600" y="6267"/>
                  </a:lnTo>
                  <a:cubicBezTo>
                    <a:pt x="1600" y="6340"/>
                    <a:pt x="1660" y="6400"/>
                    <a:pt x="1733" y="6400"/>
                  </a:cubicBezTo>
                  <a:lnTo>
                    <a:pt x="5467" y="6400"/>
                  </a:lnTo>
                  <a:lnTo>
                    <a:pt x="5467" y="6133"/>
                  </a:lnTo>
                  <a:lnTo>
                    <a:pt x="1867" y="6133"/>
                  </a:lnTo>
                  <a:lnTo>
                    <a:pt x="1867" y="5333"/>
                  </a:lnTo>
                  <a:lnTo>
                    <a:pt x="4133" y="5333"/>
                  </a:lnTo>
                  <a:cubicBezTo>
                    <a:pt x="4207" y="5333"/>
                    <a:pt x="4267" y="5274"/>
                    <a:pt x="4267" y="5200"/>
                  </a:cubicBezTo>
                  <a:lnTo>
                    <a:pt x="4267" y="3733"/>
                  </a:lnTo>
                  <a:lnTo>
                    <a:pt x="5733" y="3733"/>
                  </a:lnTo>
                  <a:lnTo>
                    <a:pt x="5733" y="4267"/>
                  </a:lnTo>
                  <a:lnTo>
                    <a:pt x="5467" y="4267"/>
                  </a:lnTo>
                  <a:lnTo>
                    <a:pt x="5467" y="4533"/>
                  </a:lnTo>
                  <a:lnTo>
                    <a:pt x="5733" y="4533"/>
                  </a:lnTo>
                  <a:lnTo>
                    <a:pt x="5733" y="5867"/>
                  </a:lnTo>
                  <a:cubicBezTo>
                    <a:pt x="5733" y="6161"/>
                    <a:pt x="5973" y="6400"/>
                    <a:pt x="6267" y="6400"/>
                  </a:cubicBezTo>
                  <a:cubicBezTo>
                    <a:pt x="6561" y="6400"/>
                    <a:pt x="6800" y="6161"/>
                    <a:pt x="6800" y="5867"/>
                  </a:cubicBezTo>
                  <a:lnTo>
                    <a:pt x="6800" y="4533"/>
                  </a:lnTo>
                  <a:lnTo>
                    <a:pt x="7067" y="4533"/>
                  </a:lnTo>
                  <a:lnTo>
                    <a:pt x="7067" y="4267"/>
                  </a:lnTo>
                  <a:lnTo>
                    <a:pt x="6800" y="4267"/>
                  </a:lnTo>
                  <a:lnTo>
                    <a:pt x="6800" y="3733"/>
                  </a:lnTo>
                  <a:lnTo>
                    <a:pt x="7467" y="3733"/>
                  </a:lnTo>
                  <a:lnTo>
                    <a:pt x="7467" y="6133"/>
                  </a:lnTo>
                  <a:lnTo>
                    <a:pt x="7067" y="6133"/>
                  </a:lnTo>
                  <a:lnTo>
                    <a:pt x="7067" y="6400"/>
                  </a:lnTo>
                  <a:lnTo>
                    <a:pt x="7600" y="6400"/>
                  </a:lnTo>
                  <a:cubicBezTo>
                    <a:pt x="7674" y="6400"/>
                    <a:pt x="7733" y="6340"/>
                    <a:pt x="7733" y="6267"/>
                  </a:cubicBezTo>
                  <a:lnTo>
                    <a:pt x="7733" y="3600"/>
                  </a:lnTo>
                  <a:cubicBezTo>
                    <a:pt x="7733" y="3526"/>
                    <a:pt x="7674" y="3467"/>
                    <a:pt x="7600" y="3467"/>
                  </a:cubicBezTo>
                  <a:lnTo>
                    <a:pt x="6800" y="3467"/>
                  </a:lnTo>
                  <a:lnTo>
                    <a:pt x="6800" y="3382"/>
                  </a:lnTo>
                  <a:cubicBezTo>
                    <a:pt x="6937" y="3337"/>
                    <a:pt x="7066" y="3275"/>
                    <a:pt x="7186" y="3200"/>
                  </a:cubicBezTo>
                  <a:lnTo>
                    <a:pt x="7867" y="3200"/>
                  </a:lnTo>
                  <a:cubicBezTo>
                    <a:pt x="7940" y="3200"/>
                    <a:pt x="8000" y="3260"/>
                    <a:pt x="8000" y="3333"/>
                  </a:cubicBezTo>
                  <a:lnTo>
                    <a:pt x="8000" y="6533"/>
                  </a:lnTo>
                  <a:close/>
                  <a:moveTo>
                    <a:pt x="8000" y="6533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5" name="Freeform 112">
              <a:extLst>
                <a:ext uri="{FF2B5EF4-FFF2-40B4-BE49-F238E27FC236}">
                  <a16:creationId xmlns:a16="http://schemas.microsoft.com/office/drawing/2014/main" id="{B2F3429F-51CE-4DB7-BB2E-0CAE25DE0B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7538" y="2852738"/>
              <a:ext cx="331788" cy="331788"/>
            </a:xfrm>
            <a:custGeom>
              <a:avLst/>
              <a:gdLst>
                <a:gd name="T0" fmla="*/ 1600 w 3200"/>
                <a:gd name="T1" fmla="*/ 0 h 3200"/>
                <a:gd name="T2" fmla="*/ 0 w 3200"/>
                <a:gd name="T3" fmla="*/ 1600 h 3200"/>
                <a:gd name="T4" fmla="*/ 1600 w 3200"/>
                <a:gd name="T5" fmla="*/ 3200 h 3200"/>
                <a:gd name="T6" fmla="*/ 3200 w 3200"/>
                <a:gd name="T7" fmla="*/ 1600 h 3200"/>
                <a:gd name="T8" fmla="*/ 1600 w 3200"/>
                <a:gd name="T9" fmla="*/ 0 h 3200"/>
                <a:gd name="T10" fmla="*/ 1600 w 3200"/>
                <a:gd name="T11" fmla="*/ 2400 h 3200"/>
                <a:gd name="T12" fmla="*/ 800 w 3200"/>
                <a:gd name="T13" fmla="*/ 1600 h 3200"/>
                <a:gd name="T14" fmla="*/ 1600 w 3200"/>
                <a:gd name="T15" fmla="*/ 800 h 3200"/>
                <a:gd name="T16" fmla="*/ 2400 w 3200"/>
                <a:gd name="T17" fmla="*/ 1600 h 3200"/>
                <a:gd name="T18" fmla="*/ 1600 w 3200"/>
                <a:gd name="T19" fmla="*/ 2400 h 3200"/>
                <a:gd name="T20" fmla="*/ 1467 w 3200"/>
                <a:gd name="T21" fmla="*/ 543 h 3200"/>
                <a:gd name="T22" fmla="*/ 947 w 3200"/>
                <a:gd name="T23" fmla="*/ 758 h 3200"/>
                <a:gd name="T24" fmla="*/ 757 w 3200"/>
                <a:gd name="T25" fmla="*/ 568 h 3200"/>
                <a:gd name="T26" fmla="*/ 1467 w 3200"/>
                <a:gd name="T27" fmla="*/ 273 h 3200"/>
                <a:gd name="T28" fmla="*/ 1467 w 3200"/>
                <a:gd name="T29" fmla="*/ 543 h 3200"/>
                <a:gd name="T30" fmla="*/ 2253 w 3200"/>
                <a:gd name="T31" fmla="*/ 758 h 3200"/>
                <a:gd name="T32" fmla="*/ 1734 w 3200"/>
                <a:gd name="T33" fmla="*/ 543 h 3200"/>
                <a:gd name="T34" fmla="*/ 1734 w 3200"/>
                <a:gd name="T35" fmla="*/ 273 h 3200"/>
                <a:gd name="T36" fmla="*/ 2444 w 3200"/>
                <a:gd name="T37" fmla="*/ 568 h 3200"/>
                <a:gd name="T38" fmla="*/ 2253 w 3200"/>
                <a:gd name="T39" fmla="*/ 758 h 3200"/>
                <a:gd name="T40" fmla="*/ 569 w 3200"/>
                <a:gd name="T41" fmla="*/ 757 h 3200"/>
                <a:gd name="T42" fmla="*/ 759 w 3200"/>
                <a:gd name="T43" fmla="*/ 947 h 3200"/>
                <a:gd name="T44" fmla="*/ 534 w 3200"/>
                <a:gd name="T45" fmla="*/ 1600 h 3200"/>
                <a:gd name="T46" fmla="*/ 759 w 3200"/>
                <a:gd name="T47" fmla="*/ 2253 h 3200"/>
                <a:gd name="T48" fmla="*/ 568 w 3200"/>
                <a:gd name="T49" fmla="*/ 2443 h 3200"/>
                <a:gd name="T50" fmla="*/ 267 w 3200"/>
                <a:gd name="T51" fmla="*/ 1600 h 3200"/>
                <a:gd name="T52" fmla="*/ 569 w 3200"/>
                <a:gd name="T53" fmla="*/ 757 h 3200"/>
                <a:gd name="T54" fmla="*/ 757 w 3200"/>
                <a:gd name="T55" fmla="*/ 2632 h 3200"/>
                <a:gd name="T56" fmla="*/ 947 w 3200"/>
                <a:gd name="T57" fmla="*/ 2441 h 3200"/>
                <a:gd name="T58" fmla="*/ 1600 w 3200"/>
                <a:gd name="T59" fmla="*/ 2667 h 3200"/>
                <a:gd name="T60" fmla="*/ 2253 w 3200"/>
                <a:gd name="T61" fmla="*/ 2442 h 3200"/>
                <a:gd name="T62" fmla="*/ 2444 w 3200"/>
                <a:gd name="T63" fmla="*/ 2632 h 3200"/>
                <a:gd name="T64" fmla="*/ 1600 w 3200"/>
                <a:gd name="T65" fmla="*/ 2933 h 3200"/>
                <a:gd name="T66" fmla="*/ 757 w 3200"/>
                <a:gd name="T67" fmla="*/ 2632 h 3200"/>
                <a:gd name="T68" fmla="*/ 2632 w 3200"/>
                <a:gd name="T69" fmla="*/ 2443 h 3200"/>
                <a:gd name="T70" fmla="*/ 2442 w 3200"/>
                <a:gd name="T71" fmla="*/ 2253 h 3200"/>
                <a:gd name="T72" fmla="*/ 2667 w 3200"/>
                <a:gd name="T73" fmla="*/ 1600 h 3200"/>
                <a:gd name="T74" fmla="*/ 2442 w 3200"/>
                <a:gd name="T75" fmla="*/ 947 h 3200"/>
                <a:gd name="T76" fmla="*/ 2632 w 3200"/>
                <a:gd name="T77" fmla="*/ 757 h 3200"/>
                <a:gd name="T78" fmla="*/ 2934 w 3200"/>
                <a:gd name="T79" fmla="*/ 1600 h 3200"/>
                <a:gd name="T80" fmla="*/ 2632 w 3200"/>
                <a:gd name="T81" fmla="*/ 2443 h 3200"/>
                <a:gd name="T82" fmla="*/ 2632 w 3200"/>
                <a:gd name="T83" fmla="*/ 2443 h 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00" h="3200">
                  <a:moveTo>
                    <a:pt x="1600" y="0"/>
                  </a:moveTo>
                  <a:cubicBezTo>
                    <a:pt x="718" y="0"/>
                    <a:pt x="0" y="718"/>
                    <a:pt x="0" y="1600"/>
                  </a:cubicBezTo>
                  <a:cubicBezTo>
                    <a:pt x="0" y="2482"/>
                    <a:pt x="718" y="3200"/>
                    <a:pt x="1600" y="3200"/>
                  </a:cubicBezTo>
                  <a:cubicBezTo>
                    <a:pt x="2483" y="3200"/>
                    <a:pt x="3200" y="2482"/>
                    <a:pt x="3200" y="1600"/>
                  </a:cubicBezTo>
                  <a:cubicBezTo>
                    <a:pt x="3200" y="718"/>
                    <a:pt x="2483" y="0"/>
                    <a:pt x="1600" y="0"/>
                  </a:cubicBezTo>
                  <a:close/>
                  <a:moveTo>
                    <a:pt x="1600" y="2400"/>
                  </a:moveTo>
                  <a:cubicBezTo>
                    <a:pt x="1159" y="2400"/>
                    <a:pt x="800" y="2041"/>
                    <a:pt x="800" y="1600"/>
                  </a:cubicBezTo>
                  <a:cubicBezTo>
                    <a:pt x="800" y="1159"/>
                    <a:pt x="1159" y="800"/>
                    <a:pt x="1600" y="800"/>
                  </a:cubicBezTo>
                  <a:cubicBezTo>
                    <a:pt x="2042" y="800"/>
                    <a:pt x="2400" y="1159"/>
                    <a:pt x="2400" y="1600"/>
                  </a:cubicBezTo>
                  <a:cubicBezTo>
                    <a:pt x="2400" y="2041"/>
                    <a:pt x="2042" y="2400"/>
                    <a:pt x="1600" y="2400"/>
                  </a:cubicBezTo>
                  <a:close/>
                  <a:moveTo>
                    <a:pt x="1467" y="543"/>
                  </a:moveTo>
                  <a:cubicBezTo>
                    <a:pt x="1273" y="567"/>
                    <a:pt x="1095" y="644"/>
                    <a:pt x="947" y="758"/>
                  </a:cubicBezTo>
                  <a:lnTo>
                    <a:pt x="757" y="568"/>
                  </a:lnTo>
                  <a:cubicBezTo>
                    <a:pt x="955" y="406"/>
                    <a:pt x="1199" y="300"/>
                    <a:pt x="1467" y="273"/>
                  </a:cubicBezTo>
                  <a:lnTo>
                    <a:pt x="1467" y="543"/>
                  </a:lnTo>
                  <a:close/>
                  <a:moveTo>
                    <a:pt x="2253" y="758"/>
                  </a:moveTo>
                  <a:cubicBezTo>
                    <a:pt x="2106" y="644"/>
                    <a:pt x="1928" y="567"/>
                    <a:pt x="1734" y="543"/>
                  </a:cubicBezTo>
                  <a:lnTo>
                    <a:pt x="1734" y="273"/>
                  </a:lnTo>
                  <a:cubicBezTo>
                    <a:pt x="2001" y="300"/>
                    <a:pt x="2246" y="406"/>
                    <a:pt x="2444" y="568"/>
                  </a:cubicBezTo>
                  <a:lnTo>
                    <a:pt x="2253" y="758"/>
                  </a:lnTo>
                  <a:close/>
                  <a:moveTo>
                    <a:pt x="569" y="757"/>
                  </a:moveTo>
                  <a:lnTo>
                    <a:pt x="759" y="947"/>
                  </a:lnTo>
                  <a:cubicBezTo>
                    <a:pt x="618" y="1128"/>
                    <a:pt x="534" y="1354"/>
                    <a:pt x="534" y="1600"/>
                  </a:cubicBezTo>
                  <a:cubicBezTo>
                    <a:pt x="534" y="1846"/>
                    <a:pt x="618" y="2072"/>
                    <a:pt x="759" y="2253"/>
                  </a:cubicBezTo>
                  <a:lnTo>
                    <a:pt x="568" y="2443"/>
                  </a:lnTo>
                  <a:cubicBezTo>
                    <a:pt x="380" y="2213"/>
                    <a:pt x="267" y="1920"/>
                    <a:pt x="267" y="1600"/>
                  </a:cubicBezTo>
                  <a:cubicBezTo>
                    <a:pt x="267" y="1280"/>
                    <a:pt x="380" y="987"/>
                    <a:pt x="569" y="757"/>
                  </a:cubicBezTo>
                  <a:close/>
                  <a:moveTo>
                    <a:pt x="757" y="2632"/>
                  </a:moveTo>
                  <a:lnTo>
                    <a:pt x="947" y="2441"/>
                  </a:lnTo>
                  <a:cubicBezTo>
                    <a:pt x="1128" y="2582"/>
                    <a:pt x="1354" y="2667"/>
                    <a:pt x="1600" y="2667"/>
                  </a:cubicBezTo>
                  <a:cubicBezTo>
                    <a:pt x="1846" y="2667"/>
                    <a:pt x="2073" y="2582"/>
                    <a:pt x="2253" y="2442"/>
                  </a:cubicBezTo>
                  <a:lnTo>
                    <a:pt x="2444" y="2632"/>
                  </a:lnTo>
                  <a:cubicBezTo>
                    <a:pt x="2214" y="2820"/>
                    <a:pt x="1920" y="2933"/>
                    <a:pt x="1600" y="2933"/>
                  </a:cubicBezTo>
                  <a:cubicBezTo>
                    <a:pt x="1281" y="2933"/>
                    <a:pt x="987" y="2820"/>
                    <a:pt x="757" y="2632"/>
                  </a:cubicBezTo>
                  <a:close/>
                  <a:moveTo>
                    <a:pt x="2632" y="2443"/>
                  </a:moveTo>
                  <a:lnTo>
                    <a:pt x="2442" y="2253"/>
                  </a:lnTo>
                  <a:cubicBezTo>
                    <a:pt x="2582" y="2072"/>
                    <a:pt x="2667" y="1846"/>
                    <a:pt x="2667" y="1600"/>
                  </a:cubicBezTo>
                  <a:cubicBezTo>
                    <a:pt x="2667" y="1354"/>
                    <a:pt x="2582" y="1128"/>
                    <a:pt x="2442" y="947"/>
                  </a:cubicBezTo>
                  <a:lnTo>
                    <a:pt x="2632" y="757"/>
                  </a:lnTo>
                  <a:cubicBezTo>
                    <a:pt x="2820" y="987"/>
                    <a:pt x="2934" y="1280"/>
                    <a:pt x="2934" y="1600"/>
                  </a:cubicBezTo>
                  <a:cubicBezTo>
                    <a:pt x="2934" y="1920"/>
                    <a:pt x="2820" y="2213"/>
                    <a:pt x="2632" y="2443"/>
                  </a:cubicBezTo>
                  <a:close/>
                  <a:moveTo>
                    <a:pt x="2632" y="2443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6" name="Freeform 113">
              <a:extLst>
                <a:ext uri="{FF2B5EF4-FFF2-40B4-BE49-F238E27FC236}">
                  <a16:creationId xmlns:a16="http://schemas.microsoft.com/office/drawing/2014/main" id="{0F9D0847-3D2F-4566-98C8-56D3E0CF4B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7438" y="2741613"/>
              <a:ext cx="123825" cy="123825"/>
            </a:xfrm>
            <a:custGeom>
              <a:avLst/>
              <a:gdLst>
                <a:gd name="T0" fmla="*/ 1200 w 1200"/>
                <a:gd name="T1" fmla="*/ 267 h 1200"/>
                <a:gd name="T2" fmla="*/ 1200 w 1200"/>
                <a:gd name="T3" fmla="*/ 0 h 1200"/>
                <a:gd name="T4" fmla="*/ 0 w 1200"/>
                <a:gd name="T5" fmla="*/ 1200 h 1200"/>
                <a:gd name="T6" fmla="*/ 266 w 1200"/>
                <a:gd name="T7" fmla="*/ 1200 h 1200"/>
                <a:gd name="T8" fmla="*/ 1200 w 1200"/>
                <a:gd name="T9" fmla="*/ 267 h 1200"/>
                <a:gd name="T10" fmla="*/ 1200 w 1200"/>
                <a:gd name="T11" fmla="*/ 267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0" h="1200">
                  <a:moveTo>
                    <a:pt x="1200" y="267"/>
                  </a:moveTo>
                  <a:lnTo>
                    <a:pt x="1200" y="0"/>
                  </a:lnTo>
                  <a:cubicBezTo>
                    <a:pt x="538" y="0"/>
                    <a:pt x="0" y="539"/>
                    <a:pt x="0" y="1200"/>
                  </a:cubicBezTo>
                  <a:lnTo>
                    <a:pt x="266" y="1200"/>
                  </a:lnTo>
                  <a:cubicBezTo>
                    <a:pt x="266" y="686"/>
                    <a:pt x="685" y="267"/>
                    <a:pt x="1200" y="267"/>
                  </a:cubicBezTo>
                  <a:close/>
                  <a:moveTo>
                    <a:pt x="1200" y="267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7" name="Freeform 114">
              <a:extLst>
                <a:ext uri="{FF2B5EF4-FFF2-40B4-BE49-F238E27FC236}">
                  <a16:creationId xmlns:a16="http://schemas.microsoft.com/office/drawing/2014/main" id="{FA633F94-65AA-466B-A8B9-7037A0928E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1263" y="2865438"/>
              <a:ext cx="125413" cy="125413"/>
            </a:xfrm>
            <a:custGeom>
              <a:avLst/>
              <a:gdLst>
                <a:gd name="T0" fmla="*/ 0 w 1200"/>
                <a:gd name="T1" fmla="*/ 1200 h 1200"/>
                <a:gd name="T2" fmla="*/ 1200 w 1200"/>
                <a:gd name="T3" fmla="*/ 0 h 1200"/>
                <a:gd name="T4" fmla="*/ 933 w 1200"/>
                <a:gd name="T5" fmla="*/ 0 h 1200"/>
                <a:gd name="T6" fmla="*/ 0 w 1200"/>
                <a:gd name="T7" fmla="*/ 934 h 1200"/>
                <a:gd name="T8" fmla="*/ 0 w 1200"/>
                <a:gd name="T9" fmla="*/ 1200 h 1200"/>
                <a:gd name="T10" fmla="*/ 0 w 1200"/>
                <a:gd name="T11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0" h="1200">
                  <a:moveTo>
                    <a:pt x="0" y="1200"/>
                  </a:moveTo>
                  <a:cubicBezTo>
                    <a:pt x="661" y="1200"/>
                    <a:pt x="1200" y="662"/>
                    <a:pt x="1200" y="0"/>
                  </a:cubicBezTo>
                  <a:lnTo>
                    <a:pt x="933" y="0"/>
                  </a:lnTo>
                  <a:cubicBezTo>
                    <a:pt x="933" y="515"/>
                    <a:pt x="514" y="934"/>
                    <a:pt x="0" y="934"/>
                  </a:cubicBezTo>
                  <a:lnTo>
                    <a:pt x="0" y="1200"/>
                  </a:lnTo>
                  <a:close/>
                  <a:moveTo>
                    <a:pt x="0" y="120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8" name="Freeform 115">
              <a:extLst>
                <a:ext uri="{FF2B5EF4-FFF2-40B4-BE49-F238E27FC236}">
                  <a16:creationId xmlns:a16="http://schemas.microsoft.com/office/drawing/2014/main" id="{F06673AC-FC47-4930-AD7F-8B50DAF145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7538" y="2741613"/>
              <a:ext cx="111125" cy="26988"/>
            </a:xfrm>
            <a:custGeom>
              <a:avLst/>
              <a:gdLst>
                <a:gd name="T0" fmla="*/ 0 w 1067"/>
                <a:gd name="T1" fmla="*/ 0 h 267"/>
                <a:gd name="T2" fmla="*/ 1067 w 1067"/>
                <a:gd name="T3" fmla="*/ 0 h 267"/>
                <a:gd name="T4" fmla="*/ 1067 w 1067"/>
                <a:gd name="T5" fmla="*/ 267 h 267"/>
                <a:gd name="T6" fmla="*/ 0 w 1067"/>
                <a:gd name="T7" fmla="*/ 267 h 267"/>
                <a:gd name="T8" fmla="*/ 0 w 1067"/>
                <a:gd name="T9" fmla="*/ 0 h 267"/>
                <a:gd name="T10" fmla="*/ 0 w 10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267">
                  <a:moveTo>
                    <a:pt x="0" y="0"/>
                  </a:moveTo>
                  <a:lnTo>
                    <a:pt x="1067" y="0"/>
                  </a:lnTo>
                  <a:lnTo>
                    <a:pt x="10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9" name="Freeform 116">
              <a:extLst>
                <a:ext uri="{FF2B5EF4-FFF2-40B4-BE49-F238E27FC236}">
                  <a16:creationId xmlns:a16="http://schemas.microsoft.com/office/drawing/2014/main" id="{A14A542B-C3A1-4D38-8A1A-61440352A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7538" y="2797175"/>
              <a:ext cx="111125" cy="26988"/>
            </a:xfrm>
            <a:custGeom>
              <a:avLst/>
              <a:gdLst>
                <a:gd name="T0" fmla="*/ 0 w 1067"/>
                <a:gd name="T1" fmla="*/ 0 h 266"/>
                <a:gd name="T2" fmla="*/ 1067 w 1067"/>
                <a:gd name="T3" fmla="*/ 0 h 266"/>
                <a:gd name="T4" fmla="*/ 1067 w 1067"/>
                <a:gd name="T5" fmla="*/ 266 h 266"/>
                <a:gd name="T6" fmla="*/ 0 w 1067"/>
                <a:gd name="T7" fmla="*/ 266 h 266"/>
                <a:gd name="T8" fmla="*/ 0 w 1067"/>
                <a:gd name="T9" fmla="*/ 0 h 266"/>
                <a:gd name="T10" fmla="*/ 0 w 1067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266">
                  <a:moveTo>
                    <a:pt x="0" y="0"/>
                  </a:moveTo>
                  <a:lnTo>
                    <a:pt x="1067" y="0"/>
                  </a:lnTo>
                  <a:lnTo>
                    <a:pt x="1067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82294E0-D535-4EAC-809F-C1605FEA87C1}"/>
              </a:ext>
            </a:extLst>
          </p:cNvPr>
          <p:cNvSpPr/>
          <p:nvPr/>
        </p:nvSpPr>
        <p:spPr>
          <a:xfrm>
            <a:off x="6167438" y="5272088"/>
            <a:ext cx="5581650" cy="1001712"/>
          </a:xfrm>
          <a:prstGeom prst="roundRect">
            <a:avLst>
              <a:gd name="adj" fmla="val 15076"/>
            </a:avLst>
          </a:prstGeom>
          <a:gradFill>
            <a:gsLst>
              <a:gs pos="0">
                <a:srgbClr val="1BD7D3"/>
              </a:gs>
              <a:gs pos="100000">
                <a:srgbClr val="49A9F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schemeClr val="bg1"/>
                </a:solidFill>
              </a:rPr>
              <a:t>Масалан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ru-RU" sz="1200" b="1" dirty="0" err="1">
                <a:solidFill>
                  <a:schemeClr val="bg1"/>
                </a:solidFill>
              </a:rPr>
              <a:t>олий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таълим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соҳасида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ўқитувчиларнинг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талабалар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томонидан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имтиҳон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топширишлари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учун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пора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олишларини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алоҳида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таъқиқлаш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к</a:t>
            </a:r>
            <a:r>
              <a:rPr lang="tr-TR" sz="1200" b="1" dirty="0">
                <a:solidFill>
                  <a:schemeClr val="bg1"/>
                </a:solidFill>
              </a:rPr>
              <a:t>e</a:t>
            </a:r>
            <a:r>
              <a:rPr lang="ru-RU" sz="1200" b="1" dirty="0">
                <a:solidFill>
                  <a:schemeClr val="bg1"/>
                </a:solidFill>
              </a:rPr>
              <a:t>рак</a:t>
            </a:r>
            <a:r>
              <a:rPr lang="tr-TR" sz="1200" b="1" dirty="0">
                <a:solidFill>
                  <a:schemeClr val="bg1"/>
                </a:solidFill>
              </a:rPr>
              <a:t>. </a:t>
            </a:r>
            <a:endParaRPr lang="uz-Cyrl-UZ" sz="1200" b="1" dirty="0">
              <a:solidFill>
                <a:schemeClr val="bg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schemeClr val="bg1"/>
                </a:solidFill>
              </a:rPr>
              <a:t>Ўқитувчиларнинг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талаблари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ноқонуний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бўлиши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мумкин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бўлган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ҳолатларга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мисоллар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к</a:t>
            </a:r>
            <a:r>
              <a:rPr lang="tr-TR" sz="1200" b="1" dirty="0">
                <a:solidFill>
                  <a:schemeClr val="bg1"/>
                </a:solidFill>
              </a:rPr>
              <a:t>e</a:t>
            </a:r>
            <a:r>
              <a:rPr lang="ru-RU" sz="1200" b="1" dirty="0" err="1">
                <a:solidFill>
                  <a:schemeClr val="bg1"/>
                </a:solidFill>
              </a:rPr>
              <a:t>лтириш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к</a:t>
            </a:r>
            <a:r>
              <a:rPr lang="tr-TR" sz="1200" b="1" dirty="0">
                <a:solidFill>
                  <a:schemeClr val="bg1"/>
                </a:solidFill>
              </a:rPr>
              <a:t>e</a:t>
            </a:r>
            <a:r>
              <a:rPr lang="ru-RU" sz="1200" b="1" dirty="0">
                <a:solidFill>
                  <a:schemeClr val="bg1"/>
                </a:solidFill>
              </a:rPr>
              <a:t>рак</a:t>
            </a:r>
            <a:r>
              <a:rPr lang="tr-TR" sz="1200" b="1" dirty="0">
                <a:solidFill>
                  <a:schemeClr val="bg1"/>
                </a:solidFill>
              </a:rPr>
              <a:t>.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09F066A0-3A4B-4FB4-ACD3-22D6EDE7C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363937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 dirty="0" err="1">
                <a:solidFill>
                  <a:srgbClr val="000000"/>
                </a:solidFill>
              </a:rPr>
              <a:t>Расмий</a:t>
            </a:r>
            <a:r>
              <a:rPr lang="tr-TR" altLang="en-US" dirty="0">
                <a:solidFill>
                  <a:srgbClr val="000000"/>
                </a:solidFill>
              </a:rPr>
              <a:t> </a:t>
            </a:r>
            <a:r>
              <a:rPr lang="ru-RU" altLang="en-US" dirty="0" err="1">
                <a:solidFill>
                  <a:srgbClr val="000000"/>
                </a:solidFill>
              </a:rPr>
              <a:t>ва</a:t>
            </a:r>
            <a:r>
              <a:rPr lang="en-US" altLang="en-US" dirty="0">
                <a:solidFill>
                  <a:srgbClr val="000000"/>
                </a:solidFill>
              </a:rPr>
              <a:t> x</a:t>
            </a:r>
            <a:r>
              <a:rPr lang="ru-RU" altLang="en-US" dirty="0" err="1">
                <a:solidFill>
                  <a:srgbClr val="000000"/>
                </a:solidFill>
              </a:rPr>
              <a:t>измат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ru-RU" altLang="en-US" dirty="0" err="1">
                <a:solidFill>
                  <a:srgbClr val="000000"/>
                </a:solidFill>
              </a:rPr>
              <a:t>доирасида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ru-RU" altLang="en-US" dirty="0" err="1">
                <a:solidFill>
                  <a:srgbClr val="000000"/>
                </a:solidFill>
              </a:rPr>
              <a:t>ҳатти</a:t>
            </a:r>
            <a:r>
              <a:rPr lang="tr-TR" altLang="en-US" dirty="0">
                <a:solidFill>
                  <a:srgbClr val="000000"/>
                </a:solidFill>
              </a:rPr>
              <a:t>-</a:t>
            </a:r>
            <a:r>
              <a:rPr lang="ru-RU" altLang="en-US" dirty="0" err="1">
                <a:solidFill>
                  <a:srgbClr val="000000"/>
                </a:solidFill>
              </a:rPr>
              <a:t>ҳаракатлар</a:t>
            </a:r>
            <a:r>
              <a:rPr lang="tr-TR" altLang="en-US" dirty="0">
                <a:solidFill>
                  <a:srgbClr val="000000"/>
                </a:solidFill>
              </a:rPr>
              <a:t> </a:t>
            </a:r>
            <a:r>
              <a:rPr lang="ru-RU" altLang="en-US" dirty="0" err="1">
                <a:solidFill>
                  <a:srgbClr val="000000"/>
                </a:solidFill>
              </a:rPr>
              <a:t>қоидалари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ru-RU" altLang="en-US" dirty="0"/>
              <a:t>(2/2)</a:t>
            </a:r>
            <a:endParaRPr lang="en-US" altLang="en-US" dirty="0"/>
          </a:p>
        </p:txBody>
      </p:sp>
      <p:sp>
        <p:nvSpPr>
          <p:cNvPr id="40963" name="object 12">
            <a:extLst>
              <a:ext uri="{FF2B5EF4-FFF2-40B4-BE49-F238E27FC236}">
                <a16:creationId xmlns:a16="http://schemas.microsoft.com/office/drawing/2014/main" id="{8FC1932B-EA09-418B-870B-C94153091B36}"/>
              </a:ext>
            </a:extLst>
          </p:cNvPr>
          <p:cNvSpPr>
            <a:spLocks/>
          </p:cNvSpPr>
          <p:nvPr/>
        </p:nvSpPr>
        <p:spPr bwMode="auto">
          <a:xfrm>
            <a:off x="438150" y="1170728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E943ED4C-21EA-4BCE-952F-C08B09109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0" y="1329478"/>
            <a:ext cx="411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600">
                <a:solidFill>
                  <a:srgbClr val="49A9F6"/>
                </a:solidFill>
              </a:rPr>
              <a:t>Давлат</a:t>
            </a:r>
            <a:r>
              <a:rPr lang="tr-TR" altLang="en-US" sz="1600">
                <a:solidFill>
                  <a:srgbClr val="49A9F6"/>
                </a:solidFill>
              </a:rPr>
              <a:t> x</a:t>
            </a:r>
            <a:r>
              <a:rPr lang="ru-RU" altLang="en-US" sz="1600">
                <a:solidFill>
                  <a:srgbClr val="49A9F6"/>
                </a:solidFill>
              </a:rPr>
              <a:t>изматчиларининг</a:t>
            </a:r>
            <a:r>
              <a:rPr lang="en-US" altLang="en-US" sz="1600">
                <a:solidFill>
                  <a:srgbClr val="49A9F6"/>
                </a:solidFill>
              </a:rPr>
              <a:t> </a:t>
            </a:r>
            <a:r>
              <a:rPr lang="ru-RU" altLang="en-US" sz="1600">
                <a:solidFill>
                  <a:srgbClr val="49A9F6"/>
                </a:solidFill>
              </a:rPr>
              <a:t>мажбуриятлари</a:t>
            </a:r>
            <a:r>
              <a:rPr lang="tr-TR" altLang="en-US" sz="1600">
                <a:solidFill>
                  <a:srgbClr val="49A9F6"/>
                </a:solidFill>
              </a:rPr>
              <a:t>:</a:t>
            </a:r>
            <a:endParaRPr lang="ru-RU" altLang="en-US" sz="1600">
              <a:solidFill>
                <a:srgbClr val="49A9F6"/>
              </a:solidFill>
            </a:endParaRPr>
          </a:p>
        </p:txBody>
      </p:sp>
      <p:sp>
        <p:nvSpPr>
          <p:cNvPr id="40965" name="TextBox 4">
            <a:extLst>
              <a:ext uri="{FF2B5EF4-FFF2-40B4-BE49-F238E27FC236}">
                <a16:creationId xmlns:a16="http://schemas.microsoft.com/office/drawing/2014/main" id="{EBAD6F32-F658-404C-A14A-2211ED6E3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3" y="1989878"/>
            <a:ext cx="491648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en-US" sz="1200" b="0" dirty="0" err="1">
                <a:solidFill>
                  <a:schemeClr val="tx2"/>
                </a:solidFill>
              </a:rPr>
              <a:t>Ўз</a:t>
            </a:r>
            <a:r>
              <a:rPr lang="en-US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измат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вазифаларини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виждонан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юқори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проф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ссионал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даражада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бажариш</a:t>
            </a:r>
            <a:r>
              <a:rPr lang="tr-TR" altLang="en-US" sz="1200" b="0" dirty="0">
                <a:solidFill>
                  <a:schemeClr val="tx2"/>
                </a:solidFill>
              </a:rPr>
              <a:t>;</a:t>
            </a:r>
            <a:endParaRPr lang="en-US" altLang="en-US" sz="12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en-US" sz="1200" b="0" dirty="0" err="1">
                <a:solidFill>
                  <a:schemeClr val="tx2"/>
                </a:solidFill>
              </a:rPr>
              <a:t>Ўз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измат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вазифаларини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виждонан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бажаришга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тўсқинлик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қиладиган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қандай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сий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мулкий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бошқа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манфаатларнинг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таъсири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билан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боғлиқ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ҳаракатларни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истисно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қилиш</a:t>
            </a:r>
            <a:r>
              <a:rPr lang="tr-TR" altLang="en-US" sz="1200" b="0" dirty="0">
                <a:solidFill>
                  <a:schemeClr val="tx2"/>
                </a:solidFill>
              </a:rPr>
              <a:t>;</a:t>
            </a:r>
            <a:endParaRPr lang="en-US" altLang="en-US" sz="12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en-US" sz="1200" b="0" dirty="0" err="1">
                <a:solidFill>
                  <a:schemeClr val="tx2"/>
                </a:solidFill>
              </a:rPr>
              <a:t>Ўз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измат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вазифаларини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виждонан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бажаришида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содир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бўлиши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мумкин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бўлган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шубҳа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туғдирадиган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атти</a:t>
            </a:r>
            <a:r>
              <a:rPr lang="tr-TR" altLang="en-US" sz="1200" b="0" dirty="0">
                <a:solidFill>
                  <a:schemeClr val="tx2"/>
                </a:solidFill>
              </a:rPr>
              <a:t>-</a:t>
            </a:r>
            <a:r>
              <a:rPr lang="ru-RU" altLang="en-US" sz="1200" b="0" dirty="0" err="1">
                <a:solidFill>
                  <a:schemeClr val="tx2"/>
                </a:solidFill>
              </a:rPr>
              <a:t>ҳаракатлардан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ўзини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тийиш</a:t>
            </a:r>
            <a:r>
              <a:rPr lang="tr-TR" altLang="en-US" sz="1200" b="0" dirty="0">
                <a:solidFill>
                  <a:schemeClr val="tx2"/>
                </a:solidFill>
              </a:rPr>
              <a:t>;</a:t>
            </a:r>
            <a:endParaRPr lang="en-US" altLang="en-US" sz="12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en-US" sz="1200" b="0" dirty="0" err="1">
                <a:solidFill>
                  <a:schemeClr val="tx2"/>
                </a:solidFill>
              </a:rPr>
              <a:t>Манфаатлар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тўқнашувига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йўл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қўймаслик</a:t>
            </a:r>
            <a:r>
              <a:rPr lang="tr-TR" altLang="en-US" sz="1200" b="0" dirty="0">
                <a:solidFill>
                  <a:schemeClr val="tx2"/>
                </a:solidFill>
              </a:rPr>
              <a:t>, x</a:t>
            </a:r>
            <a:r>
              <a:rPr lang="ru-RU" altLang="en-US" sz="1200" b="0" dirty="0" err="1">
                <a:solidFill>
                  <a:schemeClr val="tx2"/>
                </a:solidFill>
              </a:rPr>
              <a:t>олис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б</a:t>
            </a:r>
            <a:r>
              <a:rPr lang="en-US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тараф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бўлиш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ru-RU" altLang="en-US" sz="1200" b="0" dirty="0">
              <a:solidFill>
                <a:schemeClr val="tx2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2CA9E8-D119-4BC8-B92E-7EDE9ED743AC}"/>
              </a:ext>
            </a:extLst>
          </p:cNvPr>
          <p:cNvSpPr/>
          <p:nvPr/>
        </p:nvSpPr>
        <p:spPr>
          <a:xfrm>
            <a:off x="431800" y="4148668"/>
            <a:ext cx="4635500" cy="2378075"/>
          </a:xfrm>
          <a:prstGeom prst="roundRect">
            <a:avLst>
              <a:gd name="adj" fmla="val 15076"/>
            </a:avLst>
          </a:prstGeom>
          <a:gradFill>
            <a:gsLst>
              <a:gs pos="0">
                <a:srgbClr val="1BD7D3"/>
              </a:gs>
              <a:gs pos="100000">
                <a:srgbClr val="49A9F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schemeClr val="bg1"/>
                </a:solidFill>
              </a:rPr>
              <a:t>Ўзб</a:t>
            </a:r>
            <a:r>
              <a:rPr lang="tr-TR" sz="1200" b="1" dirty="0">
                <a:solidFill>
                  <a:schemeClr val="bg1"/>
                </a:solidFill>
              </a:rPr>
              <a:t>e</a:t>
            </a:r>
            <a:r>
              <a:rPr lang="ru-RU" sz="1200" b="1" dirty="0" err="1">
                <a:solidFill>
                  <a:schemeClr val="bg1"/>
                </a:solidFill>
              </a:rPr>
              <a:t>кистонда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давлат</a:t>
            </a:r>
            <a:r>
              <a:rPr lang="tr-TR" sz="1200" b="1" dirty="0">
                <a:solidFill>
                  <a:schemeClr val="bg1"/>
                </a:solidFill>
              </a:rPr>
              <a:t> x</a:t>
            </a:r>
            <a:r>
              <a:rPr lang="ru-RU" sz="1200" b="1" dirty="0" err="1">
                <a:solidFill>
                  <a:schemeClr val="bg1"/>
                </a:solidFill>
              </a:rPr>
              <a:t>изматчиларига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ўз</a:t>
            </a:r>
            <a:r>
              <a:rPr lang="tr-TR" sz="1200" b="1" dirty="0">
                <a:solidFill>
                  <a:schemeClr val="bg1"/>
                </a:solidFill>
              </a:rPr>
              <a:t> x</a:t>
            </a:r>
            <a:r>
              <a:rPr lang="ru-RU" sz="1200" b="1" dirty="0" err="1">
                <a:solidFill>
                  <a:schemeClr val="bg1"/>
                </a:solidFill>
              </a:rPr>
              <a:t>измат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вазифаларини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бажариши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муносабати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билан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жисмоний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ёки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юридик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ша</a:t>
            </a:r>
            <a:r>
              <a:rPr lang="tr-TR" sz="1200" b="1" dirty="0">
                <a:solidFill>
                  <a:schemeClr val="bg1"/>
                </a:solidFill>
              </a:rPr>
              <a:t>x</a:t>
            </a:r>
            <a:r>
              <a:rPr lang="ru-RU" sz="1200" b="1" dirty="0" err="1">
                <a:solidFill>
                  <a:schemeClr val="bg1"/>
                </a:solidFill>
              </a:rPr>
              <a:t>слардан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ҳар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қандай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моддий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бойликлар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ru-RU" sz="1200" b="1" dirty="0" err="1">
                <a:solidFill>
                  <a:schemeClr val="bg1"/>
                </a:solidFill>
              </a:rPr>
              <a:t>совғалар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ёки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бошқа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имтиёзлар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олиш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тақиқланади</a:t>
            </a:r>
            <a:r>
              <a:rPr lang="tr-TR" sz="1200" b="1" dirty="0">
                <a:solidFill>
                  <a:schemeClr val="bg1"/>
                </a:solidFill>
              </a:rPr>
              <a:t>.</a:t>
            </a:r>
            <a:endParaRPr lang="ru-RU" sz="1200" b="1" dirty="0">
              <a:solidFill>
                <a:schemeClr val="bg1"/>
              </a:solidFill>
            </a:endParaRPr>
          </a:p>
        </p:txBody>
      </p:sp>
      <p:grpSp>
        <p:nvGrpSpPr>
          <p:cNvPr id="40967" name="Graphic 6">
            <a:extLst>
              <a:ext uri="{FF2B5EF4-FFF2-40B4-BE49-F238E27FC236}">
                <a16:creationId xmlns:a16="http://schemas.microsoft.com/office/drawing/2014/main" id="{9CEF8756-14A2-4D15-BA21-59C97F7430A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90550" y="4652116"/>
            <a:ext cx="865188" cy="1812925"/>
            <a:chOff x="5315104" y="-84190"/>
            <a:chExt cx="3276291" cy="6858000"/>
          </a:xfrm>
        </p:grpSpPr>
        <p:sp>
          <p:nvSpPr>
            <p:cNvPr id="40971" name="Freeform: Shape 8">
              <a:extLst>
                <a:ext uri="{FF2B5EF4-FFF2-40B4-BE49-F238E27FC236}">
                  <a16:creationId xmlns:a16="http://schemas.microsoft.com/office/drawing/2014/main" id="{3E842822-B131-48A1-961C-611985079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5578" y="1593616"/>
              <a:ext cx="477561" cy="494220"/>
            </a:xfrm>
            <a:custGeom>
              <a:avLst/>
              <a:gdLst>
                <a:gd name="T0" fmla="*/ 402633 w 477561"/>
                <a:gd name="T1" fmla="*/ 72994 h 494220"/>
                <a:gd name="T2" fmla="*/ 312775 w 477561"/>
                <a:gd name="T3" fmla="*/ 314958 h 494220"/>
                <a:gd name="T4" fmla="*/ 78230 w 477561"/>
                <a:gd name="T5" fmla="*/ 422705 h 494220"/>
                <a:gd name="T6" fmla="*/ 168087 w 477561"/>
                <a:gd name="T7" fmla="*/ 180741 h 494220"/>
                <a:gd name="T8" fmla="*/ 402633 w 477561"/>
                <a:gd name="T9" fmla="*/ 72994 h 4942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561"/>
                <a:gd name="T16" fmla="*/ 0 h 494220"/>
                <a:gd name="T17" fmla="*/ 477561 w 477561"/>
                <a:gd name="T18" fmla="*/ 494220 h 4942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561" h="494220">
                  <a:moveTo>
                    <a:pt x="402633" y="72994"/>
                  </a:moveTo>
                  <a:cubicBezTo>
                    <a:pt x="442587" y="110058"/>
                    <a:pt x="402356" y="218388"/>
                    <a:pt x="312775" y="314958"/>
                  </a:cubicBezTo>
                  <a:cubicBezTo>
                    <a:pt x="223194" y="411528"/>
                    <a:pt x="118184" y="459768"/>
                    <a:pt x="78230" y="422705"/>
                  </a:cubicBezTo>
                  <a:cubicBezTo>
                    <a:pt x="38275" y="385642"/>
                    <a:pt x="78506" y="277311"/>
                    <a:pt x="168087" y="180741"/>
                  </a:cubicBezTo>
                  <a:cubicBezTo>
                    <a:pt x="257668" y="84171"/>
                    <a:pt x="362678" y="35931"/>
                    <a:pt x="402633" y="72994"/>
                  </a:cubicBezTo>
                  <a:close/>
                </a:path>
              </a:pathLst>
            </a:custGeom>
            <a:solidFill>
              <a:srgbClr val="063B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72" name="Freeform: Shape 9">
              <a:extLst>
                <a:ext uri="{FF2B5EF4-FFF2-40B4-BE49-F238E27FC236}">
                  <a16:creationId xmlns:a16="http://schemas.microsoft.com/office/drawing/2014/main" id="{EA37AB64-A55F-4BA6-A401-BFCF22A20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996" y="1630290"/>
              <a:ext cx="310970" cy="338735"/>
            </a:xfrm>
            <a:custGeom>
              <a:avLst/>
              <a:gdLst>
                <a:gd name="T0" fmla="*/ 273979 w 310969"/>
                <a:gd name="T1" fmla="*/ 35802 h 338735"/>
                <a:gd name="T2" fmla="*/ 192067 w 310969"/>
                <a:gd name="T3" fmla="*/ 201230 h 338735"/>
                <a:gd name="T4" fmla="*/ 40632 w 310969"/>
                <a:gd name="T5" fmla="*/ 306801 h 338735"/>
                <a:gd name="T6" fmla="*/ 122545 w 310969"/>
                <a:gd name="T7" fmla="*/ 141373 h 338735"/>
                <a:gd name="T8" fmla="*/ 273979 w 310969"/>
                <a:gd name="T9" fmla="*/ 35802 h 3387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0969"/>
                <a:gd name="T16" fmla="*/ 0 h 338735"/>
                <a:gd name="T17" fmla="*/ 310969 w 310969"/>
                <a:gd name="T18" fmla="*/ 338735 h 3387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0969" h="338735">
                  <a:moveTo>
                    <a:pt x="273974" y="35802"/>
                  </a:moveTo>
                  <a:cubicBezTo>
                    <a:pt x="293171" y="52331"/>
                    <a:pt x="256498" y="126396"/>
                    <a:pt x="192062" y="201230"/>
                  </a:cubicBezTo>
                  <a:cubicBezTo>
                    <a:pt x="127626" y="276064"/>
                    <a:pt x="59829" y="323330"/>
                    <a:pt x="40632" y="306801"/>
                  </a:cubicBezTo>
                  <a:cubicBezTo>
                    <a:pt x="21436" y="290272"/>
                    <a:pt x="58109" y="216207"/>
                    <a:pt x="122545" y="141373"/>
                  </a:cubicBezTo>
                  <a:cubicBezTo>
                    <a:pt x="186980" y="66539"/>
                    <a:pt x="254778" y="19273"/>
                    <a:pt x="273974" y="35802"/>
                  </a:cubicBezTo>
                  <a:close/>
                </a:path>
              </a:pathLst>
            </a:custGeom>
            <a:solidFill>
              <a:srgbClr val="EFE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73" name="Freeform: Shape 10">
              <a:extLst>
                <a:ext uri="{FF2B5EF4-FFF2-40B4-BE49-F238E27FC236}">
                  <a16:creationId xmlns:a16="http://schemas.microsoft.com/office/drawing/2014/main" id="{7EBEA4F6-0694-4D7F-9CAA-2D99610A0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950" y="1249816"/>
              <a:ext cx="749660" cy="705236"/>
            </a:xfrm>
            <a:custGeom>
              <a:avLst/>
              <a:gdLst>
                <a:gd name="T0" fmla="*/ 610551 w 749659"/>
                <a:gd name="T1" fmla="*/ 703630 h 705235"/>
                <a:gd name="T2" fmla="*/ 536529 w 749659"/>
                <a:gd name="T3" fmla="*/ 551755 h 705235"/>
                <a:gd name="T4" fmla="*/ 481665 w 749659"/>
                <a:gd name="T5" fmla="*/ 545369 h 705235"/>
                <a:gd name="T6" fmla="*/ 350219 w 749659"/>
                <a:gd name="T7" fmla="*/ 484119 h 705235"/>
                <a:gd name="T8" fmla="*/ 185627 w 749659"/>
                <a:gd name="T9" fmla="*/ 404988 h 705235"/>
                <a:gd name="T10" fmla="*/ 197122 w 749659"/>
                <a:gd name="T11" fmla="*/ 384553 h 705235"/>
                <a:gd name="T12" fmla="*/ 93780 w 749659"/>
                <a:gd name="T13" fmla="*/ 310526 h 705235"/>
                <a:gd name="T14" fmla="*/ 126932 w 749659"/>
                <a:gd name="T15" fmla="*/ 292645 h 705235"/>
                <a:gd name="T16" fmla="*/ 4432 w 749659"/>
                <a:gd name="T17" fmla="*/ 241613 h 705235"/>
                <a:gd name="T18" fmla="*/ 33807 w 749659"/>
                <a:gd name="T19" fmla="*/ 214792 h 705235"/>
                <a:gd name="T20" fmla="*/ 315790 w 749659"/>
                <a:gd name="T21" fmla="*/ 246666 h 705235"/>
                <a:gd name="T22" fmla="*/ 50355 w 749659"/>
                <a:gd name="T23" fmla="*/ 170089 h 705235"/>
                <a:gd name="T24" fmla="*/ 86061 w 749659"/>
                <a:gd name="T25" fmla="*/ 140714 h 705235"/>
                <a:gd name="T26" fmla="*/ 491827 w 749659"/>
                <a:gd name="T27" fmla="*/ 199410 h 705235"/>
                <a:gd name="T28" fmla="*/ 481609 w 749659"/>
                <a:gd name="T29" fmla="*/ 158595 h 705235"/>
                <a:gd name="T30" fmla="*/ 442071 w 749659"/>
                <a:gd name="T31" fmla="*/ 32263 h 705235"/>
                <a:gd name="T32" fmla="*/ 481609 w 749659"/>
                <a:gd name="T33" fmla="*/ 4165 h 705235"/>
                <a:gd name="T34" fmla="*/ 533919 w 749659"/>
                <a:gd name="T35" fmla="*/ 98566 h 705235"/>
                <a:gd name="T36" fmla="*/ 599000 w 749659"/>
                <a:gd name="T37" fmla="*/ 181529 h 705235"/>
                <a:gd name="T38" fmla="*/ 699788 w 749659"/>
                <a:gd name="T39" fmla="*/ 327018 h 705235"/>
                <a:gd name="T40" fmla="*/ 692125 w 749659"/>
                <a:gd name="T41" fmla="*/ 375501 h 705235"/>
                <a:gd name="T42" fmla="*/ 749543 w 749659"/>
                <a:gd name="T43" fmla="*/ 496724 h 705235"/>
                <a:gd name="T44" fmla="*/ 610439 w 749659"/>
                <a:gd name="T45" fmla="*/ 703464 h 7052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49659"/>
                <a:gd name="T70" fmla="*/ 0 h 705235"/>
                <a:gd name="T71" fmla="*/ 749659 w 749659"/>
                <a:gd name="T72" fmla="*/ 705235 h 70523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49659" h="705235">
                  <a:moveTo>
                    <a:pt x="610546" y="703625"/>
                  </a:moveTo>
                  <a:lnTo>
                    <a:pt x="536524" y="551750"/>
                  </a:lnTo>
                  <a:lnTo>
                    <a:pt x="481660" y="545364"/>
                  </a:lnTo>
                  <a:cubicBezTo>
                    <a:pt x="481660" y="545364"/>
                    <a:pt x="406360" y="524929"/>
                    <a:pt x="350219" y="484114"/>
                  </a:cubicBezTo>
                  <a:cubicBezTo>
                    <a:pt x="350219" y="484114"/>
                    <a:pt x="194568" y="459847"/>
                    <a:pt x="185627" y="404983"/>
                  </a:cubicBezTo>
                  <a:cubicBezTo>
                    <a:pt x="185627" y="404983"/>
                    <a:pt x="181796" y="388379"/>
                    <a:pt x="197122" y="384548"/>
                  </a:cubicBezTo>
                  <a:cubicBezTo>
                    <a:pt x="197122" y="384548"/>
                    <a:pt x="97612" y="339901"/>
                    <a:pt x="93780" y="310526"/>
                  </a:cubicBezTo>
                  <a:cubicBezTo>
                    <a:pt x="93780" y="310526"/>
                    <a:pt x="87394" y="278651"/>
                    <a:pt x="126932" y="292645"/>
                  </a:cubicBezTo>
                  <a:cubicBezTo>
                    <a:pt x="126932" y="292645"/>
                    <a:pt x="1877" y="274764"/>
                    <a:pt x="4432" y="241613"/>
                  </a:cubicBezTo>
                  <a:cubicBezTo>
                    <a:pt x="4432" y="241613"/>
                    <a:pt x="-677" y="205907"/>
                    <a:pt x="33807" y="214792"/>
                  </a:cubicBezTo>
                  <a:lnTo>
                    <a:pt x="315790" y="246666"/>
                  </a:lnTo>
                  <a:cubicBezTo>
                    <a:pt x="315790" y="246666"/>
                    <a:pt x="56741" y="196911"/>
                    <a:pt x="50355" y="170089"/>
                  </a:cubicBezTo>
                  <a:cubicBezTo>
                    <a:pt x="50355" y="170089"/>
                    <a:pt x="8263" y="140714"/>
                    <a:pt x="86061" y="140714"/>
                  </a:cubicBezTo>
                  <a:cubicBezTo>
                    <a:pt x="86061" y="140714"/>
                    <a:pt x="355328" y="144546"/>
                    <a:pt x="491822" y="199410"/>
                  </a:cubicBezTo>
                  <a:cubicBezTo>
                    <a:pt x="491822" y="199410"/>
                    <a:pt x="508425" y="181529"/>
                    <a:pt x="481604" y="158595"/>
                  </a:cubicBezTo>
                  <a:cubicBezTo>
                    <a:pt x="481604" y="158595"/>
                    <a:pt x="422908" y="110117"/>
                    <a:pt x="442066" y="32263"/>
                  </a:cubicBezTo>
                  <a:cubicBezTo>
                    <a:pt x="442066" y="32263"/>
                    <a:pt x="452284" y="15660"/>
                    <a:pt x="481604" y="4165"/>
                  </a:cubicBezTo>
                  <a:lnTo>
                    <a:pt x="533914" y="98566"/>
                  </a:lnTo>
                  <a:cubicBezTo>
                    <a:pt x="533914" y="98566"/>
                    <a:pt x="562012" y="155985"/>
                    <a:pt x="598995" y="181529"/>
                  </a:cubicBezTo>
                  <a:cubicBezTo>
                    <a:pt x="598995" y="181529"/>
                    <a:pt x="699783" y="267046"/>
                    <a:pt x="699783" y="327018"/>
                  </a:cubicBezTo>
                  <a:lnTo>
                    <a:pt x="692120" y="375496"/>
                  </a:lnTo>
                  <a:lnTo>
                    <a:pt x="749538" y="496719"/>
                  </a:lnTo>
                  <a:lnTo>
                    <a:pt x="610434" y="703459"/>
                  </a:lnTo>
                  <a:lnTo>
                    <a:pt x="610546" y="703625"/>
                  </a:lnTo>
                  <a:close/>
                </a:path>
              </a:pathLst>
            </a:custGeom>
            <a:solidFill>
              <a:srgbClr val="EDA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74" name="Freeform: Shape 11">
              <a:extLst>
                <a:ext uri="{FF2B5EF4-FFF2-40B4-BE49-F238E27FC236}">
                  <a16:creationId xmlns:a16="http://schemas.microsoft.com/office/drawing/2014/main" id="{CB6AF4A1-419C-4DB9-B5F5-975701183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4382" y="1661907"/>
              <a:ext cx="377606" cy="505326"/>
            </a:xfrm>
            <a:custGeom>
              <a:avLst/>
              <a:gdLst>
                <a:gd name="T0" fmla="*/ 237559 w 377606"/>
                <a:gd name="T1" fmla="*/ 4165 h 505326"/>
                <a:gd name="T2" fmla="*/ 4165 w 377606"/>
                <a:gd name="T3" fmla="*/ 275208 h 505326"/>
                <a:gd name="T4" fmla="*/ 212792 w 377606"/>
                <a:gd name="T5" fmla="*/ 502105 h 505326"/>
                <a:gd name="T6" fmla="*/ 378662 w 377606"/>
                <a:gd name="T7" fmla="*/ 264769 h 505326"/>
                <a:gd name="T8" fmla="*/ 237559 w 377606"/>
                <a:gd name="T9" fmla="*/ 4220 h 5053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7606"/>
                <a:gd name="T16" fmla="*/ 0 h 505326"/>
                <a:gd name="T17" fmla="*/ 377606 w 377606"/>
                <a:gd name="T18" fmla="*/ 505326 h 5053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7606" h="505326">
                  <a:moveTo>
                    <a:pt x="237559" y="4165"/>
                  </a:moveTo>
                  <a:cubicBezTo>
                    <a:pt x="237559" y="4165"/>
                    <a:pt x="173810" y="205351"/>
                    <a:pt x="4165" y="275208"/>
                  </a:cubicBezTo>
                  <a:lnTo>
                    <a:pt x="212792" y="502105"/>
                  </a:lnTo>
                  <a:lnTo>
                    <a:pt x="378662" y="264769"/>
                  </a:lnTo>
                  <a:lnTo>
                    <a:pt x="237559" y="4220"/>
                  </a:lnTo>
                  <a:lnTo>
                    <a:pt x="237559" y="4165"/>
                  </a:lnTo>
                  <a:close/>
                </a:path>
              </a:pathLst>
            </a:custGeom>
            <a:solidFill>
              <a:srgbClr val="FDF7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75" name="Freeform: Shape 12">
              <a:extLst>
                <a:ext uri="{FF2B5EF4-FFF2-40B4-BE49-F238E27FC236}">
                  <a16:creationId xmlns:a16="http://schemas.microsoft.com/office/drawing/2014/main" id="{AB856DC0-1652-417D-A6C5-B5D3006DD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9583" y="1258923"/>
              <a:ext cx="1110607" cy="1227221"/>
            </a:xfrm>
            <a:custGeom>
              <a:avLst/>
              <a:gdLst>
                <a:gd name="T0" fmla="*/ 328573 w 1110607"/>
                <a:gd name="T1" fmla="*/ 407704 h 1227221"/>
                <a:gd name="T2" fmla="*/ 4165 w 1110607"/>
                <a:gd name="T3" fmla="*/ 757379 h 1227221"/>
                <a:gd name="T4" fmla="*/ 491721 w 1110607"/>
                <a:gd name="T5" fmla="*/ 1221501 h 1227221"/>
                <a:gd name="T6" fmla="*/ 773371 w 1110607"/>
                <a:gd name="T7" fmla="*/ 1151700 h 1227221"/>
                <a:gd name="T8" fmla="*/ 1111884 w 1110607"/>
                <a:gd name="T9" fmla="*/ 705180 h 1227221"/>
                <a:gd name="T10" fmla="*/ 1111884 w 1110607"/>
                <a:gd name="T11" fmla="*/ 4165 h 1227221"/>
                <a:gd name="T12" fmla="*/ 754602 w 1110607"/>
                <a:gd name="T13" fmla="*/ 305306 h 1227221"/>
                <a:gd name="T14" fmla="*/ 509602 w 1110607"/>
                <a:gd name="T15" fmla="*/ 728947 h 1227221"/>
                <a:gd name="T16" fmla="*/ 328573 w 1110607"/>
                <a:gd name="T17" fmla="*/ 407704 h 12272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10607"/>
                <a:gd name="T28" fmla="*/ 0 h 1227221"/>
                <a:gd name="T29" fmla="*/ 1110607 w 1110607"/>
                <a:gd name="T30" fmla="*/ 1227221 h 12272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10607" h="1227221">
                  <a:moveTo>
                    <a:pt x="328573" y="407704"/>
                  </a:moveTo>
                  <a:cubicBezTo>
                    <a:pt x="328573" y="407704"/>
                    <a:pt x="256994" y="665143"/>
                    <a:pt x="4165" y="757379"/>
                  </a:cubicBezTo>
                  <a:cubicBezTo>
                    <a:pt x="4165" y="757379"/>
                    <a:pt x="371776" y="1226610"/>
                    <a:pt x="491721" y="1221501"/>
                  </a:cubicBezTo>
                  <a:cubicBezTo>
                    <a:pt x="491721" y="1221501"/>
                    <a:pt x="647373" y="1244491"/>
                    <a:pt x="773371" y="1151700"/>
                  </a:cubicBezTo>
                  <a:lnTo>
                    <a:pt x="1111884" y="705180"/>
                  </a:lnTo>
                  <a:lnTo>
                    <a:pt x="1111884" y="4165"/>
                  </a:lnTo>
                  <a:cubicBezTo>
                    <a:pt x="1111884" y="4165"/>
                    <a:pt x="895427" y="7330"/>
                    <a:pt x="754602" y="305306"/>
                  </a:cubicBezTo>
                  <a:cubicBezTo>
                    <a:pt x="754602" y="305306"/>
                    <a:pt x="545308" y="757046"/>
                    <a:pt x="509602" y="728947"/>
                  </a:cubicBezTo>
                  <a:cubicBezTo>
                    <a:pt x="509602" y="728947"/>
                    <a:pt x="430638" y="504660"/>
                    <a:pt x="328573" y="407704"/>
                  </a:cubicBez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76" name="Freeform: Shape 13">
              <a:extLst>
                <a:ext uri="{FF2B5EF4-FFF2-40B4-BE49-F238E27FC236}">
                  <a16:creationId xmlns:a16="http://schemas.microsoft.com/office/drawing/2014/main" id="{D8313DF6-F78E-4783-AC19-2A76CBACB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7383" y="3358659"/>
              <a:ext cx="1515979" cy="272099"/>
            </a:xfrm>
            <a:custGeom>
              <a:avLst/>
              <a:gdLst>
                <a:gd name="T0" fmla="*/ 2421 w 1515978"/>
                <a:gd name="T1" fmla="*/ 138254 h 272098"/>
                <a:gd name="T2" fmla="*/ 979094 w 1515978"/>
                <a:gd name="T3" fmla="*/ 21135 h 272098"/>
                <a:gd name="T4" fmla="*/ 1278514 w 1515978"/>
                <a:gd name="T5" fmla="*/ 2421 h 272098"/>
                <a:gd name="T6" fmla="*/ 1504800 w 1515978"/>
                <a:gd name="T7" fmla="*/ 196005 h 272098"/>
                <a:gd name="T8" fmla="*/ 1238421 w 1515978"/>
                <a:gd name="T9" fmla="*/ 246482 h 272098"/>
                <a:gd name="T10" fmla="*/ 330161 w 1515978"/>
                <a:gd name="T11" fmla="*/ 181456 h 272098"/>
                <a:gd name="T12" fmla="*/ 2421 w 1515978"/>
                <a:gd name="T13" fmla="*/ 138254 h 2720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15978"/>
                <a:gd name="T22" fmla="*/ 0 h 272098"/>
                <a:gd name="T23" fmla="*/ 1515978 w 1515978"/>
                <a:gd name="T24" fmla="*/ 272098 h 27209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15978" h="272098">
                  <a:moveTo>
                    <a:pt x="2421" y="138249"/>
                  </a:moveTo>
                  <a:lnTo>
                    <a:pt x="979089" y="21135"/>
                  </a:lnTo>
                  <a:lnTo>
                    <a:pt x="1278509" y="2421"/>
                  </a:lnTo>
                  <a:cubicBezTo>
                    <a:pt x="1397011" y="93658"/>
                    <a:pt x="1480584" y="153575"/>
                    <a:pt x="1504795" y="196000"/>
                  </a:cubicBezTo>
                  <a:cubicBezTo>
                    <a:pt x="1557549" y="288625"/>
                    <a:pt x="1415558" y="282516"/>
                    <a:pt x="1238416" y="246477"/>
                  </a:cubicBezTo>
                  <a:cubicBezTo>
                    <a:pt x="868861" y="171289"/>
                    <a:pt x="715875" y="191835"/>
                    <a:pt x="330161" y="181451"/>
                  </a:cubicBezTo>
                  <a:cubicBezTo>
                    <a:pt x="160350" y="176842"/>
                    <a:pt x="20913" y="165514"/>
                    <a:pt x="2421" y="138249"/>
                  </a:cubicBezTo>
                  <a:close/>
                </a:path>
              </a:pathLst>
            </a:custGeom>
            <a:solidFill>
              <a:srgbClr val="0533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5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77" name="Freeform: Shape 14">
              <a:extLst>
                <a:ext uri="{FF2B5EF4-FFF2-40B4-BE49-F238E27FC236}">
                  <a16:creationId xmlns:a16="http://schemas.microsoft.com/office/drawing/2014/main" id="{65D9D61C-B594-455C-AB59-CADBACFEC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626" y="6505621"/>
              <a:ext cx="422031" cy="188803"/>
            </a:xfrm>
            <a:custGeom>
              <a:avLst/>
              <a:gdLst>
                <a:gd name="T0" fmla="*/ 130312 w 422030"/>
                <a:gd name="T1" fmla="*/ 59395 h 188803"/>
                <a:gd name="T2" fmla="*/ 32023 w 422030"/>
                <a:gd name="T3" fmla="*/ 113204 h 188803"/>
                <a:gd name="T4" fmla="*/ 2869 w 422030"/>
                <a:gd name="T5" fmla="*/ 184894 h 188803"/>
                <a:gd name="T6" fmla="*/ 105989 w 422030"/>
                <a:gd name="T7" fmla="*/ 186449 h 188803"/>
                <a:gd name="T8" fmla="*/ 252372 w 422030"/>
                <a:gd name="T9" fmla="*/ 166680 h 188803"/>
                <a:gd name="T10" fmla="*/ 416353 w 422030"/>
                <a:gd name="T11" fmla="*/ 163348 h 188803"/>
                <a:gd name="T12" fmla="*/ 417409 w 422030"/>
                <a:gd name="T13" fmla="*/ 104097 h 188803"/>
                <a:gd name="T14" fmla="*/ 424516 w 422030"/>
                <a:gd name="T15" fmla="*/ 53842 h 188803"/>
                <a:gd name="T16" fmla="*/ 308569 w 422030"/>
                <a:gd name="T17" fmla="*/ 2421 h 188803"/>
                <a:gd name="T18" fmla="*/ 130256 w 422030"/>
                <a:gd name="T19" fmla="*/ 59395 h 1888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2030"/>
                <a:gd name="T31" fmla="*/ 0 h 188803"/>
                <a:gd name="T32" fmla="*/ 422030 w 422030"/>
                <a:gd name="T33" fmla="*/ 188803 h 1888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2030" h="188803">
                  <a:moveTo>
                    <a:pt x="130312" y="59395"/>
                  </a:moveTo>
                  <a:lnTo>
                    <a:pt x="32023" y="113204"/>
                  </a:lnTo>
                  <a:cubicBezTo>
                    <a:pt x="9366" y="113926"/>
                    <a:pt x="204" y="184394"/>
                    <a:pt x="2869" y="184894"/>
                  </a:cubicBezTo>
                  <a:cubicBezTo>
                    <a:pt x="65119" y="197499"/>
                    <a:pt x="63064" y="187393"/>
                    <a:pt x="105989" y="186449"/>
                  </a:cubicBezTo>
                  <a:cubicBezTo>
                    <a:pt x="157077" y="185338"/>
                    <a:pt x="252367" y="166680"/>
                    <a:pt x="252367" y="166680"/>
                  </a:cubicBezTo>
                  <a:cubicBezTo>
                    <a:pt x="312451" y="168235"/>
                    <a:pt x="357542" y="167457"/>
                    <a:pt x="416348" y="163348"/>
                  </a:cubicBezTo>
                  <a:lnTo>
                    <a:pt x="417404" y="104097"/>
                  </a:lnTo>
                  <a:lnTo>
                    <a:pt x="424511" y="53842"/>
                  </a:lnTo>
                  <a:lnTo>
                    <a:pt x="308564" y="2421"/>
                  </a:lnTo>
                  <a:lnTo>
                    <a:pt x="130256" y="59395"/>
                  </a:lnTo>
                  <a:lnTo>
                    <a:pt x="130312" y="59395"/>
                  </a:lnTo>
                  <a:close/>
                </a:path>
              </a:pathLst>
            </a:custGeom>
            <a:solidFill>
              <a:srgbClr val="0430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5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78" name="Freeform: Shape 15">
              <a:extLst>
                <a:ext uri="{FF2B5EF4-FFF2-40B4-BE49-F238E27FC236}">
                  <a16:creationId xmlns:a16="http://schemas.microsoft.com/office/drawing/2014/main" id="{6D8C36D4-BC9F-4217-BA7D-A9722B4FB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3880" y="6544048"/>
              <a:ext cx="277652" cy="227674"/>
            </a:xfrm>
            <a:custGeom>
              <a:avLst/>
              <a:gdLst>
                <a:gd name="T0" fmla="*/ 76937 w 277651"/>
                <a:gd name="T1" fmla="*/ 29187 h 227674"/>
                <a:gd name="T2" fmla="*/ 6969 w 277651"/>
                <a:gd name="T3" fmla="*/ 162348 h 227674"/>
                <a:gd name="T4" fmla="*/ 62944 w 277651"/>
                <a:gd name="T5" fmla="*/ 229707 h 227674"/>
                <a:gd name="T6" fmla="*/ 204940 w 277651"/>
                <a:gd name="T7" fmla="*/ 181229 h 227674"/>
                <a:gd name="T8" fmla="*/ 273131 w 277651"/>
                <a:gd name="T9" fmla="*/ 117924 h 227674"/>
                <a:gd name="T10" fmla="*/ 274408 w 277651"/>
                <a:gd name="T11" fmla="*/ 23078 h 227674"/>
                <a:gd name="T12" fmla="*/ 147022 w 277651"/>
                <a:gd name="T13" fmla="*/ 2421 h 227674"/>
                <a:gd name="T14" fmla="*/ 76937 w 277651"/>
                <a:gd name="T15" fmla="*/ 29242 h 2276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7651"/>
                <a:gd name="T25" fmla="*/ 0 h 227674"/>
                <a:gd name="T26" fmla="*/ 277651 w 277651"/>
                <a:gd name="T27" fmla="*/ 227674 h 2276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7651" h="227674">
                  <a:moveTo>
                    <a:pt x="76937" y="29187"/>
                  </a:moveTo>
                  <a:cubicBezTo>
                    <a:pt x="68830" y="59617"/>
                    <a:pt x="13966" y="139081"/>
                    <a:pt x="6969" y="162348"/>
                  </a:cubicBezTo>
                  <a:cubicBezTo>
                    <a:pt x="-8635" y="213992"/>
                    <a:pt x="17353" y="228485"/>
                    <a:pt x="62944" y="229707"/>
                  </a:cubicBezTo>
                  <a:cubicBezTo>
                    <a:pt x="141574" y="231761"/>
                    <a:pt x="152125" y="205218"/>
                    <a:pt x="204935" y="181229"/>
                  </a:cubicBezTo>
                  <a:lnTo>
                    <a:pt x="273126" y="117924"/>
                  </a:lnTo>
                  <a:cubicBezTo>
                    <a:pt x="286509" y="69724"/>
                    <a:pt x="274237" y="41181"/>
                    <a:pt x="274403" y="23078"/>
                  </a:cubicBezTo>
                  <a:lnTo>
                    <a:pt x="147017" y="2421"/>
                  </a:lnTo>
                  <a:cubicBezTo>
                    <a:pt x="147017" y="2421"/>
                    <a:pt x="79492" y="30408"/>
                    <a:pt x="76937" y="29242"/>
                  </a:cubicBezTo>
                  <a:lnTo>
                    <a:pt x="76937" y="29187"/>
                  </a:lnTo>
                  <a:close/>
                </a:path>
              </a:pathLst>
            </a:custGeom>
            <a:solidFill>
              <a:srgbClr val="033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5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79" name="Freeform: Shape 16">
              <a:extLst>
                <a:ext uri="{FF2B5EF4-FFF2-40B4-BE49-F238E27FC236}">
                  <a16:creationId xmlns:a16="http://schemas.microsoft.com/office/drawing/2014/main" id="{3B649BC3-12B9-406B-A1D2-B99C2306E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9120" y="2676469"/>
              <a:ext cx="1510426" cy="3964868"/>
            </a:xfrm>
            <a:custGeom>
              <a:avLst/>
              <a:gdLst>
                <a:gd name="T0" fmla="*/ 4013 w 1510425"/>
                <a:gd name="T1" fmla="*/ 715487 h 3964868"/>
                <a:gd name="T2" fmla="*/ 193538 w 1510425"/>
                <a:gd name="T3" fmla="*/ 2279722 h 3964868"/>
                <a:gd name="T4" fmla="*/ 488293 w 1510425"/>
                <a:gd name="T5" fmla="*/ 3861560 h 3964868"/>
                <a:gd name="T6" fmla="*/ 727907 w 1510425"/>
                <a:gd name="T7" fmla="*/ 3895876 h 3964868"/>
                <a:gd name="T8" fmla="*/ 653052 w 1510425"/>
                <a:gd name="T9" fmla="*/ 2276334 h 3964868"/>
                <a:gd name="T10" fmla="*/ 707027 w 1510425"/>
                <a:gd name="T11" fmla="*/ 1517623 h 3964868"/>
                <a:gd name="T12" fmla="*/ 780666 w 1510425"/>
                <a:gd name="T13" fmla="*/ 1808047 h 3964868"/>
                <a:gd name="T14" fmla="*/ 1089692 w 1510425"/>
                <a:gd name="T15" fmla="*/ 2869564 h 3964868"/>
                <a:gd name="T16" fmla="*/ 1135060 w 1510425"/>
                <a:gd name="T17" fmla="*/ 3145274 h 3964868"/>
                <a:gd name="T18" fmla="*/ 1237181 w 1510425"/>
                <a:gd name="T19" fmla="*/ 3581408 h 3964868"/>
                <a:gd name="T20" fmla="*/ 1311703 w 1510425"/>
                <a:gd name="T21" fmla="*/ 3896766 h 3964868"/>
                <a:gd name="T22" fmla="*/ 1507836 w 1510425"/>
                <a:gd name="T23" fmla="*/ 3896154 h 3964868"/>
                <a:gd name="T24" fmla="*/ 1511945 w 1510425"/>
                <a:gd name="T25" fmla="*/ 3964902 h 3964868"/>
                <a:gd name="T26" fmla="*/ 1430038 w 1510425"/>
                <a:gd name="T27" fmla="*/ 2483906 h 3964868"/>
                <a:gd name="T28" fmla="*/ 1308260 w 1510425"/>
                <a:gd name="T29" fmla="*/ 723705 h 3964868"/>
                <a:gd name="T30" fmla="*/ 719300 w 1510425"/>
                <a:gd name="T31" fmla="*/ 311559 h 3964868"/>
                <a:gd name="T32" fmla="*/ 297213 w 1510425"/>
                <a:gd name="T33" fmla="*/ 2421 h 3964868"/>
                <a:gd name="T34" fmla="*/ 150002 w 1510425"/>
                <a:gd name="T35" fmla="*/ 25855 h 3964868"/>
                <a:gd name="T36" fmla="*/ 4013 w 1510425"/>
                <a:gd name="T37" fmla="*/ 715542 h 39648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10425"/>
                <a:gd name="T58" fmla="*/ 0 h 3964868"/>
                <a:gd name="T59" fmla="*/ 1510425 w 1510425"/>
                <a:gd name="T60" fmla="*/ 3964868 h 396486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10425" h="3964868">
                  <a:moveTo>
                    <a:pt x="4013" y="715487"/>
                  </a:moveTo>
                  <a:cubicBezTo>
                    <a:pt x="-16922" y="951435"/>
                    <a:pt x="175213" y="1987521"/>
                    <a:pt x="193538" y="2279722"/>
                  </a:cubicBezTo>
                  <a:cubicBezTo>
                    <a:pt x="211863" y="2571867"/>
                    <a:pt x="502509" y="3866335"/>
                    <a:pt x="488293" y="3861560"/>
                  </a:cubicBezTo>
                  <a:cubicBezTo>
                    <a:pt x="743233" y="3908538"/>
                    <a:pt x="727907" y="3895877"/>
                    <a:pt x="727907" y="3895877"/>
                  </a:cubicBezTo>
                  <a:cubicBezTo>
                    <a:pt x="743733" y="3766547"/>
                    <a:pt x="653052" y="2276334"/>
                    <a:pt x="653052" y="2276334"/>
                  </a:cubicBezTo>
                  <a:lnTo>
                    <a:pt x="707027" y="1517623"/>
                  </a:lnTo>
                  <a:cubicBezTo>
                    <a:pt x="731572" y="1614412"/>
                    <a:pt x="759337" y="1710480"/>
                    <a:pt x="780661" y="1808047"/>
                  </a:cubicBezTo>
                  <a:lnTo>
                    <a:pt x="1089687" y="2869565"/>
                  </a:lnTo>
                  <a:lnTo>
                    <a:pt x="1135055" y="3145274"/>
                  </a:lnTo>
                  <a:lnTo>
                    <a:pt x="1237176" y="3581409"/>
                  </a:lnTo>
                  <a:lnTo>
                    <a:pt x="1311698" y="3896766"/>
                  </a:lnTo>
                  <a:lnTo>
                    <a:pt x="1507831" y="3896155"/>
                  </a:lnTo>
                  <a:lnTo>
                    <a:pt x="1511940" y="3964902"/>
                  </a:lnTo>
                  <a:lnTo>
                    <a:pt x="1430033" y="2483907"/>
                  </a:lnTo>
                  <a:cubicBezTo>
                    <a:pt x="1399269" y="2239407"/>
                    <a:pt x="1370449" y="1055833"/>
                    <a:pt x="1308255" y="723705"/>
                  </a:cubicBezTo>
                  <a:lnTo>
                    <a:pt x="719300" y="311559"/>
                  </a:lnTo>
                  <a:lnTo>
                    <a:pt x="297213" y="2421"/>
                  </a:lnTo>
                  <a:lnTo>
                    <a:pt x="150002" y="25855"/>
                  </a:lnTo>
                  <a:lnTo>
                    <a:pt x="4013" y="715542"/>
                  </a:lnTo>
                  <a:lnTo>
                    <a:pt x="4013" y="715487"/>
                  </a:lnTo>
                  <a:close/>
                </a:path>
              </a:pathLst>
            </a:custGeom>
            <a:solidFill>
              <a:srgbClr val="0F4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5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80" name="Freeform: Shape 17">
              <a:extLst>
                <a:ext uri="{FF2B5EF4-FFF2-40B4-BE49-F238E27FC236}">
                  <a16:creationId xmlns:a16="http://schemas.microsoft.com/office/drawing/2014/main" id="{8D21C035-83E9-4387-90F0-DA81B3EA6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3880" y="3511368"/>
              <a:ext cx="433137" cy="971781"/>
            </a:xfrm>
            <a:custGeom>
              <a:avLst/>
              <a:gdLst>
                <a:gd name="T0" fmla="*/ 341717 w 433136"/>
                <a:gd name="T1" fmla="*/ 694607 h 971781"/>
                <a:gd name="T2" fmla="*/ 2421 w 433136"/>
                <a:gd name="T3" fmla="*/ 2421 h 971781"/>
                <a:gd name="T4" fmla="*/ 358209 w 433136"/>
                <a:gd name="T5" fmla="*/ 285682 h 971781"/>
                <a:gd name="T6" fmla="*/ 415905 w 433136"/>
                <a:gd name="T7" fmla="*/ 973148 h 971781"/>
                <a:gd name="T8" fmla="*/ 342272 w 433136"/>
                <a:gd name="T9" fmla="*/ 682724 h 971781"/>
                <a:gd name="T10" fmla="*/ 341717 w 433136"/>
                <a:gd name="T11" fmla="*/ 694607 h 9717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3136"/>
                <a:gd name="T19" fmla="*/ 0 h 971781"/>
                <a:gd name="T20" fmla="*/ 433136 w 433136"/>
                <a:gd name="T21" fmla="*/ 971781 h 9717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3136" h="971781">
                  <a:moveTo>
                    <a:pt x="341712" y="694607"/>
                  </a:moveTo>
                  <a:cubicBezTo>
                    <a:pt x="280462" y="463157"/>
                    <a:pt x="174621" y="318334"/>
                    <a:pt x="2421" y="2421"/>
                  </a:cubicBezTo>
                  <a:cubicBezTo>
                    <a:pt x="130752" y="131529"/>
                    <a:pt x="183006" y="210494"/>
                    <a:pt x="358204" y="285682"/>
                  </a:cubicBezTo>
                  <a:cubicBezTo>
                    <a:pt x="481371" y="829157"/>
                    <a:pt x="415900" y="973148"/>
                    <a:pt x="415900" y="973148"/>
                  </a:cubicBezTo>
                  <a:cubicBezTo>
                    <a:pt x="394577" y="875581"/>
                    <a:pt x="366811" y="779458"/>
                    <a:pt x="342267" y="682724"/>
                  </a:cubicBezTo>
                  <a:lnTo>
                    <a:pt x="341712" y="694607"/>
                  </a:lnTo>
                  <a:close/>
                </a:path>
              </a:pathLst>
            </a:custGeom>
            <a:solidFill>
              <a:srgbClr val="0533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5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81" name="Freeform: Shape 18">
              <a:extLst>
                <a:ext uri="{FF2B5EF4-FFF2-40B4-BE49-F238E27FC236}">
                  <a16:creationId xmlns:a16="http://schemas.microsoft.com/office/drawing/2014/main" id="{7AEE35B9-53FE-4FA8-8010-83A9932F1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066" y="769445"/>
              <a:ext cx="1116160" cy="472008"/>
            </a:xfrm>
            <a:custGeom>
              <a:avLst/>
              <a:gdLst>
                <a:gd name="T0" fmla="*/ 2421 w 1116160"/>
                <a:gd name="T1" fmla="*/ 474429 h 472008"/>
                <a:gd name="T2" fmla="*/ 201720 w 1116160"/>
                <a:gd name="T3" fmla="*/ 465267 h 472008"/>
                <a:gd name="T4" fmla="*/ 885076 w 1116160"/>
                <a:gd name="T5" fmla="*/ 416345 h 472008"/>
                <a:gd name="T6" fmla="*/ 1116527 w 1116160"/>
                <a:gd name="T7" fmla="*/ 414401 h 472008"/>
                <a:gd name="T8" fmla="*/ 687943 w 1116160"/>
                <a:gd name="T9" fmla="*/ 180896 h 472008"/>
                <a:gd name="T10" fmla="*/ 680558 w 1116160"/>
                <a:gd name="T11" fmla="*/ 2421 h 472008"/>
                <a:gd name="T12" fmla="*/ 482259 w 1116160"/>
                <a:gd name="T13" fmla="*/ 6253 h 472008"/>
                <a:gd name="T14" fmla="*/ 283960 w 1116160"/>
                <a:gd name="T15" fmla="*/ 2421 h 472008"/>
                <a:gd name="T16" fmla="*/ 2421 w 1116160"/>
                <a:gd name="T17" fmla="*/ 474429 h 4720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16160"/>
                <a:gd name="T28" fmla="*/ 0 h 472008"/>
                <a:gd name="T29" fmla="*/ 1116160 w 1116160"/>
                <a:gd name="T30" fmla="*/ 472008 h 4720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16160" h="472008">
                  <a:moveTo>
                    <a:pt x="2421" y="474429"/>
                  </a:moveTo>
                  <a:lnTo>
                    <a:pt x="201720" y="465267"/>
                  </a:lnTo>
                  <a:lnTo>
                    <a:pt x="885076" y="416345"/>
                  </a:lnTo>
                  <a:lnTo>
                    <a:pt x="1116527" y="414401"/>
                  </a:lnTo>
                  <a:cubicBezTo>
                    <a:pt x="899514" y="433170"/>
                    <a:pt x="709878" y="241368"/>
                    <a:pt x="687943" y="180896"/>
                  </a:cubicBezTo>
                  <a:cubicBezTo>
                    <a:pt x="669896" y="131307"/>
                    <a:pt x="669119" y="53731"/>
                    <a:pt x="680558" y="2421"/>
                  </a:cubicBezTo>
                  <a:lnTo>
                    <a:pt x="482259" y="6253"/>
                  </a:lnTo>
                  <a:lnTo>
                    <a:pt x="283960" y="2421"/>
                  </a:lnTo>
                  <a:cubicBezTo>
                    <a:pt x="311059" y="230540"/>
                    <a:pt x="209772" y="385581"/>
                    <a:pt x="2421" y="474429"/>
                  </a:cubicBezTo>
                  <a:close/>
                </a:path>
              </a:pathLst>
            </a:custGeom>
            <a:solidFill>
              <a:srgbClr val="FAB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5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82" name="Freeform: Shape 19">
              <a:extLst>
                <a:ext uri="{FF2B5EF4-FFF2-40B4-BE49-F238E27FC236}">
                  <a16:creationId xmlns:a16="http://schemas.microsoft.com/office/drawing/2014/main" id="{7F6823D8-EE48-4ED6-A269-96360C4D0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9623" y="769445"/>
              <a:ext cx="449796" cy="227674"/>
            </a:xfrm>
            <a:custGeom>
              <a:avLst/>
              <a:gdLst>
                <a:gd name="T0" fmla="*/ 449150 w 449795"/>
                <a:gd name="T1" fmla="*/ 218046 h 227674"/>
                <a:gd name="T2" fmla="*/ 407336 w 449795"/>
                <a:gd name="T3" fmla="*/ 180896 h 227674"/>
                <a:gd name="T4" fmla="*/ 399951 w 449795"/>
                <a:gd name="T5" fmla="*/ 2421 h 227674"/>
                <a:gd name="T6" fmla="*/ 201647 w 449795"/>
                <a:gd name="T7" fmla="*/ 6253 h 227674"/>
                <a:gd name="T8" fmla="*/ 3348 w 449795"/>
                <a:gd name="T9" fmla="*/ 2421 h 227674"/>
                <a:gd name="T10" fmla="*/ 6624 w 449795"/>
                <a:gd name="T11" fmla="*/ 19247 h 227674"/>
                <a:gd name="T12" fmla="*/ 8901 w 449795"/>
                <a:gd name="T13" fmla="*/ 36739 h 227674"/>
                <a:gd name="T14" fmla="*/ 36777 w 449795"/>
                <a:gd name="T15" fmla="*/ 65892 h 227674"/>
                <a:gd name="T16" fmla="*/ 3403 w 449795"/>
                <a:gd name="T17" fmla="*/ 120756 h 227674"/>
                <a:gd name="T18" fmla="*/ 111299 w 449795"/>
                <a:gd name="T19" fmla="*/ 169234 h 227674"/>
                <a:gd name="T20" fmla="*/ 245909 w 449795"/>
                <a:gd name="T21" fmla="*/ 211160 h 227674"/>
                <a:gd name="T22" fmla="*/ 449206 w 449795"/>
                <a:gd name="T23" fmla="*/ 217990 h 2276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49795"/>
                <a:gd name="T37" fmla="*/ 0 h 227674"/>
                <a:gd name="T38" fmla="*/ 449795 w 449795"/>
                <a:gd name="T39" fmla="*/ 227674 h 22767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49795" h="227674">
                  <a:moveTo>
                    <a:pt x="449145" y="218046"/>
                  </a:moveTo>
                  <a:cubicBezTo>
                    <a:pt x="432320" y="209494"/>
                    <a:pt x="413773" y="198499"/>
                    <a:pt x="407331" y="180896"/>
                  </a:cubicBezTo>
                  <a:cubicBezTo>
                    <a:pt x="389284" y="131307"/>
                    <a:pt x="388506" y="53731"/>
                    <a:pt x="399946" y="2421"/>
                  </a:cubicBezTo>
                  <a:lnTo>
                    <a:pt x="201647" y="6253"/>
                  </a:lnTo>
                  <a:lnTo>
                    <a:pt x="3348" y="2421"/>
                  </a:lnTo>
                  <a:cubicBezTo>
                    <a:pt x="3848" y="4698"/>
                    <a:pt x="5347" y="11417"/>
                    <a:pt x="6624" y="19247"/>
                  </a:cubicBezTo>
                  <a:cubicBezTo>
                    <a:pt x="7624" y="26355"/>
                    <a:pt x="8512" y="34573"/>
                    <a:pt x="8901" y="36739"/>
                  </a:cubicBezTo>
                  <a:cubicBezTo>
                    <a:pt x="17564" y="47123"/>
                    <a:pt x="26726" y="57507"/>
                    <a:pt x="36777" y="65892"/>
                  </a:cubicBezTo>
                  <a:cubicBezTo>
                    <a:pt x="47828" y="75110"/>
                    <a:pt x="-5370" y="110206"/>
                    <a:pt x="3403" y="120756"/>
                  </a:cubicBezTo>
                  <a:cubicBezTo>
                    <a:pt x="19229" y="139526"/>
                    <a:pt x="95861" y="155907"/>
                    <a:pt x="111299" y="169234"/>
                  </a:cubicBezTo>
                  <a:cubicBezTo>
                    <a:pt x="111299" y="169234"/>
                    <a:pt x="190152" y="198499"/>
                    <a:pt x="245904" y="211160"/>
                  </a:cubicBezTo>
                  <a:cubicBezTo>
                    <a:pt x="312818" y="226320"/>
                    <a:pt x="402389" y="232428"/>
                    <a:pt x="449201" y="217990"/>
                  </a:cubicBezTo>
                  <a:lnTo>
                    <a:pt x="449145" y="218046"/>
                  </a:lnTo>
                  <a:close/>
                </a:path>
              </a:pathLst>
            </a:custGeom>
            <a:solidFill>
              <a:srgbClr val="E7A3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5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83" name="Freeform: Shape 20">
              <a:extLst>
                <a:ext uri="{FF2B5EF4-FFF2-40B4-BE49-F238E27FC236}">
                  <a16:creationId xmlns:a16="http://schemas.microsoft.com/office/drawing/2014/main" id="{B32874A2-D02D-4E82-992C-FBE07501C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2708" y="1089355"/>
              <a:ext cx="533091" cy="605281"/>
            </a:xfrm>
            <a:custGeom>
              <a:avLst/>
              <a:gdLst>
                <a:gd name="T0" fmla="*/ 383360 w 533091"/>
                <a:gd name="T1" fmla="*/ 17026 h 605280"/>
                <a:gd name="T2" fmla="*/ 307338 w 533091"/>
                <a:gd name="T3" fmla="*/ 8252 h 605280"/>
                <a:gd name="T4" fmla="*/ 206107 w 533091"/>
                <a:gd name="T5" fmla="*/ 8252 h 605280"/>
                <a:gd name="T6" fmla="*/ 166847 w 533091"/>
                <a:gd name="T7" fmla="*/ 2421 h 605280"/>
                <a:gd name="T8" fmla="*/ 126365 w 533091"/>
                <a:gd name="T9" fmla="*/ 41015 h 605280"/>
                <a:gd name="T10" fmla="*/ 2421 w 533091"/>
                <a:gd name="T11" fmla="*/ 433286 h 605280"/>
                <a:gd name="T12" fmla="*/ 115259 w 533091"/>
                <a:gd name="T13" fmla="*/ 606597 h 605280"/>
                <a:gd name="T14" fmla="*/ 282128 w 533091"/>
                <a:gd name="T15" fmla="*/ 571446 h 605280"/>
                <a:gd name="T16" fmla="*/ 476040 w 533091"/>
                <a:gd name="T17" fmla="*/ 332554 h 605280"/>
                <a:gd name="T18" fmla="*/ 534957 w 533091"/>
                <a:gd name="T19" fmla="*/ 98433 h 605280"/>
                <a:gd name="T20" fmla="*/ 383360 w 533091"/>
                <a:gd name="T21" fmla="*/ 17026 h 6052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33091"/>
                <a:gd name="T34" fmla="*/ 0 h 605280"/>
                <a:gd name="T35" fmla="*/ 533091 w 533091"/>
                <a:gd name="T36" fmla="*/ 605280 h 6052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33091" h="605280">
                  <a:moveTo>
                    <a:pt x="383360" y="17026"/>
                  </a:moveTo>
                  <a:lnTo>
                    <a:pt x="307338" y="8252"/>
                  </a:lnTo>
                  <a:lnTo>
                    <a:pt x="206107" y="8252"/>
                  </a:lnTo>
                  <a:lnTo>
                    <a:pt x="166847" y="2421"/>
                  </a:lnTo>
                  <a:lnTo>
                    <a:pt x="126365" y="41015"/>
                  </a:lnTo>
                  <a:lnTo>
                    <a:pt x="2421" y="433281"/>
                  </a:lnTo>
                  <a:lnTo>
                    <a:pt x="115259" y="606592"/>
                  </a:lnTo>
                  <a:lnTo>
                    <a:pt x="282128" y="571441"/>
                  </a:lnTo>
                  <a:lnTo>
                    <a:pt x="476040" y="332549"/>
                  </a:lnTo>
                  <a:lnTo>
                    <a:pt x="534957" y="98433"/>
                  </a:lnTo>
                  <a:lnTo>
                    <a:pt x="383360" y="17026"/>
                  </a:lnTo>
                  <a:close/>
                </a:path>
              </a:pathLst>
            </a:custGeom>
            <a:solidFill>
              <a:srgbClr val="E8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5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84" name="Freeform: Shape 21">
              <a:extLst>
                <a:ext uri="{FF2B5EF4-FFF2-40B4-BE49-F238E27FC236}">
                  <a16:creationId xmlns:a16="http://schemas.microsoft.com/office/drawing/2014/main" id="{A19139B5-88AD-4DE8-AE3B-1157EAB13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1312" y="974630"/>
              <a:ext cx="177697" cy="288758"/>
            </a:xfrm>
            <a:custGeom>
              <a:avLst/>
              <a:gdLst>
                <a:gd name="T0" fmla="*/ 77276 w 177697"/>
                <a:gd name="T1" fmla="*/ 2421 h 288757"/>
                <a:gd name="T2" fmla="*/ 29687 w 177697"/>
                <a:gd name="T3" fmla="*/ 99266 h 288757"/>
                <a:gd name="T4" fmla="*/ 2421 w 177697"/>
                <a:gd name="T5" fmla="*/ 291684 h 288757"/>
                <a:gd name="T6" fmla="*/ 179119 w 177697"/>
                <a:gd name="T7" fmla="*/ 125365 h 288757"/>
                <a:gd name="T8" fmla="*/ 77276 w 177697"/>
                <a:gd name="T9" fmla="*/ 2421 h 2887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7697"/>
                <a:gd name="T16" fmla="*/ 0 h 288757"/>
                <a:gd name="T17" fmla="*/ 177697 w 177697"/>
                <a:gd name="T18" fmla="*/ 288757 h 2887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7697" h="288757">
                  <a:moveTo>
                    <a:pt x="77276" y="2421"/>
                  </a:moveTo>
                  <a:lnTo>
                    <a:pt x="29687" y="99266"/>
                  </a:lnTo>
                  <a:cubicBezTo>
                    <a:pt x="13971" y="141414"/>
                    <a:pt x="3643" y="198610"/>
                    <a:pt x="2421" y="291679"/>
                  </a:cubicBezTo>
                  <a:cubicBezTo>
                    <a:pt x="51677" y="202664"/>
                    <a:pt x="99599" y="116814"/>
                    <a:pt x="179119" y="125365"/>
                  </a:cubicBezTo>
                  <a:cubicBezTo>
                    <a:pt x="120201" y="80719"/>
                    <a:pt x="95601" y="53231"/>
                    <a:pt x="77276" y="2421"/>
                  </a:cubicBezTo>
                  <a:close/>
                </a:path>
              </a:pathLst>
            </a:custGeom>
            <a:solidFill>
              <a:srgbClr val="D7F4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5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85" name="Freeform: Shape 22">
              <a:extLst>
                <a:ext uri="{FF2B5EF4-FFF2-40B4-BE49-F238E27FC236}">
                  <a16:creationId xmlns:a16="http://schemas.microsoft.com/office/drawing/2014/main" id="{B3F42321-7797-47B6-90DF-49D00709B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725" y="849298"/>
              <a:ext cx="360947" cy="405372"/>
            </a:xfrm>
            <a:custGeom>
              <a:avLst/>
              <a:gdLst>
                <a:gd name="T0" fmla="*/ 290790 w 360947"/>
                <a:gd name="T1" fmla="*/ 2421 h 405371"/>
                <a:gd name="T2" fmla="*/ 2421 w 360947"/>
                <a:gd name="T3" fmla="*/ 263530 h 405371"/>
                <a:gd name="T4" fmla="*/ 120201 w 360947"/>
                <a:gd name="T5" fmla="*/ 404077 h 405371"/>
                <a:gd name="T6" fmla="*/ 360703 w 360947"/>
                <a:gd name="T7" fmla="*/ 90270 h 405371"/>
                <a:gd name="T8" fmla="*/ 290790 w 360947"/>
                <a:gd name="T9" fmla="*/ 2421 h 4053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947"/>
                <a:gd name="T16" fmla="*/ 0 h 405371"/>
                <a:gd name="T17" fmla="*/ 360947 w 360947"/>
                <a:gd name="T18" fmla="*/ 405371 h 4053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947" h="405371">
                  <a:moveTo>
                    <a:pt x="290790" y="2421"/>
                  </a:moveTo>
                  <a:cubicBezTo>
                    <a:pt x="226042" y="109984"/>
                    <a:pt x="115759" y="197000"/>
                    <a:pt x="2421" y="263525"/>
                  </a:cubicBezTo>
                  <a:cubicBezTo>
                    <a:pt x="62894" y="291401"/>
                    <a:pt x="99988" y="352152"/>
                    <a:pt x="120201" y="404072"/>
                  </a:cubicBezTo>
                  <a:cubicBezTo>
                    <a:pt x="255917" y="266524"/>
                    <a:pt x="263525" y="257528"/>
                    <a:pt x="360703" y="90270"/>
                  </a:cubicBezTo>
                  <a:cubicBezTo>
                    <a:pt x="336103" y="79608"/>
                    <a:pt x="309671" y="52510"/>
                    <a:pt x="290790" y="2421"/>
                  </a:cubicBezTo>
                  <a:close/>
                </a:path>
              </a:pathLst>
            </a:custGeom>
            <a:solidFill>
              <a:srgbClr val="D7F4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5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86" name="Freeform: Shape 23">
              <a:extLst>
                <a:ext uri="{FF2B5EF4-FFF2-40B4-BE49-F238E27FC236}">
                  <a16:creationId xmlns:a16="http://schemas.microsoft.com/office/drawing/2014/main" id="{4722B725-0C2D-4714-8719-450ED9767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4638" y="1097830"/>
              <a:ext cx="383159" cy="866274"/>
            </a:xfrm>
            <a:custGeom>
              <a:avLst/>
              <a:gdLst>
                <a:gd name="T0" fmla="*/ 313447 w 383159"/>
                <a:gd name="T1" fmla="*/ 5663 h 866273"/>
                <a:gd name="T2" fmla="*/ 281517 w 383159"/>
                <a:gd name="T3" fmla="*/ 2720 h 866273"/>
                <a:gd name="T4" fmla="*/ 153353 w 383159"/>
                <a:gd name="T5" fmla="*/ 98177 h 866273"/>
                <a:gd name="T6" fmla="*/ 198721 w 383159"/>
                <a:gd name="T7" fmla="*/ 160204 h 866273"/>
                <a:gd name="T8" fmla="*/ 28798 w 383159"/>
                <a:gd name="T9" fmla="*/ 462739 h 866273"/>
                <a:gd name="T10" fmla="*/ 2421 w 383159"/>
                <a:gd name="T11" fmla="*/ 800752 h 866273"/>
                <a:gd name="T12" fmla="*/ 66226 w 383159"/>
                <a:gd name="T13" fmla="*/ 866334 h 866273"/>
                <a:gd name="T14" fmla="*/ 147244 w 383159"/>
                <a:gd name="T15" fmla="*/ 814801 h 866273"/>
                <a:gd name="T16" fmla="*/ 252808 w 383159"/>
                <a:gd name="T17" fmla="*/ 491837 h 866273"/>
                <a:gd name="T18" fmla="*/ 307949 w 383159"/>
                <a:gd name="T19" fmla="*/ 165480 h 866273"/>
                <a:gd name="T20" fmla="*/ 385248 w 383159"/>
                <a:gd name="T21" fmla="*/ 93457 h 866273"/>
                <a:gd name="T22" fmla="*/ 313502 w 383159"/>
                <a:gd name="T23" fmla="*/ 5608 h 86627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83159"/>
                <a:gd name="T37" fmla="*/ 0 h 866273"/>
                <a:gd name="T38" fmla="*/ 383159 w 383159"/>
                <a:gd name="T39" fmla="*/ 866273 h 86627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83159" h="866273">
                  <a:moveTo>
                    <a:pt x="313447" y="5663"/>
                  </a:moveTo>
                  <a:lnTo>
                    <a:pt x="281517" y="2720"/>
                  </a:lnTo>
                  <a:cubicBezTo>
                    <a:pt x="248532" y="-1111"/>
                    <a:pt x="187282" y="31929"/>
                    <a:pt x="153353" y="98177"/>
                  </a:cubicBezTo>
                  <a:lnTo>
                    <a:pt x="198721" y="160204"/>
                  </a:lnTo>
                  <a:cubicBezTo>
                    <a:pt x="198721" y="160204"/>
                    <a:pt x="68003" y="356116"/>
                    <a:pt x="28798" y="462734"/>
                  </a:cubicBezTo>
                  <a:cubicBezTo>
                    <a:pt x="3809" y="530703"/>
                    <a:pt x="24245" y="630380"/>
                    <a:pt x="2421" y="800747"/>
                  </a:cubicBezTo>
                  <a:lnTo>
                    <a:pt x="66226" y="866329"/>
                  </a:lnTo>
                  <a:lnTo>
                    <a:pt x="147244" y="814796"/>
                  </a:lnTo>
                  <a:cubicBezTo>
                    <a:pt x="228596" y="673361"/>
                    <a:pt x="238703" y="545363"/>
                    <a:pt x="252808" y="491832"/>
                  </a:cubicBezTo>
                  <a:cubicBezTo>
                    <a:pt x="270355" y="424973"/>
                    <a:pt x="267967" y="316300"/>
                    <a:pt x="307949" y="165480"/>
                  </a:cubicBezTo>
                  <a:cubicBezTo>
                    <a:pt x="325497" y="152097"/>
                    <a:pt x="356316" y="137048"/>
                    <a:pt x="385248" y="93457"/>
                  </a:cubicBezTo>
                  <a:cubicBezTo>
                    <a:pt x="366145" y="61527"/>
                    <a:pt x="341878" y="25654"/>
                    <a:pt x="313502" y="5608"/>
                  </a:cubicBezTo>
                  <a:lnTo>
                    <a:pt x="313447" y="5663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5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87" name="Freeform: Shape 24">
              <a:extLst>
                <a:ext uri="{FF2B5EF4-FFF2-40B4-BE49-F238E27FC236}">
                  <a16:creationId xmlns:a16="http://schemas.microsoft.com/office/drawing/2014/main" id="{6E4CA053-3D3C-43A3-95A5-4F5371475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6162" y="903218"/>
              <a:ext cx="1665911" cy="2687670"/>
            </a:xfrm>
            <a:custGeom>
              <a:avLst/>
              <a:gdLst>
                <a:gd name="T0" fmla="*/ 550895 w 1665910"/>
                <a:gd name="T1" fmla="*/ 174510 h 2687669"/>
                <a:gd name="T2" fmla="*/ 115814 w 1665910"/>
                <a:gd name="T3" fmla="*/ 358648 h 2687669"/>
                <a:gd name="T4" fmla="*/ 199998 w 1665910"/>
                <a:gd name="T5" fmla="*/ 1646403 h 2687669"/>
                <a:gd name="T6" fmla="*/ 2421 w 1665910"/>
                <a:gd name="T7" fmla="*/ 2600750 h 2687669"/>
                <a:gd name="T8" fmla="*/ 178786 w 1665910"/>
                <a:gd name="T9" fmla="*/ 2548884 h 2687669"/>
                <a:gd name="T10" fmla="*/ 380361 w 1665910"/>
                <a:gd name="T11" fmla="*/ 1864193 h 2687669"/>
                <a:gd name="T12" fmla="*/ 564500 w 1665910"/>
                <a:gd name="T13" fmla="*/ 2599250 h 2687669"/>
                <a:gd name="T14" fmla="*/ 1187777 w 1665910"/>
                <a:gd name="T15" fmla="*/ 2580314 h 2687669"/>
                <a:gd name="T16" fmla="*/ 1516628 w 1665910"/>
                <a:gd name="T17" fmla="*/ 2686212 h 2687669"/>
                <a:gd name="T18" fmla="*/ 1347260 w 1665910"/>
                <a:gd name="T19" fmla="*/ 1630021 h 2687669"/>
                <a:gd name="T20" fmla="*/ 1657731 w 1665910"/>
                <a:gd name="T21" fmla="*/ 322110 h 2687669"/>
                <a:gd name="T22" fmla="*/ 1040511 w 1665910"/>
                <a:gd name="T23" fmla="*/ 2421 h 2687669"/>
                <a:gd name="T24" fmla="*/ 508025 w 1665910"/>
                <a:gd name="T25" fmla="*/ 1047894 h 2687669"/>
                <a:gd name="T26" fmla="*/ 474540 w 1665910"/>
                <a:gd name="T27" fmla="*/ 1011855 h 2687669"/>
                <a:gd name="T28" fmla="*/ 550950 w 1665910"/>
                <a:gd name="T29" fmla="*/ 174565 h 268766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65910"/>
                <a:gd name="T46" fmla="*/ 0 h 2687669"/>
                <a:gd name="T47" fmla="*/ 1665910 w 1665910"/>
                <a:gd name="T48" fmla="*/ 2687669 h 268766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65910" h="2687669">
                  <a:moveTo>
                    <a:pt x="550895" y="174510"/>
                  </a:moveTo>
                  <a:cubicBezTo>
                    <a:pt x="428450" y="241091"/>
                    <a:pt x="138693" y="346265"/>
                    <a:pt x="115814" y="358648"/>
                  </a:cubicBezTo>
                  <a:cubicBezTo>
                    <a:pt x="56286" y="390856"/>
                    <a:pt x="79997" y="1595921"/>
                    <a:pt x="199998" y="1646398"/>
                  </a:cubicBezTo>
                  <a:lnTo>
                    <a:pt x="2421" y="2600742"/>
                  </a:lnTo>
                  <a:cubicBezTo>
                    <a:pt x="57785" y="2599965"/>
                    <a:pt x="152853" y="2593357"/>
                    <a:pt x="178786" y="2548877"/>
                  </a:cubicBezTo>
                  <a:cubicBezTo>
                    <a:pt x="279240" y="2376122"/>
                    <a:pt x="327052" y="2036943"/>
                    <a:pt x="380361" y="1864188"/>
                  </a:cubicBezTo>
                  <a:cubicBezTo>
                    <a:pt x="398019" y="1993740"/>
                    <a:pt x="436058" y="2569424"/>
                    <a:pt x="564500" y="2599243"/>
                  </a:cubicBezTo>
                  <a:cubicBezTo>
                    <a:pt x="665620" y="2622788"/>
                    <a:pt x="891074" y="2580419"/>
                    <a:pt x="1187772" y="2580307"/>
                  </a:cubicBezTo>
                  <a:cubicBezTo>
                    <a:pt x="1366080" y="2580307"/>
                    <a:pt x="1511070" y="2595412"/>
                    <a:pt x="1516623" y="2686204"/>
                  </a:cubicBezTo>
                  <a:lnTo>
                    <a:pt x="1347255" y="1630016"/>
                  </a:lnTo>
                  <a:cubicBezTo>
                    <a:pt x="1347255" y="1630016"/>
                    <a:pt x="1716310" y="476540"/>
                    <a:pt x="1657726" y="322110"/>
                  </a:cubicBezTo>
                  <a:cubicBezTo>
                    <a:pt x="1607637" y="190169"/>
                    <a:pt x="1182386" y="99599"/>
                    <a:pt x="1040506" y="2421"/>
                  </a:cubicBezTo>
                  <a:cubicBezTo>
                    <a:pt x="1005688" y="281184"/>
                    <a:pt x="524296" y="514023"/>
                    <a:pt x="508025" y="1047891"/>
                  </a:cubicBezTo>
                  <a:lnTo>
                    <a:pt x="474540" y="1011852"/>
                  </a:lnTo>
                  <a:cubicBezTo>
                    <a:pt x="476984" y="673006"/>
                    <a:pt x="449996" y="444943"/>
                    <a:pt x="550950" y="174565"/>
                  </a:cubicBezTo>
                  <a:lnTo>
                    <a:pt x="550895" y="174510"/>
                  </a:ln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5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88" name="Freeform: Shape 25">
              <a:extLst>
                <a:ext uri="{FF2B5EF4-FFF2-40B4-BE49-F238E27FC236}">
                  <a16:creationId xmlns:a16="http://schemas.microsoft.com/office/drawing/2014/main" id="{F4102D77-3F8A-4A01-A592-48F4351D2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2594" y="903162"/>
              <a:ext cx="999546" cy="2687670"/>
            </a:xfrm>
            <a:custGeom>
              <a:avLst/>
              <a:gdLst>
                <a:gd name="T0" fmla="*/ 982754 w 999546"/>
                <a:gd name="T1" fmla="*/ 2642454 h 2687669"/>
                <a:gd name="T2" fmla="*/ 1000135 w 999546"/>
                <a:gd name="T3" fmla="*/ 2686212 h 2687669"/>
                <a:gd name="T4" fmla="*/ 997969 w 999546"/>
                <a:gd name="T5" fmla="*/ 2651228 h 2687669"/>
                <a:gd name="T6" fmla="*/ 982754 w 999546"/>
                <a:gd name="T7" fmla="*/ 2642454 h 2687669"/>
                <a:gd name="T8" fmla="*/ 982754 w 999546"/>
                <a:gd name="T9" fmla="*/ 2642454 h 2687669"/>
                <a:gd name="T10" fmla="*/ 603038 w 999546"/>
                <a:gd name="T11" fmla="*/ 55508 h 2687669"/>
                <a:gd name="T12" fmla="*/ 560834 w 999546"/>
                <a:gd name="T13" fmla="*/ 30464 h 2687669"/>
                <a:gd name="T14" fmla="*/ 30797 w 999546"/>
                <a:gd name="T15" fmla="*/ 1018741 h 2687669"/>
                <a:gd name="T16" fmla="*/ 3809 w 999546"/>
                <a:gd name="T17" fmla="*/ 1011689 h 2687669"/>
                <a:gd name="T18" fmla="*/ 2421 w 999546"/>
                <a:gd name="T19" fmla="*/ 900683 h 2687669"/>
                <a:gd name="T20" fmla="*/ 524073 w 999546"/>
                <a:gd name="T21" fmla="*/ 2421 h 2687669"/>
                <a:gd name="T22" fmla="*/ 603093 w 999546"/>
                <a:gd name="T23" fmla="*/ 55564 h 26876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99546"/>
                <a:gd name="T37" fmla="*/ 0 h 2687669"/>
                <a:gd name="T38" fmla="*/ 999546 w 999546"/>
                <a:gd name="T39" fmla="*/ 2687669 h 26876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99546" h="2687669">
                  <a:moveTo>
                    <a:pt x="982754" y="2642446"/>
                  </a:moveTo>
                  <a:cubicBezTo>
                    <a:pt x="993027" y="2654552"/>
                    <a:pt x="999080" y="2668989"/>
                    <a:pt x="1000135" y="2686204"/>
                  </a:cubicBezTo>
                  <a:cubicBezTo>
                    <a:pt x="999469" y="2674431"/>
                    <a:pt x="998691" y="2662770"/>
                    <a:pt x="997969" y="2651220"/>
                  </a:cubicBezTo>
                  <a:cubicBezTo>
                    <a:pt x="993305" y="2648110"/>
                    <a:pt x="988196" y="2645222"/>
                    <a:pt x="982754" y="2642446"/>
                  </a:cubicBezTo>
                  <a:close/>
                  <a:moveTo>
                    <a:pt x="603038" y="55508"/>
                  </a:moveTo>
                  <a:cubicBezTo>
                    <a:pt x="589210" y="48567"/>
                    <a:pt x="575161" y="40293"/>
                    <a:pt x="560834" y="30464"/>
                  </a:cubicBezTo>
                  <a:cubicBezTo>
                    <a:pt x="526072" y="309226"/>
                    <a:pt x="44680" y="542121"/>
                    <a:pt x="30797" y="1018738"/>
                  </a:cubicBezTo>
                  <a:lnTo>
                    <a:pt x="3809" y="1011686"/>
                  </a:lnTo>
                  <a:cubicBezTo>
                    <a:pt x="3809" y="974258"/>
                    <a:pt x="3254" y="937330"/>
                    <a:pt x="2421" y="900680"/>
                  </a:cubicBezTo>
                  <a:cubicBezTo>
                    <a:pt x="68669" y="483481"/>
                    <a:pt x="491477" y="263025"/>
                    <a:pt x="524073" y="2421"/>
                  </a:cubicBezTo>
                  <a:cubicBezTo>
                    <a:pt x="554060" y="22912"/>
                    <a:pt x="579993" y="40459"/>
                    <a:pt x="603093" y="55564"/>
                  </a:cubicBezTo>
                  <a:lnTo>
                    <a:pt x="603038" y="55508"/>
                  </a:lnTo>
                  <a:close/>
                </a:path>
              </a:pathLst>
            </a:custGeom>
            <a:solidFill>
              <a:srgbClr val="0533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5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89" name="Freeform: Shape 26">
              <a:extLst>
                <a:ext uri="{FF2B5EF4-FFF2-40B4-BE49-F238E27FC236}">
                  <a16:creationId xmlns:a16="http://schemas.microsoft.com/office/drawing/2014/main" id="{98515481-D978-4DA3-900D-EFA0DB881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1491" y="903162"/>
              <a:ext cx="832955" cy="1138372"/>
            </a:xfrm>
            <a:custGeom>
              <a:avLst/>
              <a:gdLst>
                <a:gd name="T0" fmla="*/ 188619 w 832955"/>
                <a:gd name="T1" fmla="*/ 169234 h 1138372"/>
                <a:gd name="T2" fmla="*/ 51237 w 832955"/>
                <a:gd name="T3" fmla="*/ 245922 h 1138372"/>
                <a:gd name="T4" fmla="*/ 51237 w 832955"/>
                <a:gd name="T5" fmla="*/ 245922 h 1138372"/>
                <a:gd name="T6" fmla="*/ 16864 w 832955"/>
                <a:gd name="T7" fmla="*/ 325552 h 1138372"/>
                <a:gd name="T8" fmla="*/ 56124 w 832955"/>
                <a:gd name="T9" fmla="*/ 330272 h 1138372"/>
                <a:gd name="T10" fmla="*/ 2704 w 832955"/>
                <a:gd name="T11" fmla="*/ 383804 h 1138372"/>
                <a:gd name="T12" fmla="*/ 92885 w 832955"/>
                <a:gd name="T13" fmla="*/ 1046836 h 1138372"/>
                <a:gd name="T14" fmla="*/ 173848 w 832955"/>
                <a:gd name="T15" fmla="*/ 1056276 h 1138372"/>
                <a:gd name="T16" fmla="*/ 718656 w 832955"/>
                <a:gd name="T17" fmla="*/ 264691 h 1138372"/>
                <a:gd name="T18" fmla="*/ 696611 w 832955"/>
                <a:gd name="T19" fmla="*/ 222544 h 1138372"/>
                <a:gd name="T20" fmla="*/ 765302 w 832955"/>
                <a:gd name="T21" fmla="*/ 229540 h 1138372"/>
                <a:gd name="T22" fmla="*/ 833660 w 832955"/>
                <a:gd name="T23" fmla="*/ 103598 h 1138372"/>
                <a:gd name="T24" fmla="*/ 675121 w 832955"/>
                <a:gd name="T25" fmla="*/ 2421 h 1138372"/>
                <a:gd name="T26" fmla="*/ 126314 w 832955"/>
                <a:gd name="T27" fmla="*/ 1137462 h 1138372"/>
                <a:gd name="T28" fmla="*/ 106879 w 832955"/>
                <a:gd name="T29" fmla="*/ 1050779 h 1138372"/>
                <a:gd name="T30" fmla="*/ 188619 w 832955"/>
                <a:gd name="T31" fmla="*/ 169234 h 11383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32955"/>
                <a:gd name="T49" fmla="*/ 0 h 1138372"/>
                <a:gd name="T50" fmla="*/ 832955 w 832955"/>
                <a:gd name="T51" fmla="*/ 1138372 h 113837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32955" h="1138372">
                  <a:moveTo>
                    <a:pt x="188619" y="169234"/>
                  </a:moveTo>
                  <a:cubicBezTo>
                    <a:pt x="134477" y="198666"/>
                    <a:pt x="89886" y="226431"/>
                    <a:pt x="51237" y="245922"/>
                  </a:cubicBezTo>
                  <a:lnTo>
                    <a:pt x="16864" y="325552"/>
                  </a:lnTo>
                  <a:lnTo>
                    <a:pt x="56124" y="330272"/>
                  </a:lnTo>
                  <a:cubicBezTo>
                    <a:pt x="34189" y="346932"/>
                    <a:pt x="16642" y="364923"/>
                    <a:pt x="2704" y="383804"/>
                  </a:cubicBezTo>
                  <a:cubicBezTo>
                    <a:pt x="-1794" y="497086"/>
                    <a:pt x="48294" y="843206"/>
                    <a:pt x="92885" y="1046836"/>
                  </a:cubicBezTo>
                  <a:lnTo>
                    <a:pt x="173848" y="1056276"/>
                  </a:lnTo>
                  <a:cubicBezTo>
                    <a:pt x="269305" y="712266"/>
                    <a:pt x="455776" y="505415"/>
                    <a:pt x="718656" y="264691"/>
                  </a:cubicBezTo>
                  <a:lnTo>
                    <a:pt x="696611" y="222544"/>
                  </a:lnTo>
                  <a:lnTo>
                    <a:pt x="765302" y="229540"/>
                  </a:lnTo>
                  <a:cubicBezTo>
                    <a:pt x="805062" y="171122"/>
                    <a:pt x="818056" y="156907"/>
                    <a:pt x="833660" y="103598"/>
                  </a:cubicBezTo>
                  <a:cubicBezTo>
                    <a:pt x="792678" y="81719"/>
                    <a:pt x="744756" y="50122"/>
                    <a:pt x="675121" y="2421"/>
                  </a:cubicBezTo>
                  <a:cubicBezTo>
                    <a:pt x="640303" y="281184"/>
                    <a:pt x="151358" y="593709"/>
                    <a:pt x="126314" y="1137462"/>
                  </a:cubicBezTo>
                  <a:lnTo>
                    <a:pt x="106879" y="1050779"/>
                  </a:lnTo>
                  <a:cubicBezTo>
                    <a:pt x="118040" y="702104"/>
                    <a:pt x="87665" y="439723"/>
                    <a:pt x="188619" y="169234"/>
                  </a:cubicBezTo>
                  <a:close/>
                </a:path>
              </a:pathLst>
            </a:custGeom>
            <a:solidFill>
              <a:srgbClr val="0533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5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90" name="Freeform: Shape 27">
              <a:extLst>
                <a:ext uri="{FF2B5EF4-FFF2-40B4-BE49-F238E27FC236}">
                  <a16:creationId xmlns:a16="http://schemas.microsoft.com/office/drawing/2014/main" id="{0948396E-3E08-476E-A020-2D8D07F3C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680" y="-86660"/>
              <a:ext cx="821849" cy="794084"/>
            </a:xfrm>
            <a:custGeom>
              <a:avLst/>
              <a:gdLst>
                <a:gd name="T0" fmla="*/ 80497 w 821849"/>
                <a:gd name="T1" fmla="*/ 399512 h 794084"/>
                <a:gd name="T2" fmla="*/ 2421 w 821849"/>
                <a:gd name="T3" fmla="*/ 304333 h 794084"/>
                <a:gd name="T4" fmla="*/ 70168 w 821849"/>
                <a:gd name="T5" fmla="*/ 129635 h 794084"/>
                <a:gd name="T6" fmla="*/ 608424 w 821849"/>
                <a:gd name="T7" fmla="*/ 78158 h 794084"/>
                <a:gd name="T8" fmla="*/ 668452 w 821849"/>
                <a:gd name="T9" fmla="*/ 157233 h 794084"/>
                <a:gd name="T10" fmla="*/ 753636 w 821849"/>
                <a:gd name="T11" fmla="*/ 199547 h 794084"/>
                <a:gd name="T12" fmla="*/ 815608 w 821849"/>
                <a:gd name="T13" fmla="*/ 499245 h 794084"/>
                <a:gd name="T14" fmla="*/ 769129 w 821849"/>
                <a:gd name="T15" fmla="*/ 681273 h 794084"/>
                <a:gd name="T16" fmla="*/ 598706 w 821849"/>
                <a:gd name="T17" fmla="*/ 793889 h 794084"/>
                <a:gd name="T18" fmla="*/ 596818 w 821849"/>
                <a:gd name="T19" fmla="*/ 723976 h 794084"/>
                <a:gd name="T20" fmla="*/ 633801 w 821849"/>
                <a:gd name="T21" fmla="*/ 666002 h 794084"/>
                <a:gd name="T22" fmla="*/ 528349 w 821849"/>
                <a:gd name="T23" fmla="*/ 657506 h 794084"/>
                <a:gd name="T24" fmla="*/ 354373 w 821849"/>
                <a:gd name="T25" fmla="*/ 436829 h 794084"/>
                <a:gd name="T26" fmla="*/ 80441 w 821849"/>
                <a:gd name="T27" fmla="*/ 399457 h 7940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1849"/>
                <a:gd name="T43" fmla="*/ 0 h 794084"/>
                <a:gd name="T44" fmla="*/ 821849 w 821849"/>
                <a:gd name="T45" fmla="*/ 794084 h 79408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1849" h="794084">
                  <a:moveTo>
                    <a:pt x="80497" y="399512"/>
                  </a:moveTo>
                  <a:cubicBezTo>
                    <a:pt x="37350" y="372191"/>
                    <a:pt x="14638" y="332376"/>
                    <a:pt x="2421" y="304333"/>
                  </a:cubicBezTo>
                  <a:cubicBezTo>
                    <a:pt x="10195" y="211375"/>
                    <a:pt x="48678" y="155512"/>
                    <a:pt x="70168" y="129635"/>
                  </a:cubicBezTo>
                  <a:cubicBezTo>
                    <a:pt x="195278" y="-21019"/>
                    <a:pt x="475540" y="-37456"/>
                    <a:pt x="608424" y="78158"/>
                  </a:cubicBezTo>
                  <a:cubicBezTo>
                    <a:pt x="640298" y="105868"/>
                    <a:pt x="658401" y="136576"/>
                    <a:pt x="668452" y="157233"/>
                  </a:cubicBezTo>
                  <a:cubicBezTo>
                    <a:pt x="692053" y="163008"/>
                    <a:pt x="724649" y="174503"/>
                    <a:pt x="753636" y="199547"/>
                  </a:cubicBezTo>
                  <a:cubicBezTo>
                    <a:pt x="831712" y="266906"/>
                    <a:pt x="823826" y="380465"/>
                    <a:pt x="815608" y="499245"/>
                  </a:cubicBezTo>
                  <a:cubicBezTo>
                    <a:pt x="810277" y="575877"/>
                    <a:pt x="806112" y="626354"/>
                    <a:pt x="769129" y="681273"/>
                  </a:cubicBezTo>
                  <a:cubicBezTo>
                    <a:pt x="734478" y="732750"/>
                    <a:pt x="627249" y="778840"/>
                    <a:pt x="598706" y="793889"/>
                  </a:cubicBezTo>
                  <a:cubicBezTo>
                    <a:pt x="592154" y="780228"/>
                    <a:pt x="601927" y="744245"/>
                    <a:pt x="596818" y="723976"/>
                  </a:cubicBezTo>
                  <a:cubicBezTo>
                    <a:pt x="591099" y="700987"/>
                    <a:pt x="634079" y="682384"/>
                    <a:pt x="633801" y="666002"/>
                  </a:cubicBezTo>
                  <a:cubicBezTo>
                    <a:pt x="606925" y="670778"/>
                    <a:pt x="567609" y="673555"/>
                    <a:pt x="528349" y="657506"/>
                  </a:cubicBezTo>
                  <a:cubicBezTo>
                    <a:pt x="423286" y="614637"/>
                    <a:pt x="451495" y="491193"/>
                    <a:pt x="354373" y="436829"/>
                  </a:cubicBezTo>
                  <a:cubicBezTo>
                    <a:pt x="263081" y="385741"/>
                    <a:pt x="177842" y="461151"/>
                    <a:pt x="80441" y="399457"/>
                  </a:cubicBezTo>
                  <a:lnTo>
                    <a:pt x="80497" y="399512"/>
                  </a:lnTo>
                  <a:close/>
                </a:path>
              </a:pathLst>
            </a:custGeom>
            <a:solidFill>
              <a:srgbClr val="0533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5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91" name="Freeform: Shape 28">
              <a:extLst>
                <a:ext uri="{FF2B5EF4-FFF2-40B4-BE49-F238E27FC236}">
                  <a16:creationId xmlns:a16="http://schemas.microsoft.com/office/drawing/2014/main" id="{37FF0A84-AC2A-4B92-A840-364EB3109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073" y="179159"/>
              <a:ext cx="683023" cy="710789"/>
            </a:xfrm>
            <a:custGeom>
              <a:avLst/>
              <a:gdLst>
                <a:gd name="T0" fmla="*/ 546585 w 683023"/>
                <a:gd name="T1" fmla="*/ 430674 h 710788"/>
                <a:gd name="T2" fmla="*/ 532313 w 683023"/>
                <a:gd name="T3" fmla="*/ 528075 h 710788"/>
                <a:gd name="T4" fmla="*/ 510879 w 683023"/>
                <a:gd name="T5" fmla="*/ 587159 h 710788"/>
                <a:gd name="T6" fmla="*/ 425195 w 683023"/>
                <a:gd name="T7" fmla="*/ 626863 h 710788"/>
                <a:gd name="T8" fmla="*/ 68135 w 683023"/>
                <a:gd name="T9" fmla="*/ 711047 h 710788"/>
                <a:gd name="T10" fmla="*/ 15381 w 683023"/>
                <a:gd name="T11" fmla="*/ 481207 h 710788"/>
                <a:gd name="T12" fmla="*/ 23267 w 683023"/>
                <a:gd name="T13" fmla="*/ 56728 h 710788"/>
                <a:gd name="T14" fmla="*/ 202852 w 683023"/>
                <a:gd name="T15" fmla="*/ 29851 h 710788"/>
                <a:gd name="T16" fmla="*/ 378550 w 683023"/>
                <a:gd name="T17" fmla="*/ 6695 h 710788"/>
                <a:gd name="T18" fmla="*/ 441021 w 683023"/>
                <a:gd name="T19" fmla="*/ 41901 h 710788"/>
                <a:gd name="T20" fmla="*/ 419531 w 683023"/>
                <a:gd name="T21" fmla="*/ 96599 h 710788"/>
                <a:gd name="T22" fmla="*/ 458569 w 683023"/>
                <a:gd name="T23" fmla="*/ 187446 h 710788"/>
                <a:gd name="T24" fmla="*/ 488833 w 683023"/>
                <a:gd name="T25" fmla="*/ 223597 h 710788"/>
                <a:gd name="T26" fmla="*/ 471285 w 683023"/>
                <a:gd name="T27" fmla="*/ 340377 h 710788"/>
                <a:gd name="T28" fmla="*/ 521041 w 683023"/>
                <a:gd name="T29" fmla="*/ 344097 h 710788"/>
                <a:gd name="T30" fmla="*/ 542920 w 683023"/>
                <a:gd name="T31" fmla="*/ 259691 h 710788"/>
                <a:gd name="T32" fmla="*/ 582846 w 683023"/>
                <a:gd name="T33" fmla="*/ 214767 h 710788"/>
                <a:gd name="T34" fmla="*/ 664753 w 683023"/>
                <a:gd name="T35" fmla="*/ 253972 h 710788"/>
                <a:gd name="T36" fmla="*/ 648094 w 683023"/>
                <a:gd name="T37" fmla="*/ 410239 h 710788"/>
                <a:gd name="T38" fmla="*/ 575627 w 683023"/>
                <a:gd name="T39" fmla="*/ 450832 h 710788"/>
                <a:gd name="T40" fmla="*/ 546640 w 683023"/>
                <a:gd name="T41" fmla="*/ 430785 h 7107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83023"/>
                <a:gd name="T64" fmla="*/ 0 h 710788"/>
                <a:gd name="T65" fmla="*/ 683023 w 683023"/>
                <a:gd name="T66" fmla="*/ 710788 h 71078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83023" h="710788">
                  <a:moveTo>
                    <a:pt x="546585" y="430669"/>
                  </a:moveTo>
                  <a:cubicBezTo>
                    <a:pt x="545974" y="457546"/>
                    <a:pt x="542586" y="490920"/>
                    <a:pt x="532313" y="528070"/>
                  </a:cubicBezTo>
                  <a:cubicBezTo>
                    <a:pt x="526150" y="550448"/>
                    <a:pt x="518597" y="570217"/>
                    <a:pt x="510879" y="587154"/>
                  </a:cubicBezTo>
                  <a:cubicBezTo>
                    <a:pt x="484224" y="600925"/>
                    <a:pt x="455626" y="614308"/>
                    <a:pt x="425195" y="626858"/>
                  </a:cubicBezTo>
                  <a:cubicBezTo>
                    <a:pt x="294199" y="681000"/>
                    <a:pt x="170089" y="703101"/>
                    <a:pt x="68135" y="711042"/>
                  </a:cubicBezTo>
                  <a:cubicBezTo>
                    <a:pt x="46811" y="644961"/>
                    <a:pt x="27487" y="567885"/>
                    <a:pt x="15381" y="481202"/>
                  </a:cubicBezTo>
                  <a:cubicBezTo>
                    <a:pt x="-8219" y="312168"/>
                    <a:pt x="4053" y="165956"/>
                    <a:pt x="23267" y="56728"/>
                  </a:cubicBezTo>
                  <a:cubicBezTo>
                    <a:pt x="101287" y="53007"/>
                    <a:pt x="161815" y="40569"/>
                    <a:pt x="202852" y="29851"/>
                  </a:cubicBezTo>
                  <a:cubicBezTo>
                    <a:pt x="263880" y="13858"/>
                    <a:pt x="313079" y="-6577"/>
                    <a:pt x="378550" y="6695"/>
                  </a:cubicBezTo>
                  <a:cubicBezTo>
                    <a:pt x="399374" y="10915"/>
                    <a:pt x="433247" y="18245"/>
                    <a:pt x="441021" y="41901"/>
                  </a:cubicBezTo>
                  <a:cubicBezTo>
                    <a:pt x="449129" y="66668"/>
                    <a:pt x="423196" y="92934"/>
                    <a:pt x="419531" y="96599"/>
                  </a:cubicBezTo>
                  <a:cubicBezTo>
                    <a:pt x="424529" y="120199"/>
                    <a:pt x="435024" y="153351"/>
                    <a:pt x="458569" y="187446"/>
                  </a:cubicBezTo>
                  <a:cubicBezTo>
                    <a:pt x="468509" y="201829"/>
                    <a:pt x="479004" y="213823"/>
                    <a:pt x="488833" y="223597"/>
                  </a:cubicBezTo>
                  <a:cubicBezTo>
                    <a:pt x="483002" y="262523"/>
                    <a:pt x="477116" y="301450"/>
                    <a:pt x="471285" y="340377"/>
                  </a:cubicBezTo>
                  <a:cubicBezTo>
                    <a:pt x="487889" y="341599"/>
                    <a:pt x="504493" y="342876"/>
                    <a:pt x="521041" y="344097"/>
                  </a:cubicBezTo>
                  <a:cubicBezTo>
                    <a:pt x="528315" y="315944"/>
                    <a:pt x="535645" y="287845"/>
                    <a:pt x="542920" y="259691"/>
                  </a:cubicBezTo>
                  <a:cubicBezTo>
                    <a:pt x="544585" y="254527"/>
                    <a:pt x="555025" y="223374"/>
                    <a:pt x="582846" y="214767"/>
                  </a:cubicBezTo>
                  <a:cubicBezTo>
                    <a:pt x="616775" y="204328"/>
                    <a:pt x="650815" y="235258"/>
                    <a:pt x="664753" y="253972"/>
                  </a:cubicBezTo>
                  <a:cubicBezTo>
                    <a:pt x="700348" y="301839"/>
                    <a:pt x="680080" y="371252"/>
                    <a:pt x="648094" y="410234"/>
                  </a:cubicBezTo>
                  <a:cubicBezTo>
                    <a:pt x="640098" y="419952"/>
                    <a:pt x="608890" y="457935"/>
                    <a:pt x="575627" y="450827"/>
                  </a:cubicBezTo>
                  <a:cubicBezTo>
                    <a:pt x="561855" y="447884"/>
                    <a:pt x="552304" y="438221"/>
                    <a:pt x="546640" y="430780"/>
                  </a:cubicBezTo>
                  <a:lnTo>
                    <a:pt x="546585" y="430669"/>
                  </a:lnTo>
                  <a:close/>
                </a:path>
              </a:pathLst>
            </a:custGeom>
            <a:solidFill>
              <a:srgbClr val="FAB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5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92" name="Freeform: Shape 29">
              <a:extLst>
                <a:ext uri="{FF2B5EF4-FFF2-40B4-BE49-F238E27FC236}">
                  <a16:creationId xmlns:a16="http://schemas.microsoft.com/office/drawing/2014/main" id="{0E3363C2-1B33-4817-9803-B5D27B31F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6944" y="1198145"/>
              <a:ext cx="477561" cy="1288304"/>
            </a:xfrm>
            <a:custGeom>
              <a:avLst/>
              <a:gdLst>
                <a:gd name="T0" fmla="*/ 217679 w 477561"/>
                <a:gd name="T1" fmla="*/ 5303 h 1288304"/>
                <a:gd name="T2" fmla="*/ 309693 w 477561"/>
                <a:gd name="T3" fmla="*/ 231533 h 1288304"/>
                <a:gd name="T4" fmla="*/ 466899 w 477561"/>
                <a:gd name="T5" fmla="*/ 1090477 h 1288304"/>
                <a:gd name="T6" fmla="*/ 152486 w 477561"/>
                <a:gd name="T7" fmla="*/ 1270729 h 1288304"/>
                <a:gd name="T8" fmla="*/ 4165 w 477561"/>
                <a:gd name="T9" fmla="*/ 1116243 h 1288304"/>
                <a:gd name="T10" fmla="*/ 217679 w 477561"/>
                <a:gd name="T11" fmla="*/ 5303 h 12883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7561"/>
                <a:gd name="T19" fmla="*/ 0 h 1288304"/>
                <a:gd name="T20" fmla="*/ 477561 w 477561"/>
                <a:gd name="T21" fmla="*/ 1288304 h 12883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7561" h="1288304">
                  <a:moveTo>
                    <a:pt x="217679" y="5303"/>
                  </a:moveTo>
                  <a:cubicBezTo>
                    <a:pt x="217679" y="5303"/>
                    <a:pt x="302030" y="-25350"/>
                    <a:pt x="309693" y="231533"/>
                  </a:cubicBezTo>
                  <a:cubicBezTo>
                    <a:pt x="309693" y="231533"/>
                    <a:pt x="524429" y="921776"/>
                    <a:pt x="466899" y="1090477"/>
                  </a:cubicBezTo>
                  <a:cubicBezTo>
                    <a:pt x="466899" y="1090477"/>
                    <a:pt x="390212" y="1355079"/>
                    <a:pt x="152486" y="1270729"/>
                  </a:cubicBezTo>
                  <a:lnTo>
                    <a:pt x="4165" y="1116243"/>
                  </a:lnTo>
                  <a:cubicBezTo>
                    <a:pt x="4165" y="1116243"/>
                    <a:pt x="137160" y="59001"/>
                    <a:pt x="217679" y="5303"/>
                  </a:cubicBez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0993" name="Freeform: Shape 30">
              <a:extLst>
                <a:ext uri="{FF2B5EF4-FFF2-40B4-BE49-F238E27FC236}">
                  <a16:creationId xmlns:a16="http://schemas.microsoft.com/office/drawing/2014/main" id="{445674C6-978C-4B6F-8CC7-F87B7387F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6585" y="1109134"/>
              <a:ext cx="521985" cy="755213"/>
            </a:xfrm>
            <a:custGeom>
              <a:avLst/>
              <a:gdLst>
                <a:gd name="T0" fmla="*/ 269218 w 521985"/>
                <a:gd name="T1" fmla="*/ 753909 h 755212"/>
                <a:gd name="T2" fmla="*/ 356956 w 521985"/>
                <a:gd name="T3" fmla="*/ 474924 h 755212"/>
                <a:gd name="T4" fmla="*/ 411598 w 521985"/>
                <a:gd name="T5" fmla="*/ 329707 h 755212"/>
                <a:gd name="T6" fmla="*/ 483954 w 521985"/>
                <a:gd name="T7" fmla="*/ 255408 h 755212"/>
                <a:gd name="T8" fmla="*/ 449470 w 521985"/>
                <a:gd name="T9" fmla="*/ 186383 h 755212"/>
                <a:gd name="T10" fmla="*/ 520437 w 521985"/>
                <a:gd name="T11" fmla="*/ 109696 h 755212"/>
                <a:gd name="T12" fmla="*/ 441806 w 521985"/>
                <a:gd name="T13" fmla="*/ 82875 h 755212"/>
                <a:gd name="T14" fmla="*/ 202137 w 521985"/>
                <a:gd name="T15" fmla="*/ 251576 h 755212"/>
                <a:gd name="T16" fmla="*/ 133113 w 521985"/>
                <a:gd name="T17" fmla="*/ 180664 h 755212"/>
                <a:gd name="T18" fmla="*/ 54482 w 521985"/>
                <a:gd name="T19" fmla="*/ 4299 h 755212"/>
                <a:gd name="T20" fmla="*/ 6560 w 521985"/>
                <a:gd name="T21" fmla="*/ 103976 h 755212"/>
                <a:gd name="T22" fmla="*/ 54482 w 521985"/>
                <a:gd name="T23" fmla="*/ 263126 h 755212"/>
                <a:gd name="T24" fmla="*/ 62145 w 521985"/>
                <a:gd name="T25" fmla="*/ 418450 h 755212"/>
                <a:gd name="T26" fmla="*/ 127338 w 521985"/>
                <a:gd name="T27" fmla="*/ 558386 h 755212"/>
                <a:gd name="T28" fmla="*/ 190587 w 521985"/>
                <a:gd name="T29" fmla="*/ 679165 h 755212"/>
                <a:gd name="T30" fmla="*/ 269218 w 521985"/>
                <a:gd name="T31" fmla="*/ 753964 h 7552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21985"/>
                <a:gd name="T49" fmla="*/ 0 h 755212"/>
                <a:gd name="T50" fmla="*/ 521985 w 521985"/>
                <a:gd name="T51" fmla="*/ 755212 h 7552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21985" h="755212">
                  <a:moveTo>
                    <a:pt x="269218" y="753904"/>
                  </a:moveTo>
                  <a:cubicBezTo>
                    <a:pt x="269218" y="753904"/>
                    <a:pt x="331079" y="679104"/>
                    <a:pt x="356956" y="474919"/>
                  </a:cubicBezTo>
                  <a:cubicBezTo>
                    <a:pt x="356956" y="474919"/>
                    <a:pt x="362731" y="390069"/>
                    <a:pt x="411598" y="329707"/>
                  </a:cubicBezTo>
                  <a:cubicBezTo>
                    <a:pt x="411598" y="329707"/>
                    <a:pt x="455189" y="257351"/>
                    <a:pt x="483954" y="255408"/>
                  </a:cubicBezTo>
                  <a:cubicBezTo>
                    <a:pt x="483954" y="255408"/>
                    <a:pt x="522326" y="190215"/>
                    <a:pt x="449470" y="186383"/>
                  </a:cubicBezTo>
                  <a:cubicBezTo>
                    <a:pt x="449470" y="186383"/>
                    <a:pt x="531932" y="138461"/>
                    <a:pt x="520437" y="109696"/>
                  </a:cubicBezTo>
                  <a:cubicBezTo>
                    <a:pt x="520437" y="109696"/>
                    <a:pt x="516606" y="44503"/>
                    <a:pt x="441806" y="82875"/>
                  </a:cubicBezTo>
                  <a:cubicBezTo>
                    <a:pt x="441806" y="82875"/>
                    <a:pt x="227071" y="266958"/>
                    <a:pt x="202137" y="251576"/>
                  </a:cubicBezTo>
                  <a:cubicBezTo>
                    <a:pt x="202137" y="251576"/>
                    <a:pt x="163766" y="257351"/>
                    <a:pt x="133113" y="180664"/>
                  </a:cubicBezTo>
                  <a:cubicBezTo>
                    <a:pt x="133113" y="180664"/>
                    <a:pt x="115843" y="-1476"/>
                    <a:pt x="54482" y="4299"/>
                  </a:cubicBezTo>
                  <a:cubicBezTo>
                    <a:pt x="54482" y="4299"/>
                    <a:pt x="-8767" y="2356"/>
                    <a:pt x="6560" y="103976"/>
                  </a:cubicBezTo>
                  <a:lnTo>
                    <a:pt x="54482" y="263126"/>
                  </a:lnTo>
                  <a:lnTo>
                    <a:pt x="62145" y="418445"/>
                  </a:lnTo>
                  <a:lnTo>
                    <a:pt x="127338" y="558381"/>
                  </a:lnTo>
                  <a:cubicBezTo>
                    <a:pt x="127338" y="558381"/>
                    <a:pt x="138833" y="612079"/>
                    <a:pt x="190587" y="679160"/>
                  </a:cubicBezTo>
                  <a:cubicBezTo>
                    <a:pt x="190587" y="679160"/>
                    <a:pt x="238510" y="761622"/>
                    <a:pt x="269218" y="753959"/>
                  </a:cubicBezTo>
                  <a:lnTo>
                    <a:pt x="269218" y="753904"/>
                  </a:lnTo>
                  <a:close/>
                </a:path>
              </a:pathLst>
            </a:custGeom>
            <a:solidFill>
              <a:srgbClr val="EDA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3" name="Group 1419">
            <a:extLst>
              <a:ext uri="{FF2B5EF4-FFF2-40B4-BE49-F238E27FC236}">
                <a16:creationId xmlns:a16="http://schemas.microsoft.com/office/drawing/2014/main" id="{4603A217-D43B-4CE2-B1E6-26CC2CF8E58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0954" y="1325980"/>
            <a:ext cx="533823" cy="369332"/>
            <a:chOff x="1472" y="2215"/>
            <a:chExt cx="172" cy="119"/>
          </a:xfrm>
          <a:solidFill>
            <a:schemeClr val="accent1">
              <a:lumMod val="25000"/>
            </a:schemeClr>
          </a:solidFill>
        </p:grpSpPr>
        <p:sp>
          <p:nvSpPr>
            <p:cNvPr id="33" name="Freeform 1420">
              <a:extLst>
                <a:ext uri="{FF2B5EF4-FFF2-40B4-BE49-F238E27FC236}">
                  <a16:creationId xmlns:a16="http://schemas.microsoft.com/office/drawing/2014/main" id="{FCCEF468-4415-4FF9-9EA5-44E1561E1B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2" y="2215"/>
              <a:ext cx="172" cy="119"/>
            </a:xfrm>
            <a:custGeom>
              <a:avLst/>
              <a:gdLst>
                <a:gd name="T0" fmla="*/ 5246 w 6400"/>
                <a:gd name="T1" fmla="*/ 652 h 4424"/>
                <a:gd name="T2" fmla="*/ 4295 w 6400"/>
                <a:gd name="T3" fmla="*/ 209 h 4424"/>
                <a:gd name="T4" fmla="*/ 3922 w 6400"/>
                <a:gd name="T5" fmla="*/ 0 h 4424"/>
                <a:gd name="T6" fmla="*/ 3483 w 6400"/>
                <a:gd name="T7" fmla="*/ 1205 h 4424"/>
                <a:gd name="T8" fmla="*/ 2917 w 6400"/>
                <a:gd name="T9" fmla="*/ 438 h 4424"/>
                <a:gd name="T10" fmla="*/ 2105 w 6400"/>
                <a:gd name="T11" fmla="*/ 209 h 4424"/>
                <a:gd name="T12" fmla="*/ 1154 w 6400"/>
                <a:gd name="T13" fmla="*/ 652 h 4424"/>
                <a:gd name="T14" fmla="*/ 1005 w 6400"/>
                <a:gd name="T15" fmla="*/ 1110 h 4424"/>
                <a:gd name="T16" fmla="*/ 1336 w 6400"/>
                <a:gd name="T17" fmla="*/ 764 h 4424"/>
                <a:gd name="T18" fmla="*/ 2703 w 6400"/>
                <a:gd name="T19" fmla="*/ 1150 h 4424"/>
                <a:gd name="T20" fmla="*/ 2703 w 6400"/>
                <a:gd name="T21" fmla="*/ 2206 h 4424"/>
                <a:gd name="T22" fmla="*/ 798 w 6400"/>
                <a:gd name="T23" fmla="*/ 1666 h 4424"/>
                <a:gd name="T24" fmla="*/ 920 w 6400"/>
                <a:gd name="T25" fmla="*/ 1253 h 4424"/>
                <a:gd name="T26" fmla="*/ 142 w 6400"/>
                <a:gd name="T27" fmla="*/ 2339 h 4424"/>
                <a:gd name="T28" fmla="*/ 1458 w 6400"/>
                <a:gd name="T29" fmla="*/ 4424 h 4424"/>
                <a:gd name="T30" fmla="*/ 2917 w 6400"/>
                <a:gd name="T31" fmla="*/ 2681 h 4424"/>
                <a:gd name="T32" fmla="*/ 3483 w 6400"/>
                <a:gd name="T33" fmla="*/ 2966 h 4424"/>
                <a:gd name="T34" fmla="*/ 6400 w 6400"/>
                <a:gd name="T35" fmla="*/ 2966 h 4424"/>
                <a:gd name="T36" fmla="*/ 2703 w 6400"/>
                <a:gd name="T37" fmla="*/ 550 h 4424"/>
                <a:gd name="T38" fmla="*/ 2478 w 6400"/>
                <a:gd name="T39" fmla="*/ 214 h 4424"/>
                <a:gd name="T40" fmla="*/ 2703 w 6400"/>
                <a:gd name="T41" fmla="*/ 550 h 4424"/>
                <a:gd name="T42" fmla="*/ 214 w 6400"/>
                <a:gd name="T43" fmla="*/ 2966 h 4424"/>
                <a:gd name="T44" fmla="*/ 2703 w 6400"/>
                <a:gd name="T45" fmla="*/ 2966 h 4424"/>
                <a:gd name="T46" fmla="*/ 2917 w 6400"/>
                <a:gd name="T47" fmla="*/ 2056 h 4424"/>
                <a:gd name="T48" fmla="*/ 3483 w 6400"/>
                <a:gd name="T49" fmla="*/ 1419 h 4424"/>
                <a:gd name="T50" fmla="*/ 2917 w 6400"/>
                <a:gd name="T51" fmla="*/ 2056 h 4424"/>
                <a:gd name="T52" fmla="*/ 2917 w 6400"/>
                <a:gd name="T53" fmla="*/ 2467 h 4424"/>
                <a:gd name="T54" fmla="*/ 3483 w 6400"/>
                <a:gd name="T55" fmla="*/ 2270 h 4424"/>
                <a:gd name="T56" fmla="*/ 3697 w 6400"/>
                <a:gd name="T57" fmla="*/ 438 h 4424"/>
                <a:gd name="T58" fmla="*/ 4071 w 6400"/>
                <a:gd name="T59" fmla="*/ 271 h 4424"/>
                <a:gd name="T60" fmla="*/ 3697 w 6400"/>
                <a:gd name="T61" fmla="*/ 438 h 4424"/>
                <a:gd name="T62" fmla="*/ 3697 w 6400"/>
                <a:gd name="T63" fmla="*/ 1150 h 4424"/>
                <a:gd name="T64" fmla="*/ 5064 w 6400"/>
                <a:gd name="T65" fmla="*/ 764 h 4424"/>
                <a:gd name="T66" fmla="*/ 4942 w 6400"/>
                <a:gd name="T67" fmla="*/ 1508 h 4424"/>
                <a:gd name="T68" fmla="*/ 3697 w 6400"/>
                <a:gd name="T69" fmla="*/ 1150 h 4424"/>
                <a:gd name="T70" fmla="*/ 3697 w 6400"/>
                <a:gd name="T71" fmla="*/ 2966 h 4424"/>
                <a:gd name="T72" fmla="*/ 6186 w 6400"/>
                <a:gd name="T73" fmla="*/ 2966 h 4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00" h="4424">
                  <a:moveTo>
                    <a:pt x="6250" y="2323"/>
                  </a:moveTo>
                  <a:cubicBezTo>
                    <a:pt x="6207" y="2234"/>
                    <a:pt x="5270" y="690"/>
                    <a:pt x="5246" y="652"/>
                  </a:cubicBezTo>
                  <a:cubicBezTo>
                    <a:pt x="5071" y="368"/>
                    <a:pt x="4768" y="198"/>
                    <a:pt x="4435" y="198"/>
                  </a:cubicBezTo>
                  <a:cubicBezTo>
                    <a:pt x="4388" y="198"/>
                    <a:pt x="4341" y="202"/>
                    <a:pt x="4295" y="209"/>
                  </a:cubicBezTo>
                  <a:cubicBezTo>
                    <a:pt x="4295" y="209"/>
                    <a:pt x="4295" y="208"/>
                    <a:pt x="4295" y="208"/>
                  </a:cubicBezTo>
                  <a:cubicBezTo>
                    <a:pt x="4215" y="78"/>
                    <a:pt x="4075" y="0"/>
                    <a:pt x="3922" y="0"/>
                  </a:cubicBezTo>
                  <a:cubicBezTo>
                    <a:pt x="3680" y="0"/>
                    <a:pt x="3483" y="196"/>
                    <a:pt x="3483" y="438"/>
                  </a:cubicBezTo>
                  <a:lnTo>
                    <a:pt x="3483" y="1205"/>
                  </a:lnTo>
                  <a:lnTo>
                    <a:pt x="2917" y="1205"/>
                  </a:lnTo>
                  <a:lnTo>
                    <a:pt x="2917" y="438"/>
                  </a:lnTo>
                  <a:cubicBezTo>
                    <a:pt x="2917" y="196"/>
                    <a:pt x="2720" y="0"/>
                    <a:pt x="2478" y="0"/>
                  </a:cubicBezTo>
                  <a:cubicBezTo>
                    <a:pt x="2325" y="0"/>
                    <a:pt x="2186" y="77"/>
                    <a:pt x="2105" y="209"/>
                  </a:cubicBezTo>
                  <a:cubicBezTo>
                    <a:pt x="2059" y="202"/>
                    <a:pt x="2012" y="198"/>
                    <a:pt x="1965" y="198"/>
                  </a:cubicBezTo>
                  <a:cubicBezTo>
                    <a:pt x="1632" y="198"/>
                    <a:pt x="1329" y="368"/>
                    <a:pt x="1154" y="652"/>
                  </a:cubicBezTo>
                  <a:cubicBezTo>
                    <a:pt x="1152" y="655"/>
                    <a:pt x="1144" y="667"/>
                    <a:pt x="968" y="963"/>
                  </a:cubicBezTo>
                  <a:cubicBezTo>
                    <a:pt x="938" y="1014"/>
                    <a:pt x="954" y="1079"/>
                    <a:pt x="1005" y="1110"/>
                  </a:cubicBezTo>
                  <a:cubicBezTo>
                    <a:pt x="1056" y="1140"/>
                    <a:pt x="1122" y="1123"/>
                    <a:pt x="1152" y="1073"/>
                  </a:cubicBezTo>
                  <a:cubicBezTo>
                    <a:pt x="1297" y="829"/>
                    <a:pt x="1332" y="771"/>
                    <a:pt x="1336" y="764"/>
                  </a:cubicBezTo>
                  <a:cubicBezTo>
                    <a:pt x="1472" y="544"/>
                    <a:pt x="1707" y="413"/>
                    <a:pt x="1965" y="413"/>
                  </a:cubicBezTo>
                  <a:cubicBezTo>
                    <a:pt x="2372" y="413"/>
                    <a:pt x="2703" y="743"/>
                    <a:pt x="2703" y="1150"/>
                  </a:cubicBezTo>
                  <a:lnTo>
                    <a:pt x="2703" y="1150"/>
                  </a:lnTo>
                  <a:lnTo>
                    <a:pt x="2703" y="2206"/>
                  </a:lnTo>
                  <a:cubicBezTo>
                    <a:pt x="2446" y="1787"/>
                    <a:pt x="1984" y="1508"/>
                    <a:pt x="1458" y="1508"/>
                  </a:cubicBezTo>
                  <a:cubicBezTo>
                    <a:pt x="1221" y="1508"/>
                    <a:pt x="997" y="1565"/>
                    <a:pt x="798" y="1666"/>
                  </a:cubicBezTo>
                  <a:cubicBezTo>
                    <a:pt x="849" y="1580"/>
                    <a:pt x="903" y="1490"/>
                    <a:pt x="957" y="1399"/>
                  </a:cubicBezTo>
                  <a:cubicBezTo>
                    <a:pt x="987" y="1349"/>
                    <a:pt x="971" y="1283"/>
                    <a:pt x="920" y="1253"/>
                  </a:cubicBezTo>
                  <a:cubicBezTo>
                    <a:pt x="869" y="1222"/>
                    <a:pt x="803" y="1239"/>
                    <a:pt x="773" y="1290"/>
                  </a:cubicBezTo>
                  <a:cubicBezTo>
                    <a:pt x="545" y="1671"/>
                    <a:pt x="187" y="2244"/>
                    <a:pt x="142" y="2339"/>
                  </a:cubicBezTo>
                  <a:cubicBezTo>
                    <a:pt x="51" y="2529"/>
                    <a:pt x="0" y="2742"/>
                    <a:pt x="0" y="2966"/>
                  </a:cubicBezTo>
                  <a:cubicBezTo>
                    <a:pt x="0" y="3770"/>
                    <a:pt x="654" y="4424"/>
                    <a:pt x="1458" y="4424"/>
                  </a:cubicBezTo>
                  <a:cubicBezTo>
                    <a:pt x="2263" y="4424"/>
                    <a:pt x="2917" y="3770"/>
                    <a:pt x="2917" y="2966"/>
                  </a:cubicBezTo>
                  <a:lnTo>
                    <a:pt x="2917" y="2681"/>
                  </a:lnTo>
                  <a:lnTo>
                    <a:pt x="3483" y="2681"/>
                  </a:lnTo>
                  <a:lnTo>
                    <a:pt x="3483" y="2966"/>
                  </a:lnTo>
                  <a:cubicBezTo>
                    <a:pt x="3483" y="3770"/>
                    <a:pt x="4137" y="4424"/>
                    <a:pt x="4942" y="4424"/>
                  </a:cubicBezTo>
                  <a:cubicBezTo>
                    <a:pt x="5746" y="4424"/>
                    <a:pt x="6400" y="3770"/>
                    <a:pt x="6400" y="2966"/>
                  </a:cubicBezTo>
                  <a:cubicBezTo>
                    <a:pt x="6400" y="2735"/>
                    <a:pt x="6346" y="2517"/>
                    <a:pt x="6250" y="2323"/>
                  </a:cubicBezTo>
                  <a:close/>
                  <a:moveTo>
                    <a:pt x="2703" y="550"/>
                  </a:moveTo>
                  <a:cubicBezTo>
                    <a:pt x="2604" y="428"/>
                    <a:pt x="2476" y="332"/>
                    <a:pt x="2329" y="271"/>
                  </a:cubicBezTo>
                  <a:cubicBezTo>
                    <a:pt x="2369" y="234"/>
                    <a:pt x="2422" y="214"/>
                    <a:pt x="2478" y="214"/>
                  </a:cubicBezTo>
                  <a:cubicBezTo>
                    <a:pt x="2602" y="214"/>
                    <a:pt x="2703" y="314"/>
                    <a:pt x="2703" y="438"/>
                  </a:cubicBezTo>
                  <a:lnTo>
                    <a:pt x="2703" y="550"/>
                  </a:lnTo>
                  <a:close/>
                  <a:moveTo>
                    <a:pt x="1458" y="4210"/>
                  </a:moveTo>
                  <a:cubicBezTo>
                    <a:pt x="772" y="4210"/>
                    <a:pt x="214" y="3652"/>
                    <a:pt x="214" y="2966"/>
                  </a:cubicBezTo>
                  <a:cubicBezTo>
                    <a:pt x="214" y="2280"/>
                    <a:pt x="772" y="1722"/>
                    <a:pt x="1458" y="1722"/>
                  </a:cubicBezTo>
                  <a:cubicBezTo>
                    <a:pt x="2144" y="1722"/>
                    <a:pt x="2703" y="2280"/>
                    <a:pt x="2703" y="2966"/>
                  </a:cubicBezTo>
                  <a:cubicBezTo>
                    <a:pt x="2703" y="3652"/>
                    <a:pt x="2144" y="4210"/>
                    <a:pt x="1458" y="4210"/>
                  </a:cubicBezTo>
                  <a:close/>
                  <a:moveTo>
                    <a:pt x="2917" y="2056"/>
                  </a:moveTo>
                  <a:lnTo>
                    <a:pt x="2917" y="1419"/>
                  </a:lnTo>
                  <a:lnTo>
                    <a:pt x="3483" y="1419"/>
                  </a:lnTo>
                  <a:lnTo>
                    <a:pt x="3483" y="2056"/>
                  </a:lnTo>
                  <a:lnTo>
                    <a:pt x="2917" y="2056"/>
                  </a:lnTo>
                  <a:close/>
                  <a:moveTo>
                    <a:pt x="3483" y="2467"/>
                  </a:moveTo>
                  <a:lnTo>
                    <a:pt x="2917" y="2467"/>
                  </a:lnTo>
                  <a:lnTo>
                    <a:pt x="2917" y="2270"/>
                  </a:lnTo>
                  <a:lnTo>
                    <a:pt x="3483" y="2270"/>
                  </a:lnTo>
                  <a:lnTo>
                    <a:pt x="3483" y="2467"/>
                  </a:lnTo>
                  <a:close/>
                  <a:moveTo>
                    <a:pt x="3697" y="438"/>
                  </a:moveTo>
                  <a:cubicBezTo>
                    <a:pt x="3697" y="314"/>
                    <a:pt x="3798" y="214"/>
                    <a:pt x="3922" y="214"/>
                  </a:cubicBezTo>
                  <a:cubicBezTo>
                    <a:pt x="3978" y="214"/>
                    <a:pt x="4031" y="235"/>
                    <a:pt x="4071" y="271"/>
                  </a:cubicBezTo>
                  <a:cubicBezTo>
                    <a:pt x="3925" y="332"/>
                    <a:pt x="3796" y="428"/>
                    <a:pt x="3697" y="550"/>
                  </a:cubicBezTo>
                  <a:lnTo>
                    <a:pt x="3697" y="438"/>
                  </a:lnTo>
                  <a:close/>
                  <a:moveTo>
                    <a:pt x="3697" y="1150"/>
                  </a:moveTo>
                  <a:lnTo>
                    <a:pt x="3697" y="1150"/>
                  </a:lnTo>
                  <a:cubicBezTo>
                    <a:pt x="3697" y="743"/>
                    <a:pt x="4028" y="413"/>
                    <a:pt x="4435" y="413"/>
                  </a:cubicBezTo>
                  <a:cubicBezTo>
                    <a:pt x="4693" y="413"/>
                    <a:pt x="4928" y="544"/>
                    <a:pt x="5064" y="764"/>
                  </a:cubicBezTo>
                  <a:cubicBezTo>
                    <a:pt x="5077" y="785"/>
                    <a:pt x="5344" y="1234"/>
                    <a:pt x="5602" y="1666"/>
                  </a:cubicBezTo>
                  <a:cubicBezTo>
                    <a:pt x="5403" y="1565"/>
                    <a:pt x="5179" y="1508"/>
                    <a:pt x="4942" y="1508"/>
                  </a:cubicBezTo>
                  <a:cubicBezTo>
                    <a:pt x="4416" y="1508"/>
                    <a:pt x="3954" y="1787"/>
                    <a:pt x="3697" y="2206"/>
                  </a:cubicBezTo>
                  <a:lnTo>
                    <a:pt x="3697" y="1150"/>
                  </a:lnTo>
                  <a:close/>
                  <a:moveTo>
                    <a:pt x="4942" y="4210"/>
                  </a:moveTo>
                  <a:cubicBezTo>
                    <a:pt x="4256" y="4210"/>
                    <a:pt x="3697" y="3652"/>
                    <a:pt x="3697" y="2966"/>
                  </a:cubicBezTo>
                  <a:cubicBezTo>
                    <a:pt x="3697" y="2280"/>
                    <a:pt x="4256" y="1722"/>
                    <a:pt x="4942" y="1722"/>
                  </a:cubicBezTo>
                  <a:cubicBezTo>
                    <a:pt x="5628" y="1722"/>
                    <a:pt x="6186" y="2280"/>
                    <a:pt x="6186" y="2966"/>
                  </a:cubicBezTo>
                  <a:cubicBezTo>
                    <a:pt x="6186" y="3652"/>
                    <a:pt x="5628" y="4210"/>
                    <a:pt x="4942" y="42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4" name="Freeform 1421">
              <a:extLst>
                <a:ext uri="{FF2B5EF4-FFF2-40B4-BE49-F238E27FC236}">
                  <a16:creationId xmlns:a16="http://schemas.microsoft.com/office/drawing/2014/main" id="{03B81E83-A9DA-4D5E-8A4E-4183477D8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8" y="2268"/>
              <a:ext cx="54" cy="53"/>
            </a:xfrm>
            <a:custGeom>
              <a:avLst/>
              <a:gdLst>
                <a:gd name="T0" fmla="*/ 1937 w 1995"/>
                <a:gd name="T1" fmla="*/ 661 h 1996"/>
                <a:gd name="T2" fmla="*/ 1800 w 1995"/>
                <a:gd name="T3" fmla="*/ 596 h 1996"/>
                <a:gd name="T4" fmla="*/ 1735 w 1995"/>
                <a:gd name="T5" fmla="*/ 733 h 1996"/>
                <a:gd name="T6" fmla="*/ 1781 w 1995"/>
                <a:gd name="T7" fmla="*/ 998 h 1996"/>
                <a:gd name="T8" fmla="*/ 998 w 1995"/>
                <a:gd name="T9" fmla="*/ 1781 h 1996"/>
                <a:gd name="T10" fmla="*/ 214 w 1995"/>
                <a:gd name="T11" fmla="*/ 998 h 1996"/>
                <a:gd name="T12" fmla="*/ 998 w 1995"/>
                <a:gd name="T13" fmla="*/ 215 h 1996"/>
                <a:gd name="T14" fmla="*/ 1571 w 1995"/>
                <a:gd name="T15" fmla="*/ 464 h 1996"/>
                <a:gd name="T16" fmla="*/ 1723 w 1995"/>
                <a:gd name="T17" fmla="*/ 470 h 1996"/>
                <a:gd name="T18" fmla="*/ 1728 w 1995"/>
                <a:gd name="T19" fmla="*/ 319 h 1996"/>
                <a:gd name="T20" fmla="*/ 998 w 1995"/>
                <a:gd name="T21" fmla="*/ 0 h 1996"/>
                <a:gd name="T22" fmla="*/ 0 w 1995"/>
                <a:gd name="T23" fmla="*/ 998 h 1996"/>
                <a:gd name="T24" fmla="*/ 998 w 1995"/>
                <a:gd name="T25" fmla="*/ 1996 h 1996"/>
                <a:gd name="T26" fmla="*/ 1995 w 1995"/>
                <a:gd name="T27" fmla="*/ 998 h 1996"/>
                <a:gd name="T28" fmla="*/ 1937 w 1995"/>
                <a:gd name="T29" fmla="*/ 661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5" h="1996">
                  <a:moveTo>
                    <a:pt x="1937" y="661"/>
                  </a:moveTo>
                  <a:cubicBezTo>
                    <a:pt x="1917" y="605"/>
                    <a:pt x="1855" y="576"/>
                    <a:pt x="1800" y="596"/>
                  </a:cubicBezTo>
                  <a:cubicBezTo>
                    <a:pt x="1744" y="616"/>
                    <a:pt x="1715" y="677"/>
                    <a:pt x="1735" y="733"/>
                  </a:cubicBezTo>
                  <a:cubicBezTo>
                    <a:pt x="1766" y="818"/>
                    <a:pt x="1781" y="907"/>
                    <a:pt x="1781" y="998"/>
                  </a:cubicBezTo>
                  <a:cubicBezTo>
                    <a:pt x="1781" y="1430"/>
                    <a:pt x="1430" y="1781"/>
                    <a:pt x="998" y="1781"/>
                  </a:cubicBezTo>
                  <a:cubicBezTo>
                    <a:pt x="566" y="1781"/>
                    <a:pt x="214" y="1430"/>
                    <a:pt x="214" y="998"/>
                  </a:cubicBezTo>
                  <a:cubicBezTo>
                    <a:pt x="214" y="566"/>
                    <a:pt x="566" y="215"/>
                    <a:pt x="998" y="215"/>
                  </a:cubicBezTo>
                  <a:cubicBezTo>
                    <a:pt x="1214" y="215"/>
                    <a:pt x="1423" y="306"/>
                    <a:pt x="1571" y="464"/>
                  </a:cubicBezTo>
                  <a:cubicBezTo>
                    <a:pt x="1612" y="508"/>
                    <a:pt x="1679" y="510"/>
                    <a:pt x="1723" y="470"/>
                  </a:cubicBezTo>
                  <a:cubicBezTo>
                    <a:pt x="1766" y="430"/>
                    <a:pt x="1768" y="362"/>
                    <a:pt x="1728" y="319"/>
                  </a:cubicBezTo>
                  <a:cubicBezTo>
                    <a:pt x="1540" y="116"/>
                    <a:pt x="1274" y="0"/>
                    <a:pt x="998" y="0"/>
                  </a:cubicBezTo>
                  <a:cubicBezTo>
                    <a:pt x="447" y="0"/>
                    <a:pt x="0" y="448"/>
                    <a:pt x="0" y="998"/>
                  </a:cubicBezTo>
                  <a:cubicBezTo>
                    <a:pt x="0" y="1548"/>
                    <a:pt x="447" y="1996"/>
                    <a:pt x="998" y="1996"/>
                  </a:cubicBezTo>
                  <a:cubicBezTo>
                    <a:pt x="1548" y="1996"/>
                    <a:pt x="1995" y="1548"/>
                    <a:pt x="1995" y="998"/>
                  </a:cubicBezTo>
                  <a:cubicBezTo>
                    <a:pt x="1995" y="882"/>
                    <a:pt x="1975" y="769"/>
                    <a:pt x="1937" y="6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5" name="Freeform 1422">
              <a:extLst>
                <a:ext uri="{FF2B5EF4-FFF2-40B4-BE49-F238E27FC236}">
                  <a16:creationId xmlns:a16="http://schemas.microsoft.com/office/drawing/2014/main" id="{62A8E240-3B12-497E-9930-2765C52401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4" y="2268"/>
              <a:ext cx="54" cy="53"/>
            </a:xfrm>
            <a:custGeom>
              <a:avLst/>
              <a:gdLst>
                <a:gd name="T0" fmla="*/ 997 w 1995"/>
                <a:gd name="T1" fmla="*/ 0 h 1996"/>
                <a:gd name="T2" fmla="*/ 0 w 1995"/>
                <a:gd name="T3" fmla="*/ 998 h 1996"/>
                <a:gd name="T4" fmla="*/ 997 w 1995"/>
                <a:gd name="T5" fmla="*/ 1996 h 1996"/>
                <a:gd name="T6" fmla="*/ 1995 w 1995"/>
                <a:gd name="T7" fmla="*/ 998 h 1996"/>
                <a:gd name="T8" fmla="*/ 997 w 1995"/>
                <a:gd name="T9" fmla="*/ 0 h 1996"/>
                <a:gd name="T10" fmla="*/ 997 w 1995"/>
                <a:gd name="T11" fmla="*/ 1781 h 1996"/>
                <a:gd name="T12" fmla="*/ 214 w 1995"/>
                <a:gd name="T13" fmla="*/ 998 h 1996"/>
                <a:gd name="T14" fmla="*/ 997 w 1995"/>
                <a:gd name="T15" fmla="*/ 215 h 1996"/>
                <a:gd name="T16" fmla="*/ 1781 w 1995"/>
                <a:gd name="T17" fmla="*/ 998 h 1996"/>
                <a:gd name="T18" fmla="*/ 997 w 1995"/>
                <a:gd name="T19" fmla="*/ 1781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5" h="1996">
                  <a:moveTo>
                    <a:pt x="997" y="0"/>
                  </a:moveTo>
                  <a:cubicBezTo>
                    <a:pt x="447" y="0"/>
                    <a:pt x="0" y="448"/>
                    <a:pt x="0" y="998"/>
                  </a:cubicBezTo>
                  <a:cubicBezTo>
                    <a:pt x="0" y="1548"/>
                    <a:pt x="447" y="1996"/>
                    <a:pt x="997" y="1996"/>
                  </a:cubicBezTo>
                  <a:cubicBezTo>
                    <a:pt x="1548" y="1996"/>
                    <a:pt x="1995" y="1548"/>
                    <a:pt x="1995" y="998"/>
                  </a:cubicBezTo>
                  <a:cubicBezTo>
                    <a:pt x="1995" y="448"/>
                    <a:pt x="1548" y="0"/>
                    <a:pt x="997" y="0"/>
                  </a:cubicBezTo>
                  <a:close/>
                  <a:moveTo>
                    <a:pt x="997" y="1781"/>
                  </a:moveTo>
                  <a:cubicBezTo>
                    <a:pt x="565" y="1781"/>
                    <a:pt x="214" y="1430"/>
                    <a:pt x="214" y="998"/>
                  </a:cubicBezTo>
                  <a:cubicBezTo>
                    <a:pt x="214" y="566"/>
                    <a:pt x="565" y="215"/>
                    <a:pt x="997" y="215"/>
                  </a:cubicBezTo>
                  <a:cubicBezTo>
                    <a:pt x="1429" y="215"/>
                    <a:pt x="1781" y="566"/>
                    <a:pt x="1781" y="998"/>
                  </a:cubicBezTo>
                  <a:cubicBezTo>
                    <a:pt x="1781" y="1430"/>
                    <a:pt x="1429" y="1781"/>
                    <a:pt x="997" y="178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608425C-7005-4165-86A0-94756442B55E}"/>
              </a:ext>
            </a:extLst>
          </p:cNvPr>
          <p:cNvSpPr/>
          <p:nvPr/>
        </p:nvSpPr>
        <p:spPr>
          <a:xfrm>
            <a:off x="6116638" y="861166"/>
            <a:ext cx="5581650" cy="44291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“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фуқаролик 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измати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тўғрисида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”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ги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Қонуннинг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/>
            </a:r>
            <a:br>
              <a:rPr lang="uz-Cyrl-UZ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</a:b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13-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моддаси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4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B3EF8C-AB9A-48E4-BD24-2DB7F3082F72}"/>
              </a:ext>
            </a:extLst>
          </p:cNvPr>
          <p:cNvSpPr/>
          <p:nvPr/>
        </p:nvSpPr>
        <p:spPr>
          <a:xfrm>
            <a:off x="5638800" y="1497753"/>
            <a:ext cx="6375400" cy="52482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err="1">
                <a:latin typeface="+mn-lt"/>
                <a:cs typeface="+mn-cs"/>
              </a:rPr>
              <a:t>Давлат</a:t>
            </a:r>
            <a:r>
              <a:rPr lang="ru-RU" sz="1100" b="1" dirty="0">
                <a:latin typeface="+mn-lt"/>
                <a:cs typeface="+mn-cs"/>
              </a:rPr>
              <a:t> </a:t>
            </a:r>
            <a:r>
              <a:rPr lang="ru-RU" sz="1100" b="1" dirty="0" err="1">
                <a:latin typeface="+mn-lt"/>
                <a:cs typeface="+mn-cs"/>
              </a:rPr>
              <a:t>фуқаролик хизматчиси</a:t>
            </a:r>
            <a:r>
              <a:rPr lang="ru-RU" sz="1100" b="1" dirty="0">
                <a:latin typeface="+mn-lt"/>
                <a:cs typeface="+mn-cs"/>
              </a:rPr>
              <a:t> </a:t>
            </a:r>
            <a:r>
              <a:rPr lang="ru-RU" sz="1100" b="1" dirty="0" err="1">
                <a:latin typeface="+mn-lt"/>
                <a:cs typeface="+mn-cs"/>
              </a:rPr>
              <a:t>қуйидагиларга ҳақли эмас</a:t>
            </a:r>
            <a:r>
              <a:rPr lang="ru-RU" sz="1100" b="1" dirty="0">
                <a:latin typeface="+mn-lt"/>
                <a:cs typeface="+mn-cs"/>
              </a:rPr>
              <a:t>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 err="1">
                <a:latin typeface="+mn-lt"/>
                <a:cs typeface="+mn-cs"/>
              </a:rPr>
              <a:t>Ўзаро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яқин қариндошликда ёки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қуда томондан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қариндош бўлган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шахслар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билан</a:t>
            </a:r>
            <a:r>
              <a:rPr lang="ru-RU" sz="1100" dirty="0">
                <a:latin typeface="+mn-lt"/>
                <a:cs typeface="+mn-cs"/>
              </a:rPr>
              <a:t> (</a:t>
            </a:r>
            <a:r>
              <a:rPr lang="ru-RU" sz="1100" dirty="0" err="1">
                <a:latin typeface="+mn-lt"/>
                <a:cs typeface="+mn-cs"/>
              </a:rPr>
              <a:t>ота-оналар</a:t>
            </a:r>
            <a:r>
              <a:rPr lang="ru-RU" sz="1100" dirty="0">
                <a:latin typeface="+mn-lt"/>
                <a:cs typeface="+mn-cs"/>
              </a:rPr>
              <a:t>, </a:t>
            </a:r>
            <a:r>
              <a:rPr lang="ru-RU" sz="1100" dirty="0" err="1">
                <a:latin typeface="+mn-lt"/>
                <a:cs typeface="+mn-cs"/>
              </a:rPr>
              <a:t>ака-укалар</a:t>
            </a:r>
            <a:r>
              <a:rPr lang="ru-RU" sz="1100" dirty="0">
                <a:latin typeface="+mn-lt"/>
                <a:cs typeface="+mn-cs"/>
              </a:rPr>
              <a:t>, </a:t>
            </a:r>
            <a:r>
              <a:rPr lang="ru-RU" sz="1100" dirty="0" err="1">
                <a:latin typeface="+mn-lt"/>
                <a:cs typeface="+mn-cs"/>
              </a:rPr>
              <a:t>опа-сингиллар</a:t>
            </a:r>
            <a:r>
              <a:rPr lang="ru-RU" sz="1100" dirty="0">
                <a:latin typeface="+mn-lt"/>
                <a:cs typeface="+mn-cs"/>
              </a:rPr>
              <a:t>, </a:t>
            </a:r>
            <a:r>
              <a:rPr lang="ru-RU" sz="1100" dirty="0" err="1">
                <a:latin typeface="+mn-lt"/>
                <a:cs typeface="+mn-cs"/>
              </a:rPr>
              <a:t>ўғиллар, қизлар, эр-хотинлар</a:t>
            </a:r>
            <a:r>
              <a:rPr lang="ru-RU" sz="1100" dirty="0">
                <a:latin typeface="+mn-lt"/>
                <a:cs typeface="+mn-cs"/>
              </a:rPr>
              <a:t>, </a:t>
            </a:r>
            <a:r>
              <a:rPr lang="ru-RU" sz="1100" dirty="0" err="1">
                <a:latin typeface="+mn-lt"/>
                <a:cs typeface="+mn-cs"/>
              </a:rPr>
              <a:t>шунингдек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эр-хотинларнинг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ота-оналари</a:t>
            </a:r>
            <a:r>
              <a:rPr lang="ru-RU" sz="1100" dirty="0">
                <a:latin typeface="+mn-lt"/>
                <a:cs typeface="+mn-cs"/>
              </a:rPr>
              <a:t>, </a:t>
            </a:r>
            <a:r>
              <a:rPr lang="ru-RU" sz="1100" dirty="0" err="1">
                <a:latin typeface="+mn-lt"/>
                <a:cs typeface="+mn-cs"/>
              </a:rPr>
              <a:t>ака-укалари</a:t>
            </a:r>
            <a:r>
              <a:rPr lang="ru-RU" sz="1100" dirty="0">
                <a:latin typeface="+mn-lt"/>
                <a:cs typeface="+mn-cs"/>
              </a:rPr>
              <a:t>, </a:t>
            </a:r>
            <a:r>
              <a:rPr lang="ru-RU" sz="1100" dirty="0" err="1">
                <a:latin typeface="+mn-lt"/>
                <a:cs typeface="+mn-cs"/>
              </a:rPr>
              <a:t>опа-сингиллари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ва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фарзандлари</a:t>
            </a:r>
            <a:r>
              <a:rPr lang="ru-RU" sz="1100" dirty="0">
                <a:latin typeface="+mn-lt"/>
                <a:cs typeface="+mn-cs"/>
              </a:rPr>
              <a:t>) </a:t>
            </a:r>
            <a:r>
              <a:rPr lang="ru-RU" sz="1100" dirty="0" err="1">
                <a:latin typeface="+mn-lt"/>
                <a:cs typeface="+mn-cs"/>
              </a:rPr>
              <a:t>айнан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битта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давлат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органида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бирга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хизмат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қилиши, агар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уларнинг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бирга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хизмат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қилиши улардан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бирининг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иккинчисига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бевосита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бўйсунишига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ёки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унинг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назорати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остида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бўладиган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давлат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фуқаролик хизмати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лавозимини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эгаллашга</a:t>
            </a:r>
            <a:r>
              <a:rPr lang="ru-RU" sz="1100" dirty="0">
                <a:latin typeface="+mn-lt"/>
                <a:cs typeface="+mn-cs"/>
              </a:rPr>
              <a:t>, </a:t>
            </a:r>
            <a:r>
              <a:rPr lang="ru-RU" sz="1100" dirty="0" err="1">
                <a:latin typeface="+mn-lt"/>
                <a:cs typeface="+mn-cs"/>
              </a:rPr>
              <a:t>бундан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қонунчиликда назарда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тутилган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ҳоллар мустасно</a:t>
            </a:r>
            <a:r>
              <a:rPr lang="ru-RU" sz="11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latin typeface="+mn-lt"/>
                <a:cs typeface="+mn-cs"/>
              </a:rPr>
              <a:t>Педагогик, </a:t>
            </a:r>
            <a:r>
              <a:rPr lang="ru-RU" sz="1100" dirty="0" err="1">
                <a:latin typeface="+mn-lt"/>
                <a:cs typeface="+mn-cs"/>
              </a:rPr>
              <a:t>илмий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ва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ижодий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фаолиятдан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ташқари ҳақ тўланадиган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бошқа фаолият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билан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шуғулланишга, Ўзбекистон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Республикаси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қонунларида ҳамда Ўзбекистон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Республикаси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Президенти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қарорларида назарда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тутилган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ҳолатлар бундан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мустасно</a:t>
            </a:r>
            <a:r>
              <a:rPr lang="ru-RU" sz="11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 err="1">
                <a:latin typeface="+mn-lt"/>
                <a:cs typeface="+mn-cs"/>
              </a:rPr>
              <a:t>Тадбиркорлик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фаолияти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билан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шуғулланишга</a:t>
            </a:r>
            <a:r>
              <a:rPr lang="ru-RU" sz="1100" dirty="0" err="1">
                <a:solidFill>
                  <a:schemeClr val="tx2"/>
                </a:solidFill>
                <a:latin typeface="+mn-lt"/>
                <a:cs typeface="+mn-cs"/>
              </a:rPr>
              <a:t>;</a:t>
            </a:r>
            <a:endParaRPr lang="ru-RU" sz="1100" dirty="0">
              <a:solidFill>
                <a:schemeClr val="tx2"/>
              </a:solidFill>
              <a:latin typeface="+mn-lt"/>
              <a:cs typeface="+mn-cs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 err="1">
                <a:latin typeface="+mn-lt"/>
                <a:cs typeface="+mn-cs"/>
              </a:rPr>
              <a:t>Тадбиркорлик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фаолияти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субъектларини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ташкил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этишга</a:t>
            </a:r>
            <a:r>
              <a:rPr lang="ru-RU" sz="1100" dirty="0">
                <a:latin typeface="+mn-lt"/>
                <a:cs typeface="+mn-cs"/>
              </a:rPr>
              <a:t>, </a:t>
            </a:r>
            <a:r>
              <a:rPr lang="ru-RU" sz="1100" dirty="0" err="1">
                <a:latin typeface="+mn-lt"/>
                <a:cs typeface="+mn-cs"/>
              </a:rPr>
              <a:t>уларнинг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муассиси</a:t>
            </a:r>
            <a:r>
              <a:rPr lang="ru-RU" sz="1100" dirty="0">
                <a:latin typeface="+mn-lt"/>
                <a:cs typeface="+mn-cs"/>
              </a:rPr>
              <a:t> (</a:t>
            </a:r>
            <a:r>
              <a:rPr lang="ru-RU" sz="1100" dirty="0" err="1">
                <a:latin typeface="+mn-lt"/>
                <a:cs typeface="+mn-cs"/>
              </a:rPr>
              <a:t>иштирокчиси</a:t>
            </a:r>
            <a:r>
              <a:rPr lang="ru-RU" sz="1100" dirty="0">
                <a:latin typeface="+mn-lt"/>
                <a:cs typeface="+mn-cs"/>
              </a:rPr>
              <a:t>) </a:t>
            </a:r>
            <a:r>
              <a:rPr lang="ru-RU" sz="1100" dirty="0" err="1">
                <a:latin typeface="+mn-lt"/>
                <a:cs typeface="+mn-cs"/>
              </a:rPr>
              <a:t>бўлишга</a:t>
            </a:r>
            <a:r>
              <a:rPr lang="ru-RU" sz="1100" dirty="0">
                <a:latin typeface="+mn-lt"/>
                <a:cs typeface="+mn-cs"/>
              </a:rPr>
              <a:t>, </a:t>
            </a:r>
            <a:r>
              <a:rPr lang="ru-RU" sz="1100" dirty="0" err="1">
                <a:latin typeface="+mn-lt"/>
                <a:cs typeface="+mn-cs"/>
              </a:rPr>
              <a:t>тадбиркорлик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фаолияти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субъектида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ташкилий-бошқарув, маъмурий-хўжалик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вазифаларини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бажаришга</a:t>
            </a:r>
            <a:r>
              <a:rPr lang="ru-RU" sz="1100" dirty="0">
                <a:latin typeface="+mn-lt"/>
                <a:cs typeface="+mn-cs"/>
              </a:rPr>
              <a:t>, </a:t>
            </a:r>
            <a:r>
              <a:rPr lang="ru-RU" sz="1100" dirty="0" err="1">
                <a:latin typeface="+mn-lt"/>
                <a:cs typeface="+mn-cs"/>
              </a:rPr>
              <a:t>бундан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акциядорлик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жамиятларининг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эркин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муомалада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бўлган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акцияларига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қонунчиликда белгиланган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талаблар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доирасида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эгалик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қилиш ҳоллари мустасно</a:t>
            </a:r>
            <a:r>
              <a:rPr lang="ru-RU" sz="11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 err="1">
                <a:latin typeface="+mn-lt"/>
                <a:cs typeface="+mn-cs"/>
              </a:rPr>
              <a:t>Ўзи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хизмат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қилаётган давлат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органи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назорати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остидаги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ёки</a:t>
            </a:r>
            <a:r>
              <a:rPr lang="ru-RU" sz="1100" dirty="0">
                <a:latin typeface="+mn-lt"/>
                <a:cs typeface="+mn-cs"/>
              </a:rPr>
              <a:t> у </a:t>
            </a:r>
            <a:r>
              <a:rPr lang="ru-RU" sz="1100" dirty="0" err="1">
                <a:latin typeface="+mn-lt"/>
                <a:cs typeface="+mn-cs"/>
              </a:rPr>
              <a:t>билан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алоқалар ва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манфаатларга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эга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бўлган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ташкилотлардаги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улушларни</a:t>
            </a:r>
            <a:r>
              <a:rPr lang="ru-RU" sz="1100" dirty="0">
                <a:latin typeface="+mn-lt"/>
                <a:cs typeface="+mn-cs"/>
              </a:rPr>
              <a:t>, </a:t>
            </a:r>
            <a:r>
              <a:rPr lang="ru-RU" sz="1100" dirty="0" err="1">
                <a:latin typeface="+mn-lt"/>
                <a:cs typeface="+mn-cs"/>
              </a:rPr>
              <a:t>пайларни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ва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акцияларни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бевосита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ёки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вакиллар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орқали олишга</a:t>
            </a:r>
            <a:r>
              <a:rPr lang="ru-RU" sz="11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 err="1">
                <a:latin typeface="+mn-lt"/>
                <a:cs typeface="+mn-cs"/>
              </a:rPr>
              <a:t>Ўз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хизмат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ваколатларини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жисмоний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ва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юридик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шахсларнинг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манфаатларини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кўзлаб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бажариш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ёки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бажармаслик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эвазига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улардан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бирон-бир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мукофот</a:t>
            </a:r>
            <a:r>
              <a:rPr lang="ru-RU" sz="1100" dirty="0">
                <a:latin typeface="+mn-lt"/>
                <a:cs typeface="+mn-cs"/>
              </a:rPr>
              <a:t>, </a:t>
            </a:r>
            <a:r>
              <a:rPr lang="ru-RU" sz="1100" dirty="0" err="1">
                <a:latin typeface="+mn-lt"/>
                <a:cs typeface="+mn-cs"/>
              </a:rPr>
              <a:t>фойда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ёки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совғалар олишга</a:t>
            </a:r>
            <a:r>
              <a:rPr lang="ru-RU" sz="11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latin typeface="+mn-lt"/>
                <a:cs typeface="+mn-cs"/>
              </a:rPr>
              <a:t>Чет </a:t>
            </a:r>
            <a:r>
              <a:rPr lang="ru-RU" sz="1100" dirty="0" err="1">
                <a:latin typeface="+mn-lt"/>
                <a:cs typeface="+mn-cs"/>
              </a:rPr>
              <a:t>давлат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фуқаролигини олишга</a:t>
            </a:r>
            <a:r>
              <a:rPr lang="ru-RU" sz="11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 err="1">
                <a:latin typeface="+mn-lt"/>
                <a:cs typeface="+mn-cs"/>
              </a:rPr>
              <a:t>Қонунчиликда назарда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тутилмаган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имтиёзлар</a:t>
            </a:r>
            <a:r>
              <a:rPr lang="ru-RU" sz="1100" dirty="0">
                <a:latin typeface="+mn-lt"/>
                <a:cs typeface="+mn-cs"/>
              </a:rPr>
              <a:t>, </a:t>
            </a:r>
            <a:r>
              <a:rPr lang="ru-RU" sz="1100" dirty="0" err="1">
                <a:latin typeface="+mn-lt"/>
                <a:cs typeface="+mn-cs"/>
              </a:rPr>
              <a:t>преференциялар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ёки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афзалликлардан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ўз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хизмат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мавқеи билан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боғлиқ ҳолда фойдаланишга</a:t>
            </a:r>
            <a:r>
              <a:rPr lang="ru-RU" sz="11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 err="1">
                <a:latin typeface="+mn-lt"/>
                <a:cs typeface="+mn-cs"/>
              </a:rPr>
              <a:t>Ўзбекистон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Республикаси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ҳудудидан ташқарида ҳисоб</a:t>
            </a:r>
            <a:r>
              <a:rPr lang="en-US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рақамлар очишга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ва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уларга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эга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бўлишга</a:t>
            </a:r>
            <a:r>
              <a:rPr lang="ru-RU" sz="1100" dirty="0">
                <a:latin typeface="+mn-lt"/>
                <a:cs typeface="+mn-cs"/>
              </a:rPr>
              <a:t>, </a:t>
            </a:r>
            <a:r>
              <a:rPr lang="ru-RU" sz="1100" dirty="0" err="1">
                <a:latin typeface="+mn-lt"/>
                <a:cs typeface="+mn-cs"/>
              </a:rPr>
              <a:t>кўчмас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мулкка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ва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бошқа мол-мулкка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эгалик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қилишга, бундан</a:t>
            </a:r>
            <a:r>
              <a:rPr lang="ru-RU" sz="1100" dirty="0">
                <a:latin typeface="+mn-lt"/>
                <a:cs typeface="+mn-cs"/>
              </a:rPr>
              <a:t> чет </a:t>
            </a:r>
            <a:r>
              <a:rPr lang="ru-RU" sz="1100" dirty="0" err="1">
                <a:latin typeface="+mn-lt"/>
                <a:cs typeface="+mn-cs"/>
              </a:rPr>
              <a:t>давлатда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таълим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олиш</a:t>
            </a:r>
            <a:r>
              <a:rPr lang="ru-RU" sz="1100" dirty="0">
                <a:latin typeface="+mn-lt"/>
                <a:cs typeface="+mn-cs"/>
              </a:rPr>
              <a:t>, стажировка </a:t>
            </a:r>
            <a:r>
              <a:rPr lang="ru-RU" sz="1100" dirty="0" err="1">
                <a:latin typeface="+mn-lt"/>
                <a:cs typeface="+mn-cs"/>
              </a:rPr>
              <a:t>ўташ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ва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тиббий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хизматлардан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фойдаланиш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мақсадида очилган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ҳисобварақлар</a:t>
            </a:r>
            <a:r>
              <a:rPr lang="ru-RU" sz="1100" dirty="0">
                <a:latin typeface="+mn-lt"/>
                <a:cs typeface="+mn-cs"/>
              </a:rPr>
              <a:t>, </a:t>
            </a:r>
            <a:r>
              <a:rPr lang="ru-RU" sz="1100" dirty="0" err="1">
                <a:latin typeface="+mn-lt"/>
                <a:cs typeface="+mn-cs"/>
              </a:rPr>
              <a:t>шунингдек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давлат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фуқаролик хизматига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киришдан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олдин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олинган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ва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ошкор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қилинган мол-мулк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мустасно</a:t>
            </a:r>
            <a:r>
              <a:rPr lang="en-US" sz="1100" dirty="0">
                <a:latin typeface="+mn-lt"/>
                <a:cs typeface="+mn-cs"/>
              </a:rPr>
              <a:t>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 err="1">
                <a:latin typeface="+mn-lt"/>
                <a:cs typeface="+mn-cs"/>
              </a:rPr>
              <a:t>Ўзининг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ваколатларини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сиёсий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партияларнинг</a:t>
            </a:r>
            <a:r>
              <a:rPr lang="ru-RU" sz="1100" dirty="0">
                <a:latin typeface="+mn-lt"/>
                <a:cs typeface="+mn-cs"/>
              </a:rPr>
              <a:t>, </a:t>
            </a:r>
            <a:r>
              <a:rPr lang="ru-RU" sz="1100" dirty="0" err="1">
                <a:latin typeface="+mn-lt"/>
                <a:cs typeface="+mn-cs"/>
              </a:rPr>
              <a:t>бошқа жамоат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бирлашмаларининг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ва</a:t>
            </a:r>
            <a:r>
              <a:rPr lang="ru-RU" sz="1100" dirty="0">
                <a:latin typeface="+mn-lt"/>
                <a:cs typeface="+mn-cs"/>
              </a:rPr>
              <a:t> улар </a:t>
            </a:r>
            <a:r>
              <a:rPr lang="ru-RU" sz="1100" dirty="0" err="1">
                <a:latin typeface="+mn-lt"/>
                <a:cs typeface="+mn-cs"/>
              </a:rPr>
              <a:t>органларининг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манфаатларини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кўзлаб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амалга</a:t>
            </a:r>
            <a:r>
              <a:rPr lang="ru-RU" sz="1100" dirty="0">
                <a:latin typeface="+mn-lt"/>
                <a:cs typeface="+mn-cs"/>
              </a:rPr>
              <a:t> </a:t>
            </a:r>
            <a:r>
              <a:rPr lang="ru-RU" sz="1100" dirty="0" err="1">
                <a:latin typeface="+mn-lt"/>
                <a:cs typeface="+mn-cs"/>
              </a:rPr>
              <a:t>оширишга</a:t>
            </a:r>
            <a:r>
              <a:rPr lang="en-US" sz="1100" dirty="0">
                <a:latin typeface="+mn-lt"/>
                <a:cs typeface="+mn-cs"/>
              </a:rPr>
              <a:t>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10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2">
            <a:extLst>
              <a:ext uri="{FF2B5EF4-FFF2-40B4-BE49-F238E27FC236}">
                <a16:creationId xmlns:a16="http://schemas.microsoft.com/office/drawing/2014/main" id="{EBFA0C81-2045-442B-9A52-C92795CD53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50" y="438150"/>
            <a:ext cx="5918200" cy="15224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800" dirty="0" err="1"/>
              <a:t>Давлат</a:t>
            </a:r>
            <a:r>
              <a:rPr lang="tr-TR" sz="4800" dirty="0"/>
              <a:t> </a:t>
            </a:r>
            <a:r>
              <a:rPr lang="ru-RU" sz="4800" dirty="0" err="1"/>
              <a:t>ва</a:t>
            </a:r>
            <a:r>
              <a:rPr lang="tr-TR" sz="4800" dirty="0"/>
              <a:t> </a:t>
            </a:r>
            <a:r>
              <a:rPr lang="ru-RU" sz="4800" dirty="0" err="1"/>
              <a:t>фуқаролик</a:t>
            </a:r>
            <a:r>
              <a:rPr lang="tr-TR" sz="4800" dirty="0"/>
              <a:t> x</a:t>
            </a:r>
            <a:r>
              <a:rPr lang="ru-RU" sz="4800" dirty="0" err="1"/>
              <a:t>изматида</a:t>
            </a:r>
            <a:r>
              <a:rPr lang="tr-TR" sz="4800" dirty="0"/>
              <a:t> </a:t>
            </a:r>
            <a:r>
              <a:rPr lang="ru-RU" sz="4800" dirty="0" err="1"/>
              <a:t>манфаатлар</a:t>
            </a:r>
            <a:r>
              <a:rPr lang="tr-TR" sz="4800" dirty="0"/>
              <a:t> </a:t>
            </a:r>
            <a:r>
              <a:rPr lang="ru-RU" sz="4800" dirty="0" err="1"/>
              <a:t>тўқнашуви</a:t>
            </a:r>
            <a:r>
              <a:rPr lang="tr-TR" sz="4800" dirty="0"/>
              <a:t> </a:t>
            </a:r>
            <a:r>
              <a:rPr lang="ru-RU" sz="4800" dirty="0" err="1"/>
              <a:t>тушунчаси</a:t>
            </a:r>
            <a:r>
              <a:rPr lang="tr-TR" sz="4800" dirty="0"/>
              <a:t> </a:t>
            </a:r>
            <a:r>
              <a:rPr lang="ru-RU" sz="4800" dirty="0" err="1"/>
              <a:t>ва</a:t>
            </a:r>
            <a:r>
              <a:rPr lang="tr-TR" sz="4800" dirty="0"/>
              <a:t> </a:t>
            </a:r>
            <a:r>
              <a:rPr lang="ru-RU" sz="4800" dirty="0"/>
              <a:t>уни</a:t>
            </a:r>
            <a:r>
              <a:rPr lang="tr-TR" sz="4800" dirty="0"/>
              <a:t> </a:t>
            </a:r>
            <a:r>
              <a:rPr lang="ru-RU" sz="4800" dirty="0" err="1"/>
              <a:t>ҳал</a:t>
            </a:r>
            <a:r>
              <a:rPr lang="tr-TR" sz="4800" dirty="0"/>
              <a:t> </a:t>
            </a:r>
            <a:r>
              <a:rPr lang="ru-RU" sz="4800" dirty="0" err="1"/>
              <a:t>қилиш</a:t>
            </a:r>
            <a:r>
              <a:rPr lang="tr-TR" sz="4800" dirty="0"/>
              <a:t> </a:t>
            </a:r>
            <a:r>
              <a:rPr lang="ru-RU" sz="4800" dirty="0" err="1"/>
              <a:t>йўллари</a:t>
            </a:r>
            <a:r>
              <a:rPr lang="en-US" sz="4800" dirty="0"/>
              <a:t>.</a:t>
            </a:r>
            <a:endParaRPr lang="en-US" dirty="0"/>
          </a:p>
        </p:txBody>
      </p:sp>
      <p:sp>
        <p:nvSpPr>
          <p:cNvPr id="41987" name="Title 1">
            <a:extLst>
              <a:ext uri="{FF2B5EF4-FFF2-40B4-BE49-F238E27FC236}">
                <a16:creationId xmlns:a16="http://schemas.microsoft.com/office/drawing/2014/main" id="{35B20BBB-70CD-443C-8F8E-9906E797028E}"/>
              </a:ext>
            </a:extLst>
          </p:cNvPr>
          <p:cNvSpPr txBox="1">
            <a:spLocks/>
          </p:cNvSpPr>
          <p:nvPr/>
        </p:nvSpPr>
        <p:spPr bwMode="auto">
          <a:xfrm>
            <a:off x="350838" y="5224463"/>
            <a:ext cx="20193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600">
                <a:solidFill>
                  <a:srgbClr val="1BD7D3"/>
                </a:solidFill>
                <a:latin typeface="Arial Black" panose="020B0A04020102020204" pitchFamily="34" charset="0"/>
              </a:rPr>
              <a:t>3</a:t>
            </a:r>
            <a:r>
              <a:rPr lang="ru-RU" altLang="en-US" sz="9600">
                <a:solidFill>
                  <a:srgbClr val="1BD7D3"/>
                </a:solidFill>
                <a:latin typeface="Arial Black" panose="020B0A04020102020204" pitchFamily="34" charset="0"/>
              </a:rPr>
              <a:t>.</a:t>
            </a:r>
            <a:endParaRPr lang="en-US" altLang="en-US" sz="960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9BE9CA25-B3F3-4FB3-8A2C-F335345B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038150" cy="434975"/>
          </a:xfrm>
        </p:spPr>
        <p:txBody>
          <a:bodyPr/>
          <a:lstStyle/>
          <a:p>
            <a:pPr eaLnBrk="1" hangingPunct="1"/>
            <a:r>
              <a:rPr lang="ru-RU" altLang="en-US" dirty="0">
                <a:solidFill>
                  <a:srgbClr val="000000"/>
                </a:solidFill>
              </a:rPr>
              <a:t>Давлат</a:t>
            </a:r>
            <a:r>
              <a:rPr lang="tr-TR" altLang="en-US" dirty="0">
                <a:solidFill>
                  <a:srgbClr val="000000"/>
                </a:solidFill>
              </a:rPr>
              <a:t> </a:t>
            </a:r>
            <a:r>
              <a:rPr lang="ru-RU" altLang="en-US" dirty="0" err="1">
                <a:solidFill>
                  <a:srgbClr val="000000"/>
                </a:solidFill>
              </a:rPr>
              <a:t>ва</a:t>
            </a:r>
            <a:r>
              <a:rPr lang="tr-TR" altLang="en-US" dirty="0">
                <a:solidFill>
                  <a:srgbClr val="000000"/>
                </a:solidFill>
              </a:rPr>
              <a:t> </a:t>
            </a:r>
            <a:r>
              <a:rPr lang="ru-RU" altLang="en-US" dirty="0" err="1">
                <a:solidFill>
                  <a:srgbClr val="000000"/>
                </a:solidFill>
              </a:rPr>
              <a:t>фуқаролик</a:t>
            </a:r>
            <a:r>
              <a:rPr lang="tr-TR" altLang="en-US" dirty="0">
                <a:solidFill>
                  <a:srgbClr val="000000"/>
                </a:solidFill>
              </a:rPr>
              <a:t> x</a:t>
            </a:r>
            <a:r>
              <a:rPr lang="ru-RU" altLang="en-US" dirty="0" err="1">
                <a:solidFill>
                  <a:srgbClr val="000000"/>
                </a:solidFill>
              </a:rPr>
              <a:t>изматида</a:t>
            </a:r>
            <a:r>
              <a:rPr lang="tr-TR" altLang="en-US" dirty="0">
                <a:solidFill>
                  <a:srgbClr val="000000"/>
                </a:solidFill>
              </a:rPr>
              <a:t> </a:t>
            </a:r>
            <a:r>
              <a:rPr lang="ru-RU" altLang="en-US" dirty="0" err="1">
                <a:solidFill>
                  <a:srgbClr val="000000"/>
                </a:solidFill>
              </a:rPr>
              <a:t>манфаатлар</a:t>
            </a:r>
            <a:r>
              <a:rPr lang="tr-TR" altLang="en-US" dirty="0">
                <a:solidFill>
                  <a:srgbClr val="000000"/>
                </a:solidFill>
              </a:rPr>
              <a:t> </a:t>
            </a:r>
            <a:r>
              <a:rPr lang="ru-RU" altLang="en-US" dirty="0" err="1">
                <a:solidFill>
                  <a:srgbClr val="000000"/>
                </a:solidFill>
              </a:rPr>
              <a:t>тўқнашуви</a:t>
            </a:r>
            <a:r>
              <a:rPr lang="tr-TR" altLang="en-US" dirty="0">
                <a:solidFill>
                  <a:srgbClr val="000000"/>
                </a:solidFill>
              </a:rPr>
              <a:t> </a:t>
            </a:r>
            <a:r>
              <a:rPr lang="ru-RU" altLang="en-US" dirty="0" err="1">
                <a:solidFill>
                  <a:srgbClr val="000000"/>
                </a:solidFill>
              </a:rPr>
              <a:t>тушунчаси</a:t>
            </a:r>
            <a:r>
              <a:rPr lang="tr-TR" altLang="en-US" dirty="0">
                <a:solidFill>
                  <a:srgbClr val="000000"/>
                </a:solidFill>
              </a:rPr>
              <a:t> </a:t>
            </a:r>
            <a:r>
              <a:rPr lang="ru-RU" altLang="en-US" dirty="0" err="1">
                <a:solidFill>
                  <a:srgbClr val="000000"/>
                </a:solidFill>
              </a:rPr>
              <a:t>ва</a:t>
            </a:r>
            <a:r>
              <a:rPr lang="tr-TR" altLang="en-US" dirty="0">
                <a:solidFill>
                  <a:srgbClr val="000000"/>
                </a:solidFill>
              </a:rPr>
              <a:t> </a:t>
            </a:r>
            <a:r>
              <a:rPr lang="ru-RU" altLang="en-US" dirty="0" err="1">
                <a:solidFill>
                  <a:srgbClr val="000000"/>
                </a:solidFill>
              </a:rPr>
              <a:t>уни</a:t>
            </a:r>
            <a:r>
              <a:rPr lang="tr-TR" altLang="en-US" dirty="0">
                <a:solidFill>
                  <a:srgbClr val="000000"/>
                </a:solidFill>
              </a:rPr>
              <a:t> </a:t>
            </a:r>
            <a:r>
              <a:rPr lang="ru-RU" altLang="en-US" dirty="0" err="1">
                <a:solidFill>
                  <a:srgbClr val="000000"/>
                </a:solidFill>
              </a:rPr>
              <a:t>ҳал</a:t>
            </a:r>
            <a:r>
              <a:rPr lang="tr-TR" altLang="en-US" dirty="0">
                <a:solidFill>
                  <a:srgbClr val="000000"/>
                </a:solidFill>
              </a:rPr>
              <a:t> </a:t>
            </a:r>
            <a:r>
              <a:rPr lang="ru-RU" altLang="en-US" dirty="0" err="1">
                <a:solidFill>
                  <a:srgbClr val="000000"/>
                </a:solidFill>
              </a:rPr>
              <a:t>қилиш</a:t>
            </a:r>
            <a:r>
              <a:rPr lang="tr-TR" altLang="en-US" dirty="0">
                <a:solidFill>
                  <a:srgbClr val="000000"/>
                </a:solidFill>
              </a:rPr>
              <a:t> </a:t>
            </a:r>
            <a:r>
              <a:rPr lang="ru-RU" altLang="en-US" dirty="0" err="1">
                <a:solidFill>
                  <a:srgbClr val="000000"/>
                </a:solidFill>
              </a:rPr>
              <a:t>йўллари</a:t>
            </a:r>
            <a:r>
              <a:rPr lang="en-US" altLang="en-US" dirty="0">
                <a:solidFill>
                  <a:srgbClr val="000000"/>
                </a:solidFill>
              </a:rPr>
              <a:t>.</a:t>
            </a:r>
            <a:endParaRPr lang="en-US" altLang="en-US" dirty="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BB3408E-8B4F-44CB-B665-B9185A1A9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1282700"/>
            <a:ext cx="55927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>
                <a:solidFill>
                  <a:srgbClr val="004BD2"/>
                </a:solidFill>
              </a:rPr>
              <a:t>Манфаатлар</a:t>
            </a:r>
            <a:r>
              <a:rPr lang="tr-TR" altLang="en-US" sz="1200">
                <a:solidFill>
                  <a:srgbClr val="004BD2"/>
                </a:solidFill>
              </a:rPr>
              <a:t> </a:t>
            </a:r>
            <a:r>
              <a:rPr lang="ru-RU" altLang="en-US" sz="1200">
                <a:solidFill>
                  <a:srgbClr val="004BD2"/>
                </a:solidFill>
              </a:rPr>
              <a:t>тўқнашуви</a:t>
            </a:r>
            <a:r>
              <a:rPr lang="tr-TR" altLang="en-US" sz="1200">
                <a:solidFill>
                  <a:srgbClr val="004BD2"/>
                </a:solidFill>
              </a:rPr>
              <a:t> - </a:t>
            </a:r>
            <a:r>
              <a:rPr lang="ru-RU" altLang="en-US" sz="1200" b="0"/>
              <a:t>ша</a:t>
            </a:r>
            <a:r>
              <a:rPr lang="tr-TR" altLang="en-US" sz="1200" b="0"/>
              <a:t>x</a:t>
            </a:r>
            <a:r>
              <a:rPr lang="ru-RU" altLang="en-US" sz="1200" b="0"/>
              <a:t>сий</a:t>
            </a:r>
            <a:r>
              <a:rPr lang="tr-TR" altLang="en-US" sz="1200" b="0"/>
              <a:t> </a:t>
            </a:r>
            <a:r>
              <a:rPr lang="ru-RU" altLang="en-US" sz="1200" b="0"/>
              <a:t>манфаатлар</a:t>
            </a:r>
            <a:r>
              <a:rPr lang="tr-TR" altLang="en-US" sz="1200" b="0"/>
              <a:t> (</a:t>
            </a:r>
            <a:r>
              <a:rPr lang="ru-RU" altLang="en-US" sz="1200" b="0"/>
              <a:t>тўғридан</a:t>
            </a:r>
            <a:r>
              <a:rPr lang="tr-TR" altLang="en-US" sz="1200" b="0"/>
              <a:t>-</a:t>
            </a:r>
            <a:r>
              <a:rPr lang="ru-RU" altLang="en-US" sz="1200" b="0"/>
              <a:t>тўғри</a:t>
            </a:r>
            <a:r>
              <a:rPr lang="tr-TR" altLang="en-US" sz="1200" b="0"/>
              <a:t> </a:t>
            </a:r>
            <a:r>
              <a:rPr lang="ru-RU" altLang="en-US" sz="1200" b="0"/>
              <a:t>ёки</a:t>
            </a:r>
            <a:r>
              <a:rPr lang="tr-TR" altLang="en-US" sz="1200" b="0"/>
              <a:t> </a:t>
            </a:r>
            <a:r>
              <a:rPr lang="ru-RU" altLang="en-US" sz="1200" b="0"/>
              <a:t>билвосита</a:t>
            </a:r>
            <a:r>
              <a:rPr lang="tr-TR" altLang="en-US" sz="1200" b="0"/>
              <a:t>) </a:t>
            </a:r>
            <a:r>
              <a:rPr lang="ru-RU" altLang="en-US" sz="1200" b="0"/>
              <a:t>ша</a:t>
            </a:r>
            <a:r>
              <a:rPr lang="tr-TR" altLang="en-US" sz="1200" b="0"/>
              <a:t>x</a:t>
            </a:r>
            <a:r>
              <a:rPr lang="ru-RU" altLang="en-US" sz="1200" b="0"/>
              <a:t>снинг</a:t>
            </a:r>
            <a:r>
              <a:rPr lang="tr-TR" altLang="en-US" sz="1200" b="0"/>
              <a:t> x</a:t>
            </a:r>
            <a:r>
              <a:rPr lang="ru-RU" altLang="en-US" sz="1200" b="0"/>
              <a:t>измат</a:t>
            </a:r>
            <a:r>
              <a:rPr lang="tr-TR" altLang="en-US" sz="1200" b="0"/>
              <a:t> </a:t>
            </a:r>
            <a:r>
              <a:rPr lang="ru-RU" altLang="en-US" sz="1200" b="0"/>
              <a:t>ёки</a:t>
            </a:r>
            <a:r>
              <a:rPr lang="tr-TR" altLang="en-US" sz="1200" b="0"/>
              <a:t> x</a:t>
            </a:r>
            <a:r>
              <a:rPr lang="ru-RU" altLang="en-US" sz="1200" b="0"/>
              <a:t>измат</a:t>
            </a:r>
            <a:r>
              <a:rPr lang="tr-TR" altLang="en-US" sz="1200" b="0"/>
              <a:t> </a:t>
            </a:r>
            <a:r>
              <a:rPr lang="ru-RU" altLang="en-US" sz="1200" b="0"/>
              <a:t>вазифаларини</a:t>
            </a:r>
            <a:r>
              <a:rPr lang="tr-TR" altLang="en-US" sz="1200" b="0"/>
              <a:t> </a:t>
            </a:r>
            <a:r>
              <a:rPr lang="ru-RU" altLang="en-US" sz="1200" b="0"/>
              <a:t>тўғри</a:t>
            </a:r>
            <a:r>
              <a:rPr lang="tr-TR" altLang="en-US" sz="1200" b="0"/>
              <a:t> </a:t>
            </a:r>
            <a:r>
              <a:rPr lang="ru-RU" altLang="en-US" sz="1200" b="0"/>
              <a:t>бажаришига</a:t>
            </a:r>
            <a:r>
              <a:rPr lang="tr-TR" altLang="en-US" sz="1200" b="0"/>
              <a:t> </a:t>
            </a:r>
            <a:r>
              <a:rPr lang="ru-RU" altLang="en-US" sz="1200" b="0"/>
              <a:t>таъсир</a:t>
            </a:r>
            <a:r>
              <a:rPr lang="tr-TR" altLang="en-US" sz="1200" b="0"/>
              <a:t> </a:t>
            </a:r>
            <a:r>
              <a:rPr lang="ru-RU" altLang="en-US" sz="1200" b="0"/>
              <a:t>қиладиган</a:t>
            </a:r>
            <a:r>
              <a:rPr lang="tr-TR" altLang="en-US" sz="1200" b="0"/>
              <a:t> </a:t>
            </a:r>
            <a:r>
              <a:rPr lang="ru-RU" altLang="en-US" sz="1200" b="0"/>
              <a:t>ёки</a:t>
            </a:r>
            <a:r>
              <a:rPr lang="tr-TR" altLang="en-US" sz="1200" b="0"/>
              <a:t> </a:t>
            </a:r>
            <a:r>
              <a:rPr lang="ru-RU" altLang="en-US" sz="1200" b="0"/>
              <a:t>таъсир</a:t>
            </a:r>
            <a:r>
              <a:rPr lang="tr-TR" altLang="en-US" sz="1200" b="0"/>
              <a:t> </a:t>
            </a:r>
            <a:r>
              <a:rPr lang="ru-RU" altLang="en-US" sz="1200" b="0"/>
              <a:t>қилиши</a:t>
            </a:r>
            <a:r>
              <a:rPr lang="tr-TR" altLang="en-US" sz="1200" b="0"/>
              <a:t> </a:t>
            </a:r>
            <a:r>
              <a:rPr lang="ru-RU" altLang="en-US" sz="1200" b="0"/>
              <a:t>мумкин</a:t>
            </a:r>
            <a:r>
              <a:rPr lang="tr-TR" altLang="en-US" sz="1200" b="0"/>
              <a:t> </a:t>
            </a:r>
            <a:r>
              <a:rPr lang="ru-RU" altLang="en-US" sz="1200" b="0"/>
              <a:t>бўлган</a:t>
            </a:r>
            <a:r>
              <a:rPr lang="tr-TR" altLang="en-US" sz="1200" b="0"/>
              <a:t> </a:t>
            </a:r>
            <a:r>
              <a:rPr lang="ru-RU" altLang="en-US" sz="1200" b="0"/>
              <a:t>ва</a:t>
            </a:r>
            <a:r>
              <a:rPr lang="tr-TR" altLang="en-US" sz="1200" b="0"/>
              <a:t> </a:t>
            </a:r>
            <a:r>
              <a:rPr lang="ru-RU" altLang="en-US" sz="1200" b="0"/>
              <a:t>ша</a:t>
            </a:r>
            <a:r>
              <a:rPr lang="tr-TR" altLang="en-US" sz="1200" b="0"/>
              <a:t>x</a:t>
            </a:r>
            <a:r>
              <a:rPr lang="ru-RU" altLang="en-US" sz="1200" b="0"/>
              <a:t>сий</a:t>
            </a:r>
            <a:r>
              <a:rPr lang="tr-TR" altLang="en-US" sz="1200" b="0"/>
              <a:t> </a:t>
            </a:r>
            <a:r>
              <a:rPr lang="ru-RU" altLang="en-US" sz="1200" b="0"/>
              <a:t>манфаатлар</a:t>
            </a:r>
            <a:r>
              <a:rPr lang="tr-TR" altLang="en-US" sz="1200" b="0"/>
              <a:t> </a:t>
            </a:r>
            <a:r>
              <a:rPr lang="ru-RU" altLang="en-US" sz="1200" b="0"/>
              <a:t>билан</a:t>
            </a:r>
            <a:r>
              <a:rPr lang="tr-TR" altLang="en-US" sz="1200" b="0"/>
              <a:t> </a:t>
            </a:r>
            <a:r>
              <a:rPr lang="ru-RU" altLang="en-US" sz="1200" b="0"/>
              <a:t>жамият</a:t>
            </a:r>
            <a:r>
              <a:rPr lang="tr-TR" altLang="en-US" sz="1200" b="0"/>
              <a:t> </a:t>
            </a:r>
            <a:r>
              <a:rPr lang="ru-RU" altLang="en-US" sz="1200" b="0"/>
              <a:t>ёки</a:t>
            </a:r>
            <a:r>
              <a:rPr lang="tr-TR" altLang="en-US" sz="1200" b="0"/>
              <a:t> </a:t>
            </a:r>
            <a:r>
              <a:rPr lang="ru-RU" altLang="en-US" sz="1200" b="0"/>
              <a:t>давлат</a:t>
            </a:r>
            <a:r>
              <a:rPr lang="tr-TR" altLang="en-US" sz="1200" b="0"/>
              <a:t> </a:t>
            </a:r>
            <a:r>
              <a:rPr lang="ru-RU" altLang="en-US" sz="1200" b="0"/>
              <a:t>органи</a:t>
            </a:r>
            <a:r>
              <a:rPr lang="en-US" altLang="en-US" sz="1200" b="0"/>
              <a:t> </a:t>
            </a:r>
            <a:r>
              <a:rPr lang="ru-RU" altLang="en-US" sz="1200" b="0"/>
              <a:t>ва</a:t>
            </a:r>
            <a:r>
              <a:rPr lang="en-US" altLang="en-US" sz="1200" b="0"/>
              <a:t> </a:t>
            </a:r>
            <a:r>
              <a:rPr lang="ru-RU" altLang="en-US" sz="1200" b="0"/>
              <a:t>фуқароларнинг</a:t>
            </a:r>
            <a:r>
              <a:rPr lang="tr-TR" altLang="en-US" sz="1200" b="0"/>
              <a:t> </a:t>
            </a:r>
            <a:r>
              <a:rPr lang="ru-RU" altLang="en-US" sz="1200" b="0"/>
              <a:t>ҳуқуқлари</a:t>
            </a:r>
            <a:r>
              <a:rPr lang="tr-TR" altLang="en-US" sz="1200" b="0"/>
              <a:t> </a:t>
            </a:r>
            <a:r>
              <a:rPr lang="ru-RU" altLang="en-US" sz="1200" b="0"/>
              <a:t>ва</a:t>
            </a:r>
            <a:r>
              <a:rPr lang="tr-TR" altLang="en-US" sz="1200" b="0"/>
              <a:t> </a:t>
            </a:r>
            <a:r>
              <a:rPr lang="ru-RU" altLang="en-US" sz="1200" b="0"/>
              <a:t>қонуний</a:t>
            </a:r>
            <a:r>
              <a:rPr lang="tr-TR" altLang="en-US" sz="1200" b="0"/>
              <a:t> </a:t>
            </a:r>
            <a:r>
              <a:rPr lang="ru-RU" altLang="en-US" sz="1200" b="0"/>
              <a:t>манфаатлари</a:t>
            </a:r>
            <a:r>
              <a:rPr lang="tr-TR" altLang="en-US" sz="1200" b="0"/>
              <a:t> </a:t>
            </a:r>
            <a:r>
              <a:rPr lang="ru-RU" altLang="en-US" sz="1200" b="0"/>
              <a:t>ўртасида</a:t>
            </a:r>
            <a:r>
              <a:rPr lang="tr-TR" altLang="en-US" sz="1200" b="0"/>
              <a:t> </a:t>
            </a:r>
            <a:r>
              <a:rPr lang="ru-RU" altLang="en-US" sz="1200" b="0"/>
              <a:t>зиддият</a:t>
            </a:r>
            <a:r>
              <a:rPr lang="tr-TR" altLang="en-US" sz="1200" b="0"/>
              <a:t> </a:t>
            </a:r>
            <a:r>
              <a:rPr lang="ru-RU" altLang="en-US" sz="1200" b="0"/>
              <a:t>юзага</a:t>
            </a:r>
            <a:r>
              <a:rPr lang="tr-TR" altLang="en-US" sz="1200" b="0"/>
              <a:t> </a:t>
            </a:r>
            <a:r>
              <a:rPr lang="ru-RU" altLang="en-US" sz="1200" b="0"/>
              <a:t>к</a:t>
            </a:r>
            <a:r>
              <a:rPr lang="tr-TR" altLang="en-US" sz="1200" b="0"/>
              <a:t>e</a:t>
            </a:r>
            <a:r>
              <a:rPr lang="ru-RU" altLang="en-US" sz="1200" b="0"/>
              <a:t>ладиган</a:t>
            </a:r>
            <a:r>
              <a:rPr lang="tr-TR" altLang="en-US" sz="1200" b="0"/>
              <a:t> </a:t>
            </a:r>
            <a:r>
              <a:rPr lang="ru-RU" altLang="en-US" sz="1200" b="0"/>
              <a:t>ёки</a:t>
            </a:r>
            <a:r>
              <a:rPr lang="tr-TR" altLang="en-US" sz="1200" b="0"/>
              <a:t> </a:t>
            </a:r>
            <a:r>
              <a:rPr lang="ru-RU" altLang="en-US" sz="1200" b="0"/>
              <a:t>юзага</a:t>
            </a:r>
            <a:r>
              <a:rPr lang="tr-TR" altLang="en-US" sz="1200" b="0"/>
              <a:t> </a:t>
            </a:r>
            <a:r>
              <a:rPr lang="ru-RU" altLang="en-US" sz="1200" b="0"/>
              <a:t>к</a:t>
            </a:r>
            <a:r>
              <a:rPr lang="tr-TR" altLang="en-US" sz="1200" b="0"/>
              <a:t>e</a:t>
            </a:r>
            <a:r>
              <a:rPr lang="ru-RU" altLang="en-US" sz="1200" b="0"/>
              <a:t>лиши</a:t>
            </a:r>
            <a:r>
              <a:rPr lang="tr-TR" altLang="en-US" sz="1200" b="0"/>
              <a:t> </a:t>
            </a:r>
            <a:r>
              <a:rPr lang="ru-RU" altLang="en-US" sz="1200" b="0"/>
              <a:t>мумкин</a:t>
            </a:r>
            <a:r>
              <a:rPr lang="tr-TR" altLang="en-US" sz="1200" b="0"/>
              <a:t> </a:t>
            </a:r>
            <a:r>
              <a:rPr lang="ru-RU" altLang="en-US" sz="1200" b="0"/>
              <a:t>бўлган</a:t>
            </a:r>
            <a:r>
              <a:rPr lang="tr-TR" altLang="en-US" sz="1200" b="0"/>
              <a:t> </a:t>
            </a:r>
            <a:r>
              <a:rPr lang="ru-RU" altLang="en-US" sz="1200" b="0"/>
              <a:t>вазиятдир</a:t>
            </a:r>
            <a:r>
              <a:rPr lang="en-US" altLang="en-US" sz="1200" b="0"/>
              <a:t>.</a:t>
            </a:r>
          </a:p>
        </p:txBody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E312FF94-AE6E-4C7D-9572-36CAF0474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2562225"/>
            <a:ext cx="559276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dirty="0" err="1">
                <a:solidFill>
                  <a:srgbClr val="004BD2"/>
                </a:solidFill>
              </a:rPr>
              <a:t>Ша</a:t>
            </a:r>
            <a:r>
              <a:rPr lang="tr-TR" altLang="en-US" sz="1200" dirty="0">
                <a:solidFill>
                  <a:srgbClr val="004BD2"/>
                </a:solidFill>
              </a:rPr>
              <a:t>x</a:t>
            </a:r>
            <a:r>
              <a:rPr lang="ru-RU" altLang="en-US" sz="1200" dirty="0" err="1">
                <a:solidFill>
                  <a:srgbClr val="004BD2"/>
                </a:solidFill>
              </a:rPr>
              <a:t>сий</a:t>
            </a:r>
            <a:r>
              <a:rPr lang="tr-TR" altLang="en-US" sz="1200" dirty="0">
                <a:solidFill>
                  <a:srgbClr val="004BD2"/>
                </a:solidFill>
              </a:rPr>
              <a:t> </a:t>
            </a:r>
            <a:r>
              <a:rPr lang="ru-RU" altLang="en-US" sz="1200" dirty="0" err="1">
                <a:solidFill>
                  <a:srgbClr val="004BD2"/>
                </a:solidFill>
              </a:rPr>
              <a:t>манфаат</a:t>
            </a:r>
            <a:r>
              <a:rPr lang="tr-TR" altLang="en-US" sz="1200" dirty="0">
                <a:solidFill>
                  <a:srgbClr val="004BD2"/>
                </a:solidFill>
              </a:rPr>
              <a:t> – </a:t>
            </a:r>
            <a:r>
              <a:rPr lang="ru-RU" altLang="en-US" sz="1200" b="0" dirty="0" err="1"/>
              <a:t>ишчи</a:t>
            </a:r>
            <a:r>
              <a:rPr lang="en-US" altLang="en-US" sz="1200" b="0" dirty="0"/>
              <a:t> x</a:t>
            </a:r>
            <a:r>
              <a:rPr lang="ru-RU" altLang="en-US" sz="1200" b="0" dirty="0" err="1"/>
              <a:t>одимнинг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ўз</a:t>
            </a:r>
            <a:r>
              <a:rPr lang="tr-TR" altLang="en-US" sz="1200" b="0" dirty="0"/>
              <a:t> x</a:t>
            </a:r>
            <a:r>
              <a:rPr lang="ru-RU" altLang="en-US" sz="1200" b="0" dirty="0" err="1"/>
              <a:t>измат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вазифаларини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бажариши</a:t>
            </a:r>
            <a:r>
              <a:rPr lang="en-US" altLang="en-US" sz="1200" b="0" dirty="0"/>
              <a:t> </a:t>
            </a:r>
            <a:r>
              <a:rPr lang="ru-RU" altLang="en-US" sz="1200" b="0" dirty="0" err="1"/>
              <a:t>давомида</a:t>
            </a:r>
            <a:r>
              <a:rPr lang="en-US" altLang="en-US" sz="1200" b="0" dirty="0"/>
              <a:t> </a:t>
            </a:r>
            <a:r>
              <a:rPr lang="ru-RU" altLang="en-US" sz="1200" b="0" dirty="0" err="1"/>
              <a:t>ўзига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яқин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қариндоши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ёки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қариндошлари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учун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нақд</a:t>
            </a:r>
            <a:r>
              <a:rPr lang="tr-TR" altLang="en-US" sz="1200" b="0" dirty="0"/>
              <a:t> </a:t>
            </a:r>
            <a:r>
              <a:rPr lang="ru-RU" altLang="en-US" sz="1200" b="0" dirty="0"/>
              <a:t>пул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шаклида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ша</a:t>
            </a:r>
            <a:r>
              <a:rPr lang="tr-TR" altLang="en-US" sz="1200" b="0" dirty="0"/>
              <a:t>x</a:t>
            </a:r>
            <a:r>
              <a:rPr lang="ru-RU" altLang="en-US" sz="1200" b="0" dirty="0" err="1"/>
              <a:t>сий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манфаатларни</a:t>
            </a:r>
            <a:r>
              <a:rPr lang="tr-TR" altLang="en-US" sz="1200" b="0" dirty="0"/>
              <a:t> (</a:t>
            </a:r>
            <a:r>
              <a:rPr lang="ru-RU" altLang="en-US" sz="1200" b="0" dirty="0" err="1"/>
              <a:t>ша</a:t>
            </a:r>
            <a:r>
              <a:rPr lang="tr-TR" altLang="en-US" sz="1200" b="0" dirty="0"/>
              <a:t>x</a:t>
            </a:r>
            <a:r>
              <a:rPr lang="ru-RU" altLang="en-US" sz="1200" b="0" dirty="0" err="1"/>
              <a:t>сий</a:t>
            </a:r>
            <a:r>
              <a:rPr lang="tr-TR" altLang="en-US" sz="1200" b="0" dirty="0"/>
              <a:t>, </a:t>
            </a:r>
            <a:r>
              <a:rPr lang="ru-RU" altLang="en-US" sz="1200" b="0" dirty="0" err="1"/>
              <a:t>ижтимоий</a:t>
            </a:r>
            <a:r>
              <a:rPr lang="tr-TR" altLang="en-US" sz="1200" b="0" dirty="0"/>
              <a:t>, </a:t>
            </a:r>
            <a:r>
              <a:rPr lang="ru-RU" altLang="en-US" sz="1200" b="0" dirty="0" err="1"/>
              <a:t>мулкий</a:t>
            </a:r>
            <a:r>
              <a:rPr lang="tr-TR" altLang="en-US" sz="1200" b="0" dirty="0"/>
              <a:t>, </a:t>
            </a:r>
            <a:r>
              <a:rPr lang="ru-RU" altLang="en-US" sz="1200" b="0" dirty="0" err="1"/>
              <a:t>молиявий</a:t>
            </a:r>
            <a:r>
              <a:rPr lang="tr-TR" altLang="en-US" sz="1200" b="0" dirty="0"/>
              <a:t>, </a:t>
            </a:r>
            <a:r>
              <a:rPr lang="ru-RU" altLang="en-US" sz="1200" b="0" dirty="0" err="1"/>
              <a:t>сиёсий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ва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бошқа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тижорат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ёки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нотижорат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манфаатлари</a:t>
            </a:r>
            <a:r>
              <a:rPr lang="en-US" altLang="en-US" sz="1200" b="0" dirty="0"/>
              <a:t>, </a:t>
            </a:r>
            <a:r>
              <a:rPr lang="ru-RU" altLang="en-US" sz="1200" b="0" dirty="0" err="1"/>
              <a:t>номоддий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активлар</a:t>
            </a:r>
            <a:r>
              <a:rPr lang="tr-TR" altLang="en-US" sz="1200" b="0" dirty="0"/>
              <a:t>, </a:t>
            </a:r>
            <a:r>
              <a:rPr lang="ru-RU" altLang="en-US" sz="1200" b="0" dirty="0" err="1"/>
              <a:t>бошқа</a:t>
            </a:r>
            <a:r>
              <a:rPr lang="tr-TR" altLang="en-US" sz="1200" b="0" dirty="0"/>
              <a:t> </a:t>
            </a:r>
            <a:r>
              <a:rPr lang="ru-RU" altLang="en-US" sz="1200" b="0" dirty="0"/>
              <a:t>мол</a:t>
            </a:r>
            <a:r>
              <a:rPr lang="tr-TR" altLang="en-US" sz="1200" b="0" dirty="0"/>
              <a:t>-</a:t>
            </a:r>
            <a:r>
              <a:rPr lang="ru-RU" altLang="en-US" sz="1200" b="0" dirty="0" err="1"/>
              <a:t>мулк</a:t>
            </a:r>
            <a:r>
              <a:rPr lang="tr-TR" altLang="en-US" sz="1200" b="0" dirty="0"/>
              <a:t>) </a:t>
            </a:r>
            <a:r>
              <a:rPr lang="ru-RU" altLang="en-US" sz="1200" b="0" dirty="0" err="1"/>
              <a:t>йўналтириш</a:t>
            </a:r>
            <a:r>
              <a:rPr lang="en-US" altLang="en-US" sz="1200" b="0" dirty="0"/>
              <a:t> </a:t>
            </a:r>
            <a:r>
              <a:rPr lang="ru-RU" altLang="en-US" sz="1200" b="0" dirty="0" err="1"/>
              <a:t>имконияти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ва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унинг</a:t>
            </a:r>
            <a:r>
              <a:rPr lang="tr-TR" altLang="en-US" sz="1200" b="0" dirty="0"/>
              <a:t> x</a:t>
            </a:r>
            <a:r>
              <a:rPr lang="ru-RU" altLang="en-US" sz="1200" b="0" dirty="0" err="1"/>
              <a:t>измат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вазифаларини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лозим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даражада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бажаришига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таъсир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қилиши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мумкин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бўлган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имтиёзлар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ва</a:t>
            </a:r>
            <a:r>
              <a:rPr lang="tr-TR" altLang="en-US" sz="1200" b="0" dirty="0"/>
              <a:t> </a:t>
            </a:r>
            <a:r>
              <a:rPr lang="ru-RU" altLang="en-US" sz="1200" b="0" dirty="0" err="1"/>
              <a:t>афзалликларни</a:t>
            </a:r>
            <a:r>
              <a:rPr lang="en-US" altLang="en-US" sz="1200" b="0" dirty="0"/>
              <a:t> </a:t>
            </a:r>
            <a:r>
              <a:rPr lang="ru-RU" altLang="en-US" sz="1200" b="0" dirty="0" err="1"/>
              <a:t>англатади</a:t>
            </a:r>
            <a:r>
              <a:rPr lang="en-US" altLang="en-US" sz="1200" b="0" dirty="0"/>
              <a:t>.</a:t>
            </a:r>
            <a:endParaRPr lang="ru-RU" altLang="en-US" sz="1200" b="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CBE341-3B6D-4DF2-B38E-D7A6864C93A5}"/>
              </a:ext>
            </a:extLst>
          </p:cNvPr>
          <p:cNvSpPr/>
          <p:nvPr/>
        </p:nvSpPr>
        <p:spPr>
          <a:xfrm>
            <a:off x="431800" y="4079875"/>
            <a:ext cx="5581650" cy="442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Яқин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қариндошлар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қариндошлик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ёки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мулк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):</a:t>
            </a:r>
            <a:endParaRPr lang="ru-RU" sz="14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3014" name="Rectangle 5">
            <a:extLst>
              <a:ext uri="{FF2B5EF4-FFF2-40B4-BE49-F238E27FC236}">
                <a16:creationId xmlns:a16="http://schemas.microsoft.com/office/drawing/2014/main" id="{8A218FB7-DED9-4668-9B2E-85B4DB45F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75" y="4676775"/>
            <a:ext cx="56991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defTabSz="70326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30188" indent="-171450" defTabSz="703263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defTabSz="703263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defTabSz="70326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defTabSz="703263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703263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703263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703263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703263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ru-RU" altLang="en-US" sz="1200"/>
              <a:t>Ота</a:t>
            </a:r>
            <a:r>
              <a:rPr lang="tr-TR" altLang="en-US" sz="1200"/>
              <a:t>-</a:t>
            </a:r>
            <a:r>
              <a:rPr lang="ru-RU" altLang="en-US" sz="1200"/>
              <a:t>оналар</a:t>
            </a:r>
            <a:r>
              <a:rPr lang="tr-TR" altLang="en-US" sz="1200"/>
              <a:t>,</a:t>
            </a:r>
            <a:endParaRPr lang="en-US" altLang="en-US" sz="1200"/>
          </a:p>
          <a:p>
            <a:pPr lvl="1"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ru-RU" altLang="en-US" sz="1200"/>
              <a:t>Қондош</a:t>
            </a:r>
            <a:r>
              <a:rPr lang="tr-TR" altLang="en-US" sz="1200"/>
              <a:t> </a:t>
            </a:r>
            <a:r>
              <a:rPr lang="ru-RU" altLang="en-US" sz="1200"/>
              <a:t>ака</a:t>
            </a:r>
            <a:r>
              <a:rPr lang="tr-TR" altLang="en-US" sz="1200"/>
              <a:t>-</a:t>
            </a:r>
            <a:r>
              <a:rPr lang="ru-RU" altLang="en-US" sz="1200"/>
              <a:t>ука</a:t>
            </a:r>
            <a:r>
              <a:rPr lang="tr-TR" altLang="en-US" sz="1200"/>
              <a:t> </a:t>
            </a:r>
            <a:r>
              <a:rPr lang="ru-RU" altLang="en-US" sz="1200"/>
              <a:t>ва</a:t>
            </a:r>
            <a:r>
              <a:rPr lang="tr-TR" altLang="en-US" sz="1200"/>
              <a:t> </a:t>
            </a:r>
            <a:r>
              <a:rPr lang="ru-RU" altLang="en-US" sz="1200"/>
              <a:t>опа</a:t>
            </a:r>
            <a:r>
              <a:rPr lang="tr-TR" altLang="en-US" sz="1200"/>
              <a:t>-</a:t>
            </a:r>
            <a:r>
              <a:rPr lang="ru-RU" altLang="en-US" sz="1200"/>
              <a:t>сингиллар</a:t>
            </a:r>
            <a:r>
              <a:rPr lang="tr-TR" altLang="en-US" sz="1200"/>
              <a:t>,</a:t>
            </a:r>
            <a:endParaRPr lang="en-US" altLang="en-US" sz="1200"/>
          </a:p>
          <a:p>
            <a:pPr lvl="1"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ru-RU" altLang="en-US" sz="1200"/>
              <a:t>Турмуш</a:t>
            </a:r>
            <a:r>
              <a:rPr lang="tr-TR" altLang="en-US" sz="1200"/>
              <a:t> </a:t>
            </a:r>
            <a:r>
              <a:rPr lang="ru-RU" altLang="en-US" sz="1200"/>
              <a:t>ўртоғи</a:t>
            </a:r>
            <a:r>
              <a:rPr lang="en-US" altLang="en-US" sz="1200"/>
              <a:t>;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ru-RU" altLang="en-US" sz="1200"/>
              <a:t>Фарзандлар</a:t>
            </a:r>
            <a:r>
              <a:rPr lang="en-US" altLang="en-US" sz="1200"/>
              <a:t>, </a:t>
            </a:r>
            <a:r>
              <a:rPr lang="ru-RU" altLang="en-US" sz="1200"/>
              <a:t>шу</a:t>
            </a:r>
            <a:r>
              <a:rPr lang="tr-TR" altLang="en-US" sz="1200"/>
              <a:t> </a:t>
            </a:r>
            <a:r>
              <a:rPr lang="ru-RU" altLang="en-US" sz="1200"/>
              <a:t>жумладан</a:t>
            </a:r>
            <a:r>
              <a:rPr lang="tr-TR" altLang="en-US" sz="1200"/>
              <a:t> </a:t>
            </a:r>
            <a:r>
              <a:rPr lang="ru-RU" altLang="en-US" sz="1200"/>
              <a:t>асраб</a:t>
            </a:r>
            <a:r>
              <a:rPr lang="tr-TR" altLang="en-US" sz="1200"/>
              <a:t> </a:t>
            </a:r>
            <a:r>
              <a:rPr lang="ru-RU" altLang="en-US" sz="1200"/>
              <a:t>олинган</a:t>
            </a:r>
            <a:r>
              <a:rPr lang="tr-TR" altLang="en-US" sz="1200"/>
              <a:t> </a:t>
            </a:r>
            <a:r>
              <a:rPr lang="ru-RU" altLang="en-US" sz="1200"/>
              <a:t>болалар</a:t>
            </a:r>
            <a:r>
              <a:rPr lang="tr-TR" altLang="en-US" sz="1200"/>
              <a:t>;</a:t>
            </a:r>
            <a:endParaRPr lang="en-US" altLang="en-US" sz="1200"/>
          </a:p>
          <a:p>
            <a:pPr lvl="1"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ru-RU" altLang="en-US" sz="1200"/>
              <a:t>Бобо</a:t>
            </a:r>
            <a:r>
              <a:rPr lang="tr-TR" altLang="en-US" sz="1200"/>
              <a:t> </a:t>
            </a:r>
            <a:r>
              <a:rPr lang="ru-RU" altLang="en-US" sz="1200"/>
              <a:t>ва</a:t>
            </a:r>
            <a:r>
              <a:rPr lang="tr-TR" altLang="en-US" sz="1200"/>
              <a:t> </a:t>
            </a:r>
            <a:r>
              <a:rPr lang="ru-RU" altLang="en-US" sz="1200"/>
              <a:t>бувилар</a:t>
            </a:r>
            <a:r>
              <a:rPr lang="tr-TR" altLang="en-US" sz="1200"/>
              <a:t>,</a:t>
            </a:r>
            <a:endParaRPr lang="en-US" altLang="en-US" sz="1200"/>
          </a:p>
          <a:p>
            <a:pPr lvl="1"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ru-RU" altLang="en-US" sz="1200"/>
              <a:t>Н</a:t>
            </a:r>
            <a:r>
              <a:rPr lang="tr-TR" altLang="en-US" sz="1200"/>
              <a:t>e</a:t>
            </a:r>
            <a:r>
              <a:rPr lang="ru-RU" altLang="en-US" sz="1200"/>
              <a:t>варалар</a:t>
            </a:r>
            <a:r>
              <a:rPr lang="en-US" altLang="en-US" sz="1200"/>
              <a:t>;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ru-RU" altLang="en-US" sz="1200"/>
              <a:t>Турмуш</a:t>
            </a:r>
            <a:r>
              <a:rPr lang="tr-TR" altLang="en-US" sz="1200"/>
              <a:t> </a:t>
            </a:r>
            <a:r>
              <a:rPr lang="ru-RU" altLang="en-US" sz="1200"/>
              <a:t>ўртоғининг</a:t>
            </a:r>
            <a:r>
              <a:rPr lang="tr-TR" altLang="en-US" sz="1200"/>
              <a:t> </a:t>
            </a:r>
            <a:r>
              <a:rPr lang="ru-RU" altLang="en-US" sz="1200"/>
              <a:t>ота</a:t>
            </a:r>
            <a:r>
              <a:rPr lang="tr-TR" altLang="en-US" sz="1200"/>
              <a:t>-</a:t>
            </a:r>
            <a:r>
              <a:rPr lang="ru-RU" altLang="en-US" sz="1200"/>
              <a:t>онаси</a:t>
            </a:r>
            <a:r>
              <a:rPr lang="en-US" altLang="en-US" sz="1200"/>
              <a:t>;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43015" name="object 12">
            <a:extLst>
              <a:ext uri="{FF2B5EF4-FFF2-40B4-BE49-F238E27FC236}">
                <a16:creationId xmlns:a16="http://schemas.microsoft.com/office/drawing/2014/main" id="{98883E2F-1B8F-4994-8C09-94308D291A31}"/>
              </a:ext>
            </a:extLst>
          </p:cNvPr>
          <p:cNvSpPr>
            <a:spLocks/>
          </p:cNvSpPr>
          <p:nvPr/>
        </p:nvSpPr>
        <p:spPr bwMode="auto">
          <a:xfrm>
            <a:off x="6167438" y="1282700"/>
            <a:ext cx="687387" cy="685800"/>
          </a:xfrm>
          <a:custGeom>
            <a:avLst/>
            <a:gdLst>
              <a:gd name="T0" fmla="*/ 1118729 w 381000"/>
              <a:gd name="T1" fmla="*/ 0 h 379730"/>
              <a:gd name="T2" fmla="*/ 862312 w 381000"/>
              <a:gd name="T3" fmla="*/ 29518 h 379730"/>
              <a:gd name="T4" fmla="*/ 626873 w 381000"/>
              <a:gd name="T5" fmla="*/ 113615 h 379730"/>
              <a:gd name="T6" fmla="*/ 419151 w 381000"/>
              <a:gd name="T7" fmla="*/ 245568 h 379730"/>
              <a:gd name="T8" fmla="*/ 245868 w 381000"/>
              <a:gd name="T9" fmla="*/ 418663 h 379730"/>
              <a:gd name="T10" fmla="*/ 113763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3 w 381000"/>
              <a:gd name="T19" fmla="*/ 1609184 h 379730"/>
              <a:gd name="T20" fmla="*/ 245868 w 381000"/>
              <a:gd name="T21" fmla="*/ 1816714 h 379730"/>
              <a:gd name="T22" fmla="*/ 419151 w 381000"/>
              <a:gd name="T23" fmla="*/ 1989812 h 379730"/>
              <a:gd name="T24" fmla="*/ 626873 w 381000"/>
              <a:gd name="T25" fmla="*/ 2121765 h 379730"/>
              <a:gd name="T26" fmla="*/ 862312 w 381000"/>
              <a:gd name="T27" fmla="*/ 2205860 h 379730"/>
              <a:gd name="T28" fmla="*/ 1118729 w 381000"/>
              <a:gd name="T29" fmla="*/ 2235376 h 379730"/>
              <a:gd name="T30" fmla="*/ 1375135 w 381000"/>
              <a:gd name="T31" fmla="*/ 2205860 h 379730"/>
              <a:gd name="T32" fmla="*/ 1610573 w 381000"/>
              <a:gd name="T33" fmla="*/ 2121765 h 379730"/>
              <a:gd name="T34" fmla="*/ 1818299 w 381000"/>
              <a:gd name="T35" fmla="*/ 1989812 h 379730"/>
              <a:gd name="T36" fmla="*/ 1991580 w 381000"/>
              <a:gd name="T37" fmla="*/ 1816714 h 379730"/>
              <a:gd name="T38" fmla="*/ 2123685 w 381000"/>
              <a:gd name="T39" fmla="*/ 1609184 h 379730"/>
              <a:gd name="T40" fmla="*/ 2207885 w 381000"/>
              <a:gd name="T41" fmla="*/ 1373935 h 379730"/>
              <a:gd name="T42" fmla="*/ 2237454 w 381000"/>
              <a:gd name="T43" fmla="*/ 1117686 h 379730"/>
              <a:gd name="T44" fmla="*/ 2207885 w 381000"/>
              <a:gd name="T45" fmla="*/ 861441 h 379730"/>
              <a:gd name="T46" fmla="*/ 2123685 w 381000"/>
              <a:gd name="T47" fmla="*/ 626196 h 379730"/>
              <a:gd name="T48" fmla="*/ 1991580 w 381000"/>
              <a:gd name="T49" fmla="*/ 418663 h 379730"/>
              <a:gd name="T50" fmla="*/ 1818299 w 381000"/>
              <a:gd name="T51" fmla="*/ 245568 h 379730"/>
              <a:gd name="T52" fmla="*/ 1610573 w 381000"/>
              <a:gd name="T53" fmla="*/ 113615 h 379730"/>
              <a:gd name="T54" fmla="*/ 1375135 w 381000"/>
              <a:gd name="T55" fmla="*/ 29518 h 379730"/>
              <a:gd name="T56" fmla="*/ 1118729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6" name="Rectangle 7">
            <a:extLst>
              <a:ext uri="{FF2B5EF4-FFF2-40B4-BE49-F238E27FC236}">
                <a16:creationId xmlns:a16="http://schemas.microsoft.com/office/drawing/2014/main" id="{1053FDC7-5D19-4ED5-9AF3-DFAB89302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700" y="1289050"/>
            <a:ext cx="4645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49A9F6"/>
                </a:solidFill>
              </a:rPr>
              <a:t>Манфаатлар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тўқнашувининг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қуйидаги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турлари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мавжуд</a:t>
            </a:r>
            <a:r>
              <a:rPr lang="tr-TR" altLang="en-US" sz="1800">
                <a:solidFill>
                  <a:srgbClr val="49A9F6"/>
                </a:solidFill>
              </a:rPr>
              <a:t>:</a:t>
            </a:r>
            <a:endParaRPr lang="ru-RU" altLang="en-US" sz="1800">
              <a:solidFill>
                <a:srgbClr val="49A9F6"/>
              </a:solidFill>
            </a:endParaRP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8F852358-E319-45DF-B7BA-2782E5677B53}"/>
              </a:ext>
            </a:extLst>
          </p:cNvPr>
          <p:cNvGrpSpPr/>
          <p:nvPr/>
        </p:nvGrpSpPr>
        <p:grpSpPr>
          <a:xfrm>
            <a:off x="6405259" y="1351062"/>
            <a:ext cx="521737" cy="520751"/>
            <a:chOff x="6348413" y="2509838"/>
            <a:chExt cx="839787" cy="838200"/>
          </a:xfrm>
          <a:solidFill>
            <a:schemeClr val="accent1">
              <a:lumMod val="25000"/>
            </a:schemeClr>
          </a:solidFill>
        </p:grpSpPr>
        <p:sp>
          <p:nvSpPr>
            <p:cNvPr id="10" name="Freeform 258">
              <a:extLst>
                <a:ext uri="{FF2B5EF4-FFF2-40B4-BE49-F238E27FC236}">
                  <a16:creationId xmlns:a16="http://schemas.microsoft.com/office/drawing/2014/main" id="{FECA1DA5-DB06-4867-B2CB-5731371B5B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8413" y="2509838"/>
              <a:ext cx="839787" cy="838200"/>
            </a:xfrm>
            <a:custGeom>
              <a:avLst/>
              <a:gdLst>
                <a:gd name="T0" fmla="*/ 3775 w 6400"/>
                <a:gd name="T1" fmla="*/ 0 h 6400"/>
                <a:gd name="T2" fmla="*/ 1150 w 6400"/>
                <a:gd name="T3" fmla="*/ 2625 h 6400"/>
                <a:gd name="T4" fmla="*/ 1600 w 6400"/>
                <a:gd name="T5" fmla="*/ 4093 h 6400"/>
                <a:gd name="T6" fmla="*/ 146 w 6400"/>
                <a:gd name="T7" fmla="*/ 5547 h 6400"/>
                <a:gd name="T8" fmla="*/ 0 w 6400"/>
                <a:gd name="T9" fmla="*/ 5900 h 6400"/>
                <a:gd name="T10" fmla="*/ 146 w 6400"/>
                <a:gd name="T11" fmla="*/ 6254 h 6400"/>
                <a:gd name="T12" fmla="*/ 500 w 6400"/>
                <a:gd name="T13" fmla="*/ 6400 h 6400"/>
                <a:gd name="T14" fmla="*/ 853 w 6400"/>
                <a:gd name="T15" fmla="*/ 6254 h 6400"/>
                <a:gd name="T16" fmla="*/ 2307 w 6400"/>
                <a:gd name="T17" fmla="*/ 4800 h 6400"/>
                <a:gd name="T18" fmla="*/ 3775 w 6400"/>
                <a:gd name="T19" fmla="*/ 5250 h 6400"/>
                <a:gd name="T20" fmla="*/ 6400 w 6400"/>
                <a:gd name="T21" fmla="*/ 2625 h 6400"/>
                <a:gd name="T22" fmla="*/ 3775 w 6400"/>
                <a:gd name="T23" fmla="*/ 0 h 6400"/>
                <a:gd name="T24" fmla="*/ 676 w 6400"/>
                <a:gd name="T25" fmla="*/ 6077 h 6400"/>
                <a:gd name="T26" fmla="*/ 500 w 6400"/>
                <a:gd name="T27" fmla="*/ 6150 h 6400"/>
                <a:gd name="T28" fmla="*/ 323 w 6400"/>
                <a:gd name="T29" fmla="*/ 6077 h 6400"/>
                <a:gd name="T30" fmla="*/ 250 w 6400"/>
                <a:gd name="T31" fmla="*/ 5900 h 6400"/>
                <a:gd name="T32" fmla="*/ 323 w 6400"/>
                <a:gd name="T33" fmla="*/ 5724 h 6400"/>
                <a:gd name="T34" fmla="*/ 1396 w 6400"/>
                <a:gd name="T35" fmla="*/ 4651 h 6400"/>
                <a:gd name="T36" fmla="*/ 1749 w 6400"/>
                <a:gd name="T37" fmla="*/ 5004 h 6400"/>
                <a:gd name="T38" fmla="*/ 676 w 6400"/>
                <a:gd name="T39" fmla="*/ 6077 h 6400"/>
                <a:gd name="T40" fmla="*/ 1927 w 6400"/>
                <a:gd name="T41" fmla="*/ 4827 h 6400"/>
                <a:gd name="T42" fmla="*/ 1573 w 6400"/>
                <a:gd name="T43" fmla="*/ 4473 h 6400"/>
                <a:gd name="T44" fmla="*/ 1751 w 6400"/>
                <a:gd name="T45" fmla="*/ 4296 h 6400"/>
                <a:gd name="T46" fmla="*/ 2104 w 6400"/>
                <a:gd name="T47" fmla="*/ 4649 h 6400"/>
                <a:gd name="T48" fmla="*/ 1927 w 6400"/>
                <a:gd name="T49" fmla="*/ 4827 h 6400"/>
                <a:gd name="T50" fmla="*/ 3775 w 6400"/>
                <a:gd name="T51" fmla="*/ 5000 h 6400"/>
                <a:gd name="T52" fmla="*/ 1400 w 6400"/>
                <a:gd name="T53" fmla="*/ 2625 h 6400"/>
                <a:gd name="T54" fmla="*/ 3775 w 6400"/>
                <a:gd name="T55" fmla="*/ 250 h 6400"/>
                <a:gd name="T56" fmla="*/ 6150 w 6400"/>
                <a:gd name="T57" fmla="*/ 2625 h 6400"/>
                <a:gd name="T58" fmla="*/ 3775 w 6400"/>
                <a:gd name="T59" fmla="*/ 500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400" h="6400">
                  <a:moveTo>
                    <a:pt x="3775" y="0"/>
                  </a:moveTo>
                  <a:cubicBezTo>
                    <a:pt x="2328" y="0"/>
                    <a:pt x="1150" y="1178"/>
                    <a:pt x="1150" y="2625"/>
                  </a:cubicBezTo>
                  <a:cubicBezTo>
                    <a:pt x="1150" y="3168"/>
                    <a:pt x="1316" y="3674"/>
                    <a:pt x="1600" y="4093"/>
                  </a:cubicBezTo>
                  <a:lnTo>
                    <a:pt x="146" y="5547"/>
                  </a:lnTo>
                  <a:cubicBezTo>
                    <a:pt x="52" y="5641"/>
                    <a:pt x="0" y="5767"/>
                    <a:pt x="0" y="5900"/>
                  </a:cubicBezTo>
                  <a:cubicBezTo>
                    <a:pt x="0" y="6034"/>
                    <a:pt x="52" y="6160"/>
                    <a:pt x="146" y="6254"/>
                  </a:cubicBezTo>
                  <a:cubicBezTo>
                    <a:pt x="240" y="6348"/>
                    <a:pt x="366" y="6400"/>
                    <a:pt x="500" y="6400"/>
                  </a:cubicBezTo>
                  <a:cubicBezTo>
                    <a:pt x="633" y="6400"/>
                    <a:pt x="759" y="6348"/>
                    <a:pt x="853" y="6254"/>
                  </a:cubicBezTo>
                  <a:lnTo>
                    <a:pt x="2307" y="4800"/>
                  </a:lnTo>
                  <a:cubicBezTo>
                    <a:pt x="2726" y="5084"/>
                    <a:pt x="3232" y="5250"/>
                    <a:pt x="3775" y="5250"/>
                  </a:cubicBezTo>
                  <a:cubicBezTo>
                    <a:pt x="5222" y="5250"/>
                    <a:pt x="6400" y="4072"/>
                    <a:pt x="6400" y="2625"/>
                  </a:cubicBezTo>
                  <a:cubicBezTo>
                    <a:pt x="6400" y="1178"/>
                    <a:pt x="5222" y="0"/>
                    <a:pt x="3775" y="0"/>
                  </a:cubicBezTo>
                  <a:close/>
                  <a:moveTo>
                    <a:pt x="676" y="6077"/>
                  </a:moveTo>
                  <a:cubicBezTo>
                    <a:pt x="629" y="6124"/>
                    <a:pt x="567" y="6150"/>
                    <a:pt x="500" y="6150"/>
                  </a:cubicBezTo>
                  <a:cubicBezTo>
                    <a:pt x="432" y="6150"/>
                    <a:pt x="370" y="6124"/>
                    <a:pt x="323" y="6077"/>
                  </a:cubicBezTo>
                  <a:cubicBezTo>
                    <a:pt x="276" y="6030"/>
                    <a:pt x="250" y="5968"/>
                    <a:pt x="250" y="5900"/>
                  </a:cubicBezTo>
                  <a:cubicBezTo>
                    <a:pt x="250" y="5833"/>
                    <a:pt x="276" y="5771"/>
                    <a:pt x="323" y="5724"/>
                  </a:cubicBezTo>
                  <a:lnTo>
                    <a:pt x="1396" y="4651"/>
                  </a:lnTo>
                  <a:cubicBezTo>
                    <a:pt x="1504" y="4778"/>
                    <a:pt x="1622" y="4896"/>
                    <a:pt x="1749" y="5004"/>
                  </a:cubicBezTo>
                  <a:lnTo>
                    <a:pt x="676" y="6077"/>
                  </a:lnTo>
                  <a:close/>
                  <a:moveTo>
                    <a:pt x="1927" y="4827"/>
                  </a:moveTo>
                  <a:cubicBezTo>
                    <a:pt x="1799" y="4720"/>
                    <a:pt x="1681" y="4601"/>
                    <a:pt x="1573" y="4473"/>
                  </a:cubicBezTo>
                  <a:lnTo>
                    <a:pt x="1751" y="4296"/>
                  </a:lnTo>
                  <a:cubicBezTo>
                    <a:pt x="1857" y="4425"/>
                    <a:pt x="1975" y="4543"/>
                    <a:pt x="2104" y="4649"/>
                  </a:cubicBezTo>
                  <a:lnTo>
                    <a:pt x="1927" y="4827"/>
                  </a:lnTo>
                  <a:close/>
                  <a:moveTo>
                    <a:pt x="3775" y="5000"/>
                  </a:moveTo>
                  <a:cubicBezTo>
                    <a:pt x="2465" y="5000"/>
                    <a:pt x="1400" y="3935"/>
                    <a:pt x="1400" y="2625"/>
                  </a:cubicBezTo>
                  <a:cubicBezTo>
                    <a:pt x="1400" y="1315"/>
                    <a:pt x="2465" y="250"/>
                    <a:pt x="3775" y="250"/>
                  </a:cubicBezTo>
                  <a:cubicBezTo>
                    <a:pt x="5085" y="250"/>
                    <a:pt x="6150" y="1315"/>
                    <a:pt x="6150" y="2625"/>
                  </a:cubicBezTo>
                  <a:cubicBezTo>
                    <a:pt x="6150" y="3935"/>
                    <a:pt x="5085" y="5000"/>
                    <a:pt x="3775" y="50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259">
              <a:extLst>
                <a:ext uri="{FF2B5EF4-FFF2-40B4-BE49-F238E27FC236}">
                  <a16:creationId xmlns:a16="http://schemas.microsoft.com/office/drawing/2014/main" id="{5409DA81-1FB0-4768-8AD3-E5AF75FF1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8288" y="2600326"/>
              <a:ext cx="109537" cy="95250"/>
            </a:xfrm>
            <a:custGeom>
              <a:avLst/>
              <a:gdLst>
                <a:gd name="T0" fmla="*/ 790 w 825"/>
                <a:gd name="T1" fmla="*/ 80 h 721"/>
                <a:gd name="T2" fmla="*/ 619 w 825"/>
                <a:gd name="T3" fmla="*/ 35 h 721"/>
                <a:gd name="T4" fmla="*/ 44 w 825"/>
                <a:gd name="T5" fmla="*/ 515 h 721"/>
                <a:gd name="T6" fmla="*/ 59 w 825"/>
                <a:gd name="T7" fmla="*/ 691 h 721"/>
                <a:gd name="T8" fmla="*/ 140 w 825"/>
                <a:gd name="T9" fmla="*/ 721 h 721"/>
                <a:gd name="T10" fmla="*/ 235 w 825"/>
                <a:gd name="T11" fmla="*/ 676 h 721"/>
                <a:gd name="T12" fmla="*/ 744 w 825"/>
                <a:gd name="T13" fmla="*/ 251 h 721"/>
                <a:gd name="T14" fmla="*/ 790 w 825"/>
                <a:gd name="T15" fmla="*/ 80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5" h="721">
                  <a:moveTo>
                    <a:pt x="790" y="80"/>
                  </a:moveTo>
                  <a:cubicBezTo>
                    <a:pt x="756" y="21"/>
                    <a:pt x="679" y="0"/>
                    <a:pt x="619" y="35"/>
                  </a:cubicBezTo>
                  <a:cubicBezTo>
                    <a:pt x="401" y="161"/>
                    <a:pt x="207" y="322"/>
                    <a:pt x="44" y="515"/>
                  </a:cubicBezTo>
                  <a:cubicBezTo>
                    <a:pt x="0" y="567"/>
                    <a:pt x="6" y="646"/>
                    <a:pt x="59" y="691"/>
                  </a:cubicBezTo>
                  <a:cubicBezTo>
                    <a:pt x="82" y="711"/>
                    <a:pt x="111" y="721"/>
                    <a:pt x="140" y="721"/>
                  </a:cubicBezTo>
                  <a:cubicBezTo>
                    <a:pt x="175" y="721"/>
                    <a:pt x="210" y="705"/>
                    <a:pt x="235" y="676"/>
                  </a:cubicBezTo>
                  <a:cubicBezTo>
                    <a:pt x="379" y="506"/>
                    <a:pt x="551" y="363"/>
                    <a:pt x="744" y="251"/>
                  </a:cubicBezTo>
                  <a:cubicBezTo>
                    <a:pt x="804" y="217"/>
                    <a:pt x="825" y="140"/>
                    <a:pt x="790" y="8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260">
              <a:extLst>
                <a:ext uri="{FF2B5EF4-FFF2-40B4-BE49-F238E27FC236}">
                  <a16:creationId xmlns:a16="http://schemas.microsoft.com/office/drawing/2014/main" id="{13916F19-053F-4577-B410-420BD5B16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1300" y="2700338"/>
              <a:ext cx="36512" cy="34925"/>
            </a:xfrm>
            <a:custGeom>
              <a:avLst/>
              <a:gdLst>
                <a:gd name="T0" fmla="*/ 207 w 287"/>
                <a:gd name="T1" fmla="*/ 34 h 270"/>
                <a:gd name="T2" fmla="*/ 36 w 287"/>
                <a:gd name="T3" fmla="*/ 80 h 270"/>
                <a:gd name="T4" fmla="*/ 35 w 287"/>
                <a:gd name="T5" fmla="*/ 82 h 270"/>
                <a:gd name="T6" fmla="*/ 80 w 287"/>
                <a:gd name="T7" fmla="*/ 253 h 270"/>
                <a:gd name="T8" fmla="*/ 143 w 287"/>
                <a:gd name="T9" fmla="*/ 270 h 270"/>
                <a:gd name="T10" fmla="*/ 251 w 287"/>
                <a:gd name="T11" fmla="*/ 208 h 270"/>
                <a:gd name="T12" fmla="*/ 252 w 287"/>
                <a:gd name="T13" fmla="*/ 205 h 270"/>
                <a:gd name="T14" fmla="*/ 207 w 287"/>
                <a:gd name="T15" fmla="*/ 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7" h="270">
                  <a:moveTo>
                    <a:pt x="207" y="34"/>
                  </a:moveTo>
                  <a:cubicBezTo>
                    <a:pt x="147" y="0"/>
                    <a:pt x="71" y="20"/>
                    <a:pt x="36" y="80"/>
                  </a:cubicBezTo>
                  <a:lnTo>
                    <a:pt x="35" y="82"/>
                  </a:lnTo>
                  <a:cubicBezTo>
                    <a:pt x="0" y="142"/>
                    <a:pt x="20" y="218"/>
                    <a:pt x="80" y="253"/>
                  </a:cubicBezTo>
                  <a:cubicBezTo>
                    <a:pt x="100" y="264"/>
                    <a:pt x="121" y="270"/>
                    <a:pt x="143" y="270"/>
                  </a:cubicBezTo>
                  <a:cubicBezTo>
                    <a:pt x="186" y="270"/>
                    <a:pt x="228" y="247"/>
                    <a:pt x="251" y="208"/>
                  </a:cubicBezTo>
                  <a:lnTo>
                    <a:pt x="252" y="205"/>
                  </a:lnTo>
                  <a:cubicBezTo>
                    <a:pt x="287" y="145"/>
                    <a:pt x="267" y="69"/>
                    <a:pt x="207" y="34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261">
              <a:extLst>
                <a:ext uri="{FF2B5EF4-FFF2-40B4-BE49-F238E27FC236}">
                  <a16:creationId xmlns:a16="http://schemas.microsoft.com/office/drawing/2014/main" id="{4FA3B594-F6BD-414B-8E4F-A1304F6ADF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4500" y="2935288"/>
              <a:ext cx="98425" cy="98425"/>
            </a:xfrm>
            <a:custGeom>
              <a:avLst/>
              <a:gdLst>
                <a:gd name="T0" fmla="*/ 375 w 750"/>
                <a:gd name="T1" fmla="*/ 0 h 750"/>
                <a:gd name="T2" fmla="*/ 0 w 750"/>
                <a:gd name="T3" fmla="*/ 375 h 750"/>
                <a:gd name="T4" fmla="*/ 375 w 750"/>
                <a:gd name="T5" fmla="*/ 750 h 750"/>
                <a:gd name="T6" fmla="*/ 750 w 750"/>
                <a:gd name="T7" fmla="*/ 375 h 750"/>
                <a:gd name="T8" fmla="*/ 375 w 750"/>
                <a:gd name="T9" fmla="*/ 0 h 750"/>
                <a:gd name="T10" fmla="*/ 375 w 750"/>
                <a:gd name="T11" fmla="*/ 500 h 750"/>
                <a:gd name="T12" fmla="*/ 250 w 750"/>
                <a:gd name="T13" fmla="*/ 375 h 750"/>
                <a:gd name="T14" fmla="*/ 375 w 750"/>
                <a:gd name="T15" fmla="*/ 250 h 750"/>
                <a:gd name="T16" fmla="*/ 500 w 750"/>
                <a:gd name="T17" fmla="*/ 375 h 750"/>
                <a:gd name="T18" fmla="*/ 375 w 750"/>
                <a:gd name="T19" fmla="*/ 50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0" h="750">
                  <a:moveTo>
                    <a:pt x="375" y="0"/>
                  </a:moveTo>
                  <a:cubicBezTo>
                    <a:pt x="168" y="0"/>
                    <a:pt x="0" y="168"/>
                    <a:pt x="0" y="375"/>
                  </a:cubicBezTo>
                  <a:cubicBezTo>
                    <a:pt x="0" y="582"/>
                    <a:pt x="168" y="750"/>
                    <a:pt x="375" y="750"/>
                  </a:cubicBezTo>
                  <a:cubicBezTo>
                    <a:pt x="582" y="750"/>
                    <a:pt x="750" y="582"/>
                    <a:pt x="750" y="375"/>
                  </a:cubicBezTo>
                  <a:cubicBezTo>
                    <a:pt x="750" y="168"/>
                    <a:pt x="582" y="0"/>
                    <a:pt x="375" y="0"/>
                  </a:cubicBezTo>
                  <a:close/>
                  <a:moveTo>
                    <a:pt x="375" y="500"/>
                  </a:moveTo>
                  <a:cubicBezTo>
                    <a:pt x="306" y="500"/>
                    <a:pt x="250" y="444"/>
                    <a:pt x="250" y="375"/>
                  </a:cubicBezTo>
                  <a:cubicBezTo>
                    <a:pt x="250" y="306"/>
                    <a:pt x="306" y="250"/>
                    <a:pt x="375" y="250"/>
                  </a:cubicBezTo>
                  <a:cubicBezTo>
                    <a:pt x="444" y="250"/>
                    <a:pt x="500" y="306"/>
                    <a:pt x="500" y="375"/>
                  </a:cubicBezTo>
                  <a:cubicBezTo>
                    <a:pt x="500" y="444"/>
                    <a:pt x="444" y="500"/>
                    <a:pt x="375" y="5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262">
              <a:extLst>
                <a:ext uri="{FF2B5EF4-FFF2-40B4-BE49-F238E27FC236}">
                  <a16:creationId xmlns:a16="http://schemas.microsoft.com/office/drawing/2014/main" id="{AC19B85E-5660-4351-9F8C-047A8C9078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4500" y="2673351"/>
              <a:ext cx="98425" cy="228600"/>
            </a:xfrm>
            <a:custGeom>
              <a:avLst/>
              <a:gdLst>
                <a:gd name="T0" fmla="*/ 375 w 750"/>
                <a:gd name="T1" fmla="*/ 0 h 1750"/>
                <a:gd name="T2" fmla="*/ 0 w 750"/>
                <a:gd name="T3" fmla="*/ 375 h 1750"/>
                <a:gd name="T4" fmla="*/ 0 w 750"/>
                <a:gd name="T5" fmla="*/ 1375 h 1750"/>
                <a:gd name="T6" fmla="*/ 375 w 750"/>
                <a:gd name="T7" fmla="*/ 1750 h 1750"/>
                <a:gd name="T8" fmla="*/ 750 w 750"/>
                <a:gd name="T9" fmla="*/ 1375 h 1750"/>
                <a:gd name="T10" fmla="*/ 750 w 750"/>
                <a:gd name="T11" fmla="*/ 375 h 1750"/>
                <a:gd name="T12" fmla="*/ 375 w 750"/>
                <a:gd name="T13" fmla="*/ 0 h 1750"/>
                <a:gd name="T14" fmla="*/ 500 w 750"/>
                <a:gd name="T15" fmla="*/ 1375 h 1750"/>
                <a:gd name="T16" fmla="*/ 375 w 750"/>
                <a:gd name="T17" fmla="*/ 1500 h 1750"/>
                <a:gd name="T18" fmla="*/ 250 w 750"/>
                <a:gd name="T19" fmla="*/ 1375 h 1750"/>
                <a:gd name="T20" fmla="*/ 250 w 750"/>
                <a:gd name="T21" fmla="*/ 375 h 1750"/>
                <a:gd name="T22" fmla="*/ 375 w 750"/>
                <a:gd name="T23" fmla="*/ 250 h 1750"/>
                <a:gd name="T24" fmla="*/ 500 w 750"/>
                <a:gd name="T25" fmla="*/ 375 h 1750"/>
                <a:gd name="T26" fmla="*/ 500 w 750"/>
                <a:gd name="T27" fmla="*/ 1375 h 1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0" h="1750">
                  <a:moveTo>
                    <a:pt x="375" y="0"/>
                  </a:moveTo>
                  <a:cubicBezTo>
                    <a:pt x="168" y="0"/>
                    <a:pt x="0" y="168"/>
                    <a:pt x="0" y="375"/>
                  </a:cubicBezTo>
                  <a:lnTo>
                    <a:pt x="0" y="1375"/>
                  </a:lnTo>
                  <a:cubicBezTo>
                    <a:pt x="0" y="1582"/>
                    <a:pt x="168" y="1750"/>
                    <a:pt x="375" y="1750"/>
                  </a:cubicBezTo>
                  <a:cubicBezTo>
                    <a:pt x="582" y="1750"/>
                    <a:pt x="750" y="1582"/>
                    <a:pt x="750" y="1375"/>
                  </a:cubicBezTo>
                  <a:lnTo>
                    <a:pt x="750" y="375"/>
                  </a:lnTo>
                  <a:cubicBezTo>
                    <a:pt x="750" y="168"/>
                    <a:pt x="582" y="0"/>
                    <a:pt x="375" y="0"/>
                  </a:cubicBezTo>
                  <a:close/>
                  <a:moveTo>
                    <a:pt x="500" y="1375"/>
                  </a:moveTo>
                  <a:cubicBezTo>
                    <a:pt x="500" y="1444"/>
                    <a:pt x="444" y="1500"/>
                    <a:pt x="375" y="1500"/>
                  </a:cubicBezTo>
                  <a:cubicBezTo>
                    <a:pt x="306" y="1500"/>
                    <a:pt x="250" y="1444"/>
                    <a:pt x="250" y="1375"/>
                  </a:cubicBezTo>
                  <a:lnTo>
                    <a:pt x="250" y="375"/>
                  </a:lnTo>
                  <a:cubicBezTo>
                    <a:pt x="250" y="306"/>
                    <a:pt x="306" y="250"/>
                    <a:pt x="375" y="250"/>
                  </a:cubicBezTo>
                  <a:cubicBezTo>
                    <a:pt x="444" y="250"/>
                    <a:pt x="500" y="306"/>
                    <a:pt x="500" y="375"/>
                  </a:cubicBezTo>
                  <a:lnTo>
                    <a:pt x="500" y="1375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CBB8802-361A-42C7-A32E-E22740CEBD6E}"/>
              </a:ext>
            </a:extLst>
          </p:cNvPr>
          <p:cNvSpPr/>
          <p:nvPr/>
        </p:nvSpPr>
        <p:spPr>
          <a:xfrm>
            <a:off x="6178550" y="2197100"/>
            <a:ext cx="5581650" cy="387350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Ҳақиқий</a:t>
            </a:r>
            <a:r>
              <a:rPr lang="tr-TR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манфаатлар</a:t>
            </a:r>
            <a:r>
              <a:rPr lang="tr-TR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тўқнашуви</a:t>
            </a:r>
            <a:endParaRPr lang="ru-RU" sz="1400" b="1" dirty="0">
              <a:solidFill>
                <a:schemeClr val="bg1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5B38779-C539-404C-82C1-2FBB126AB5FE}"/>
              </a:ext>
            </a:extLst>
          </p:cNvPr>
          <p:cNvSpPr/>
          <p:nvPr/>
        </p:nvSpPr>
        <p:spPr>
          <a:xfrm>
            <a:off x="6178550" y="2652713"/>
            <a:ext cx="5581650" cy="542925"/>
          </a:xfrm>
          <a:prstGeom prst="roundRect">
            <a:avLst>
              <a:gd name="adj" fmla="val 30632"/>
            </a:avLst>
          </a:prstGeom>
          <a:ln>
            <a:solidFill>
              <a:srgbClr val="49A9F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4610" tIns="54610" rIns="54610" bIns="5461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X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одимнинг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tx2"/>
                </a:solidFill>
                <a:cs typeface="Arial" panose="020B0604020202020204" pitchFamily="34" charset="0"/>
              </a:rPr>
              <a:t>ша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x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сий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манфаати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tx2"/>
                </a:solidFill>
                <a:cs typeface="Arial" panose="020B0604020202020204" pitchFamily="34" charset="0"/>
              </a:rPr>
              <a:t>б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e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восита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билвосита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давлат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органи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манфаатларига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зид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tx2"/>
                </a:solidFill>
                <a:cs typeface="Arial" panose="020B0604020202020204" pitchFamily="34" charset="0"/>
              </a:rPr>
              <a:t>к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e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ладиган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ҳолат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.</a:t>
            </a:r>
            <a:endParaRPr lang="ru-RU" sz="12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1D83BA7-DAD1-4416-8C7F-BF99D8AC3CF1}"/>
              </a:ext>
            </a:extLst>
          </p:cNvPr>
          <p:cNvSpPr/>
          <p:nvPr/>
        </p:nvSpPr>
        <p:spPr>
          <a:xfrm>
            <a:off x="6186488" y="3446463"/>
            <a:ext cx="5581650" cy="387350"/>
          </a:xfrm>
          <a:prstGeom prst="roundRect">
            <a:avLst>
              <a:gd name="adj" fmla="val 50000"/>
            </a:avLst>
          </a:prstGeom>
          <a:solidFill>
            <a:srgbClr val="1BD7D3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Пот</a:t>
            </a:r>
            <a:r>
              <a:rPr lang="tr-TR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b="1" dirty="0" err="1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нциал</a:t>
            </a:r>
            <a:r>
              <a:rPr lang="tr-TR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манфаатлар</a:t>
            </a:r>
            <a:r>
              <a:rPr lang="tr-TR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тўқнашуви</a:t>
            </a:r>
            <a:endParaRPr lang="ru-RU" sz="1400" b="1" dirty="0">
              <a:solidFill>
                <a:schemeClr val="bg1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CA7FE8B-9C17-4907-AA46-3F6D9594AA28}"/>
              </a:ext>
            </a:extLst>
          </p:cNvPr>
          <p:cNvSpPr/>
          <p:nvPr/>
        </p:nvSpPr>
        <p:spPr>
          <a:xfrm>
            <a:off x="6186488" y="3902075"/>
            <a:ext cx="5562600" cy="968375"/>
          </a:xfrm>
          <a:prstGeom prst="roundRect">
            <a:avLst>
              <a:gd name="adj" fmla="val 18812"/>
            </a:avLst>
          </a:prstGeom>
          <a:ln>
            <a:solidFill>
              <a:srgbClr val="1BD7D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4610" tIns="54610" rIns="54610" bIns="5461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Муайян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ҳолатлар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юзага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tx2"/>
                </a:solidFill>
                <a:cs typeface="Arial" panose="020B0604020202020204" pitchFamily="34" charset="0"/>
              </a:rPr>
              <a:t>к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e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лганда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, x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одимнинг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tx2"/>
                </a:solidFill>
                <a:cs typeface="Arial" panose="020B0604020202020204" pitchFamily="34" charset="0"/>
              </a:rPr>
              <a:t>ша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x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сий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манфаатлари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давлат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органининг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манфаатларига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зид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бўлиши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ушбу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x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одимнинг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tx2"/>
                </a:solidFill>
                <a:cs typeface="Arial" panose="020B0604020202020204" pitchFamily="34" charset="0"/>
              </a:rPr>
              <a:t>м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e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ҳнат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мажбуриятларини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бажаришига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таъсир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қилиши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мумкин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бўлган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вазият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.</a:t>
            </a:r>
            <a:endParaRPr lang="ru-RU" sz="12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FF5F299C-0C9C-4027-B3E5-584BF144B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Манфаатлар</a:t>
            </a:r>
            <a:r>
              <a:rPr lang="tr-TR" altLang="en-US"/>
              <a:t> </a:t>
            </a:r>
            <a:r>
              <a:rPr lang="ru-RU" altLang="en-US"/>
              <a:t>тўқнашувининг</a:t>
            </a:r>
            <a:r>
              <a:rPr lang="tr-TR" altLang="en-US"/>
              <a:t> </a:t>
            </a:r>
            <a:r>
              <a:rPr lang="ru-RU" altLang="en-US"/>
              <a:t>одатий</a:t>
            </a:r>
            <a:r>
              <a:rPr lang="tr-TR" altLang="en-US"/>
              <a:t> </a:t>
            </a:r>
            <a:r>
              <a:rPr lang="ru-RU" altLang="en-US"/>
              <a:t>ҳолатлари</a:t>
            </a:r>
            <a:r>
              <a:rPr lang="en-US" altLang="en-US"/>
              <a:t> (1/2)</a:t>
            </a:r>
            <a:r>
              <a:rPr lang="ru-RU" altLang="en-US"/>
              <a:t> </a:t>
            </a:r>
            <a:endParaRPr lang="en-US" altLang="en-US"/>
          </a:p>
        </p:txBody>
      </p:sp>
      <p:grpSp>
        <p:nvGrpSpPr>
          <p:cNvPr id="44035" name="Graphic 38">
            <a:extLst>
              <a:ext uri="{FF2B5EF4-FFF2-40B4-BE49-F238E27FC236}">
                <a16:creationId xmlns:a16="http://schemas.microsoft.com/office/drawing/2014/main" id="{1FED25BD-2DAA-4644-B593-89BB72923D01}"/>
              </a:ext>
            </a:extLst>
          </p:cNvPr>
          <p:cNvGrpSpPr>
            <a:grpSpLocks/>
          </p:cNvGrpSpPr>
          <p:nvPr/>
        </p:nvGrpSpPr>
        <p:grpSpPr bwMode="auto">
          <a:xfrm>
            <a:off x="4979988" y="2241550"/>
            <a:ext cx="2287587" cy="4027488"/>
            <a:chOff x="4979435" y="2241134"/>
            <a:chExt cx="2287868" cy="4028472"/>
          </a:xfrm>
        </p:grpSpPr>
        <p:sp>
          <p:nvSpPr>
            <p:cNvPr id="44060" name="Freeform: Shape 41">
              <a:extLst>
                <a:ext uri="{FF2B5EF4-FFF2-40B4-BE49-F238E27FC236}">
                  <a16:creationId xmlns:a16="http://schemas.microsoft.com/office/drawing/2014/main" id="{B8DBE3AD-07BE-49CF-B2A2-AA18E08FA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435" y="4896885"/>
              <a:ext cx="2287868" cy="1372721"/>
            </a:xfrm>
            <a:custGeom>
              <a:avLst/>
              <a:gdLst>
                <a:gd name="T0" fmla="*/ 2279106 w 2287867"/>
                <a:gd name="T1" fmla="*/ 28598 h 1372720"/>
                <a:gd name="T2" fmla="*/ 2279106 w 2287867"/>
                <a:gd name="T3" fmla="*/ 818299 h 1372720"/>
                <a:gd name="T4" fmla="*/ 1153853 w 2287867"/>
                <a:gd name="T5" fmla="*/ 1378446 h 1372720"/>
                <a:gd name="T6" fmla="*/ 28598 w 2287867"/>
                <a:gd name="T7" fmla="*/ 818299 h 1372720"/>
                <a:gd name="T8" fmla="*/ 28598 w 2287867"/>
                <a:gd name="T9" fmla="*/ 28598 h 1372720"/>
                <a:gd name="T10" fmla="*/ 2279106 w 2287867"/>
                <a:gd name="T11" fmla="*/ 28598 h 13727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87867"/>
                <a:gd name="T19" fmla="*/ 0 h 1372720"/>
                <a:gd name="T20" fmla="*/ 2287867 w 2287867"/>
                <a:gd name="T21" fmla="*/ 1372720 h 13727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87867" h="1372720">
                  <a:moveTo>
                    <a:pt x="2279098" y="28598"/>
                  </a:moveTo>
                  <a:lnTo>
                    <a:pt x="2279098" y="818294"/>
                  </a:lnTo>
                  <a:cubicBezTo>
                    <a:pt x="2279098" y="1127538"/>
                    <a:pt x="1775386" y="1378441"/>
                    <a:pt x="1153848" y="1378441"/>
                  </a:cubicBezTo>
                  <a:cubicBezTo>
                    <a:pt x="532311" y="1378441"/>
                    <a:pt x="28598" y="1127538"/>
                    <a:pt x="28598" y="818294"/>
                  </a:cubicBezTo>
                  <a:lnTo>
                    <a:pt x="28598" y="28598"/>
                  </a:lnTo>
                  <a:lnTo>
                    <a:pt x="2279098" y="28598"/>
                  </a:lnTo>
                  <a:close/>
                </a:path>
              </a:pathLst>
            </a:custGeom>
            <a:solidFill>
              <a:srgbClr val="B8C9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061" name="Freeform: Shape 42">
              <a:extLst>
                <a:ext uri="{FF2B5EF4-FFF2-40B4-BE49-F238E27FC236}">
                  <a16:creationId xmlns:a16="http://schemas.microsoft.com/office/drawing/2014/main" id="{1E6968B6-F4A6-4F6E-9D8D-213B6E4B2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790" y="3683552"/>
              <a:ext cx="1143934" cy="648229"/>
            </a:xfrm>
            <a:custGeom>
              <a:avLst/>
              <a:gdLst>
                <a:gd name="T0" fmla="*/ 28980 w 1143933"/>
                <a:gd name="T1" fmla="*/ 299711 h 648229"/>
                <a:gd name="T2" fmla="*/ 28980 w 1143933"/>
                <a:gd name="T3" fmla="*/ 650136 h 648229"/>
                <a:gd name="T4" fmla="*/ 28980 w 1143933"/>
                <a:gd name="T5" fmla="*/ 644416 h 648229"/>
                <a:gd name="T6" fmla="*/ 248615 w 1143933"/>
                <a:gd name="T7" fmla="*/ 432407 h 648229"/>
                <a:gd name="T8" fmla="*/ 573116 w 1143933"/>
                <a:gd name="T9" fmla="*/ 379023 h 648229"/>
                <a:gd name="T10" fmla="*/ 897231 w 1143933"/>
                <a:gd name="T11" fmla="*/ 432407 h 648229"/>
                <a:gd name="T12" fmla="*/ 1116866 w 1143933"/>
                <a:gd name="T13" fmla="*/ 644416 h 648229"/>
                <a:gd name="T14" fmla="*/ 1116866 w 1143933"/>
                <a:gd name="T15" fmla="*/ 650136 h 648229"/>
                <a:gd name="T16" fmla="*/ 1116866 w 1143933"/>
                <a:gd name="T17" fmla="*/ 299711 h 648229"/>
                <a:gd name="T18" fmla="*/ 1116866 w 1143933"/>
                <a:gd name="T19" fmla="*/ 293991 h 648229"/>
                <a:gd name="T20" fmla="*/ 572735 w 1143933"/>
                <a:gd name="T21" fmla="*/ 28598 h 648229"/>
                <a:gd name="T22" fmla="*/ 28598 w 1143933"/>
                <a:gd name="T23" fmla="*/ 289415 h 648229"/>
                <a:gd name="T24" fmla="*/ 28598 w 1143933"/>
                <a:gd name="T25" fmla="*/ 293991 h 648229"/>
                <a:gd name="T26" fmla="*/ 28598 w 1143933"/>
                <a:gd name="T27" fmla="*/ 299711 h 6482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43933"/>
                <a:gd name="T43" fmla="*/ 0 h 648229"/>
                <a:gd name="T44" fmla="*/ 1143933 w 1143933"/>
                <a:gd name="T45" fmla="*/ 648229 h 6482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43933" h="648229">
                  <a:moveTo>
                    <a:pt x="28980" y="299711"/>
                  </a:moveTo>
                  <a:lnTo>
                    <a:pt x="28980" y="650136"/>
                  </a:lnTo>
                  <a:cubicBezTo>
                    <a:pt x="28980" y="648229"/>
                    <a:pt x="28980" y="646323"/>
                    <a:pt x="28980" y="644416"/>
                  </a:cubicBezTo>
                  <a:cubicBezTo>
                    <a:pt x="32793" y="557477"/>
                    <a:pt x="118206" y="480834"/>
                    <a:pt x="248615" y="432407"/>
                  </a:cubicBezTo>
                  <a:cubicBezTo>
                    <a:pt x="339367" y="398852"/>
                    <a:pt x="451473" y="379023"/>
                    <a:pt x="573111" y="379023"/>
                  </a:cubicBezTo>
                  <a:cubicBezTo>
                    <a:pt x="694749" y="379023"/>
                    <a:pt x="806855" y="398852"/>
                    <a:pt x="897226" y="432407"/>
                  </a:cubicBezTo>
                  <a:cubicBezTo>
                    <a:pt x="1027634" y="480452"/>
                    <a:pt x="1113429" y="557477"/>
                    <a:pt x="1116861" y="644416"/>
                  </a:cubicBezTo>
                  <a:cubicBezTo>
                    <a:pt x="1116861" y="646323"/>
                    <a:pt x="1116861" y="648229"/>
                    <a:pt x="1116861" y="650136"/>
                  </a:cubicBezTo>
                  <a:lnTo>
                    <a:pt x="1116861" y="299711"/>
                  </a:lnTo>
                  <a:cubicBezTo>
                    <a:pt x="1116861" y="297804"/>
                    <a:pt x="1116861" y="295898"/>
                    <a:pt x="1116861" y="293991"/>
                  </a:cubicBezTo>
                  <a:cubicBezTo>
                    <a:pt x="1110760" y="146805"/>
                    <a:pt x="869771" y="28598"/>
                    <a:pt x="572730" y="28598"/>
                  </a:cubicBezTo>
                  <a:cubicBezTo>
                    <a:pt x="275688" y="28598"/>
                    <a:pt x="39656" y="144136"/>
                    <a:pt x="28598" y="289415"/>
                  </a:cubicBezTo>
                  <a:cubicBezTo>
                    <a:pt x="28598" y="290941"/>
                    <a:pt x="28598" y="292466"/>
                    <a:pt x="28598" y="293991"/>
                  </a:cubicBezTo>
                  <a:cubicBezTo>
                    <a:pt x="28598" y="295898"/>
                    <a:pt x="28598" y="297804"/>
                    <a:pt x="28598" y="299711"/>
                  </a:cubicBezTo>
                  <a:lnTo>
                    <a:pt x="28980" y="299711"/>
                  </a:lnTo>
                  <a:close/>
                </a:path>
              </a:pathLst>
            </a:custGeom>
            <a:solidFill>
              <a:srgbClr val="E2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062" name="Freeform: Shape 43">
              <a:extLst>
                <a:ext uri="{FF2B5EF4-FFF2-40B4-BE49-F238E27FC236}">
                  <a16:creationId xmlns:a16="http://schemas.microsoft.com/office/drawing/2014/main" id="{BD01C6CE-C317-490B-A122-DCFEB32F3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435" y="4904511"/>
              <a:ext cx="2287868" cy="648229"/>
            </a:xfrm>
            <a:custGeom>
              <a:avLst/>
              <a:gdLst>
                <a:gd name="T0" fmla="*/ 28598 w 2287867"/>
                <a:gd name="T1" fmla="*/ 86558 h 648229"/>
                <a:gd name="T2" fmla="*/ 1153853 w 2287867"/>
                <a:gd name="T3" fmla="*/ 646704 h 648229"/>
                <a:gd name="T4" fmla="*/ 2279106 w 2287867"/>
                <a:gd name="T5" fmla="*/ 86558 h 648229"/>
                <a:gd name="T6" fmla="*/ 2279106 w 2287867"/>
                <a:gd name="T7" fmla="*/ 28598 h 648229"/>
                <a:gd name="T8" fmla="*/ 28598 w 2287867"/>
                <a:gd name="T9" fmla="*/ 28598 h 648229"/>
                <a:gd name="T10" fmla="*/ 28598 w 2287867"/>
                <a:gd name="T11" fmla="*/ 86558 h 6482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87867"/>
                <a:gd name="T19" fmla="*/ 0 h 648229"/>
                <a:gd name="T20" fmla="*/ 2287867 w 2287867"/>
                <a:gd name="T21" fmla="*/ 648229 h 6482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87867" h="648229">
                  <a:moveTo>
                    <a:pt x="28598" y="86558"/>
                  </a:moveTo>
                  <a:cubicBezTo>
                    <a:pt x="28598" y="396183"/>
                    <a:pt x="532311" y="646704"/>
                    <a:pt x="1153848" y="646704"/>
                  </a:cubicBezTo>
                  <a:cubicBezTo>
                    <a:pt x="1775386" y="646704"/>
                    <a:pt x="2279098" y="396183"/>
                    <a:pt x="2279098" y="86558"/>
                  </a:cubicBezTo>
                  <a:lnTo>
                    <a:pt x="2279098" y="28598"/>
                  </a:lnTo>
                  <a:lnTo>
                    <a:pt x="28598" y="28598"/>
                  </a:lnTo>
                  <a:lnTo>
                    <a:pt x="28598" y="865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063" name="Freeform: Shape 45">
              <a:extLst>
                <a:ext uri="{FF2B5EF4-FFF2-40B4-BE49-F238E27FC236}">
                  <a16:creationId xmlns:a16="http://schemas.microsoft.com/office/drawing/2014/main" id="{7160CF8F-E193-42CF-B6A2-C150061C2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435" y="4344365"/>
              <a:ext cx="2287868" cy="1143934"/>
            </a:xfrm>
            <a:custGeom>
              <a:avLst/>
              <a:gdLst>
                <a:gd name="T0" fmla="*/ 2279106 w 2287867"/>
                <a:gd name="T1" fmla="*/ 588745 h 1143934"/>
                <a:gd name="T2" fmla="*/ 1153853 w 2287867"/>
                <a:gd name="T3" fmla="*/ 1148891 h 1143934"/>
                <a:gd name="T4" fmla="*/ 28598 w 2287867"/>
                <a:gd name="T5" fmla="*/ 588745 h 1143934"/>
                <a:gd name="T6" fmla="*/ 1153853 w 2287867"/>
                <a:gd name="T7" fmla="*/ 28598 h 1143934"/>
                <a:gd name="T8" fmla="*/ 2279106 w 2287867"/>
                <a:gd name="T9" fmla="*/ 588745 h 11439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87867"/>
                <a:gd name="T16" fmla="*/ 0 h 1143934"/>
                <a:gd name="T17" fmla="*/ 2287867 w 2287867"/>
                <a:gd name="T18" fmla="*/ 1143934 h 11439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87867" h="1143934">
                  <a:moveTo>
                    <a:pt x="2279098" y="588745"/>
                  </a:moveTo>
                  <a:cubicBezTo>
                    <a:pt x="2279098" y="898105"/>
                    <a:pt x="1775306" y="1148891"/>
                    <a:pt x="1153848" y="1148891"/>
                  </a:cubicBezTo>
                  <a:cubicBezTo>
                    <a:pt x="532390" y="1148891"/>
                    <a:pt x="28598" y="898105"/>
                    <a:pt x="28598" y="588745"/>
                  </a:cubicBezTo>
                  <a:cubicBezTo>
                    <a:pt x="28598" y="279384"/>
                    <a:pt x="532390" y="28598"/>
                    <a:pt x="1153848" y="28598"/>
                  </a:cubicBezTo>
                  <a:cubicBezTo>
                    <a:pt x="1775306" y="28598"/>
                    <a:pt x="2279098" y="279384"/>
                    <a:pt x="2279098" y="588745"/>
                  </a:cubicBezTo>
                  <a:close/>
                </a:path>
              </a:pathLst>
            </a:custGeom>
            <a:solidFill>
              <a:srgbClr val="E2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064" name="Freeform: Shape 46">
              <a:extLst>
                <a:ext uri="{FF2B5EF4-FFF2-40B4-BE49-F238E27FC236}">
                  <a16:creationId xmlns:a16="http://schemas.microsoft.com/office/drawing/2014/main" id="{AA6C55A4-3AA0-49AD-8525-850916C1C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960" y="4592217"/>
              <a:ext cx="1258327" cy="648229"/>
            </a:xfrm>
            <a:custGeom>
              <a:avLst/>
              <a:gdLst>
                <a:gd name="T0" fmla="*/ 1264047 w 1258327"/>
                <a:gd name="T1" fmla="*/ 340892 h 648229"/>
                <a:gd name="T2" fmla="*/ 646323 w 1258327"/>
                <a:gd name="T3" fmla="*/ 653186 h 648229"/>
                <a:gd name="T4" fmla="*/ 28598 w 1258327"/>
                <a:gd name="T5" fmla="*/ 340892 h 648229"/>
                <a:gd name="T6" fmla="*/ 646323 w 1258327"/>
                <a:gd name="T7" fmla="*/ 28598 h 648229"/>
                <a:gd name="T8" fmla="*/ 1264047 w 1258327"/>
                <a:gd name="T9" fmla="*/ 340892 h 6482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8327"/>
                <a:gd name="T16" fmla="*/ 0 h 648229"/>
                <a:gd name="T17" fmla="*/ 1258327 w 1258327"/>
                <a:gd name="T18" fmla="*/ 648229 h 6482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8327" h="648229">
                  <a:moveTo>
                    <a:pt x="1264047" y="340892"/>
                  </a:moveTo>
                  <a:cubicBezTo>
                    <a:pt x="1264047" y="513367"/>
                    <a:pt x="987482" y="653186"/>
                    <a:pt x="646323" y="653186"/>
                  </a:cubicBezTo>
                  <a:cubicBezTo>
                    <a:pt x="305163" y="653186"/>
                    <a:pt x="28598" y="513368"/>
                    <a:pt x="28598" y="340892"/>
                  </a:cubicBezTo>
                  <a:cubicBezTo>
                    <a:pt x="28598" y="168417"/>
                    <a:pt x="305163" y="28598"/>
                    <a:pt x="646323" y="28598"/>
                  </a:cubicBezTo>
                  <a:cubicBezTo>
                    <a:pt x="987482" y="28598"/>
                    <a:pt x="1264047" y="168417"/>
                    <a:pt x="1264047" y="340892"/>
                  </a:cubicBezTo>
                  <a:close/>
                </a:path>
              </a:pathLst>
            </a:custGeom>
            <a:solidFill>
              <a:srgbClr val="E2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065" name="Freeform: Shape 47">
              <a:extLst>
                <a:ext uri="{FF2B5EF4-FFF2-40B4-BE49-F238E27FC236}">
                  <a16:creationId xmlns:a16="http://schemas.microsoft.com/office/drawing/2014/main" id="{D8C94534-5B61-46E4-B851-34D860683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263" y="2892529"/>
              <a:ext cx="343180" cy="266918"/>
            </a:xfrm>
            <a:custGeom>
              <a:avLst/>
              <a:gdLst>
                <a:gd name="T0" fmla="*/ 33893 w 343180"/>
                <a:gd name="T1" fmla="*/ 114958 h 266917"/>
                <a:gd name="T2" fmla="*/ 68592 w 343180"/>
                <a:gd name="T3" fmla="*/ 179786 h 266917"/>
                <a:gd name="T4" fmla="*/ 75074 w 343180"/>
                <a:gd name="T5" fmla="*/ 184743 h 266917"/>
                <a:gd name="T6" fmla="*/ 198619 w 343180"/>
                <a:gd name="T7" fmla="*/ 235076 h 266917"/>
                <a:gd name="T8" fmla="*/ 202814 w 343180"/>
                <a:gd name="T9" fmla="*/ 236601 h 266917"/>
                <a:gd name="T10" fmla="*/ 283270 w 343180"/>
                <a:gd name="T11" fmla="*/ 263293 h 266917"/>
                <a:gd name="T12" fmla="*/ 314919 w 343180"/>
                <a:gd name="T13" fmla="*/ 156526 h 266917"/>
                <a:gd name="T14" fmla="*/ 218447 w 343180"/>
                <a:gd name="T15" fmla="*/ 142417 h 266917"/>
                <a:gd name="T16" fmla="*/ 199382 w 343180"/>
                <a:gd name="T17" fmla="*/ 138223 h 266917"/>
                <a:gd name="T18" fmla="*/ 72405 w 343180"/>
                <a:gd name="T19" fmla="*/ 35264 h 266917"/>
                <a:gd name="T20" fmla="*/ 30842 w 343180"/>
                <a:gd name="T21" fmla="*/ 99706 h 266917"/>
                <a:gd name="T22" fmla="*/ 33511 w 343180"/>
                <a:gd name="T23" fmla="*/ 115339 h 2669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43180"/>
                <a:gd name="T37" fmla="*/ 0 h 266917"/>
                <a:gd name="T38" fmla="*/ 343180 w 343180"/>
                <a:gd name="T39" fmla="*/ 266917 h 2669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43180" h="266917">
                  <a:moveTo>
                    <a:pt x="33893" y="114958"/>
                  </a:moveTo>
                  <a:cubicBezTo>
                    <a:pt x="38087" y="139743"/>
                    <a:pt x="50289" y="162622"/>
                    <a:pt x="68592" y="179781"/>
                  </a:cubicBezTo>
                  <a:cubicBezTo>
                    <a:pt x="71261" y="182450"/>
                    <a:pt x="73549" y="183975"/>
                    <a:pt x="75074" y="184738"/>
                  </a:cubicBezTo>
                  <a:cubicBezTo>
                    <a:pt x="112443" y="201516"/>
                    <a:pt x="178791" y="228207"/>
                    <a:pt x="198619" y="235071"/>
                  </a:cubicBezTo>
                  <a:cubicBezTo>
                    <a:pt x="200526" y="235834"/>
                    <a:pt x="202051" y="236215"/>
                    <a:pt x="202814" y="236596"/>
                  </a:cubicBezTo>
                  <a:cubicBezTo>
                    <a:pt x="224548" y="243460"/>
                    <a:pt x="252384" y="252993"/>
                    <a:pt x="283270" y="263288"/>
                  </a:cubicBezTo>
                  <a:lnTo>
                    <a:pt x="314919" y="156521"/>
                  </a:lnTo>
                  <a:cubicBezTo>
                    <a:pt x="284795" y="151945"/>
                    <a:pt x="252765" y="147369"/>
                    <a:pt x="218447" y="142412"/>
                  </a:cubicBezTo>
                  <a:cubicBezTo>
                    <a:pt x="209296" y="141268"/>
                    <a:pt x="204339" y="139743"/>
                    <a:pt x="199382" y="138218"/>
                  </a:cubicBezTo>
                  <a:cubicBezTo>
                    <a:pt x="155150" y="124109"/>
                    <a:pt x="101003" y="-1342"/>
                    <a:pt x="72405" y="35264"/>
                  </a:cubicBezTo>
                  <a:cubicBezTo>
                    <a:pt x="41519" y="39077"/>
                    <a:pt x="21691" y="69963"/>
                    <a:pt x="30842" y="99706"/>
                  </a:cubicBezTo>
                  <a:lnTo>
                    <a:pt x="33511" y="115339"/>
                  </a:lnTo>
                  <a:lnTo>
                    <a:pt x="33893" y="114958"/>
                  </a:lnTo>
                  <a:close/>
                </a:path>
              </a:pathLst>
            </a:custGeom>
            <a:solidFill>
              <a:srgbClr val="FCB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066" name="Freeform: Shape 48">
              <a:extLst>
                <a:ext uri="{FF2B5EF4-FFF2-40B4-BE49-F238E27FC236}">
                  <a16:creationId xmlns:a16="http://schemas.microsoft.com/office/drawing/2014/main" id="{115DB027-9B4D-412C-A257-C442D89BA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614" y="2708539"/>
              <a:ext cx="495705" cy="495705"/>
            </a:xfrm>
            <a:custGeom>
              <a:avLst/>
              <a:gdLst>
                <a:gd name="T0" fmla="*/ 28598 w 495704"/>
                <a:gd name="T1" fmla="*/ 417922 h 495704"/>
                <a:gd name="T2" fmla="*/ 350811 w 495704"/>
                <a:gd name="T3" fmla="*/ 491134 h 495704"/>
                <a:gd name="T4" fmla="*/ 486558 w 495704"/>
                <a:gd name="T5" fmla="*/ 283319 h 495704"/>
                <a:gd name="T6" fmla="*/ 477788 w 495704"/>
                <a:gd name="T7" fmla="*/ 55290 h 495704"/>
                <a:gd name="T8" fmla="*/ 432412 w 495704"/>
                <a:gd name="T9" fmla="*/ 28598 h 495704"/>
                <a:gd name="T10" fmla="*/ 272643 w 495704"/>
                <a:gd name="T11" fmla="*/ 329077 h 495704"/>
                <a:gd name="T12" fmla="*/ 261203 w 495704"/>
                <a:gd name="T13" fmla="*/ 335178 h 495704"/>
                <a:gd name="T14" fmla="*/ 48808 w 495704"/>
                <a:gd name="T15" fmla="*/ 325264 h 495704"/>
                <a:gd name="T16" fmla="*/ 28980 w 495704"/>
                <a:gd name="T17" fmla="*/ 417541 h 4957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95704"/>
                <a:gd name="T28" fmla="*/ 0 h 495704"/>
                <a:gd name="T29" fmla="*/ 495704 w 495704"/>
                <a:gd name="T30" fmla="*/ 495704 h 4957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95704" h="495704">
                  <a:moveTo>
                    <a:pt x="28598" y="417917"/>
                  </a:moveTo>
                  <a:cubicBezTo>
                    <a:pt x="28598" y="417917"/>
                    <a:pt x="294754" y="514389"/>
                    <a:pt x="350806" y="491129"/>
                  </a:cubicBezTo>
                  <a:cubicBezTo>
                    <a:pt x="375210" y="480834"/>
                    <a:pt x="433170" y="381693"/>
                    <a:pt x="486553" y="283314"/>
                  </a:cubicBezTo>
                  <a:lnTo>
                    <a:pt x="477783" y="55290"/>
                  </a:lnTo>
                  <a:cubicBezTo>
                    <a:pt x="450710" y="50714"/>
                    <a:pt x="432407" y="28598"/>
                    <a:pt x="432407" y="28598"/>
                  </a:cubicBezTo>
                  <a:cubicBezTo>
                    <a:pt x="409147" y="71687"/>
                    <a:pt x="295898" y="284458"/>
                    <a:pt x="272638" y="329072"/>
                  </a:cubicBezTo>
                  <a:cubicBezTo>
                    <a:pt x="270350" y="333647"/>
                    <a:pt x="266155" y="335173"/>
                    <a:pt x="261198" y="335173"/>
                  </a:cubicBezTo>
                  <a:cubicBezTo>
                    <a:pt x="240607" y="335935"/>
                    <a:pt x="59866" y="326784"/>
                    <a:pt x="48808" y="325259"/>
                  </a:cubicBezTo>
                  <a:cubicBezTo>
                    <a:pt x="62916" y="342799"/>
                    <a:pt x="49952" y="414485"/>
                    <a:pt x="28980" y="417536"/>
                  </a:cubicBezTo>
                  <a:lnTo>
                    <a:pt x="28598" y="417917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067" name="Freeform: Shape 49">
              <a:extLst>
                <a:ext uri="{FF2B5EF4-FFF2-40B4-BE49-F238E27FC236}">
                  <a16:creationId xmlns:a16="http://schemas.microsoft.com/office/drawing/2014/main" id="{C6D324FF-A2C8-4D23-8169-6D8982322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68" y="4797997"/>
              <a:ext cx="190656" cy="305049"/>
            </a:xfrm>
            <a:custGeom>
              <a:avLst/>
              <a:gdLst>
                <a:gd name="T0" fmla="*/ 140011 w 190655"/>
                <a:gd name="T1" fmla="*/ 96981 h 305049"/>
                <a:gd name="T2" fmla="*/ 59550 w 190655"/>
                <a:gd name="T3" fmla="*/ 30252 h 305049"/>
                <a:gd name="T4" fmla="*/ 30570 w 190655"/>
                <a:gd name="T5" fmla="*/ 130537 h 305049"/>
                <a:gd name="T6" fmla="*/ 40865 w 190655"/>
                <a:gd name="T7" fmla="*/ 154560 h 305049"/>
                <a:gd name="T8" fmla="*/ 53449 w 190655"/>
                <a:gd name="T9" fmla="*/ 205274 h 305049"/>
                <a:gd name="T10" fmla="*/ 59931 w 190655"/>
                <a:gd name="T11" fmla="*/ 247981 h 305049"/>
                <a:gd name="T12" fmla="*/ 105693 w 190655"/>
                <a:gd name="T13" fmla="*/ 301364 h 305049"/>
                <a:gd name="T14" fmla="*/ 172804 w 190655"/>
                <a:gd name="T15" fmla="*/ 280392 h 305049"/>
                <a:gd name="T16" fmla="*/ 176998 w 190655"/>
                <a:gd name="T17" fmla="*/ 191928 h 305049"/>
                <a:gd name="T18" fmla="*/ 140011 w 190655"/>
                <a:gd name="T19" fmla="*/ 96219 h 3050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0655"/>
                <a:gd name="T31" fmla="*/ 0 h 305049"/>
                <a:gd name="T32" fmla="*/ 190655 w 190655"/>
                <a:gd name="T33" fmla="*/ 305049 h 30504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0655" h="305049">
                  <a:moveTo>
                    <a:pt x="140006" y="96981"/>
                  </a:moveTo>
                  <a:cubicBezTo>
                    <a:pt x="125898" y="50843"/>
                    <a:pt x="89673" y="21101"/>
                    <a:pt x="59550" y="30252"/>
                  </a:cubicBezTo>
                  <a:cubicBezTo>
                    <a:pt x="29426" y="39785"/>
                    <a:pt x="25232" y="82110"/>
                    <a:pt x="30570" y="130537"/>
                  </a:cubicBezTo>
                  <a:cubicBezTo>
                    <a:pt x="31714" y="139688"/>
                    <a:pt x="36671" y="147315"/>
                    <a:pt x="40865" y="154560"/>
                  </a:cubicBezTo>
                  <a:cubicBezTo>
                    <a:pt x="49635" y="169812"/>
                    <a:pt x="53449" y="187352"/>
                    <a:pt x="53449" y="205274"/>
                  </a:cubicBezTo>
                  <a:cubicBezTo>
                    <a:pt x="53449" y="219001"/>
                    <a:pt x="55355" y="233491"/>
                    <a:pt x="59931" y="247981"/>
                  </a:cubicBezTo>
                  <a:cubicBezTo>
                    <a:pt x="67176" y="271622"/>
                    <a:pt x="86623" y="289162"/>
                    <a:pt x="105688" y="301364"/>
                  </a:cubicBezTo>
                  <a:cubicBezTo>
                    <a:pt x="129711" y="316617"/>
                    <a:pt x="162122" y="306703"/>
                    <a:pt x="172799" y="280392"/>
                  </a:cubicBezTo>
                  <a:cubicBezTo>
                    <a:pt x="183857" y="253700"/>
                    <a:pt x="191865" y="219383"/>
                    <a:pt x="176993" y="191928"/>
                  </a:cubicBezTo>
                  <a:cubicBezTo>
                    <a:pt x="169749" y="178582"/>
                    <a:pt x="142675" y="104989"/>
                    <a:pt x="140006" y="96219"/>
                  </a:cubicBezTo>
                  <a:lnTo>
                    <a:pt x="140006" y="9698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068" name="Freeform: Shape 50">
              <a:extLst>
                <a:ext uri="{FF2B5EF4-FFF2-40B4-BE49-F238E27FC236}">
                  <a16:creationId xmlns:a16="http://schemas.microsoft.com/office/drawing/2014/main" id="{39B744CD-EFB3-4353-B820-43DC1395A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2754" y="4637276"/>
              <a:ext cx="305049" cy="266918"/>
            </a:xfrm>
            <a:custGeom>
              <a:avLst/>
              <a:gdLst>
                <a:gd name="T0" fmla="*/ 223257 w 305049"/>
                <a:gd name="T1" fmla="*/ 180683 h 266917"/>
                <a:gd name="T2" fmla="*/ 129454 w 305049"/>
                <a:gd name="T3" fmla="*/ 250463 h 266917"/>
                <a:gd name="T4" fmla="*/ 45566 w 305049"/>
                <a:gd name="T5" fmla="*/ 260377 h 266917"/>
                <a:gd name="T6" fmla="*/ 35651 w 305049"/>
                <a:gd name="T7" fmla="*/ 206993 h 266917"/>
                <a:gd name="T8" fmla="*/ 168348 w 305049"/>
                <a:gd name="T9" fmla="*/ 69335 h 266917"/>
                <a:gd name="T10" fmla="*/ 165297 w 305049"/>
                <a:gd name="T11" fmla="*/ 36923 h 266917"/>
                <a:gd name="T12" fmla="*/ 285029 w 305049"/>
                <a:gd name="T13" fmla="*/ 50651 h 266917"/>
                <a:gd name="T14" fmla="*/ 285029 w 305049"/>
                <a:gd name="T15" fmla="*/ 126913 h 266917"/>
                <a:gd name="T16" fmla="*/ 261006 w 305049"/>
                <a:gd name="T17" fmla="*/ 162761 h 266917"/>
                <a:gd name="T18" fmla="*/ 223257 w 305049"/>
                <a:gd name="T19" fmla="*/ 180301 h 2669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5049"/>
                <a:gd name="T31" fmla="*/ 0 h 266917"/>
                <a:gd name="T32" fmla="*/ 305049 w 305049"/>
                <a:gd name="T33" fmla="*/ 266917 h 2669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5049" h="266917">
                  <a:moveTo>
                    <a:pt x="223257" y="180678"/>
                  </a:moveTo>
                  <a:cubicBezTo>
                    <a:pt x="200378" y="198599"/>
                    <a:pt x="155002" y="241688"/>
                    <a:pt x="129454" y="250458"/>
                  </a:cubicBezTo>
                  <a:cubicBezTo>
                    <a:pt x="94373" y="262660"/>
                    <a:pt x="65775" y="265329"/>
                    <a:pt x="45566" y="260372"/>
                  </a:cubicBezTo>
                  <a:cubicBezTo>
                    <a:pt x="26119" y="255415"/>
                    <a:pt x="24212" y="223766"/>
                    <a:pt x="35651" y="206988"/>
                  </a:cubicBezTo>
                  <a:cubicBezTo>
                    <a:pt x="46710" y="190973"/>
                    <a:pt x="168348" y="69335"/>
                    <a:pt x="168348" y="69335"/>
                  </a:cubicBezTo>
                  <a:cubicBezTo>
                    <a:pt x="169492" y="57514"/>
                    <a:pt x="163391" y="37686"/>
                    <a:pt x="165297" y="36923"/>
                  </a:cubicBezTo>
                  <a:cubicBezTo>
                    <a:pt x="208004" y="20527"/>
                    <a:pt x="273971" y="30060"/>
                    <a:pt x="285029" y="50651"/>
                  </a:cubicBezTo>
                  <a:lnTo>
                    <a:pt x="285029" y="126913"/>
                  </a:lnTo>
                  <a:cubicBezTo>
                    <a:pt x="285029" y="142547"/>
                    <a:pt x="275496" y="156655"/>
                    <a:pt x="261006" y="162756"/>
                  </a:cubicBezTo>
                  <a:cubicBezTo>
                    <a:pt x="245754" y="168857"/>
                    <a:pt x="227832" y="176483"/>
                    <a:pt x="223257" y="180296"/>
                  </a:cubicBezTo>
                  <a:lnTo>
                    <a:pt x="223257" y="18067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069" name="Freeform: Shape 51">
              <a:extLst>
                <a:ext uri="{FF2B5EF4-FFF2-40B4-BE49-F238E27FC236}">
                  <a16:creationId xmlns:a16="http://schemas.microsoft.com/office/drawing/2014/main" id="{B678CB85-A153-4734-AC04-F26C1C18F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504" y="3159630"/>
              <a:ext cx="495705" cy="1754032"/>
            </a:xfrm>
            <a:custGeom>
              <a:avLst/>
              <a:gdLst>
                <a:gd name="T0" fmla="*/ 497282 w 495704"/>
                <a:gd name="T1" fmla="*/ 28598 h 1754032"/>
                <a:gd name="T2" fmla="*/ 497282 w 495704"/>
                <a:gd name="T3" fmla="*/ 182648 h 1754032"/>
                <a:gd name="T4" fmla="*/ 458007 w 495704"/>
                <a:gd name="T5" fmla="*/ 1711325 h 1754032"/>
                <a:gd name="T6" fmla="*/ 314253 w 495704"/>
                <a:gd name="T7" fmla="*/ 1703699 h 1754032"/>
                <a:gd name="T8" fmla="*/ 268496 w 495704"/>
                <a:gd name="T9" fmla="*/ 607048 h 1754032"/>
                <a:gd name="T10" fmla="*/ 223496 w 495704"/>
                <a:gd name="T11" fmla="*/ 591033 h 1754032"/>
                <a:gd name="T12" fmla="*/ 202905 w 495704"/>
                <a:gd name="T13" fmla="*/ 1542023 h 1754032"/>
                <a:gd name="T14" fmla="*/ 51143 w 495704"/>
                <a:gd name="T15" fmla="*/ 1538591 h 1754032"/>
                <a:gd name="T16" fmla="*/ 28646 w 495704"/>
                <a:gd name="T17" fmla="*/ 287127 h 1754032"/>
                <a:gd name="T18" fmla="*/ 34747 w 495704"/>
                <a:gd name="T19" fmla="*/ 222305 h 1754032"/>
                <a:gd name="T20" fmla="*/ 497282 w 495704"/>
                <a:gd name="T21" fmla="*/ 29361 h 17540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5704"/>
                <a:gd name="T34" fmla="*/ 0 h 1754032"/>
                <a:gd name="T35" fmla="*/ 495704 w 495704"/>
                <a:gd name="T36" fmla="*/ 1754032 h 17540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5704" h="1754032">
                  <a:moveTo>
                    <a:pt x="497277" y="28598"/>
                  </a:moveTo>
                  <a:lnTo>
                    <a:pt x="497277" y="182648"/>
                  </a:lnTo>
                  <a:cubicBezTo>
                    <a:pt x="497277" y="205908"/>
                    <a:pt x="458002" y="1711325"/>
                    <a:pt x="458002" y="1711325"/>
                  </a:cubicBezTo>
                  <a:cubicBezTo>
                    <a:pt x="458002" y="1749456"/>
                    <a:pt x="313867" y="1752888"/>
                    <a:pt x="314248" y="1703699"/>
                  </a:cubicBezTo>
                  <a:lnTo>
                    <a:pt x="268491" y="607048"/>
                  </a:lnTo>
                  <a:lnTo>
                    <a:pt x="223496" y="591033"/>
                  </a:lnTo>
                  <a:lnTo>
                    <a:pt x="202905" y="1542023"/>
                  </a:lnTo>
                  <a:cubicBezTo>
                    <a:pt x="202142" y="1587781"/>
                    <a:pt x="44661" y="1575197"/>
                    <a:pt x="51143" y="1538591"/>
                  </a:cubicBezTo>
                  <a:lnTo>
                    <a:pt x="28646" y="287127"/>
                  </a:lnTo>
                  <a:cubicBezTo>
                    <a:pt x="28264" y="265393"/>
                    <a:pt x="30171" y="243658"/>
                    <a:pt x="34747" y="222305"/>
                  </a:cubicBezTo>
                  <a:lnTo>
                    <a:pt x="497277" y="29361"/>
                  </a:lnTo>
                  <a:lnTo>
                    <a:pt x="497277" y="28598"/>
                  </a:ln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070" name="Freeform: Shape 52">
              <a:extLst>
                <a:ext uri="{FF2B5EF4-FFF2-40B4-BE49-F238E27FC236}">
                  <a16:creationId xmlns:a16="http://schemas.microsoft.com/office/drawing/2014/main" id="{AEAFF398-C416-407C-8B48-6EFBC9FA7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4754" y="2626681"/>
              <a:ext cx="571967" cy="953278"/>
            </a:xfrm>
            <a:custGeom>
              <a:avLst/>
              <a:gdLst>
                <a:gd name="T0" fmla="*/ 561295 w 571966"/>
                <a:gd name="T1" fmla="*/ 304543 h 953278"/>
                <a:gd name="T2" fmla="*/ 502192 w 571966"/>
                <a:gd name="T3" fmla="*/ 500919 h 953278"/>
                <a:gd name="T4" fmla="*/ 490753 w 571966"/>
                <a:gd name="T5" fmla="*/ 859733 h 953278"/>
                <a:gd name="T6" fmla="*/ 28598 w 571966"/>
                <a:gd name="T7" fmla="*/ 780420 h 953278"/>
                <a:gd name="T8" fmla="*/ 28598 w 571966"/>
                <a:gd name="T9" fmla="*/ 177185 h 953278"/>
                <a:gd name="T10" fmla="*/ 178454 w 571966"/>
                <a:gd name="T11" fmla="*/ 48302 h 953278"/>
                <a:gd name="T12" fmla="*/ 227262 w 571966"/>
                <a:gd name="T13" fmla="*/ 48683 h 953278"/>
                <a:gd name="T14" fmla="*/ 285602 w 571966"/>
                <a:gd name="T15" fmla="*/ 28855 h 953278"/>
                <a:gd name="T16" fmla="*/ 408771 w 571966"/>
                <a:gd name="T17" fmla="*/ 99779 h 953278"/>
                <a:gd name="T18" fmla="*/ 433175 w 571966"/>
                <a:gd name="T19" fmla="*/ 114269 h 953278"/>
                <a:gd name="T20" fmla="*/ 562058 w 571966"/>
                <a:gd name="T21" fmla="*/ 304162 h 9532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1966"/>
                <a:gd name="T34" fmla="*/ 0 h 953278"/>
                <a:gd name="T35" fmla="*/ 571966 w 571966"/>
                <a:gd name="T36" fmla="*/ 953278 h 9532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1966" h="953278">
                  <a:moveTo>
                    <a:pt x="561290" y="304543"/>
                  </a:moveTo>
                  <a:lnTo>
                    <a:pt x="502187" y="500919"/>
                  </a:lnTo>
                  <a:lnTo>
                    <a:pt x="490748" y="859733"/>
                  </a:lnTo>
                  <a:cubicBezTo>
                    <a:pt x="470538" y="992429"/>
                    <a:pt x="28598" y="953154"/>
                    <a:pt x="28598" y="780420"/>
                  </a:cubicBezTo>
                  <a:lnTo>
                    <a:pt x="28598" y="177185"/>
                  </a:lnTo>
                  <a:cubicBezTo>
                    <a:pt x="28598" y="74231"/>
                    <a:pt x="102573" y="40676"/>
                    <a:pt x="178454" y="48302"/>
                  </a:cubicBezTo>
                  <a:cubicBezTo>
                    <a:pt x="194850" y="49827"/>
                    <a:pt x="211247" y="42201"/>
                    <a:pt x="227262" y="48683"/>
                  </a:cubicBezTo>
                  <a:cubicBezTo>
                    <a:pt x="233363" y="50971"/>
                    <a:pt x="279501" y="25805"/>
                    <a:pt x="285602" y="28855"/>
                  </a:cubicBezTo>
                  <a:lnTo>
                    <a:pt x="408766" y="99779"/>
                  </a:lnTo>
                  <a:cubicBezTo>
                    <a:pt x="417155" y="104736"/>
                    <a:pt x="425162" y="109312"/>
                    <a:pt x="433170" y="114269"/>
                  </a:cubicBezTo>
                  <a:cubicBezTo>
                    <a:pt x="513626" y="163077"/>
                    <a:pt x="562053" y="209216"/>
                    <a:pt x="562053" y="304162"/>
                  </a:cubicBezTo>
                  <a:lnTo>
                    <a:pt x="561290" y="3045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071" name="Freeform: Shape 53">
              <a:extLst>
                <a:ext uri="{FF2B5EF4-FFF2-40B4-BE49-F238E27FC236}">
                  <a16:creationId xmlns:a16="http://schemas.microsoft.com/office/drawing/2014/main" id="{2D548874-FABF-48EC-8879-50180A079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3036" y="2472507"/>
              <a:ext cx="190656" cy="305049"/>
            </a:xfrm>
            <a:custGeom>
              <a:avLst/>
              <a:gdLst>
                <a:gd name="T0" fmla="*/ 164731 w 190655"/>
                <a:gd name="T1" fmla="*/ 78169 h 305049"/>
                <a:gd name="T2" fmla="*/ 164731 w 190655"/>
                <a:gd name="T3" fmla="*/ 248996 h 305049"/>
                <a:gd name="T4" fmla="*/ 151004 w 190655"/>
                <a:gd name="T5" fmla="*/ 269206 h 305049"/>
                <a:gd name="T6" fmla="*/ 55671 w 190655"/>
                <a:gd name="T7" fmla="*/ 275688 h 305049"/>
                <a:gd name="T8" fmla="*/ 28598 w 190655"/>
                <a:gd name="T9" fmla="*/ 248996 h 305049"/>
                <a:gd name="T10" fmla="*/ 28598 w 190655"/>
                <a:gd name="T11" fmla="*/ 112106 h 305049"/>
                <a:gd name="T12" fmla="*/ 93040 w 190655"/>
                <a:gd name="T13" fmla="*/ 28598 h 305049"/>
                <a:gd name="T14" fmla="*/ 100290 w 190655"/>
                <a:gd name="T15" fmla="*/ 28598 h 305049"/>
                <a:gd name="T16" fmla="*/ 165113 w 190655"/>
                <a:gd name="T17" fmla="*/ 78550 h 305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0655"/>
                <a:gd name="T28" fmla="*/ 0 h 305049"/>
                <a:gd name="T29" fmla="*/ 190655 w 190655"/>
                <a:gd name="T30" fmla="*/ 305049 h 3050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0655" h="305049">
                  <a:moveTo>
                    <a:pt x="164726" y="78169"/>
                  </a:moveTo>
                  <a:lnTo>
                    <a:pt x="164726" y="248996"/>
                  </a:lnTo>
                  <a:cubicBezTo>
                    <a:pt x="163964" y="256241"/>
                    <a:pt x="159769" y="263486"/>
                    <a:pt x="150999" y="269206"/>
                  </a:cubicBezTo>
                  <a:cubicBezTo>
                    <a:pt x="128121" y="284077"/>
                    <a:pt x="85795" y="286746"/>
                    <a:pt x="55671" y="275688"/>
                  </a:cubicBezTo>
                  <a:cubicBezTo>
                    <a:pt x="38131" y="269206"/>
                    <a:pt x="28598" y="259292"/>
                    <a:pt x="28598" y="248996"/>
                  </a:cubicBezTo>
                  <a:lnTo>
                    <a:pt x="28598" y="112106"/>
                  </a:lnTo>
                  <a:lnTo>
                    <a:pt x="93040" y="28598"/>
                  </a:lnTo>
                  <a:lnTo>
                    <a:pt x="100285" y="28598"/>
                  </a:lnTo>
                  <a:lnTo>
                    <a:pt x="165108" y="78550"/>
                  </a:lnTo>
                  <a:lnTo>
                    <a:pt x="164726" y="78169"/>
                  </a:lnTo>
                  <a:close/>
                </a:path>
              </a:pathLst>
            </a:custGeom>
            <a:solidFill>
              <a:srgbClr val="FCB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072" name="Freeform: Shape 54">
              <a:extLst>
                <a:ext uri="{FF2B5EF4-FFF2-40B4-BE49-F238E27FC236}">
                  <a16:creationId xmlns:a16="http://schemas.microsoft.com/office/drawing/2014/main" id="{1D900C5E-A535-48C9-80EA-5D34ACB54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8352" y="2941863"/>
              <a:ext cx="190656" cy="1029541"/>
            </a:xfrm>
            <a:custGeom>
              <a:avLst/>
              <a:gdLst>
                <a:gd name="T0" fmla="*/ 32880 w 190655"/>
                <a:gd name="T1" fmla="*/ 930443 h 1029540"/>
                <a:gd name="T2" fmla="*/ 35930 w 190655"/>
                <a:gd name="T3" fmla="*/ 863332 h 1029540"/>
                <a:gd name="T4" fmla="*/ 45463 w 190655"/>
                <a:gd name="T5" fmla="*/ 837784 h 1029540"/>
                <a:gd name="T6" fmla="*/ 54233 w 190655"/>
                <a:gd name="T7" fmla="*/ 822151 h 1029540"/>
                <a:gd name="T8" fmla="*/ 68342 w 190655"/>
                <a:gd name="T9" fmla="*/ 765717 h 1029540"/>
                <a:gd name="T10" fmla="*/ 57665 w 190655"/>
                <a:gd name="T11" fmla="*/ 394696 h 1029540"/>
                <a:gd name="T12" fmla="*/ 55758 w 190655"/>
                <a:gd name="T13" fmla="*/ 351608 h 1029540"/>
                <a:gd name="T14" fmla="*/ 28685 w 190655"/>
                <a:gd name="T15" fmla="*/ 59523 h 1029540"/>
                <a:gd name="T16" fmla="*/ 51183 w 190655"/>
                <a:gd name="T17" fmla="*/ 33975 h 1029540"/>
                <a:gd name="T18" fmla="*/ 153379 w 190655"/>
                <a:gd name="T19" fmla="*/ 28637 h 1029540"/>
                <a:gd name="T20" fmla="*/ 178546 w 190655"/>
                <a:gd name="T21" fmla="*/ 51897 h 1029540"/>
                <a:gd name="T22" fmla="*/ 183884 w 190655"/>
                <a:gd name="T23" fmla="*/ 362284 h 1029540"/>
                <a:gd name="T24" fmla="*/ 182740 w 190655"/>
                <a:gd name="T25" fmla="*/ 396602 h 1029540"/>
                <a:gd name="T26" fmla="*/ 144228 w 190655"/>
                <a:gd name="T27" fmla="*/ 798509 h 1029540"/>
                <a:gd name="T28" fmla="*/ 160243 w 190655"/>
                <a:gd name="T29" fmla="*/ 857613 h 1029540"/>
                <a:gd name="T30" fmla="*/ 159099 w 190655"/>
                <a:gd name="T31" fmla="*/ 940357 h 1029540"/>
                <a:gd name="T32" fmla="*/ 106859 w 190655"/>
                <a:gd name="T33" fmla="*/ 1009375 h 1029540"/>
                <a:gd name="T34" fmla="*/ 66054 w 190655"/>
                <a:gd name="T35" fmla="*/ 903751 h 1029540"/>
                <a:gd name="T36" fmla="*/ 60334 w 190655"/>
                <a:gd name="T37" fmla="*/ 939213 h 1029540"/>
                <a:gd name="T38" fmla="*/ 38981 w 190655"/>
                <a:gd name="T39" fmla="*/ 957135 h 1029540"/>
                <a:gd name="T40" fmla="*/ 32498 w 190655"/>
                <a:gd name="T41" fmla="*/ 930443 h 10295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0655"/>
                <a:gd name="T64" fmla="*/ 0 h 1029540"/>
                <a:gd name="T65" fmla="*/ 190655 w 190655"/>
                <a:gd name="T66" fmla="*/ 1029540 h 10295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0655" h="1029540">
                  <a:moveTo>
                    <a:pt x="32880" y="930438"/>
                  </a:moveTo>
                  <a:lnTo>
                    <a:pt x="35930" y="863327"/>
                  </a:lnTo>
                  <a:cubicBezTo>
                    <a:pt x="37837" y="854557"/>
                    <a:pt x="40887" y="845787"/>
                    <a:pt x="45463" y="837779"/>
                  </a:cubicBezTo>
                  <a:lnTo>
                    <a:pt x="54233" y="822146"/>
                  </a:lnTo>
                  <a:cubicBezTo>
                    <a:pt x="64147" y="804987"/>
                    <a:pt x="69104" y="785540"/>
                    <a:pt x="68342" y="765712"/>
                  </a:cubicBezTo>
                  <a:lnTo>
                    <a:pt x="57665" y="394696"/>
                  </a:lnTo>
                  <a:cubicBezTo>
                    <a:pt x="57665" y="380206"/>
                    <a:pt x="57665" y="366097"/>
                    <a:pt x="55758" y="351608"/>
                  </a:cubicBezTo>
                  <a:cubicBezTo>
                    <a:pt x="48513" y="286785"/>
                    <a:pt x="32880" y="113288"/>
                    <a:pt x="28685" y="59523"/>
                  </a:cubicBezTo>
                  <a:cubicBezTo>
                    <a:pt x="27541" y="46177"/>
                    <a:pt x="37837" y="34356"/>
                    <a:pt x="51183" y="33975"/>
                  </a:cubicBezTo>
                  <a:lnTo>
                    <a:pt x="153374" y="28637"/>
                  </a:lnTo>
                  <a:cubicBezTo>
                    <a:pt x="166720" y="27874"/>
                    <a:pt x="178159" y="38551"/>
                    <a:pt x="178541" y="51897"/>
                  </a:cubicBezTo>
                  <a:lnTo>
                    <a:pt x="183879" y="362284"/>
                  </a:lnTo>
                  <a:cubicBezTo>
                    <a:pt x="183879" y="373724"/>
                    <a:pt x="183879" y="385163"/>
                    <a:pt x="182735" y="396602"/>
                  </a:cubicBezTo>
                  <a:lnTo>
                    <a:pt x="144223" y="798504"/>
                  </a:lnTo>
                  <a:cubicBezTo>
                    <a:pt x="146510" y="812232"/>
                    <a:pt x="153374" y="835492"/>
                    <a:pt x="160238" y="857608"/>
                  </a:cubicBezTo>
                  <a:cubicBezTo>
                    <a:pt x="168245" y="884681"/>
                    <a:pt x="168245" y="913660"/>
                    <a:pt x="159094" y="940352"/>
                  </a:cubicBezTo>
                  <a:cubicBezTo>
                    <a:pt x="148417" y="971620"/>
                    <a:pt x="131258" y="1007844"/>
                    <a:pt x="106854" y="1009370"/>
                  </a:cubicBezTo>
                  <a:cubicBezTo>
                    <a:pt x="75205" y="1011276"/>
                    <a:pt x="66054" y="903746"/>
                    <a:pt x="66054" y="903746"/>
                  </a:cubicBezTo>
                  <a:cubicBezTo>
                    <a:pt x="66054" y="903746"/>
                    <a:pt x="63385" y="930057"/>
                    <a:pt x="60334" y="939208"/>
                  </a:cubicBezTo>
                  <a:cubicBezTo>
                    <a:pt x="57284" y="949504"/>
                    <a:pt x="46988" y="959418"/>
                    <a:pt x="38981" y="957130"/>
                  </a:cubicBezTo>
                  <a:cubicBezTo>
                    <a:pt x="29067" y="953698"/>
                    <a:pt x="27923" y="944165"/>
                    <a:pt x="32498" y="930438"/>
                  </a:cubicBezTo>
                  <a:lnTo>
                    <a:pt x="32880" y="930438"/>
                  </a:lnTo>
                  <a:close/>
                </a:path>
              </a:pathLst>
            </a:custGeom>
            <a:solidFill>
              <a:srgbClr val="FCB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073" name="Freeform: Shape 55">
              <a:extLst>
                <a:ext uri="{FF2B5EF4-FFF2-40B4-BE49-F238E27FC236}">
                  <a16:creationId xmlns:a16="http://schemas.microsoft.com/office/drawing/2014/main" id="{6EF74DF1-D772-405F-B999-F8C807920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3658" y="2633252"/>
              <a:ext cx="305049" cy="991409"/>
            </a:xfrm>
            <a:custGeom>
              <a:avLst/>
              <a:gdLst>
                <a:gd name="T0" fmla="*/ 28598 w 305049"/>
                <a:gd name="T1" fmla="*/ 854687 h 991409"/>
                <a:gd name="T2" fmla="*/ 130408 w 305049"/>
                <a:gd name="T3" fmla="*/ 969462 h 991409"/>
                <a:gd name="T4" fmla="*/ 148330 w 305049"/>
                <a:gd name="T5" fmla="*/ 386818 h 991409"/>
                <a:gd name="T6" fmla="*/ 226880 w 305049"/>
                <a:gd name="T7" fmla="*/ 100834 h 991409"/>
                <a:gd name="T8" fmla="*/ 277595 w 305049"/>
                <a:gd name="T9" fmla="*/ 42113 h 991409"/>
                <a:gd name="T10" fmla="*/ 262724 w 305049"/>
                <a:gd name="T11" fmla="*/ 36774 h 991409"/>
                <a:gd name="T12" fmla="*/ 144898 w 305049"/>
                <a:gd name="T13" fmla="*/ 45544 h 991409"/>
                <a:gd name="T14" fmla="*/ 67492 w 305049"/>
                <a:gd name="T15" fmla="*/ 169089 h 991409"/>
                <a:gd name="T16" fmla="*/ 56053 w 305049"/>
                <a:gd name="T17" fmla="*/ 421517 h 991409"/>
                <a:gd name="T18" fmla="*/ 28980 w 305049"/>
                <a:gd name="T19" fmla="*/ 854687 h 991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5049"/>
                <a:gd name="T31" fmla="*/ 0 h 991409"/>
                <a:gd name="T32" fmla="*/ 305049 w 305049"/>
                <a:gd name="T33" fmla="*/ 991409 h 991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5049" h="991409">
                  <a:moveTo>
                    <a:pt x="28598" y="854687"/>
                  </a:moveTo>
                  <a:cubicBezTo>
                    <a:pt x="28598" y="911121"/>
                    <a:pt x="118588" y="977851"/>
                    <a:pt x="130408" y="969462"/>
                  </a:cubicBezTo>
                  <a:cubicBezTo>
                    <a:pt x="142992" y="960692"/>
                    <a:pt x="119732" y="614842"/>
                    <a:pt x="148330" y="386818"/>
                  </a:cubicBezTo>
                  <a:cubicBezTo>
                    <a:pt x="162820" y="272043"/>
                    <a:pt x="186843" y="166420"/>
                    <a:pt x="226880" y="100834"/>
                  </a:cubicBezTo>
                  <a:cubicBezTo>
                    <a:pt x="246327" y="68804"/>
                    <a:pt x="277595" y="42113"/>
                    <a:pt x="277595" y="42113"/>
                  </a:cubicBezTo>
                  <a:cubicBezTo>
                    <a:pt x="277595" y="42113"/>
                    <a:pt x="267681" y="37918"/>
                    <a:pt x="262724" y="36774"/>
                  </a:cubicBezTo>
                  <a:cubicBezTo>
                    <a:pt x="225355" y="25716"/>
                    <a:pt x="190274" y="23428"/>
                    <a:pt x="144898" y="45544"/>
                  </a:cubicBezTo>
                  <a:cubicBezTo>
                    <a:pt x="100666" y="67279"/>
                    <a:pt x="67492" y="103122"/>
                    <a:pt x="67492" y="169089"/>
                  </a:cubicBezTo>
                  <a:lnTo>
                    <a:pt x="56053" y="421517"/>
                  </a:lnTo>
                  <a:lnTo>
                    <a:pt x="28980" y="854687"/>
                  </a:lnTo>
                  <a:lnTo>
                    <a:pt x="28598" y="854687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074" name="Freeform: Shape 56">
              <a:extLst>
                <a:ext uri="{FF2B5EF4-FFF2-40B4-BE49-F238E27FC236}">
                  <a16:creationId xmlns:a16="http://schemas.microsoft.com/office/drawing/2014/main" id="{5F8B0BFC-40A1-40BF-8AA4-521D66EEC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772" y="2671933"/>
              <a:ext cx="419442" cy="991409"/>
            </a:xfrm>
            <a:custGeom>
              <a:avLst/>
              <a:gdLst>
                <a:gd name="T0" fmla="*/ 318017 w 419442"/>
                <a:gd name="T1" fmla="*/ 931544 h 991409"/>
                <a:gd name="T2" fmla="*/ 326787 w 419442"/>
                <a:gd name="T3" fmla="*/ 455286 h 991409"/>
                <a:gd name="T4" fmla="*/ 409532 w 419442"/>
                <a:gd name="T5" fmla="*/ 269206 h 991409"/>
                <a:gd name="T6" fmla="*/ 257007 w 419442"/>
                <a:gd name="T7" fmla="*/ 69017 h 991409"/>
                <a:gd name="T8" fmla="*/ 232603 w 419442"/>
                <a:gd name="T9" fmla="*/ 54528 h 991409"/>
                <a:gd name="T10" fmla="*/ 187609 w 419442"/>
                <a:gd name="T11" fmla="*/ 28598 h 991409"/>
                <a:gd name="T12" fmla="*/ 191422 w 419442"/>
                <a:gd name="T13" fmla="*/ 54909 h 991409"/>
                <a:gd name="T14" fmla="*/ 78553 w 419442"/>
                <a:gd name="T15" fmla="*/ 399233 h 991409"/>
                <a:gd name="T16" fmla="*/ 30508 w 419442"/>
                <a:gd name="T17" fmla="*/ 980351 h 991409"/>
                <a:gd name="T18" fmla="*/ 317636 w 419442"/>
                <a:gd name="T19" fmla="*/ 931925 h 991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9442"/>
                <a:gd name="T31" fmla="*/ 0 h 991409"/>
                <a:gd name="T32" fmla="*/ 419442 w 419442"/>
                <a:gd name="T33" fmla="*/ 991409 h 991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9442" h="991409">
                  <a:moveTo>
                    <a:pt x="318017" y="931544"/>
                  </a:moveTo>
                  <a:lnTo>
                    <a:pt x="326787" y="455286"/>
                  </a:lnTo>
                  <a:lnTo>
                    <a:pt x="409532" y="269206"/>
                  </a:lnTo>
                  <a:cubicBezTo>
                    <a:pt x="409532" y="173878"/>
                    <a:pt x="337464" y="117825"/>
                    <a:pt x="257007" y="69017"/>
                  </a:cubicBezTo>
                  <a:cubicBezTo>
                    <a:pt x="249381" y="64060"/>
                    <a:pt x="240992" y="59485"/>
                    <a:pt x="232603" y="54528"/>
                  </a:cubicBezTo>
                  <a:lnTo>
                    <a:pt x="187609" y="28598"/>
                  </a:lnTo>
                  <a:lnTo>
                    <a:pt x="191422" y="54909"/>
                  </a:lnTo>
                  <a:cubicBezTo>
                    <a:pt x="198285" y="100285"/>
                    <a:pt x="106389" y="277976"/>
                    <a:pt x="78553" y="399233"/>
                  </a:cubicBezTo>
                  <a:cubicBezTo>
                    <a:pt x="41948" y="558621"/>
                    <a:pt x="22119" y="973488"/>
                    <a:pt x="30508" y="980351"/>
                  </a:cubicBezTo>
                  <a:cubicBezTo>
                    <a:pt x="46142" y="993316"/>
                    <a:pt x="306196" y="1007806"/>
                    <a:pt x="317636" y="931925"/>
                  </a:cubicBezTo>
                  <a:lnTo>
                    <a:pt x="318017" y="931544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075" name="Freeform: Shape 57">
              <a:extLst>
                <a:ext uri="{FF2B5EF4-FFF2-40B4-BE49-F238E27FC236}">
                  <a16:creationId xmlns:a16="http://schemas.microsoft.com/office/drawing/2014/main" id="{5B09394F-0F8F-42C1-B5C7-0F3D2F7DB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272" y="2912541"/>
              <a:ext cx="228787" cy="800754"/>
            </a:xfrm>
            <a:custGeom>
              <a:avLst/>
              <a:gdLst>
                <a:gd name="T0" fmla="*/ 28598 w 228786"/>
                <a:gd name="T1" fmla="*/ 101429 h 800753"/>
                <a:gd name="T2" fmla="*/ 59866 w 228786"/>
                <a:gd name="T3" fmla="*/ 404195 h 800753"/>
                <a:gd name="T4" fmla="*/ 61391 w 228786"/>
                <a:gd name="T5" fmla="*/ 443089 h 800753"/>
                <a:gd name="T6" fmla="*/ 70161 w 228786"/>
                <a:gd name="T7" fmla="*/ 772923 h 800753"/>
                <a:gd name="T8" fmla="*/ 195237 w 228786"/>
                <a:gd name="T9" fmla="*/ 781693 h 800753"/>
                <a:gd name="T10" fmla="*/ 228792 w 228786"/>
                <a:gd name="T11" fmla="*/ 447283 h 800753"/>
                <a:gd name="T12" fmla="*/ 229936 w 228786"/>
                <a:gd name="T13" fmla="*/ 411059 h 800753"/>
                <a:gd name="T14" fmla="*/ 236418 w 228786"/>
                <a:gd name="T15" fmla="*/ 28598 h 800753"/>
                <a:gd name="T16" fmla="*/ 28598 w 228786"/>
                <a:gd name="T17" fmla="*/ 101047 h 8007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8786"/>
                <a:gd name="T28" fmla="*/ 0 h 800753"/>
                <a:gd name="T29" fmla="*/ 228786 w 228786"/>
                <a:gd name="T30" fmla="*/ 800753 h 8007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8786" h="800753">
                  <a:moveTo>
                    <a:pt x="28598" y="101429"/>
                  </a:moveTo>
                  <a:cubicBezTo>
                    <a:pt x="32412" y="155575"/>
                    <a:pt x="54909" y="357289"/>
                    <a:pt x="59866" y="404190"/>
                  </a:cubicBezTo>
                  <a:cubicBezTo>
                    <a:pt x="61391" y="416773"/>
                    <a:pt x="61773" y="430119"/>
                    <a:pt x="61391" y="443084"/>
                  </a:cubicBezTo>
                  <a:lnTo>
                    <a:pt x="70161" y="772918"/>
                  </a:lnTo>
                  <a:cubicBezTo>
                    <a:pt x="69017" y="807236"/>
                    <a:pt x="192562" y="811812"/>
                    <a:pt x="195232" y="781688"/>
                  </a:cubicBezTo>
                  <a:lnTo>
                    <a:pt x="228787" y="447278"/>
                  </a:lnTo>
                  <a:cubicBezTo>
                    <a:pt x="229931" y="435076"/>
                    <a:pt x="230312" y="422874"/>
                    <a:pt x="229931" y="411054"/>
                  </a:cubicBezTo>
                  <a:lnTo>
                    <a:pt x="236413" y="28598"/>
                  </a:lnTo>
                  <a:lnTo>
                    <a:pt x="28598" y="101047"/>
                  </a:lnTo>
                  <a:lnTo>
                    <a:pt x="28598" y="101429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076" name="Freeform: Shape 58">
              <a:extLst>
                <a:ext uri="{FF2B5EF4-FFF2-40B4-BE49-F238E27FC236}">
                  <a16:creationId xmlns:a16="http://schemas.microsoft.com/office/drawing/2014/main" id="{7330CA6E-66DB-44FB-8224-68D2B6654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0261" y="2276256"/>
              <a:ext cx="343180" cy="419442"/>
            </a:xfrm>
            <a:custGeom>
              <a:avLst/>
              <a:gdLst>
                <a:gd name="T0" fmla="*/ 31555 w 343180"/>
                <a:gd name="T1" fmla="*/ 167652 h 419442"/>
                <a:gd name="T2" fmla="*/ 83795 w 343180"/>
                <a:gd name="T3" fmla="*/ 371654 h 419442"/>
                <a:gd name="T4" fmla="*/ 175310 w 343180"/>
                <a:gd name="T5" fmla="*/ 392626 h 419442"/>
                <a:gd name="T6" fmla="*/ 275594 w 343180"/>
                <a:gd name="T7" fmla="*/ 311407 h 419442"/>
                <a:gd name="T8" fmla="*/ 314488 w 343180"/>
                <a:gd name="T9" fmla="*/ 221799 h 419442"/>
                <a:gd name="T10" fmla="*/ 200476 w 343180"/>
                <a:gd name="T11" fmla="*/ 34575 h 419442"/>
                <a:gd name="T12" fmla="*/ 31555 w 343180"/>
                <a:gd name="T13" fmla="*/ 167271 h 4194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3180"/>
                <a:gd name="T22" fmla="*/ 0 h 419442"/>
                <a:gd name="T23" fmla="*/ 343180 w 343180"/>
                <a:gd name="T24" fmla="*/ 419442 h 4194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3180" h="419442">
                  <a:moveTo>
                    <a:pt x="31555" y="167652"/>
                  </a:moveTo>
                  <a:cubicBezTo>
                    <a:pt x="21260" y="228662"/>
                    <a:pt x="37656" y="330854"/>
                    <a:pt x="83795" y="371654"/>
                  </a:cubicBezTo>
                  <a:cubicBezTo>
                    <a:pt x="112393" y="397202"/>
                    <a:pt x="142135" y="404447"/>
                    <a:pt x="175310" y="392626"/>
                  </a:cubicBezTo>
                  <a:cubicBezTo>
                    <a:pt x="188274" y="388050"/>
                    <a:pt x="244708" y="356402"/>
                    <a:pt x="275594" y="311407"/>
                  </a:cubicBezTo>
                  <a:cubicBezTo>
                    <a:pt x="295804" y="282046"/>
                    <a:pt x="309150" y="250016"/>
                    <a:pt x="314488" y="221799"/>
                  </a:cubicBezTo>
                  <a:cubicBezTo>
                    <a:pt x="333172" y="122276"/>
                    <a:pt x="279789" y="50209"/>
                    <a:pt x="200476" y="34575"/>
                  </a:cubicBezTo>
                  <a:cubicBezTo>
                    <a:pt x="54434" y="5976"/>
                    <a:pt x="45664" y="84908"/>
                    <a:pt x="31555" y="167271"/>
                  </a:cubicBezTo>
                  <a:lnTo>
                    <a:pt x="31555" y="167652"/>
                  </a:lnTo>
                  <a:close/>
                </a:path>
              </a:pathLst>
            </a:custGeom>
            <a:solidFill>
              <a:srgbClr val="FCB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077" name="Freeform: Shape 59">
              <a:extLst>
                <a:ext uri="{FF2B5EF4-FFF2-40B4-BE49-F238E27FC236}">
                  <a16:creationId xmlns:a16="http://schemas.microsoft.com/office/drawing/2014/main" id="{EB3B5511-787A-442C-8923-23FF9B441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001" y="2241134"/>
              <a:ext cx="381311" cy="381311"/>
            </a:xfrm>
            <a:custGeom>
              <a:avLst/>
              <a:gdLst>
                <a:gd name="T0" fmla="*/ 358506 w 381311"/>
                <a:gd name="T1" fmla="*/ 136046 h 381311"/>
                <a:gd name="T2" fmla="*/ 275380 w 381311"/>
                <a:gd name="T3" fmla="*/ 377034 h 381311"/>
                <a:gd name="T4" fmla="*/ 275380 w 381311"/>
                <a:gd name="T5" fmla="*/ 309542 h 381311"/>
                <a:gd name="T6" fmla="*/ 295970 w 381311"/>
                <a:gd name="T7" fmla="*/ 270267 h 381311"/>
                <a:gd name="T8" fmla="*/ 268135 w 381311"/>
                <a:gd name="T9" fmla="*/ 271792 h 381311"/>
                <a:gd name="T10" fmla="*/ 266228 w 381311"/>
                <a:gd name="T11" fmla="*/ 273318 h 381311"/>
                <a:gd name="T12" fmla="*/ 242206 w 381311"/>
                <a:gd name="T13" fmla="*/ 283613 h 381311"/>
                <a:gd name="T14" fmla="*/ 212082 w 381311"/>
                <a:gd name="T15" fmla="*/ 258065 h 381311"/>
                <a:gd name="T16" fmla="*/ 49262 w 381311"/>
                <a:gd name="T17" fmla="*/ 146722 h 381311"/>
                <a:gd name="T18" fmla="*/ 29815 w 381311"/>
                <a:gd name="T19" fmla="*/ 202394 h 381311"/>
                <a:gd name="T20" fmla="*/ 29053 w 381311"/>
                <a:gd name="T21" fmla="*/ 147485 h 381311"/>
                <a:gd name="T22" fmla="*/ 113322 w 381311"/>
                <a:gd name="T23" fmla="*/ 37286 h 381311"/>
                <a:gd name="T24" fmla="*/ 138870 w 381311"/>
                <a:gd name="T25" fmla="*/ 31948 h 381311"/>
                <a:gd name="T26" fmla="*/ 358506 w 381311"/>
                <a:gd name="T27" fmla="*/ 135664 h 3813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81311"/>
                <a:gd name="T43" fmla="*/ 0 h 381311"/>
                <a:gd name="T44" fmla="*/ 381311 w 381311"/>
                <a:gd name="T45" fmla="*/ 381311 h 3813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81311" h="381311">
                  <a:moveTo>
                    <a:pt x="358506" y="136046"/>
                  </a:moveTo>
                  <a:cubicBezTo>
                    <a:pt x="378334" y="196293"/>
                    <a:pt x="363844" y="303060"/>
                    <a:pt x="275380" y="377034"/>
                  </a:cubicBezTo>
                  <a:lnTo>
                    <a:pt x="275380" y="309542"/>
                  </a:lnTo>
                  <a:cubicBezTo>
                    <a:pt x="281862" y="296196"/>
                    <a:pt x="297115" y="286282"/>
                    <a:pt x="295970" y="270267"/>
                  </a:cubicBezTo>
                  <a:cubicBezTo>
                    <a:pt x="295208" y="260353"/>
                    <a:pt x="279574" y="261116"/>
                    <a:pt x="268135" y="271792"/>
                  </a:cubicBezTo>
                  <a:cubicBezTo>
                    <a:pt x="267372" y="271792"/>
                    <a:pt x="266991" y="272555"/>
                    <a:pt x="266228" y="273318"/>
                  </a:cubicBezTo>
                  <a:cubicBezTo>
                    <a:pt x="261271" y="278656"/>
                    <a:pt x="252120" y="281707"/>
                    <a:pt x="242206" y="283613"/>
                  </a:cubicBezTo>
                  <a:cubicBezTo>
                    <a:pt x="226191" y="287045"/>
                    <a:pt x="211319" y="274462"/>
                    <a:pt x="212082" y="258065"/>
                  </a:cubicBezTo>
                  <a:cubicBezTo>
                    <a:pt x="213989" y="143672"/>
                    <a:pt x="90444" y="167313"/>
                    <a:pt x="49262" y="146722"/>
                  </a:cubicBezTo>
                  <a:cubicBezTo>
                    <a:pt x="41636" y="163500"/>
                    <a:pt x="29815" y="202394"/>
                    <a:pt x="29815" y="202394"/>
                  </a:cubicBezTo>
                  <a:cubicBezTo>
                    <a:pt x="27146" y="186760"/>
                    <a:pt x="29815" y="167313"/>
                    <a:pt x="29053" y="147485"/>
                  </a:cubicBezTo>
                  <a:cubicBezTo>
                    <a:pt x="29053" y="95627"/>
                    <a:pt x="64133" y="50251"/>
                    <a:pt x="113322" y="37286"/>
                  </a:cubicBezTo>
                  <a:cubicBezTo>
                    <a:pt x="120949" y="34998"/>
                    <a:pt x="129719" y="33473"/>
                    <a:pt x="138870" y="31948"/>
                  </a:cubicBezTo>
                  <a:cubicBezTo>
                    <a:pt x="264703" y="13263"/>
                    <a:pt x="339059" y="76180"/>
                    <a:pt x="358506" y="135664"/>
                  </a:cubicBezTo>
                  <a:lnTo>
                    <a:pt x="358506" y="136046"/>
                  </a:lnTo>
                  <a:close/>
                </a:path>
              </a:pathLst>
            </a:custGeom>
            <a:solidFill>
              <a:srgbClr val="343C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078" name="Freeform: Shape 60">
              <a:extLst>
                <a:ext uri="{FF2B5EF4-FFF2-40B4-BE49-F238E27FC236}">
                  <a16:creationId xmlns:a16="http://schemas.microsoft.com/office/drawing/2014/main" id="{D2A59FFF-6602-49ED-B880-C40BFC215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4654" y="2450065"/>
              <a:ext cx="114393" cy="152525"/>
            </a:xfrm>
            <a:custGeom>
              <a:avLst/>
              <a:gdLst>
                <a:gd name="T0" fmla="*/ 37264 w 114393"/>
                <a:gd name="T1" fmla="*/ 66293 h 152524"/>
                <a:gd name="T2" fmla="*/ 45272 w 114393"/>
                <a:gd name="T3" fmla="*/ 134553 h 152524"/>
                <a:gd name="T4" fmla="*/ 104375 w 114393"/>
                <a:gd name="T5" fmla="*/ 99472 h 152524"/>
                <a:gd name="T6" fmla="*/ 96368 w 114393"/>
                <a:gd name="T7" fmla="*/ 31212 h 152524"/>
                <a:gd name="T8" fmla="*/ 37264 w 114393"/>
                <a:gd name="T9" fmla="*/ 66293 h 1525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393"/>
                <a:gd name="T16" fmla="*/ 0 h 152524"/>
                <a:gd name="T17" fmla="*/ 114393 w 114393"/>
                <a:gd name="T18" fmla="*/ 152524 h 1525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393" h="152524">
                  <a:moveTo>
                    <a:pt x="37264" y="66293"/>
                  </a:moveTo>
                  <a:cubicBezTo>
                    <a:pt x="23156" y="94891"/>
                    <a:pt x="26588" y="125396"/>
                    <a:pt x="45272" y="134548"/>
                  </a:cubicBezTo>
                  <a:cubicBezTo>
                    <a:pt x="63575" y="143699"/>
                    <a:pt x="90267" y="128065"/>
                    <a:pt x="104375" y="99467"/>
                  </a:cubicBezTo>
                  <a:cubicBezTo>
                    <a:pt x="118484" y="70869"/>
                    <a:pt x="115052" y="40364"/>
                    <a:pt x="96368" y="31212"/>
                  </a:cubicBezTo>
                  <a:cubicBezTo>
                    <a:pt x="78065" y="22061"/>
                    <a:pt x="51373" y="37695"/>
                    <a:pt x="37264" y="66293"/>
                  </a:cubicBezTo>
                  <a:close/>
                </a:path>
              </a:pathLst>
            </a:custGeom>
            <a:solidFill>
              <a:srgbClr val="FCB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079" name="Freeform: Shape 61">
              <a:extLst>
                <a:ext uri="{FF2B5EF4-FFF2-40B4-BE49-F238E27FC236}">
                  <a16:creationId xmlns:a16="http://schemas.microsoft.com/office/drawing/2014/main" id="{434AD129-3875-4A82-9009-594391581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0172" y="3942844"/>
              <a:ext cx="1143934" cy="648229"/>
            </a:xfrm>
            <a:custGeom>
              <a:avLst/>
              <a:gdLst>
                <a:gd name="T0" fmla="*/ 28598 w 1143933"/>
                <a:gd name="T1" fmla="*/ 30124 h 648229"/>
                <a:gd name="T2" fmla="*/ 28598 w 1143933"/>
                <a:gd name="T3" fmla="*/ 379024 h 648229"/>
                <a:gd name="T4" fmla="*/ 28598 w 1143933"/>
                <a:gd name="T5" fmla="*/ 385125 h 648229"/>
                <a:gd name="T6" fmla="*/ 572735 w 1143933"/>
                <a:gd name="T7" fmla="*/ 649755 h 648229"/>
                <a:gd name="T8" fmla="*/ 1116866 w 1143933"/>
                <a:gd name="T9" fmla="*/ 385125 h 648229"/>
                <a:gd name="T10" fmla="*/ 1116866 w 1143933"/>
                <a:gd name="T11" fmla="*/ 379024 h 648229"/>
                <a:gd name="T12" fmla="*/ 1116866 w 1143933"/>
                <a:gd name="T13" fmla="*/ 28598 h 648229"/>
                <a:gd name="T14" fmla="*/ 1116866 w 1143933"/>
                <a:gd name="T15" fmla="*/ 34699 h 648229"/>
                <a:gd name="T16" fmla="*/ 897231 w 1143933"/>
                <a:gd name="T17" fmla="*/ 246327 h 648229"/>
                <a:gd name="T18" fmla="*/ 573116 w 1143933"/>
                <a:gd name="T19" fmla="*/ 299711 h 648229"/>
                <a:gd name="T20" fmla="*/ 248615 w 1143933"/>
                <a:gd name="T21" fmla="*/ 246327 h 648229"/>
                <a:gd name="T22" fmla="*/ 117063 w 1143933"/>
                <a:gd name="T23" fmla="*/ 176928 h 648229"/>
                <a:gd name="T24" fmla="*/ 28980 w 1143933"/>
                <a:gd name="T25" fmla="*/ 35081 h 648229"/>
                <a:gd name="T26" fmla="*/ 28980 w 1143933"/>
                <a:gd name="T27" fmla="*/ 30505 h 6482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43933"/>
                <a:gd name="T43" fmla="*/ 0 h 648229"/>
                <a:gd name="T44" fmla="*/ 1143933 w 1143933"/>
                <a:gd name="T45" fmla="*/ 648229 h 6482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43933" h="648229">
                  <a:moveTo>
                    <a:pt x="28598" y="30124"/>
                  </a:moveTo>
                  <a:lnTo>
                    <a:pt x="28598" y="379024"/>
                  </a:lnTo>
                  <a:cubicBezTo>
                    <a:pt x="28598" y="380930"/>
                    <a:pt x="28598" y="383218"/>
                    <a:pt x="28598" y="385125"/>
                  </a:cubicBezTo>
                  <a:cubicBezTo>
                    <a:pt x="35081" y="531929"/>
                    <a:pt x="276069" y="649755"/>
                    <a:pt x="572730" y="649755"/>
                  </a:cubicBezTo>
                  <a:cubicBezTo>
                    <a:pt x="869390" y="649755"/>
                    <a:pt x="1110379" y="531929"/>
                    <a:pt x="1116861" y="385125"/>
                  </a:cubicBezTo>
                  <a:cubicBezTo>
                    <a:pt x="1116861" y="383218"/>
                    <a:pt x="1116861" y="380930"/>
                    <a:pt x="1116861" y="379024"/>
                  </a:cubicBezTo>
                  <a:lnTo>
                    <a:pt x="1116861" y="28598"/>
                  </a:lnTo>
                  <a:cubicBezTo>
                    <a:pt x="1116861" y="30505"/>
                    <a:pt x="1116861" y="32793"/>
                    <a:pt x="1116861" y="34699"/>
                  </a:cubicBezTo>
                  <a:cubicBezTo>
                    <a:pt x="1113048" y="121257"/>
                    <a:pt x="1027634" y="197901"/>
                    <a:pt x="897226" y="246327"/>
                  </a:cubicBezTo>
                  <a:cubicBezTo>
                    <a:pt x="806474" y="279883"/>
                    <a:pt x="694368" y="299711"/>
                    <a:pt x="573111" y="299711"/>
                  </a:cubicBezTo>
                  <a:cubicBezTo>
                    <a:pt x="451854" y="299711"/>
                    <a:pt x="339367" y="279883"/>
                    <a:pt x="248615" y="246327"/>
                  </a:cubicBezTo>
                  <a:cubicBezTo>
                    <a:pt x="197138" y="227262"/>
                    <a:pt x="152525" y="203620"/>
                    <a:pt x="117063" y="176928"/>
                  </a:cubicBezTo>
                  <a:cubicBezTo>
                    <a:pt x="63298" y="136128"/>
                    <a:pt x="30886" y="87320"/>
                    <a:pt x="28980" y="35081"/>
                  </a:cubicBezTo>
                  <a:cubicBezTo>
                    <a:pt x="28980" y="33555"/>
                    <a:pt x="28980" y="32030"/>
                    <a:pt x="28980" y="30505"/>
                  </a:cubicBezTo>
                  <a:lnTo>
                    <a:pt x="28598" y="30124"/>
                  </a:lnTo>
                  <a:close/>
                </a:path>
              </a:pathLst>
            </a:custGeom>
            <a:solidFill>
              <a:srgbClr val="D5D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D4FF49E-A141-4213-A566-B7F04B7BE45D}"/>
              </a:ext>
            </a:extLst>
          </p:cNvPr>
          <p:cNvSpPr/>
          <p:nvPr/>
        </p:nvSpPr>
        <p:spPr>
          <a:xfrm>
            <a:off x="442913" y="1282700"/>
            <a:ext cx="3997325" cy="387350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1 – </a:t>
            </a:r>
            <a:r>
              <a:rPr lang="ru-RU" sz="1400" b="1" dirty="0" err="1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вазият</a:t>
            </a:r>
            <a:r>
              <a:rPr lang="en-US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 </a:t>
            </a:r>
            <a:endParaRPr lang="ru-RU" sz="1400" b="1" dirty="0">
              <a:solidFill>
                <a:schemeClr val="bg1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4037" name="Rectangle 64">
            <a:extLst>
              <a:ext uri="{FF2B5EF4-FFF2-40B4-BE49-F238E27FC236}">
                <a16:creationId xmlns:a16="http://schemas.microsoft.com/office/drawing/2014/main" id="{FF595EF8-4884-47D1-89CC-A2E0DC891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1762125"/>
            <a:ext cx="4008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0">
                <a:solidFill>
                  <a:schemeClr val="tx2"/>
                </a:solidFill>
              </a:rPr>
              <a:t>X</a:t>
            </a:r>
            <a:r>
              <a:rPr lang="ru-RU" altLang="en-US" sz="1200" b="0">
                <a:solidFill>
                  <a:schemeClr val="tx2"/>
                </a:solidFill>
              </a:rPr>
              <a:t>одимнинг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восита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бўйсунувчилари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ёки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яқин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қариндошларининг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бошқаруви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мавжуд</a:t>
            </a:r>
            <a:r>
              <a:rPr lang="tr-TR" altLang="en-US" sz="1200" b="0">
                <a:solidFill>
                  <a:schemeClr val="tx2"/>
                </a:solidFill>
              </a:rPr>
              <a:t>.</a:t>
            </a:r>
            <a:endParaRPr lang="ru-RU" altLang="en-US" sz="1200" b="0">
              <a:solidFill>
                <a:schemeClr val="tx2"/>
              </a:solidFill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E6868600-2ED3-4CE9-B6D0-DE36D969E909}"/>
              </a:ext>
            </a:extLst>
          </p:cNvPr>
          <p:cNvSpPr/>
          <p:nvPr/>
        </p:nvSpPr>
        <p:spPr>
          <a:xfrm>
            <a:off x="454025" y="2363788"/>
            <a:ext cx="3997325" cy="387350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2 </a:t>
            </a:r>
            <a:r>
              <a:rPr lang="en-US" sz="1400" b="1" dirty="0">
                <a:solidFill>
                  <a:schemeClr val="bg1"/>
                </a:solidFill>
                <a:ea typeface="Golos Text" panose="020B0503020202020204" pitchFamily="34" charset="0"/>
              </a:rPr>
              <a:t>– </a:t>
            </a:r>
            <a:r>
              <a:rPr lang="ru-RU" sz="1400" b="1" dirty="0" err="1">
                <a:solidFill>
                  <a:schemeClr val="bg1"/>
                </a:solidFill>
                <a:ea typeface="Golos Text" panose="020B0503020202020204" pitchFamily="34" charset="0"/>
              </a:rPr>
              <a:t>вазият</a:t>
            </a:r>
            <a:r>
              <a:rPr lang="en-US" sz="1400" b="1" dirty="0">
                <a:solidFill>
                  <a:schemeClr val="bg1"/>
                </a:solidFill>
                <a:ea typeface="Golos Text" panose="020B0503020202020204" pitchFamily="34" charset="0"/>
              </a:rPr>
              <a:t> </a:t>
            </a:r>
            <a:endParaRPr lang="ru-RU" sz="1400" b="1" dirty="0">
              <a:solidFill>
                <a:schemeClr val="bg1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4039" name="Rectangle 66">
            <a:extLst>
              <a:ext uri="{FF2B5EF4-FFF2-40B4-BE49-F238E27FC236}">
                <a16:creationId xmlns:a16="http://schemas.microsoft.com/office/drawing/2014/main" id="{C661E6FD-EC3F-49CE-A357-FE95C9B14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2843213"/>
            <a:ext cx="40084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0">
                <a:solidFill>
                  <a:schemeClr val="tx2"/>
                </a:solidFill>
              </a:rPr>
              <a:t>X</a:t>
            </a:r>
            <a:r>
              <a:rPr lang="ru-RU" altLang="en-US" sz="1200" b="0">
                <a:solidFill>
                  <a:schemeClr val="tx2"/>
                </a:solidFill>
              </a:rPr>
              <a:t>одим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яқин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қариндошларига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нисбатан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кадрлар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бўйича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қарорлар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қабул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қилишда</a:t>
            </a:r>
            <a:r>
              <a:rPr lang="tr-TR" altLang="en-US" sz="1200" b="0">
                <a:solidFill>
                  <a:schemeClr val="tx2"/>
                </a:solidFill>
              </a:rPr>
              <a:t> (</a:t>
            </a:r>
            <a:r>
              <a:rPr lang="ru-RU" altLang="en-US" sz="1200" b="0">
                <a:solidFill>
                  <a:schemeClr val="tx2"/>
                </a:solidFill>
              </a:rPr>
              <a:t>шу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жумладан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иш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ҳақини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ҳисоблаш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ва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тўлашда</a:t>
            </a:r>
            <a:r>
              <a:rPr lang="tr-TR" altLang="en-US" sz="1200" b="0">
                <a:solidFill>
                  <a:schemeClr val="tx2"/>
                </a:solidFill>
              </a:rPr>
              <a:t>, </a:t>
            </a:r>
            <a:r>
              <a:rPr lang="ru-RU" altLang="en-US" sz="1200" b="0">
                <a:solidFill>
                  <a:schemeClr val="tx2"/>
                </a:solidFill>
              </a:rPr>
              <a:t>мукофотлар</a:t>
            </a:r>
            <a:r>
              <a:rPr lang="tr-TR" altLang="en-US" sz="1200" b="0">
                <a:solidFill>
                  <a:schemeClr val="tx2"/>
                </a:solidFill>
              </a:rPr>
              <a:t>, </a:t>
            </a:r>
            <a:r>
              <a:rPr lang="ru-RU" altLang="en-US" sz="1200" b="0">
                <a:solidFill>
                  <a:schemeClr val="tx2"/>
                </a:solidFill>
              </a:rPr>
              <a:t>нафақалар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ва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бошқалар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миқдорини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тақдим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uz-Cyrl-UZ" altLang="en-US" sz="1200" b="0">
                <a:solidFill>
                  <a:schemeClr val="tx2"/>
                </a:solidFill>
              </a:rPr>
              <a:t>э</a:t>
            </a:r>
            <a:r>
              <a:rPr lang="ru-RU" altLang="en-US" sz="1200" b="0">
                <a:solidFill>
                  <a:schemeClr val="tx2"/>
                </a:solidFill>
              </a:rPr>
              <a:t>тишда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ва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лгилашда</a:t>
            </a:r>
            <a:r>
              <a:rPr lang="tr-TR" altLang="en-US" sz="1200" b="0">
                <a:solidFill>
                  <a:schemeClr val="tx2"/>
                </a:solidFill>
              </a:rPr>
              <a:t>) </a:t>
            </a:r>
            <a:r>
              <a:rPr lang="ru-RU" altLang="en-US" sz="1200" b="0">
                <a:solidFill>
                  <a:schemeClr val="tx2"/>
                </a:solidFill>
              </a:rPr>
              <a:t>иштирок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uz-Cyrl-UZ" altLang="en-US" sz="1200" b="0">
                <a:solidFill>
                  <a:schemeClr val="tx2"/>
                </a:solidFill>
              </a:rPr>
              <a:t>э</a:t>
            </a:r>
            <a:r>
              <a:rPr lang="ru-RU" altLang="en-US" sz="1200" b="0">
                <a:solidFill>
                  <a:schemeClr val="tx2"/>
                </a:solidFill>
              </a:rPr>
              <a:t>тади</a:t>
            </a:r>
            <a:r>
              <a:rPr lang="tr-TR" altLang="en-US" sz="1200" b="0">
                <a:solidFill>
                  <a:schemeClr val="tx2"/>
                </a:solidFill>
              </a:rPr>
              <a:t>.</a:t>
            </a:r>
            <a:endParaRPr lang="ru-RU" altLang="en-US" sz="1200" b="0">
              <a:solidFill>
                <a:schemeClr val="tx2"/>
              </a:solidFill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BBC3E39-F477-49C9-A78A-A87FFD643486}"/>
              </a:ext>
            </a:extLst>
          </p:cNvPr>
          <p:cNvSpPr/>
          <p:nvPr/>
        </p:nvSpPr>
        <p:spPr>
          <a:xfrm>
            <a:off x="454025" y="3749675"/>
            <a:ext cx="3997325" cy="387350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3 </a:t>
            </a:r>
            <a:r>
              <a:rPr lang="en-US" sz="1400" b="1" dirty="0">
                <a:solidFill>
                  <a:schemeClr val="bg1"/>
                </a:solidFill>
                <a:ea typeface="Golos Text" panose="020B0503020202020204" pitchFamily="34" charset="0"/>
              </a:rPr>
              <a:t>– </a:t>
            </a:r>
            <a:r>
              <a:rPr lang="ru-RU" sz="1400" b="1" dirty="0" err="1">
                <a:solidFill>
                  <a:schemeClr val="bg1"/>
                </a:solidFill>
                <a:ea typeface="Golos Text" panose="020B0503020202020204" pitchFamily="34" charset="0"/>
              </a:rPr>
              <a:t>вазият</a:t>
            </a:r>
            <a:endParaRPr lang="ru-RU" sz="1400" b="1" dirty="0">
              <a:solidFill>
                <a:schemeClr val="bg1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4041" name="Rectangle 68">
            <a:extLst>
              <a:ext uri="{FF2B5EF4-FFF2-40B4-BE49-F238E27FC236}">
                <a16:creationId xmlns:a16="http://schemas.microsoft.com/office/drawing/2014/main" id="{F6179A75-207F-4087-9A7C-46F15D44D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4227513"/>
            <a:ext cx="40084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>
                <a:solidFill>
                  <a:schemeClr val="tx2"/>
                </a:solidFill>
              </a:rPr>
              <a:t>Ишчи</a:t>
            </a:r>
            <a:r>
              <a:rPr lang="en-US" altLang="en-US" sz="1200" b="0">
                <a:solidFill>
                  <a:schemeClr val="tx2"/>
                </a:solidFill>
              </a:rPr>
              <a:t> x</a:t>
            </a:r>
            <a:r>
              <a:rPr lang="ru-RU" altLang="en-US" sz="1200" b="0">
                <a:solidFill>
                  <a:schemeClr val="tx2"/>
                </a:solidFill>
              </a:rPr>
              <a:t>одим</a:t>
            </a:r>
            <a:r>
              <a:rPr lang="en-US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ўз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укаси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билан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бир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бўлимда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ишлайди</a:t>
            </a:r>
            <a:r>
              <a:rPr lang="tr-TR" altLang="en-US" sz="1200" b="0">
                <a:solidFill>
                  <a:schemeClr val="tx2"/>
                </a:solidFill>
              </a:rPr>
              <a:t>, </a:t>
            </a:r>
            <a:r>
              <a:rPr lang="ru-RU" altLang="en-US" sz="1200" b="0">
                <a:solidFill>
                  <a:schemeClr val="tx2"/>
                </a:solidFill>
              </a:rPr>
              <a:t>бу</a:t>
            </a:r>
            <a:r>
              <a:rPr lang="tr-TR" altLang="en-US" sz="1200" b="0">
                <a:solidFill>
                  <a:schemeClr val="tx2"/>
                </a:solidFill>
              </a:rPr>
              <a:t> e</a:t>
            </a:r>
            <a:r>
              <a:rPr lang="ru-RU" altLang="en-US" sz="1200" b="0">
                <a:solidFill>
                  <a:schemeClr val="tx2"/>
                </a:solidFill>
              </a:rPr>
              <a:t>рда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унинг</a:t>
            </a:r>
            <a:r>
              <a:rPr lang="en-US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укаси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катта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мута</a:t>
            </a:r>
            <a:r>
              <a:rPr lang="tr-TR" altLang="en-US" sz="1200" b="0">
                <a:solidFill>
                  <a:schemeClr val="tx2"/>
                </a:solidFill>
              </a:rPr>
              <a:t>x</a:t>
            </a:r>
            <a:r>
              <a:rPr lang="ru-RU" altLang="en-US" sz="1200" b="0">
                <a:solidFill>
                  <a:schemeClr val="tx2"/>
                </a:solidFill>
              </a:rPr>
              <a:t>ассис</a:t>
            </a:r>
            <a:r>
              <a:rPr lang="tr-TR" altLang="en-US" sz="1200" b="0">
                <a:solidFill>
                  <a:schemeClr val="tx2"/>
                </a:solidFill>
              </a:rPr>
              <a:t>, </a:t>
            </a:r>
            <a:r>
              <a:rPr lang="ru-RU" altLang="en-US" sz="1200" b="0">
                <a:solidFill>
                  <a:schemeClr val="tx2"/>
                </a:solidFill>
              </a:rPr>
              <a:t>ишчи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en-US" altLang="en-US" sz="1200" b="0">
                <a:solidFill>
                  <a:schemeClr val="tx2"/>
                </a:solidFill>
              </a:rPr>
              <a:t> x</a:t>
            </a:r>
            <a:r>
              <a:rPr lang="ru-RU" altLang="en-US" sz="1200" b="0">
                <a:solidFill>
                  <a:schemeClr val="tx2"/>
                </a:solidFill>
              </a:rPr>
              <a:t>одимнинг</a:t>
            </a:r>
            <a:r>
              <a:rPr lang="en-US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ўзи</a:t>
            </a:r>
            <a:r>
              <a:rPr lang="en-US" altLang="en-US" sz="1200" b="0">
                <a:solidFill>
                  <a:schemeClr val="tx2"/>
                </a:solidFill>
              </a:rPr>
              <a:t> </a:t>
            </a:r>
            <a:r>
              <a:rPr lang="uz-Cyrl-UZ" altLang="en-US" sz="1200" b="0">
                <a:solidFill>
                  <a:schemeClr val="tx2"/>
                </a:solidFill>
              </a:rPr>
              <a:t>э</a:t>
            </a:r>
            <a:r>
              <a:rPr lang="ru-RU" altLang="en-US" sz="1200" b="0">
                <a:solidFill>
                  <a:schemeClr val="tx2"/>
                </a:solidFill>
              </a:rPr>
              <a:t>са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кичик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мута</a:t>
            </a:r>
            <a:r>
              <a:rPr lang="tr-TR" altLang="en-US" sz="1200" b="0">
                <a:solidFill>
                  <a:schemeClr val="tx2"/>
                </a:solidFill>
              </a:rPr>
              <a:t>x</a:t>
            </a:r>
            <a:r>
              <a:rPr lang="ru-RU" altLang="en-US" sz="1200" b="0">
                <a:solidFill>
                  <a:schemeClr val="tx2"/>
                </a:solidFill>
              </a:rPr>
              <a:t>ассис</a:t>
            </a:r>
            <a:r>
              <a:rPr lang="tr-TR" altLang="en-US" sz="1200" b="0">
                <a:solidFill>
                  <a:schemeClr val="tx2"/>
                </a:solidFill>
              </a:rPr>
              <a:t>.</a:t>
            </a:r>
            <a:endParaRPr lang="ru-RU" altLang="en-US" sz="1200" b="0">
              <a:solidFill>
                <a:schemeClr val="tx2"/>
              </a:solidFill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942AAD5-4373-4676-8004-E89377A762CF}"/>
              </a:ext>
            </a:extLst>
          </p:cNvPr>
          <p:cNvSpPr/>
          <p:nvPr/>
        </p:nvSpPr>
        <p:spPr>
          <a:xfrm>
            <a:off x="454025" y="4913313"/>
            <a:ext cx="3997325" cy="387350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4</a:t>
            </a:r>
            <a:r>
              <a:rPr lang="en-US" sz="1400" b="1" dirty="0">
                <a:solidFill>
                  <a:schemeClr val="bg1"/>
                </a:solidFill>
                <a:ea typeface="Golos Text" panose="020B0503020202020204" pitchFamily="34" charset="0"/>
              </a:rPr>
              <a:t> – </a:t>
            </a:r>
            <a:r>
              <a:rPr lang="ru-RU" sz="1400" b="1" dirty="0" err="1">
                <a:solidFill>
                  <a:schemeClr val="bg1"/>
                </a:solidFill>
                <a:ea typeface="Golos Text" panose="020B0503020202020204" pitchFamily="34" charset="0"/>
              </a:rPr>
              <a:t>вазият</a:t>
            </a:r>
            <a:endParaRPr lang="ru-RU" sz="1400" b="1" dirty="0">
              <a:solidFill>
                <a:schemeClr val="bg1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4043" name="Rectangle 70">
            <a:extLst>
              <a:ext uri="{FF2B5EF4-FFF2-40B4-BE49-F238E27FC236}">
                <a16:creationId xmlns:a16="http://schemas.microsoft.com/office/drawing/2014/main" id="{F35BB016-0224-40C5-BFB4-088F6C57B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5392738"/>
            <a:ext cx="40084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0">
                <a:solidFill>
                  <a:schemeClr val="tx2"/>
                </a:solidFill>
              </a:rPr>
              <a:t>X</a:t>
            </a:r>
            <a:r>
              <a:rPr lang="ru-RU" altLang="en-US" sz="1200" b="0">
                <a:solidFill>
                  <a:schemeClr val="tx2"/>
                </a:solidFill>
              </a:rPr>
              <a:t>одим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ва</a:t>
            </a:r>
            <a:r>
              <a:rPr lang="tr-TR" altLang="en-US" sz="1200" b="0">
                <a:solidFill>
                  <a:schemeClr val="tx2"/>
                </a:solidFill>
              </a:rPr>
              <a:t> (</a:t>
            </a:r>
            <a:r>
              <a:rPr lang="ru-RU" altLang="en-US" sz="1200" b="0">
                <a:solidFill>
                  <a:schemeClr val="tx2"/>
                </a:solidFill>
              </a:rPr>
              <a:t>ёки</a:t>
            </a:r>
            <a:r>
              <a:rPr lang="tr-TR" altLang="en-US" sz="1200" b="0">
                <a:solidFill>
                  <a:schemeClr val="tx2"/>
                </a:solidFill>
              </a:rPr>
              <a:t>) </a:t>
            </a:r>
            <a:r>
              <a:rPr lang="ru-RU" altLang="en-US" sz="1200" b="0">
                <a:solidFill>
                  <a:schemeClr val="tx2"/>
                </a:solidFill>
              </a:rPr>
              <a:t>унинг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яқин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қариндошлари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кор</a:t>
            </a:r>
            <a:r>
              <a:rPr lang="en-US" altLang="en-US" sz="1200" b="0">
                <a:solidFill>
                  <a:schemeClr val="tx2"/>
                </a:solidFill>
              </a:rPr>
              <a:t>x</a:t>
            </a:r>
            <a:r>
              <a:rPr lang="ru-RU" altLang="en-US" sz="1200" b="0">
                <a:solidFill>
                  <a:schemeClr val="tx2"/>
                </a:solidFill>
              </a:rPr>
              <a:t>онанинг</a:t>
            </a:r>
            <a:r>
              <a:rPr lang="en-US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устав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капиталида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иштирок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uz-Cyrl-UZ" altLang="en-US" sz="1200" b="0">
                <a:solidFill>
                  <a:schemeClr val="tx2"/>
                </a:solidFill>
              </a:rPr>
              <a:t>э</a:t>
            </a:r>
            <a:r>
              <a:rPr lang="ru-RU" altLang="en-US" sz="1200" b="0">
                <a:solidFill>
                  <a:schemeClr val="tx2"/>
                </a:solidFill>
              </a:rPr>
              <a:t>тадилар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ёки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давлат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органининг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контраг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нт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компаниясида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бирон</a:t>
            </a:r>
            <a:r>
              <a:rPr lang="tr-TR" altLang="en-US" sz="1200" b="0">
                <a:solidFill>
                  <a:schemeClr val="tx2"/>
                </a:solidFill>
              </a:rPr>
              <a:t>-</a:t>
            </a:r>
            <a:r>
              <a:rPr lang="ru-RU" altLang="en-US" sz="1200" b="0">
                <a:solidFill>
                  <a:schemeClr val="tx2"/>
                </a:solidFill>
              </a:rPr>
              <a:t>бир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раҳбар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лавозимини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uz-Cyrl-UZ" altLang="en-US" sz="1200" b="0">
                <a:solidFill>
                  <a:schemeClr val="tx2"/>
                </a:solidFill>
              </a:rPr>
              <a:t>э</a:t>
            </a:r>
            <a:r>
              <a:rPr lang="ru-RU" altLang="en-US" sz="1200" b="0">
                <a:solidFill>
                  <a:schemeClr val="tx2"/>
                </a:solidFill>
              </a:rPr>
              <a:t>галлаганлар</a:t>
            </a:r>
            <a:r>
              <a:rPr lang="tr-TR" altLang="en-US" sz="1200" b="0">
                <a:solidFill>
                  <a:schemeClr val="tx2"/>
                </a:solidFill>
              </a:rPr>
              <a:t>.</a:t>
            </a:r>
            <a:endParaRPr lang="ru-RU" altLang="en-US" sz="1200" b="0">
              <a:solidFill>
                <a:schemeClr val="tx2"/>
              </a:solidFill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8A688F6A-DDE0-4F53-B681-61F62BB235DC}"/>
              </a:ext>
            </a:extLst>
          </p:cNvPr>
          <p:cNvSpPr/>
          <p:nvPr/>
        </p:nvSpPr>
        <p:spPr>
          <a:xfrm>
            <a:off x="7751763" y="1282700"/>
            <a:ext cx="3997325" cy="387350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5 </a:t>
            </a:r>
            <a:r>
              <a:rPr lang="en-US" sz="1400" b="1" dirty="0">
                <a:solidFill>
                  <a:schemeClr val="bg1"/>
                </a:solidFill>
                <a:ea typeface="Golos Text" panose="020B0503020202020204" pitchFamily="34" charset="0"/>
              </a:rPr>
              <a:t>– </a:t>
            </a:r>
            <a:r>
              <a:rPr lang="ru-RU" sz="1400" b="1" dirty="0" err="1">
                <a:solidFill>
                  <a:schemeClr val="bg1"/>
                </a:solidFill>
                <a:ea typeface="Golos Text" panose="020B0503020202020204" pitchFamily="34" charset="0"/>
              </a:rPr>
              <a:t>вазият</a:t>
            </a:r>
            <a:endParaRPr lang="ru-RU" sz="1400" b="1" dirty="0">
              <a:solidFill>
                <a:schemeClr val="bg1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4045" name="Rectangle 72">
            <a:extLst>
              <a:ext uri="{FF2B5EF4-FFF2-40B4-BE49-F238E27FC236}">
                <a16:creationId xmlns:a16="http://schemas.microsoft.com/office/drawing/2014/main" id="{C9AD9BD1-0F27-4AC5-A3AF-D4D090DE7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650" y="1762125"/>
            <a:ext cx="4008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одим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томонидан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ўзига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нисбатан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сий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манфаатдор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жисмоний</a:t>
            </a:r>
            <a:r>
              <a:rPr lang="tr-TR" altLang="en-US" sz="1200" b="0" dirty="0">
                <a:solidFill>
                  <a:schemeClr val="tx2"/>
                </a:solidFill>
              </a:rPr>
              <a:t>/</a:t>
            </a:r>
            <a:r>
              <a:rPr lang="ru-RU" altLang="en-US" sz="1200" b="0" dirty="0" err="1">
                <a:solidFill>
                  <a:schemeClr val="tx2"/>
                </a:solidFill>
              </a:rPr>
              <a:t>юридик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слардан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товарлар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ёки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изматлар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сотиб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олиш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тўғрисида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қарор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қабул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қилишда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иштирок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тади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ru-RU" altLang="en-US" sz="1200" b="0" dirty="0">
              <a:solidFill>
                <a:schemeClr val="tx2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20E66AA-2523-42B9-B283-277BE60B8C71}"/>
              </a:ext>
            </a:extLst>
          </p:cNvPr>
          <p:cNvSpPr/>
          <p:nvPr/>
        </p:nvSpPr>
        <p:spPr>
          <a:xfrm>
            <a:off x="7762875" y="2595563"/>
            <a:ext cx="3997325" cy="387350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6 </a:t>
            </a:r>
            <a:r>
              <a:rPr lang="en-US" sz="1400" b="1" dirty="0">
                <a:solidFill>
                  <a:schemeClr val="bg1"/>
                </a:solidFill>
                <a:ea typeface="Golos Text" panose="020B0503020202020204" pitchFamily="34" charset="0"/>
              </a:rPr>
              <a:t>– </a:t>
            </a:r>
            <a:r>
              <a:rPr lang="ru-RU" sz="1400" b="1" dirty="0" err="1">
                <a:solidFill>
                  <a:schemeClr val="bg1"/>
                </a:solidFill>
                <a:ea typeface="Golos Text" panose="020B0503020202020204" pitchFamily="34" charset="0"/>
              </a:rPr>
              <a:t>вазият</a:t>
            </a:r>
            <a:endParaRPr lang="ru-RU" sz="1400" b="1" dirty="0">
              <a:solidFill>
                <a:schemeClr val="bg1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4047" name="Rectangle 74">
            <a:extLst>
              <a:ext uri="{FF2B5EF4-FFF2-40B4-BE49-F238E27FC236}">
                <a16:creationId xmlns:a16="http://schemas.microsoft.com/office/drawing/2014/main" id="{155A2E04-FB4E-4698-8F8E-B6133A5C2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763" y="3015996"/>
            <a:ext cx="40084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одим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кор</a:t>
            </a:r>
            <a:r>
              <a:rPr lang="en-US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>
                <a:solidFill>
                  <a:schemeClr val="tx2"/>
                </a:solidFill>
              </a:rPr>
              <a:t>она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танлов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савдоларини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ташкил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тишда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иштирок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тади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савдоларда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иштирок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тувчи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компаниялардан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бирида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са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онаси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кадрлар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бўлими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бошлиғининг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ўринбосари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лавозимида</a:t>
            </a:r>
            <a:r>
              <a:rPr lang="ru-RU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ишлайди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ru-RU" altLang="en-US" sz="1200" b="0" dirty="0">
              <a:solidFill>
                <a:schemeClr val="tx2"/>
              </a:solidFill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AC03A6E8-8AB5-4B82-9E3C-CB977A37EACF}"/>
              </a:ext>
            </a:extLst>
          </p:cNvPr>
          <p:cNvSpPr/>
          <p:nvPr/>
        </p:nvSpPr>
        <p:spPr>
          <a:xfrm>
            <a:off x="7762875" y="3749675"/>
            <a:ext cx="3997325" cy="387350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7 </a:t>
            </a:r>
            <a:r>
              <a:rPr lang="en-US" sz="1400" b="1" dirty="0">
                <a:solidFill>
                  <a:schemeClr val="bg1"/>
                </a:solidFill>
                <a:ea typeface="Golos Text" panose="020B0503020202020204" pitchFamily="34" charset="0"/>
              </a:rPr>
              <a:t>– </a:t>
            </a:r>
            <a:r>
              <a:rPr lang="ru-RU" sz="1400" b="1" dirty="0" err="1">
                <a:solidFill>
                  <a:schemeClr val="bg1"/>
                </a:solidFill>
                <a:ea typeface="Golos Text" panose="020B0503020202020204" pitchFamily="34" charset="0"/>
              </a:rPr>
              <a:t>вазият</a:t>
            </a:r>
            <a:endParaRPr lang="ru-RU" sz="1400" b="1" dirty="0">
              <a:solidFill>
                <a:schemeClr val="bg1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4049" name="Rectangle 76">
            <a:extLst>
              <a:ext uri="{FF2B5EF4-FFF2-40B4-BE49-F238E27FC236}">
                <a16:creationId xmlns:a16="http://schemas.microsoft.com/office/drawing/2014/main" id="{7F8E64DC-364C-45DA-8C13-84CF084FF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763" y="4178353"/>
            <a:ext cx="40084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одим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контраг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нтлари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ишларни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бажаради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(</a:t>
            </a:r>
            <a:r>
              <a:rPr lang="ru-RU" altLang="en-US" sz="1200" b="0" dirty="0" err="1">
                <a:solidFill>
                  <a:schemeClr val="tx2"/>
                </a:solidFill>
              </a:rPr>
              <a:t>ёки</a:t>
            </a:r>
            <a:r>
              <a:rPr lang="tr-TR" altLang="en-US" sz="1200" b="0" dirty="0">
                <a:solidFill>
                  <a:schemeClr val="tx2"/>
                </a:solidFill>
              </a:rPr>
              <a:t>) x</a:t>
            </a:r>
            <a:r>
              <a:rPr lang="ru-RU" altLang="en-US" sz="1200" b="0" dirty="0" err="1">
                <a:solidFill>
                  <a:schemeClr val="tx2"/>
                </a:solidFill>
              </a:rPr>
              <a:t>изматлар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кўрсатади</a:t>
            </a:r>
            <a:r>
              <a:rPr lang="tr-TR" altLang="en-US" sz="1200" b="0" dirty="0">
                <a:solidFill>
                  <a:schemeClr val="tx2"/>
                </a:solidFill>
              </a:rPr>
              <a:t> (</a:t>
            </a:r>
            <a:r>
              <a:rPr lang="ru-RU" altLang="en-US" sz="1200" b="0" dirty="0" err="1">
                <a:solidFill>
                  <a:schemeClr val="tx2"/>
                </a:solidFill>
              </a:rPr>
              <a:t>унинг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измат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вазифаларида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назарда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тутилганлар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бундан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мустасно</a:t>
            </a:r>
            <a:r>
              <a:rPr lang="tr-TR" altLang="en-US" sz="1200" b="0" dirty="0">
                <a:solidFill>
                  <a:schemeClr val="tx2"/>
                </a:solidFill>
              </a:rPr>
              <a:t>), </a:t>
            </a:r>
            <a:r>
              <a:rPr lang="ru-RU" altLang="en-US" sz="1200" b="0" dirty="0" err="1">
                <a:solidFill>
                  <a:schemeClr val="tx2"/>
                </a:solidFill>
              </a:rPr>
              <a:t>аслида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са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унинг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ўзи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уларнинг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аг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нти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ёки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бошқа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вакили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ҳисобланади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ҳоказо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ru-RU" altLang="en-US" sz="1200" b="0" dirty="0">
              <a:solidFill>
                <a:schemeClr val="tx2"/>
              </a:solidFill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F3BCC75-DFF6-4B5D-9D65-A3B1A0F1EAF9}"/>
              </a:ext>
            </a:extLst>
          </p:cNvPr>
          <p:cNvSpPr/>
          <p:nvPr/>
        </p:nvSpPr>
        <p:spPr>
          <a:xfrm>
            <a:off x="7740650" y="5094288"/>
            <a:ext cx="3997325" cy="387350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8 </a:t>
            </a:r>
            <a:r>
              <a:rPr lang="en-US" sz="1400" b="1" dirty="0">
                <a:solidFill>
                  <a:schemeClr val="bg1"/>
                </a:solidFill>
                <a:ea typeface="Golos Text" panose="020B0503020202020204" pitchFamily="34" charset="0"/>
              </a:rPr>
              <a:t>– </a:t>
            </a:r>
            <a:r>
              <a:rPr lang="ru-RU" sz="1400" b="1" dirty="0" err="1">
                <a:solidFill>
                  <a:schemeClr val="bg1"/>
                </a:solidFill>
                <a:ea typeface="Golos Text" panose="020B0503020202020204" pitchFamily="34" charset="0"/>
              </a:rPr>
              <a:t>вазият</a:t>
            </a:r>
            <a:endParaRPr lang="ru-RU" sz="1400" b="1" dirty="0">
              <a:solidFill>
                <a:schemeClr val="bg1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4051" name="Rectangle 78">
            <a:extLst>
              <a:ext uri="{FF2B5EF4-FFF2-40B4-BE49-F238E27FC236}">
                <a16:creationId xmlns:a16="http://schemas.microsoft.com/office/drawing/2014/main" id="{0ED0D724-D823-49EE-BB7A-ED3C51A1C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25" y="5524553"/>
            <a:ext cx="40068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одим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танлов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савдоларини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ташкил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тишда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иштирок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тади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>
                <a:solidFill>
                  <a:schemeClr val="tx2"/>
                </a:solidFill>
              </a:rPr>
              <a:t>бунда </a:t>
            </a:r>
            <a:r>
              <a:rPr lang="ru-RU" altLang="en-US" sz="1200" b="0" dirty="0" err="1">
                <a:solidFill>
                  <a:schemeClr val="tx2"/>
                </a:solidFill>
              </a:rPr>
              <a:t>ушбу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одим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ёки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яқин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қариндоши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танловда</a:t>
            </a:r>
            <a:r>
              <a:rPr lang="ru-RU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иштирок</a:t>
            </a:r>
            <a:r>
              <a:rPr lang="ru-RU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этаётган</a:t>
            </a:r>
            <a:r>
              <a:rPr lang="ru-RU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юридик</a:t>
            </a:r>
            <a:r>
              <a:rPr lang="ru-RU" altLang="en-US" sz="1200" b="0" dirty="0">
                <a:solidFill>
                  <a:schemeClr val="tx2"/>
                </a:solidFill>
              </a:rPr>
              <a:t> шах</a:t>
            </a:r>
            <a:r>
              <a:rPr lang="uz-Cyrl-UZ" altLang="en-US" sz="1200" b="0" dirty="0">
                <a:solidFill>
                  <a:schemeClr val="tx2"/>
                </a:solidFill>
              </a:rPr>
              <a:t>сда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бошқарув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аъзоси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ёки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таъсисчиси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ҳисобланади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ru-RU" altLang="en-US" sz="1200" b="0" dirty="0">
              <a:solidFill>
                <a:schemeClr val="tx2"/>
              </a:solidFill>
            </a:endParaRPr>
          </a:p>
        </p:txBody>
      </p: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11CC1EE0-5EE4-4A6A-9B76-CD12F0C5D6FD}"/>
              </a:ext>
            </a:extLst>
          </p:cNvPr>
          <p:cNvCxnSpPr>
            <a:stCxn id="64" idx="3"/>
            <a:endCxn id="70" idx="3"/>
          </p:cNvCxnSpPr>
          <p:nvPr/>
        </p:nvCxnSpPr>
        <p:spPr>
          <a:xfrm>
            <a:off x="4440238" y="1476375"/>
            <a:ext cx="11112" cy="3630613"/>
          </a:xfrm>
          <a:prstGeom prst="bentConnector3">
            <a:avLst>
              <a:gd name="adj1" fmla="val 2194557"/>
            </a:avLst>
          </a:prstGeom>
          <a:ln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or: Elbow 84">
            <a:extLst>
              <a:ext uri="{FF2B5EF4-FFF2-40B4-BE49-F238E27FC236}">
                <a16:creationId xmlns:a16="http://schemas.microsoft.com/office/drawing/2014/main" id="{09D22355-E479-4A20-93A2-6FAF55D1C564}"/>
              </a:ext>
            </a:extLst>
          </p:cNvPr>
          <p:cNvCxnSpPr>
            <a:stCxn id="72" idx="1"/>
            <a:endCxn id="78" idx="1"/>
          </p:cNvCxnSpPr>
          <p:nvPr/>
        </p:nvCxnSpPr>
        <p:spPr>
          <a:xfrm rot="10800000" flipV="1">
            <a:off x="7740650" y="1476375"/>
            <a:ext cx="11113" cy="3811588"/>
          </a:xfrm>
          <a:prstGeom prst="bentConnector3">
            <a:avLst>
              <a:gd name="adj1" fmla="val 2194557"/>
            </a:avLst>
          </a:prstGeom>
          <a:ln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53ADBA1-D866-46E6-9255-FCBFFFFF019B}"/>
              </a:ext>
            </a:extLst>
          </p:cNvPr>
          <p:cNvCxnSpPr>
            <a:cxnSpLocks/>
            <a:stCxn id="66" idx="3"/>
          </p:cNvCxnSpPr>
          <p:nvPr/>
        </p:nvCxnSpPr>
        <p:spPr>
          <a:xfrm>
            <a:off x="4451350" y="2557463"/>
            <a:ext cx="227013" cy="0"/>
          </a:xfrm>
          <a:prstGeom prst="line">
            <a:avLst/>
          </a:prstGeom>
          <a:ln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6552814-1E2C-4608-B81D-DFB7E8B777BC}"/>
              </a:ext>
            </a:extLst>
          </p:cNvPr>
          <p:cNvCxnSpPr>
            <a:cxnSpLocks/>
          </p:cNvCxnSpPr>
          <p:nvPr/>
        </p:nvCxnSpPr>
        <p:spPr>
          <a:xfrm>
            <a:off x="4451350" y="3943350"/>
            <a:ext cx="227013" cy="0"/>
          </a:xfrm>
          <a:prstGeom prst="line">
            <a:avLst/>
          </a:prstGeom>
          <a:ln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B248B66-D52B-4A98-A915-7F4D9E476F5D}"/>
              </a:ext>
            </a:extLst>
          </p:cNvPr>
          <p:cNvCxnSpPr>
            <a:cxnSpLocks/>
            <a:endCxn id="76" idx="1"/>
          </p:cNvCxnSpPr>
          <p:nvPr/>
        </p:nvCxnSpPr>
        <p:spPr>
          <a:xfrm>
            <a:off x="7513638" y="3943350"/>
            <a:ext cx="249237" cy="0"/>
          </a:xfrm>
          <a:prstGeom prst="line">
            <a:avLst/>
          </a:prstGeom>
          <a:ln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3F346A4-A3E5-4891-AD7F-A7B0978E6D9E}"/>
              </a:ext>
            </a:extLst>
          </p:cNvPr>
          <p:cNvCxnSpPr>
            <a:cxnSpLocks/>
          </p:cNvCxnSpPr>
          <p:nvPr/>
        </p:nvCxnSpPr>
        <p:spPr>
          <a:xfrm>
            <a:off x="7513638" y="2800350"/>
            <a:ext cx="249237" cy="0"/>
          </a:xfrm>
          <a:prstGeom prst="line">
            <a:avLst/>
          </a:prstGeom>
          <a:ln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E671CB16-AC48-4023-B44E-40FA1E8980CD}"/>
              </a:ext>
            </a:extLst>
          </p:cNvPr>
          <p:cNvCxnSpPr>
            <a:cxnSpLocks/>
          </p:cNvCxnSpPr>
          <p:nvPr/>
        </p:nvCxnSpPr>
        <p:spPr>
          <a:xfrm>
            <a:off x="6626225" y="3359150"/>
            <a:ext cx="887413" cy="0"/>
          </a:xfrm>
          <a:prstGeom prst="line">
            <a:avLst/>
          </a:prstGeom>
          <a:ln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5263A0B-EC33-4AD9-A036-A0F220CED23A}"/>
              </a:ext>
            </a:extLst>
          </p:cNvPr>
          <p:cNvCxnSpPr>
            <a:cxnSpLocks/>
          </p:cNvCxnSpPr>
          <p:nvPr/>
        </p:nvCxnSpPr>
        <p:spPr>
          <a:xfrm>
            <a:off x="4672013" y="3359150"/>
            <a:ext cx="887412" cy="0"/>
          </a:xfrm>
          <a:prstGeom prst="line">
            <a:avLst/>
          </a:prstGeom>
          <a:ln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55A285D0-2E82-4259-8BDD-88AD6FE76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Манфаатлар</a:t>
            </a:r>
            <a:r>
              <a:rPr lang="tr-TR" altLang="en-US"/>
              <a:t> </a:t>
            </a:r>
            <a:r>
              <a:rPr lang="ru-RU" altLang="en-US"/>
              <a:t>тўқнашувининг</a:t>
            </a:r>
            <a:r>
              <a:rPr lang="tr-TR" altLang="en-US"/>
              <a:t> </a:t>
            </a:r>
            <a:r>
              <a:rPr lang="ru-RU" altLang="en-US"/>
              <a:t>одатий</a:t>
            </a:r>
            <a:r>
              <a:rPr lang="tr-TR" altLang="en-US"/>
              <a:t> </a:t>
            </a:r>
            <a:r>
              <a:rPr lang="ru-RU" altLang="en-US"/>
              <a:t>ҳолатлари</a:t>
            </a:r>
            <a:r>
              <a:rPr lang="en-US" altLang="en-US"/>
              <a:t> (2/2)</a:t>
            </a:r>
            <a:r>
              <a:rPr lang="ru-RU" altLang="en-US"/>
              <a:t> </a:t>
            </a:r>
            <a:endParaRPr lang="en-US" altLang="en-US"/>
          </a:p>
        </p:txBody>
      </p:sp>
      <p:sp>
        <p:nvSpPr>
          <p:cNvPr id="46083" name="Freeform: Shape 41">
            <a:extLst>
              <a:ext uri="{FF2B5EF4-FFF2-40B4-BE49-F238E27FC236}">
                <a16:creationId xmlns:a16="http://schemas.microsoft.com/office/drawing/2014/main" id="{6E97587D-D7DF-4BEF-8095-80359F7457D2}"/>
              </a:ext>
            </a:extLst>
          </p:cNvPr>
          <p:cNvSpPr>
            <a:spLocks/>
          </p:cNvSpPr>
          <p:nvPr/>
        </p:nvSpPr>
        <p:spPr bwMode="auto">
          <a:xfrm>
            <a:off x="4979988" y="4897438"/>
            <a:ext cx="2287587" cy="1371600"/>
          </a:xfrm>
          <a:custGeom>
            <a:avLst/>
            <a:gdLst>
              <a:gd name="T0" fmla="*/ 2277986 w 2287867"/>
              <a:gd name="T1" fmla="*/ 28506 h 1372720"/>
              <a:gd name="T2" fmla="*/ 2277986 w 2287867"/>
              <a:gd name="T3" fmla="*/ 815627 h 1372720"/>
              <a:gd name="T4" fmla="*/ 1153285 w 2287867"/>
              <a:gd name="T5" fmla="*/ 1373948 h 1372720"/>
              <a:gd name="T6" fmla="*/ 28586 w 2287867"/>
              <a:gd name="T7" fmla="*/ 815627 h 1372720"/>
              <a:gd name="T8" fmla="*/ 28586 w 2287867"/>
              <a:gd name="T9" fmla="*/ 28506 h 1372720"/>
              <a:gd name="T10" fmla="*/ 2277986 w 2287867"/>
              <a:gd name="T11" fmla="*/ 28506 h 13727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287867"/>
              <a:gd name="T19" fmla="*/ 0 h 1372720"/>
              <a:gd name="T20" fmla="*/ 2287867 w 2287867"/>
              <a:gd name="T21" fmla="*/ 1372720 h 13727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287867" h="1372720">
                <a:moveTo>
                  <a:pt x="2279098" y="28598"/>
                </a:moveTo>
                <a:lnTo>
                  <a:pt x="2279098" y="818294"/>
                </a:lnTo>
                <a:cubicBezTo>
                  <a:pt x="2279098" y="1127538"/>
                  <a:pt x="1775386" y="1378441"/>
                  <a:pt x="1153848" y="1378441"/>
                </a:cubicBezTo>
                <a:cubicBezTo>
                  <a:pt x="532311" y="1378441"/>
                  <a:pt x="28598" y="1127538"/>
                  <a:pt x="28598" y="818294"/>
                </a:cubicBezTo>
                <a:lnTo>
                  <a:pt x="28598" y="28598"/>
                </a:lnTo>
                <a:lnTo>
                  <a:pt x="2279098" y="28598"/>
                </a:lnTo>
                <a:close/>
              </a:path>
            </a:pathLst>
          </a:custGeom>
          <a:solidFill>
            <a:srgbClr val="B8C9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6084" name="Freeform: Shape 43">
            <a:extLst>
              <a:ext uri="{FF2B5EF4-FFF2-40B4-BE49-F238E27FC236}">
                <a16:creationId xmlns:a16="http://schemas.microsoft.com/office/drawing/2014/main" id="{C6082E81-BEF5-442C-BC8E-90331D561340}"/>
              </a:ext>
            </a:extLst>
          </p:cNvPr>
          <p:cNvSpPr>
            <a:spLocks/>
          </p:cNvSpPr>
          <p:nvPr/>
        </p:nvSpPr>
        <p:spPr bwMode="auto">
          <a:xfrm>
            <a:off x="4979988" y="4903788"/>
            <a:ext cx="2287587" cy="649287"/>
          </a:xfrm>
          <a:custGeom>
            <a:avLst/>
            <a:gdLst>
              <a:gd name="T0" fmla="*/ 28586 w 2287867"/>
              <a:gd name="T1" fmla="*/ 87125 h 648229"/>
              <a:gd name="T2" fmla="*/ 1153285 w 2287867"/>
              <a:gd name="T3" fmla="*/ 650937 h 648229"/>
              <a:gd name="T4" fmla="*/ 2277986 w 2287867"/>
              <a:gd name="T5" fmla="*/ 87125 h 648229"/>
              <a:gd name="T6" fmla="*/ 2277986 w 2287867"/>
              <a:gd name="T7" fmla="*/ 28786 h 648229"/>
              <a:gd name="T8" fmla="*/ 28586 w 2287867"/>
              <a:gd name="T9" fmla="*/ 28786 h 648229"/>
              <a:gd name="T10" fmla="*/ 28586 w 2287867"/>
              <a:gd name="T11" fmla="*/ 87125 h 6482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287867"/>
              <a:gd name="T19" fmla="*/ 0 h 648229"/>
              <a:gd name="T20" fmla="*/ 2287867 w 2287867"/>
              <a:gd name="T21" fmla="*/ 648229 h 64822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287867" h="648229">
                <a:moveTo>
                  <a:pt x="28598" y="86558"/>
                </a:moveTo>
                <a:cubicBezTo>
                  <a:pt x="28598" y="396183"/>
                  <a:pt x="532311" y="646704"/>
                  <a:pt x="1153848" y="646704"/>
                </a:cubicBezTo>
                <a:cubicBezTo>
                  <a:pt x="1775386" y="646704"/>
                  <a:pt x="2279098" y="396183"/>
                  <a:pt x="2279098" y="86558"/>
                </a:cubicBezTo>
                <a:lnTo>
                  <a:pt x="2279098" y="28598"/>
                </a:lnTo>
                <a:lnTo>
                  <a:pt x="28598" y="28598"/>
                </a:lnTo>
                <a:lnTo>
                  <a:pt x="28598" y="865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6085" name="Freeform: Shape 45">
            <a:extLst>
              <a:ext uri="{FF2B5EF4-FFF2-40B4-BE49-F238E27FC236}">
                <a16:creationId xmlns:a16="http://schemas.microsoft.com/office/drawing/2014/main" id="{BF8E9F99-BEFC-435F-9F46-C26AD25D9580}"/>
              </a:ext>
            </a:extLst>
          </p:cNvPr>
          <p:cNvSpPr>
            <a:spLocks/>
          </p:cNvSpPr>
          <p:nvPr/>
        </p:nvSpPr>
        <p:spPr bwMode="auto">
          <a:xfrm>
            <a:off x="4979988" y="4344988"/>
            <a:ext cx="2287587" cy="1143000"/>
          </a:xfrm>
          <a:custGeom>
            <a:avLst/>
            <a:gdLst>
              <a:gd name="T0" fmla="*/ 2277986 w 2287867"/>
              <a:gd name="T1" fmla="*/ 586824 h 1143934"/>
              <a:gd name="T2" fmla="*/ 1153285 w 2287867"/>
              <a:gd name="T3" fmla="*/ 1145143 h 1143934"/>
              <a:gd name="T4" fmla="*/ 28586 w 2287867"/>
              <a:gd name="T5" fmla="*/ 586824 h 1143934"/>
              <a:gd name="T6" fmla="*/ 1153285 w 2287867"/>
              <a:gd name="T7" fmla="*/ 28506 h 1143934"/>
              <a:gd name="T8" fmla="*/ 2277986 w 2287867"/>
              <a:gd name="T9" fmla="*/ 586824 h 11439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87867"/>
              <a:gd name="T16" fmla="*/ 0 h 1143934"/>
              <a:gd name="T17" fmla="*/ 2287867 w 2287867"/>
              <a:gd name="T18" fmla="*/ 1143934 h 11439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87867" h="1143934">
                <a:moveTo>
                  <a:pt x="2279098" y="588745"/>
                </a:moveTo>
                <a:cubicBezTo>
                  <a:pt x="2279098" y="898105"/>
                  <a:pt x="1775306" y="1148891"/>
                  <a:pt x="1153848" y="1148891"/>
                </a:cubicBezTo>
                <a:cubicBezTo>
                  <a:pt x="532390" y="1148891"/>
                  <a:pt x="28598" y="898105"/>
                  <a:pt x="28598" y="588745"/>
                </a:cubicBezTo>
                <a:cubicBezTo>
                  <a:pt x="28598" y="279384"/>
                  <a:pt x="532390" y="28598"/>
                  <a:pt x="1153848" y="28598"/>
                </a:cubicBezTo>
                <a:cubicBezTo>
                  <a:pt x="1775306" y="28598"/>
                  <a:pt x="2279098" y="279384"/>
                  <a:pt x="2279098" y="588745"/>
                </a:cubicBezTo>
                <a:close/>
              </a:path>
            </a:pathLst>
          </a:custGeom>
          <a:solidFill>
            <a:srgbClr val="E2E9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6086" name="Freeform: Shape 46">
            <a:extLst>
              <a:ext uri="{FF2B5EF4-FFF2-40B4-BE49-F238E27FC236}">
                <a16:creationId xmlns:a16="http://schemas.microsoft.com/office/drawing/2014/main" id="{5D2E56FB-2CD6-4A9E-A8B6-B7BB9444EBD9}"/>
              </a:ext>
            </a:extLst>
          </p:cNvPr>
          <p:cNvSpPr>
            <a:spLocks/>
          </p:cNvSpPr>
          <p:nvPr/>
        </p:nvSpPr>
        <p:spPr bwMode="auto">
          <a:xfrm>
            <a:off x="5486400" y="4592638"/>
            <a:ext cx="1258888" cy="647700"/>
          </a:xfrm>
          <a:custGeom>
            <a:avLst/>
            <a:gdLst>
              <a:gd name="T0" fmla="*/ 1266303 w 1258327"/>
              <a:gd name="T1" fmla="*/ 339780 h 648229"/>
              <a:gd name="T2" fmla="*/ 647476 w 1258327"/>
              <a:gd name="T3" fmla="*/ 651056 h 648229"/>
              <a:gd name="T4" fmla="*/ 28650 w 1258327"/>
              <a:gd name="T5" fmla="*/ 339780 h 648229"/>
              <a:gd name="T6" fmla="*/ 647476 w 1258327"/>
              <a:gd name="T7" fmla="*/ 28506 h 648229"/>
              <a:gd name="T8" fmla="*/ 1266303 w 1258327"/>
              <a:gd name="T9" fmla="*/ 339780 h 6482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58327"/>
              <a:gd name="T16" fmla="*/ 0 h 648229"/>
              <a:gd name="T17" fmla="*/ 1258327 w 1258327"/>
              <a:gd name="T18" fmla="*/ 648229 h 6482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58327" h="648229">
                <a:moveTo>
                  <a:pt x="1264047" y="340892"/>
                </a:moveTo>
                <a:cubicBezTo>
                  <a:pt x="1264047" y="513367"/>
                  <a:pt x="987482" y="653186"/>
                  <a:pt x="646323" y="653186"/>
                </a:cubicBezTo>
                <a:cubicBezTo>
                  <a:pt x="305163" y="653186"/>
                  <a:pt x="28598" y="513368"/>
                  <a:pt x="28598" y="340892"/>
                </a:cubicBezTo>
                <a:cubicBezTo>
                  <a:pt x="28598" y="168417"/>
                  <a:pt x="305163" y="28598"/>
                  <a:pt x="646323" y="28598"/>
                </a:cubicBezTo>
                <a:cubicBezTo>
                  <a:pt x="987482" y="28598"/>
                  <a:pt x="1264047" y="168417"/>
                  <a:pt x="1264047" y="340892"/>
                </a:cubicBezTo>
                <a:close/>
              </a:path>
            </a:pathLst>
          </a:custGeom>
          <a:solidFill>
            <a:srgbClr val="E2E9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BC3DD9F5-D797-450A-B0EE-103DD1B17161}"/>
              </a:ext>
            </a:extLst>
          </p:cNvPr>
          <p:cNvSpPr/>
          <p:nvPr/>
        </p:nvSpPr>
        <p:spPr>
          <a:xfrm>
            <a:off x="442913" y="1282700"/>
            <a:ext cx="3997325" cy="387350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1 </a:t>
            </a:r>
            <a:r>
              <a:rPr lang="en-US" sz="1400" b="1" dirty="0">
                <a:solidFill>
                  <a:schemeClr val="bg1"/>
                </a:solidFill>
                <a:ea typeface="Golos Text" panose="020B0503020202020204" pitchFamily="34" charset="0"/>
              </a:rPr>
              <a:t>– </a:t>
            </a:r>
            <a:r>
              <a:rPr lang="ru-RU" sz="1400" b="1" dirty="0" err="1">
                <a:solidFill>
                  <a:schemeClr val="bg1"/>
                </a:solidFill>
                <a:ea typeface="Golos Text" panose="020B0503020202020204" pitchFamily="34" charset="0"/>
              </a:rPr>
              <a:t>вазият</a:t>
            </a:r>
            <a:r>
              <a:rPr lang="en-US" sz="1400" b="1" dirty="0">
                <a:solidFill>
                  <a:schemeClr val="bg1"/>
                </a:solidFill>
                <a:ea typeface="Golos Text" panose="020B0503020202020204" pitchFamily="34" charset="0"/>
              </a:rPr>
              <a:t> </a:t>
            </a:r>
            <a:endParaRPr lang="ru-RU" sz="1400" b="1" dirty="0">
              <a:solidFill>
                <a:schemeClr val="bg1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6088" name="Rectangle 64">
            <a:extLst>
              <a:ext uri="{FF2B5EF4-FFF2-40B4-BE49-F238E27FC236}">
                <a16:creationId xmlns:a16="http://schemas.microsoft.com/office/drawing/2014/main" id="{5982ED0B-9A7C-4D3C-972D-BB0CE6B57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1762125"/>
            <a:ext cx="40084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органи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одимининг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яқин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қариндоши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ушбу</a:t>
            </a:r>
            <a:r>
              <a:rPr lang="ru-RU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ташкилотда</a:t>
            </a:r>
            <a:r>
              <a:rPr lang="ru-RU" altLang="en-US" sz="1200" b="0" dirty="0">
                <a:solidFill>
                  <a:schemeClr val="tx2"/>
                </a:solidFill>
              </a:rPr>
              <a:t> ходим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таъсисчи</a:t>
            </a:r>
            <a:r>
              <a:rPr lang="ru-RU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ташкилотга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лиц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нзия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олишни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р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жалаштирган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ru-RU" altLang="en-US" sz="1200" b="0" dirty="0">
              <a:solidFill>
                <a:schemeClr val="tx2"/>
              </a:solidFill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E88F240-FF40-460E-85EE-F8B9D65B048F}"/>
              </a:ext>
            </a:extLst>
          </p:cNvPr>
          <p:cNvSpPr/>
          <p:nvPr/>
        </p:nvSpPr>
        <p:spPr>
          <a:xfrm>
            <a:off x="438150" y="3035300"/>
            <a:ext cx="3995738" cy="387350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2 </a:t>
            </a:r>
            <a:r>
              <a:rPr lang="en-US" sz="1400" b="1" dirty="0">
                <a:solidFill>
                  <a:schemeClr val="bg1"/>
                </a:solidFill>
                <a:ea typeface="Golos Text" panose="020B0503020202020204" pitchFamily="34" charset="0"/>
              </a:rPr>
              <a:t>– </a:t>
            </a:r>
            <a:r>
              <a:rPr lang="ru-RU" sz="1400" b="1" dirty="0" err="1">
                <a:solidFill>
                  <a:schemeClr val="bg1"/>
                </a:solidFill>
                <a:ea typeface="Golos Text" panose="020B0503020202020204" pitchFamily="34" charset="0"/>
              </a:rPr>
              <a:t>вазият</a:t>
            </a:r>
            <a:r>
              <a:rPr lang="en-US" sz="1400" b="1" dirty="0">
                <a:solidFill>
                  <a:schemeClr val="bg1"/>
                </a:solidFill>
                <a:ea typeface="Golos Text" panose="020B0503020202020204" pitchFamily="34" charset="0"/>
              </a:rPr>
              <a:t> </a:t>
            </a:r>
            <a:endParaRPr lang="ru-RU" sz="1400" b="1" dirty="0">
              <a:solidFill>
                <a:schemeClr val="bg1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6090" name="Rectangle 66">
            <a:extLst>
              <a:ext uri="{FF2B5EF4-FFF2-40B4-BE49-F238E27FC236}">
                <a16:creationId xmlns:a16="http://schemas.microsoft.com/office/drawing/2014/main" id="{E231E0EE-F8BD-48FE-B38B-1DC9DAABE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8" y="3513138"/>
            <a:ext cx="40084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0">
                <a:solidFill>
                  <a:schemeClr val="tx2"/>
                </a:solidFill>
              </a:rPr>
              <a:t>X</a:t>
            </a:r>
            <a:r>
              <a:rPr lang="ru-RU" altLang="en-US" sz="1200" b="0">
                <a:solidFill>
                  <a:schemeClr val="tx2"/>
                </a:solidFill>
              </a:rPr>
              <a:t>одим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раҳбари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ёки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масъул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ша</a:t>
            </a:r>
            <a:r>
              <a:rPr lang="tr-TR" altLang="en-US" sz="1200" b="0">
                <a:solidFill>
                  <a:schemeClr val="tx2"/>
                </a:solidFill>
              </a:rPr>
              <a:t>x</a:t>
            </a:r>
            <a:r>
              <a:rPr lang="ru-RU" altLang="en-US" sz="1200" b="0">
                <a:solidFill>
                  <a:schemeClr val="tx2"/>
                </a:solidFill>
              </a:rPr>
              <a:t>си</a:t>
            </a:r>
            <a:r>
              <a:rPr lang="tr-TR" altLang="en-US" sz="1200" b="0">
                <a:solidFill>
                  <a:schemeClr val="tx2"/>
                </a:solidFill>
              </a:rPr>
              <a:t> x</a:t>
            </a:r>
            <a:r>
              <a:rPr lang="ru-RU" altLang="en-US" sz="1200" b="0">
                <a:solidFill>
                  <a:schemeClr val="tx2"/>
                </a:solidFill>
              </a:rPr>
              <a:t>одимнинг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яқин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қариндоши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бўлган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ташкилот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ёки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бўлинма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фаолияти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устидан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ҳар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қандай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назорат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ва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</a:t>
            </a:r>
            <a:r>
              <a:rPr lang="en-US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кширув</a:t>
            </a:r>
            <a:r>
              <a:rPr lang="en-US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вазифаларини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бажаради</a:t>
            </a:r>
            <a:r>
              <a:rPr lang="tr-TR" altLang="en-US" sz="1200" b="0">
                <a:solidFill>
                  <a:schemeClr val="tx2"/>
                </a:solidFill>
              </a:rPr>
              <a:t>.</a:t>
            </a:r>
            <a:endParaRPr lang="ru-RU" altLang="en-US" sz="1200" b="0">
              <a:solidFill>
                <a:schemeClr val="tx2"/>
              </a:solidFill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C1E23725-6A50-44D4-AB65-971CB1100C65}"/>
              </a:ext>
            </a:extLst>
          </p:cNvPr>
          <p:cNvSpPr/>
          <p:nvPr/>
        </p:nvSpPr>
        <p:spPr>
          <a:xfrm>
            <a:off x="444500" y="4640263"/>
            <a:ext cx="3997325" cy="387350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3 </a:t>
            </a:r>
            <a:r>
              <a:rPr lang="en-US" sz="1400" b="1" dirty="0">
                <a:solidFill>
                  <a:schemeClr val="bg1"/>
                </a:solidFill>
                <a:ea typeface="Golos Text" panose="020B0503020202020204" pitchFamily="34" charset="0"/>
              </a:rPr>
              <a:t>– </a:t>
            </a:r>
            <a:r>
              <a:rPr lang="ru-RU" sz="1400" b="1" dirty="0" err="1">
                <a:solidFill>
                  <a:schemeClr val="bg1"/>
                </a:solidFill>
                <a:ea typeface="Golos Text" panose="020B0503020202020204" pitchFamily="34" charset="0"/>
              </a:rPr>
              <a:t>вазият</a:t>
            </a:r>
            <a:r>
              <a:rPr lang="en-US" sz="1400" b="1" dirty="0">
                <a:solidFill>
                  <a:schemeClr val="bg1"/>
                </a:solidFill>
                <a:ea typeface="Golos Text" panose="020B0503020202020204" pitchFamily="34" charset="0"/>
              </a:rPr>
              <a:t> </a:t>
            </a:r>
            <a:endParaRPr lang="ru-RU" sz="1400" b="1" dirty="0">
              <a:solidFill>
                <a:schemeClr val="bg1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6092" name="Rectangle 68">
            <a:extLst>
              <a:ext uri="{FF2B5EF4-FFF2-40B4-BE49-F238E27FC236}">
                <a16:creationId xmlns:a16="http://schemas.microsoft.com/office/drawing/2014/main" id="{B57E2BE2-E28E-472A-95DC-D82A36043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8" y="5118100"/>
            <a:ext cx="40084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>
                <a:solidFill>
                  <a:schemeClr val="tx2"/>
                </a:solidFill>
              </a:rPr>
              <a:t>Яқин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бир</a:t>
            </a:r>
            <a:r>
              <a:rPr lang="en-US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қариндош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қурилиш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инсп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кцияси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бўлимига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ишга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кирмоқчи</a:t>
            </a:r>
            <a:r>
              <a:rPr lang="tr-TR" altLang="en-US" sz="1200" b="0">
                <a:solidFill>
                  <a:schemeClr val="tx2"/>
                </a:solidFill>
              </a:rPr>
              <a:t>, </a:t>
            </a:r>
            <a:r>
              <a:rPr lang="ru-RU" altLang="en-US" sz="1200" b="0">
                <a:solidFill>
                  <a:schemeClr val="tx2"/>
                </a:solidFill>
              </a:rPr>
              <a:t>унинг</a:t>
            </a:r>
            <a:r>
              <a:rPr lang="en-US" altLang="en-US" sz="1200" b="0">
                <a:solidFill>
                  <a:schemeClr val="tx2"/>
                </a:solidFill>
              </a:rPr>
              <a:t> </a:t>
            </a:r>
            <a:r>
              <a:rPr lang="tr-TR" altLang="en-US" sz="1200" b="0">
                <a:solidFill>
                  <a:schemeClr val="tx2"/>
                </a:solidFill>
              </a:rPr>
              <a:t>x</a:t>
            </a:r>
            <a:r>
              <a:rPr lang="ru-RU" altLang="en-US" sz="1200" b="0">
                <a:solidFill>
                  <a:schemeClr val="tx2"/>
                </a:solidFill>
              </a:rPr>
              <a:t>отини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uz-Cyrl-UZ" altLang="en-US" sz="1200" b="0">
                <a:solidFill>
                  <a:schemeClr val="tx2"/>
                </a:solidFill>
              </a:rPr>
              <a:t>э</a:t>
            </a:r>
            <a:r>
              <a:rPr lang="ru-RU" altLang="en-US" sz="1200" b="0">
                <a:solidFill>
                  <a:schemeClr val="tx2"/>
                </a:solidFill>
              </a:rPr>
              <a:t>са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қурилиш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ташкилотларининг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лиц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нзиялаш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бўлимида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ишлайди</a:t>
            </a:r>
            <a:r>
              <a:rPr lang="tr-TR" altLang="en-US" sz="1200" b="0">
                <a:solidFill>
                  <a:schemeClr val="tx2"/>
                </a:solidFill>
              </a:rPr>
              <a:t>.</a:t>
            </a:r>
            <a:endParaRPr lang="ru-RU" altLang="en-US" sz="1200" b="0">
              <a:solidFill>
                <a:schemeClr val="tx2"/>
              </a:solidFill>
            </a:endParaRPr>
          </a:p>
        </p:txBody>
      </p: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9772E718-B784-4A68-B624-00F01946043D}"/>
              </a:ext>
            </a:extLst>
          </p:cNvPr>
          <p:cNvCxnSpPr>
            <a:cxnSpLocks/>
            <a:stCxn id="64" idx="3"/>
            <a:endCxn id="68" idx="3"/>
          </p:cNvCxnSpPr>
          <p:nvPr/>
        </p:nvCxnSpPr>
        <p:spPr>
          <a:xfrm>
            <a:off x="4440238" y="1476375"/>
            <a:ext cx="1587" cy="3357563"/>
          </a:xfrm>
          <a:prstGeom prst="bentConnector3">
            <a:avLst>
              <a:gd name="adj1" fmla="val 12550980"/>
            </a:avLst>
          </a:prstGeom>
          <a:ln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35D5950-0080-447F-B1A4-2F96348BAF38}"/>
              </a:ext>
            </a:extLst>
          </p:cNvPr>
          <p:cNvCxnSpPr>
            <a:cxnSpLocks/>
            <a:stCxn id="66" idx="3"/>
          </p:cNvCxnSpPr>
          <p:nvPr/>
        </p:nvCxnSpPr>
        <p:spPr>
          <a:xfrm>
            <a:off x="4433888" y="3228975"/>
            <a:ext cx="873125" cy="0"/>
          </a:xfrm>
          <a:prstGeom prst="line">
            <a:avLst/>
          </a:prstGeom>
          <a:ln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9414067-6996-491C-BB49-86A5A64F7117}"/>
              </a:ext>
            </a:extLst>
          </p:cNvPr>
          <p:cNvSpPr/>
          <p:nvPr/>
        </p:nvSpPr>
        <p:spPr>
          <a:xfrm>
            <a:off x="7750175" y="1282700"/>
            <a:ext cx="3997325" cy="387350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ea typeface="Golos Text" panose="020B0503020202020204" pitchFamily="34" charset="0"/>
              </a:rPr>
              <a:t> 4 – </a:t>
            </a:r>
            <a:r>
              <a:rPr lang="ru-RU" sz="1400" b="1" dirty="0" err="1">
                <a:solidFill>
                  <a:schemeClr val="bg1"/>
                </a:solidFill>
                <a:ea typeface="Golos Text" panose="020B0503020202020204" pitchFamily="34" charset="0"/>
              </a:rPr>
              <a:t>вазият</a:t>
            </a:r>
            <a:endParaRPr lang="ru-RU" sz="1400" b="1" dirty="0">
              <a:solidFill>
                <a:schemeClr val="bg1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6096" name="Rectangle 79">
            <a:extLst>
              <a:ext uri="{FF2B5EF4-FFF2-40B4-BE49-F238E27FC236}">
                <a16:creationId xmlns:a16="http://schemas.microsoft.com/office/drawing/2014/main" id="{2D3CC9BD-6BE1-4731-8344-4D3247707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9063" y="1762125"/>
            <a:ext cx="40084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одим</a:t>
            </a:r>
            <a:r>
              <a:rPr lang="en-US" altLang="en-US" sz="1200" b="0" dirty="0">
                <a:solidFill>
                  <a:schemeClr val="tx2"/>
                </a:solidFill>
              </a:rPr>
              <a:t>,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ўзи </a:t>
            </a:r>
            <a:r>
              <a:rPr lang="ru-RU" altLang="en-US" sz="1200" b="0" dirty="0" err="1">
                <a:solidFill>
                  <a:schemeClr val="tx2"/>
                </a:solidFill>
              </a:rPr>
              <a:t>ёки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яқин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қариндоши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бошқарув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органларининг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аъзоси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ёки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таъсисчиси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юридик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>
                <a:solidFill>
                  <a:schemeClr val="tx2"/>
                </a:solidFill>
              </a:rPr>
              <a:t>с </a:t>
            </a:r>
            <a:r>
              <a:rPr lang="ru-RU" altLang="en-US" sz="1200" b="0" dirty="0" err="1">
                <a:solidFill>
                  <a:schemeClr val="tx2"/>
                </a:solidFill>
              </a:rPr>
              <a:t>учун</a:t>
            </a:r>
            <a:r>
              <a:rPr lang="ru-RU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фаолиятнинг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айрим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турларини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амалга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ошириш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лиц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нзиялар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аккр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дитациялар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б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риш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ҳужжатларни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кўриб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чиқишда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иштирок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тади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ru-RU" altLang="en-US" sz="1200" b="0" dirty="0">
              <a:solidFill>
                <a:schemeClr val="tx2"/>
              </a:solidFill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51C42B72-0166-4EC4-AC43-4D3C7DDE8914}"/>
              </a:ext>
            </a:extLst>
          </p:cNvPr>
          <p:cNvSpPr/>
          <p:nvPr/>
        </p:nvSpPr>
        <p:spPr>
          <a:xfrm>
            <a:off x="7745413" y="3035300"/>
            <a:ext cx="3995737" cy="387350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5 </a:t>
            </a:r>
            <a:r>
              <a:rPr lang="en-US" sz="1400" b="1" dirty="0">
                <a:solidFill>
                  <a:schemeClr val="bg1"/>
                </a:solidFill>
                <a:ea typeface="Golos Text" panose="020B0503020202020204" pitchFamily="34" charset="0"/>
              </a:rPr>
              <a:t>– </a:t>
            </a:r>
            <a:r>
              <a:rPr lang="ru-RU" sz="1400" b="1" dirty="0" err="1">
                <a:solidFill>
                  <a:schemeClr val="bg1"/>
                </a:solidFill>
                <a:ea typeface="Golos Text" panose="020B0503020202020204" pitchFamily="34" charset="0"/>
              </a:rPr>
              <a:t>вазият</a:t>
            </a:r>
            <a:r>
              <a:rPr lang="en-US" sz="1400" b="1" dirty="0">
                <a:solidFill>
                  <a:schemeClr val="bg1"/>
                </a:solidFill>
                <a:ea typeface="Golos Text" panose="020B0503020202020204" pitchFamily="34" charset="0"/>
              </a:rPr>
              <a:t> </a:t>
            </a:r>
            <a:endParaRPr lang="ru-RU" sz="1400" b="1" dirty="0">
              <a:solidFill>
                <a:schemeClr val="bg1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6098" name="Rectangle 81">
            <a:extLst>
              <a:ext uri="{FF2B5EF4-FFF2-40B4-BE49-F238E27FC236}">
                <a16:creationId xmlns:a16="http://schemas.microsoft.com/office/drawing/2014/main" id="{E6081105-5171-4574-B808-902C39D37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650" y="3513138"/>
            <a:ext cx="40084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кадрлар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бўлими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одимининг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яқин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қариндоши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ушбу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қурилиш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ишларини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арид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жараёнида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иштирок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тишни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р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жалаштиради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ru-RU" altLang="en-US" sz="1200" b="0" dirty="0">
              <a:solidFill>
                <a:schemeClr val="tx2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8194B868-3895-4137-9E17-7102A734B00C}"/>
              </a:ext>
            </a:extLst>
          </p:cNvPr>
          <p:cNvSpPr/>
          <p:nvPr/>
        </p:nvSpPr>
        <p:spPr>
          <a:xfrm>
            <a:off x="7751763" y="4640263"/>
            <a:ext cx="3997325" cy="387350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6 </a:t>
            </a:r>
            <a:r>
              <a:rPr lang="en-US" sz="1400" b="1" dirty="0">
                <a:solidFill>
                  <a:schemeClr val="bg1"/>
                </a:solidFill>
                <a:ea typeface="Golos Text" panose="020B0503020202020204" pitchFamily="34" charset="0"/>
              </a:rPr>
              <a:t>– </a:t>
            </a:r>
            <a:r>
              <a:rPr lang="ru-RU" sz="1400" b="1" dirty="0" err="1">
                <a:solidFill>
                  <a:schemeClr val="bg1"/>
                </a:solidFill>
                <a:ea typeface="Golos Text" panose="020B0503020202020204" pitchFamily="34" charset="0"/>
              </a:rPr>
              <a:t>вазият</a:t>
            </a:r>
            <a:r>
              <a:rPr lang="en-US" sz="1400" b="1" dirty="0">
                <a:solidFill>
                  <a:schemeClr val="bg1"/>
                </a:solidFill>
                <a:ea typeface="Golos Text" panose="020B0503020202020204" pitchFamily="34" charset="0"/>
              </a:rPr>
              <a:t> </a:t>
            </a:r>
            <a:endParaRPr lang="ru-RU" sz="1400" b="1" dirty="0">
              <a:solidFill>
                <a:schemeClr val="bg1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6100" name="Rectangle 85">
            <a:extLst>
              <a:ext uri="{FF2B5EF4-FFF2-40B4-BE49-F238E27FC236}">
                <a16:creationId xmlns:a16="http://schemas.microsoft.com/office/drawing/2014/main" id="{ACB32B51-477D-46BD-82DE-BD3DD96F9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650" y="5118100"/>
            <a:ext cx="40084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одим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ушбу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ўзи </a:t>
            </a:r>
            <a:r>
              <a:rPr lang="ru-RU" altLang="en-US" sz="1200" b="0" dirty="0" err="1">
                <a:solidFill>
                  <a:schemeClr val="tx2"/>
                </a:solidFill>
              </a:rPr>
              <a:t>ёки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яқин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қариндоши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бошқарув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органларининг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аъзоси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ёки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таъсисчиси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қурилиш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ташкилоти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томонидан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бажариладиган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устидан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назоратни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амалга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оширади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ru-RU" altLang="en-US" sz="1200" b="0" dirty="0">
              <a:solidFill>
                <a:schemeClr val="tx2"/>
              </a:solidFill>
            </a:endParaRPr>
          </a:p>
        </p:txBody>
      </p:sp>
      <p:cxnSp>
        <p:nvCxnSpPr>
          <p:cNvPr id="88" name="Connector: Elbow 87">
            <a:extLst>
              <a:ext uri="{FF2B5EF4-FFF2-40B4-BE49-F238E27FC236}">
                <a16:creationId xmlns:a16="http://schemas.microsoft.com/office/drawing/2014/main" id="{EED53A81-D6DE-41C0-A147-DD17D0CABE49}"/>
              </a:ext>
            </a:extLst>
          </p:cNvPr>
          <p:cNvCxnSpPr>
            <a:cxnSpLocks/>
            <a:stCxn id="63" idx="1"/>
            <a:endCxn id="84" idx="1"/>
          </p:cNvCxnSpPr>
          <p:nvPr/>
        </p:nvCxnSpPr>
        <p:spPr>
          <a:xfrm rot="10800000" flipH="1" flipV="1">
            <a:off x="7750175" y="1476375"/>
            <a:ext cx="1588" cy="3357563"/>
          </a:xfrm>
          <a:prstGeom prst="bentConnector3">
            <a:avLst>
              <a:gd name="adj1" fmla="val -12450980"/>
            </a:avLst>
          </a:prstGeom>
          <a:ln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46B1EB8-3BFB-46E7-A22B-FD4264499421}"/>
              </a:ext>
            </a:extLst>
          </p:cNvPr>
          <p:cNvCxnSpPr>
            <a:cxnSpLocks/>
          </p:cNvCxnSpPr>
          <p:nvPr/>
        </p:nvCxnSpPr>
        <p:spPr>
          <a:xfrm>
            <a:off x="6878638" y="3209925"/>
            <a:ext cx="871537" cy="0"/>
          </a:xfrm>
          <a:prstGeom prst="line">
            <a:avLst/>
          </a:prstGeom>
          <a:ln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103" name="Graphic 6">
            <a:extLst>
              <a:ext uri="{FF2B5EF4-FFF2-40B4-BE49-F238E27FC236}">
                <a16:creationId xmlns:a16="http://schemas.microsoft.com/office/drawing/2014/main" id="{7C483AAD-9515-4517-AA7E-B3C43145A5B9}"/>
              </a:ext>
            </a:extLst>
          </p:cNvPr>
          <p:cNvGrpSpPr>
            <a:grpSpLocks/>
          </p:cNvGrpSpPr>
          <p:nvPr/>
        </p:nvGrpSpPr>
        <p:grpSpPr bwMode="auto">
          <a:xfrm>
            <a:off x="5565775" y="2276475"/>
            <a:ext cx="1189038" cy="2954338"/>
            <a:chOff x="5565053" y="2277158"/>
            <a:chExt cx="1189311" cy="2954095"/>
          </a:xfrm>
        </p:grpSpPr>
        <p:sp>
          <p:nvSpPr>
            <p:cNvPr id="46104" name="Freeform: Shape 8">
              <a:extLst>
                <a:ext uri="{FF2B5EF4-FFF2-40B4-BE49-F238E27FC236}">
                  <a16:creationId xmlns:a16="http://schemas.microsoft.com/office/drawing/2014/main" id="{8F731CBB-2EB4-48F9-B323-5A1AE5EC8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6279" y="4706422"/>
              <a:ext cx="1074216" cy="537108"/>
            </a:xfrm>
            <a:custGeom>
              <a:avLst/>
              <a:gdLst>
                <a:gd name="T0" fmla="*/ 1053116 w 1074216"/>
                <a:gd name="T1" fmla="*/ 283900 h 537108"/>
                <a:gd name="T2" fmla="*/ 540945 w 1074216"/>
                <a:gd name="T3" fmla="*/ 539027 h 537108"/>
                <a:gd name="T4" fmla="*/ 28774 w 1074216"/>
                <a:gd name="T5" fmla="*/ 283900 h 537108"/>
                <a:gd name="T6" fmla="*/ 540945 w 1074216"/>
                <a:gd name="T7" fmla="*/ 28774 h 537108"/>
                <a:gd name="T8" fmla="*/ 1053116 w 1074216"/>
                <a:gd name="T9" fmla="*/ 283900 h 537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74216"/>
                <a:gd name="T16" fmla="*/ 0 h 537108"/>
                <a:gd name="T17" fmla="*/ 1074216 w 1074216"/>
                <a:gd name="T18" fmla="*/ 537108 h 5371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74216" h="537108">
                  <a:moveTo>
                    <a:pt x="1053116" y="283900"/>
                  </a:moveTo>
                  <a:cubicBezTo>
                    <a:pt x="1053116" y="424699"/>
                    <a:pt x="823694" y="539027"/>
                    <a:pt x="540945" y="539027"/>
                  </a:cubicBezTo>
                  <a:cubicBezTo>
                    <a:pt x="258196" y="539027"/>
                    <a:pt x="28774" y="424699"/>
                    <a:pt x="28774" y="283900"/>
                  </a:cubicBezTo>
                  <a:cubicBezTo>
                    <a:pt x="28774" y="143101"/>
                    <a:pt x="258196" y="28774"/>
                    <a:pt x="540945" y="28774"/>
                  </a:cubicBezTo>
                  <a:cubicBezTo>
                    <a:pt x="823694" y="28774"/>
                    <a:pt x="1053116" y="143101"/>
                    <a:pt x="1053116" y="283900"/>
                  </a:cubicBezTo>
                  <a:close/>
                </a:path>
              </a:pathLst>
            </a:custGeom>
            <a:solidFill>
              <a:srgbClr val="E2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6105" name="Freeform: Shape 9">
              <a:extLst>
                <a:ext uri="{FF2B5EF4-FFF2-40B4-BE49-F238E27FC236}">
                  <a16:creationId xmlns:a16="http://schemas.microsoft.com/office/drawing/2014/main" id="{05782222-85DB-4EED-A613-ED53E6113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057" y="4791062"/>
              <a:ext cx="191824" cy="306919"/>
            </a:xfrm>
            <a:custGeom>
              <a:avLst/>
              <a:gdLst>
                <a:gd name="T0" fmla="*/ 76330 w 191824"/>
                <a:gd name="T1" fmla="*/ 96442 h 306918"/>
                <a:gd name="T2" fmla="*/ 156512 w 191824"/>
                <a:gd name="T3" fmla="*/ 30455 h 306918"/>
                <a:gd name="T4" fmla="*/ 185286 w 191824"/>
                <a:gd name="T5" fmla="*/ 130203 h 306918"/>
                <a:gd name="T6" fmla="*/ 174928 w 191824"/>
                <a:gd name="T7" fmla="*/ 153995 h 306918"/>
                <a:gd name="T8" fmla="*/ 162651 w 191824"/>
                <a:gd name="T9" fmla="*/ 204252 h 306918"/>
                <a:gd name="T10" fmla="*/ 156129 w 191824"/>
                <a:gd name="T11" fmla="*/ 246838 h 306918"/>
                <a:gd name="T12" fmla="*/ 92443 w 191824"/>
                <a:gd name="T13" fmla="*/ 310140 h 306918"/>
                <a:gd name="T14" fmla="*/ 41034 w 191824"/>
                <a:gd name="T15" fmla="*/ 291724 h 306918"/>
                <a:gd name="T16" fmla="*/ 39883 w 191824"/>
                <a:gd name="T17" fmla="*/ 191209 h 306918"/>
                <a:gd name="T18" fmla="*/ 76330 w 191824"/>
                <a:gd name="T19" fmla="*/ 96442 h 3069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1824"/>
                <a:gd name="T31" fmla="*/ 0 h 306918"/>
                <a:gd name="T32" fmla="*/ 191824 w 191824"/>
                <a:gd name="T33" fmla="*/ 306918 h 3069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1824" h="306918">
                  <a:moveTo>
                    <a:pt x="76330" y="96442"/>
                  </a:moveTo>
                  <a:cubicBezTo>
                    <a:pt x="90525" y="50788"/>
                    <a:pt x="126204" y="21247"/>
                    <a:pt x="156512" y="30455"/>
                  </a:cubicBezTo>
                  <a:cubicBezTo>
                    <a:pt x="186437" y="39662"/>
                    <a:pt x="190274" y="81864"/>
                    <a:pt x="185286" y="130203"/>
                  </a:cubicBezTo>
                  <a:cubicBezTo>
                    <a:pt x="184519" y="139027"/>
                    <a:pt x="179148" y="146700"/>
                    <a:pt x="174928" y="153990"/>
                  </a:cubicBezTo>
                  <a:cubicBezTo>
                    <a:pt x="166487" y="169336"/>
                    <a:pt x="162267" y="186600"/>
                    <a:pt x="162651" y="204247"/>
                  </a:cubicBezTo>
                  <a:cubicBezTo>
                    <a:pt x="162651" y="217675"/>
                    <a:pt x="160733" y="232254"/>
                    <a:pt x="156129" y="246833"/>
                  </a:cubicBezTo>
                  <a:cubicBezTo>
                    <a:pt x="146538" y="277908"/>
                    <a:pt x="115462" y="298625"/>
                    <a:pt x="92443" y="310135"/>
                  </a:cubicBezTo>
                  <a:cubicBezTo>
                    <a:pt x="73261" y="319726"/>
                    <a:pt x="49858" y="311286"/>
                    <a:pt x="41034" y="291719"/>
                  </a:cubicBezTo>
                  <a:cubicBezTo>
                    <a:pt x="28374" y="264480"/>
                    <a:pt x="21852" y="223814"/>
                    <a:pt x="39883" y="191204"/>
                  </a:cubicBezTo>
                  <a:cubicBezTo>
                    <a:pt x="47173" y="177776"/>
                    <a:pt x="73644" y="104883"/>
                    <a:pt x="76330" y="9644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6106" name="Freeform: Shape 10">
              <a:extLst>
                <a:ext uri="{FF2B5EF4-FFF2-40B4-BE49-F238E27FC236}">
                  <a16:creationId xmlns:a16="http://schemas.microsoft.com/office/drawing/2014/main" id="{F33B7CB7-4828-4099-ACA7-DFDF23809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4614" y="4630583"/>
              <a:ext cx="306919" cy="268554"/>
            </a:xfrm>
            <a:custGeom>
              <a:avLst/>
              <a:gdLst>
                <a:gd name="T0" fmla="*/ 97063 w 306918"/>
                <a:gd name="T1" fmla="*/ 185178 h 268554"/>
                <a:gd name="T2" fmla="*/ 122384 w 306918"/>
                <a:gd name="T3" fmla="*/ 210883 h 268554"/>
                <a:gd name="T4" fmla="*/ 190295 w 306918"/>
                <a:gd name="T5" fmla="*/ 249247 h 268554"/>
                <a:gd name="T6" fmla="*/ 273547 w 306918"/>
                <a:gd name="T7" fmla="*/ 258839 h 268554"/>
                <a:gd name="T8" fmla="*/ 289660 w 306918"/>
                <a:gd name="T9" fmla="*/ 214336 h 268554"/>
                <a:gd name="T10" fmla="*/ 230578 w 306918"/>
                <a:gd name="T11" fmla="*/ 152952 h 268554"/>
                <a:gd name="T12" fmla="*/ 188377 w 306918"/>
                <a:gd name="T13" fmla="*/ 116505 h 268554"/>
                <a:gd name="T14" fmla="*/ 159219 w 306918"/>
                <a:gd name="T15" fmla="*/ 60492 h 268554"/>
                <a:gd name="T16" fmla="*/ 154615 w 306918"/>
                <a:gd name="T17" fmla="*/ 37090 h 268554"/>
                <a:gd name="T18" fmla="*/ 40667 w 306918"/>
                <a:gd name="T19" fmla="*/ 50518 h 268554"/>
                <a:gd name="T20" fmla="*/ 28774 w 306918"/>
                <a:gd name="T21" fmla="*/ 129549 h 268554"/>
                <a:gd name="T22" fmla="*/ 50258 w 306918"/>
                <a:gd name="T23" fmla="*/ 162926 h 268554"/>
                <a:gd name="T24" fmla="*/ 97447 w 306918"/>
                <a:gd name="T25" fmla="*/ 184795 h 2685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6918"/>
                <a:gd name="T40" fmla="*/ 0 h 268554"/>
                <a:gd name="T41" fmla="*/ 306918 w 306918"/>
                <a:gd name="T42" fmla="*/ 268554 h 2685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6918" h="268554">
                  <a:moveTo>
                    <a:pt x="97063" y="185178"/>
                  </a:moveTo>
                  <a:cubicBezTo>
                    <a:pt x="104352" y="190549"/>
                    <a:pt x="115095" y="202826"/>
                    <a:pt x="122384" y="210883"/>
                  </a:cubicBezTo>
                  <a:cubicBezTo>
                    <a:pt x="140032" y="229682"/>
                    <a:pt x="164969" y="240424"/>
                    <a:pt x="190290" y="249247"/>
                  </a:cubicBezTo>
                  <a:cubicBezTo>
                    <a:pt x="225202" y="261524"/>
                    <a:pt x="253208" y="264210"/>
                    <a:pt x="273542" y="258839"/>
                  </a:cubicBezTo>
                  <a:cubicBezTo>
                    <a:pt x="293108" y="253851"/>
                    <a:pt x="301164" y="230832"/>
                    <a:pt x="289655" y="214336"/>
                  </a:cubicBezTo>
                  <a:cubicBezTo>
                    <a:pt x="278529" y="198222"/>
                    <a:pt x="258196" y="177122"/>
                    <a:pt x="230573" y="152952"/>
                  </a:cubicBezTo>
                  <a:cubicBezTo>
                    <a:pt x="214843" y="139140"/>
                    <a:pt x="200265" y="126480"/>
                    <a:pt x="188372" y="116505"/>
                  </a:cubicBezTo>
                  <a:cubicBezTo>
                    <a:pt x="171875" y="102310"/>
                    <a:pt x="161132" y="82360"/>
                    <a:pt x="159214" y="60492"/>
                  </a:cubicBezTo>
                  <a:cubicBezTo>
                    <a:pt x="158063" y="48599"/>
                    <a:pt x="156529" y="37857"/>
                    <a:pt x="154610" y="37090"/>
                  </a:cubicBezTo>
                  <a:cubicBezTo>
                    <a:pt x="112025" y="20977"/>
                    <a:pt x="51409" y="29800"/>
                    <a:pt x="40667" y="50518"/>
                  </a:cubicBezTo>
                  <a:cubicBezTo>
                    <a:pt x="40667" y="50518"/>
                    <a:pt x="28774" y="113819"/>
                    <a:pt x="28774" y="129549"/>
                  </a:cubicBezTo>
                  <a:cubicBezTo>
                    <a:pt x="28774" y="139524"/>
                    <a:pt x="31843" y="156021"/>
                    <a:pt x="50258" y="162926"/>
                  </a:cubicBezTo>
                  <a:cubicBezTo>
                    <a:pt x="61767" y="167147"/>
                    <a:pt x="80183" y="172518"/>
                    <a:pt x="97447" y="184795"/>
                  </a:cubicBezTo>
                  <a:lnTo>
                    <a:pt x="97063" y="18517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6107" name="Freeform: Shape 11">
              <a:extLst>
                <a:ext uri="{FF2B5EF4-FFF2-40B4-BE49-F238E27FC236}">
                  <a16:creationId xmlns:a16="http://schemas.microsoft.com/office/drawing/2014/main" id="{0EC588CA-7D13-4C96-B512-8428F937B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890" y="3164921"/>
              <a:ext cx="498743" cy="1726419"/>
            </a:xfrm>
            <a:custGeom>
              <a:avLst/>
              <a:gdLst>
                <a:gd name="T0" fmla="*/ 29157 w 498743"/>
                <a:gd name="T1" fmla="*/ 28774 h 1726419"/>
                <a:gd name="T2" fmla="*/ 29157 w 498743"/>
                <a:gd name="T3" fmla="*/ 181849 h 1726419"/>
                <a:gd name="T4" fmla="*/ 67906 w 498743"/>
                <a:gd name="T5" fmla="*/ 1680765 h 1726419"/>
                <a:gd name="T6" fmla="*/ 210623 w 498743"/>
                <a:gd name="T7" fmla="*/ 1673092 h 1726419"/>
                <a:gd name="T8" fmla="*/ 285818 w 498743"/>
                <a:gd name="T9" fmla="*/ 598492 h 1726419"/>
                <a:gd name="T10" fmla="*/ 315359 w 498743"/>
                <a:gd name="T11" fmla="*/ 1510425 h 1726419"/>
                <a:gd name="T12" fmla="*/ 471504 w 498743"/>
                <a:gd name="T13" fmla="*/ 1506972 h 1726419"/>
                <a:gd name="T14" fmla="*/ 493756 w 498743"/>
                <a:gd name="T15" fmla="*/ 285051 h 1726419"/>
                <a:gd name="T16" fmla="*/ 487618 w 498743"/>
                <a:gd name="T17" fmla="*/ 220598 h 1726419"/>
                <a:gd name="T18" fmla="*/ 28774 w 498743"/>
                <a:gd name="T19" fmla="*/ 29157 h 17264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98743"/>
                <a:gd name="T31" fmla="*/ 0 h 1726419"/>
                <a:gd name="T32" fmla="*/ 498743 w 498743"/>
                <a:gd name="T33" fmla="*/ 1726419 h 17264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98743" h="1726419">
                  <a:moveTo>
                    <a:pt x="29157" y="28774"/>
                  </a:moveTo>
                  <a:lnTo>
                    <a:pt x="29157" y="181849"/>
                  </a:lnTo>
                  <a:cubicBezTo>
                    <a:pt x="29157" y="204868"/>
                    <a:pt x="67906" y="1680765"/>
                    <a:pt x="67906" y="1680765"/>
                  </a:cubicBezTo>
                  <a:cubicBezTo>
                    <a:pt x="67906" y="1718746"/>
                    <a:pt x="211007" y="1722199"/>
                    <a:pt x="210623" y="1673092"/>
                  </a:cubicBezTo>
                  <a:lnTo>
                    <a:pt x="285818" y="598492"/>
                  </a:lnTo>
                  <a:lnTo>
                    <a:pt x="315359" y="1510425"/>
                  </a:lnTo>
                  <a:cubicBezTo>
                    <a:pt x="314976" y="1556463"/>
                    <a:pt x="474190" y="1545337"/>
                    <a:pt x="471504" y="1506972"/>
                  </a:cubicBezTo>
                  <a:lnTo>
                    <a:pt x="493756" y="285051"/>
                  </a:lnTo>
                  <a:cubicBezTo>
                    <a:pt x="494140" y="263567"/>
                    <a:pt x="492221" y="241699"/>
                    <a:pt x="487618" y="220598"/>
                  </a:cubicBezTo>
                  <a:lnTo>
                    <a:pt x="28774" y="29157"/>
                  </a:lnTo>
                  <a:lnTo>
                    <a:pt x="29157" y="28774"/>
                  </a:ln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6108" name="Freeform: Shape 12">
              <a:extLst>
                <a:ext uri="{FF2B5EF4-FFF2-40B4-BE49-F238E27FC236}">
                  <a16:creationId xmlns:a16="http://schemas.microsoft.com/office/drawing/2014/main" id="{D3BA34B6-2D94-48C8-9DD1-DD8EB4C1C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8935" y="3717569"/>
              <a:ext cx="115095" cy="882392"/>
            </a:xfrm>
            <a:custGeom>
              <a:avLst/>
              <a:gdLst>
                <a:gd name="T0" fmla="*/ 28774 w 115094"/>
                <a:gd name="T1" fmla="*/ 51215 h 882392"/>
                <a:gd name="T2" fmla="*/ 59471 w 115094"/>
                <a:gd name="T3" fmla="*/ 32416 h 882392"/>
                <a:gd name="T4" fmla="*/ 97452 w 115094"/>
                <a:gd name="T5" fmla="*/ 55051 h 882392"/>
                <a:gd name="T6" fmla="*/ 56396 w 115094"/>
                <a:gd name="T7" fmla="*/ 871840 h 882392"/>
                <a:gd name="T8" fmla="*/ 28774 w 115094"/>
                <a:gd name="T9" fmla="*/ 51215 h 8823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094"/>
                <a:gd name="T16" fmla="*/ 0 h 882392"/>
                <a:gd name="T17" fmla="*/ 115094 w 115094"/>
                <a:gd name="T18" fmla="*/ 882392 h 8823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094" h="882392">
                  <a:moveTo>
                    <a:pt x="28774" y="51215"/>
                  </a:moveTo>
                  <a:lnTo>
                    <a:pt x="59466" y="32416"/>
                  </a:lnTo>
                  <a:cubicBezTo>
                    <a:pt x="76730" y="22058"/>
                    <a:pt x="98214" y="35102"/>
                    <a:pt x="97447" y="55051"/>
                  </a:cubicBezTo>
                  <a:lnTo>
                    <a:pt x="56396" y="871840"/>
                  </a:lnTo>
                  <a:lnTo>
                    <a:pt x="28774" y="51215"/>
                  </a:ln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6109" name="Freeform: Shape 13">
              <a:extLst>
                <a:ext uri="{FF2B5EF4-FFF2-40B4-BE49-F238E27FC236}">
                  <a16:creationId xmlns:a16="http://schemas.microsoft.com/office/drawing/2014/main" id="{1EA3B45B-08B3-4A47-907A-0FA52D681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338" y="3176047"/>
              <a:ext cx="76730" cy="153459"/>
            </a:xfrm>
            <a:custGeom>
              <a:avLst/>
              <a:gdLst>
                <a:gd name="T0" fmla="*/ 80571 w 76729"/>
                <a:gd name="T1" fmla="*/ 28774 h 153459"/>
                <a:gd name="T2" fmla="*/ 84791 w 76729"/>
                <a:gd name="T3" fmla="*/ 93994 h 153459"/>
                <a:gd name="T4" fmla="*/ 62923 w 76729"/>
                <a:gd name="T5" fmla="*/ 152309 h 153459"/>
                <a:gd name="T6" fmla="*/ 28774 w 76729"/>
                <a:gd name="T7" fmla="*/ 126988 h 153459"/>
                <a:gd name="T8" fmla="*/ 50647 w 76729"/>
                <a:gd name="T9" fmla="*/ 36830 h 153459"/>
                <a:gd name="T10" fmla="*/ 80571 w 76729"/>
                <a:gd name="T11" fmla="*/ 28774 h 1534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6729"/>
                <a:gd name="T19" fmla="*/ 0 h 153459"/>
                <a:gd name="T20" fmla="*/ 76729 w 76729"/>
                <a:gd name="T21" fmla="*/ 153459 h 15345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6729" h="153459">
                  <a:moveTo>
                    <a:pt x="80566" y="28774"/>
                  </a:moveTo>
                  <a:cubicBezTo>
                    <a:pt x="80566" y="28774"/>
                    <a:pt x="89774" y="46421"/>
                    <a:pt x="84786" y="93994"/>
                  </a:cubicBezTo>
                  <a:cubicBezTo>
                    <a:pt x="81334" y="127371"/>
                    <a:pt x="62918" y="152309"/>
                    <a:pt x="62918" y="152309"/>
                  </a:cubicBezTo>
                  <a:lnTo>
                    <a:pt x="28774" y="126988"/>
                  </a:lnTo>
                  <a:lnTo>
                    <a:pt x="50642" y="36830"/>
                  </a:lnTo>
                  <a:lnTo>
                    <a:pt x="80566" y="28774"/>
                  </a:lnTo>
                  <a:close/>
                </a:path>
              </a:pathLst>
            </a:custGeom>
            <a:solidFill>
              <a:srgbClr val="343C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6110" name="Freeform: Shape 14">
              <a:extLst>
                <a:ext uri="{FF2B5EF4-FFF2-40B4-BE49-F238E27FC236}">
                  <a16:creationId xmlns:a16="http://schemas.microsoft.com/office/drawing/2014/main" id="{C1E1C0A0-DB10-4938-901F-C01456AFC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8854" y="3189475"/>
              <a:ext cx="76730" cy="153459"/>
            </a:xfrm>
            <a:custGeom>
              <a:avLst/>
              <a:gdLst>
                <a:gd name="T0" fmla="*/ 70213 w 76729"/>
                <a:gd name="T1" fmla="*/ 29157 h 153459"/>
                <a:gd name="T2" fmla="*/ 73666 w 76729"/>
                <a:gd name="T3" fmla="*/ 81333 h 153459"/>
                <a:gd name="T4" fmla="*/ 56018 w 76729"/>
                <a:gd name="T5" fmla="*/ 127755 h 153459"/>
                <a:gd name="T6" fmla="*/ 28774 w 76729"/>
                <a:gd name="T7" fmla="*/ 107422 h 153459"/>
                <a:gd name="T8" fmla="*/ 46043 w 76729"/>
                <a:gd name="T9" fmla="*/ 35296 h 153459"/>
                <a:gd name="T10" fmla="*/ 69829 w 76729"/>
                <a:gd name="T11" fmla="*/ 28774 h 1534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6729"/>
                <a:gd name="T19" fmla="*/ 0 h 153459"/>
                <a:gd name="T20" fmla="*/ 76729 w 76729"/>
                <a:gd name="T21" fmla="*/ 153459 h 15345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6729" h="153459">
                  <a:moveTo>
                    <a:pt x="70208" y="29157"/>
                  </a:moveTo>
                  <a:cubicBezTo>
                    <a:pt x="70208" y="29157"/>
                    <a:pt x="77497" y="43352"/>
                    <a:pt x="73661" y="81333"/>
                  </a:cubicBezTo>
                  <a:cubicBezTo>
                    <a:pt x="70975" y="107805"/>
                    <a:pt x="56013" y="127755"/>
                    <a:pt x="56013" y="127755"/>
                  </a:cubicBezTo>
                  <a:lnTo>
                    <a:pt x="28774" y="107422"/>
                  </a:lnTo>
                  <a:lnTo>
                    <a:pt x="46038" y="35296"/>
                  </a:lnTo>
                  <a:lnTo>
                    <a:pt x="69824" y="28774"/>
                  </a:lnTo>
                  <a:lnTo>
                    <a:pt x="70208" y="29157"/>
                  </a:lnTo>
                  <a:close/>
                </a:path>
              </a:pathLst>
            </a:custGeom>
            <a:solidFill>
              <a:srgbClr val="9BA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6111" name="Freeform: Shape 15">
              <a:extLst>
                <a:ext uri="{FF2B5EF4-FFF2-40B4-BE49-F238E27FC236}">
                  <a16:creationId xmlns:a16="http://schemas.microsoft.com/office/drawing/2014/main" id="{540433A0-8F9C-47CF-8B3E-492327FA8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7395" y="3126137"/>
              <a:ext cx="306919" cy="191824"/>
            </a:xfrm>
            <a:custGeom>
              <a:avLst/>
              <a:gdLst>
                <a:gd name="T0" fmla="*/ 280836 w 306918"/>
                <a:gd name="T1" fmla="*/ 161552 h 191824"/>
                <a:gd name="T2" fmla="*/ 183389 w 306918"/>
                <a:gd name="T3" fmla="*/ 191860 h 191824"/>
                <a:gd name="T4" fmla="*/ 55245 w 306918"/>
                <a:gd name="T5" fmla="*/ 181502 h 191824"/>
                <a:gd name="T6" fmla="*/ 28774 w 306918"/>
                <a:gd name="T7" fmla="*/ 177665 h 191824"/>
                <a:gd name="T8" fmla="*/ 49874 w 306918"/>
                <a:gd name="T9" fmla="*/ 85590 h 191824"/>
                <a:gd name="T10" fmla="*/ 82101 w 306918"/>
                <a:gd name="T11" fmla="*/ 96716 h 191824"/>
                <a:gd name="T12" fmla="*/ 99365 w 306918"/>
                <a:gd name="T13" fmla="*/ 100936 h 191824"/>
                <a:gd name="T14" fmla="*/ 110491 w 306918"/>
                <a:gd name="T15" fmla="*/ 79835 h 191824"/>
                <a:gd name="T16" fmla="*/ 130441 w 306918"/>
                <a:gd name="T17" fmla="*/ 59885 h 191824"/>
                <a:gd name="T18" fmla="*/ 169961 w 306918"/>
                <a:gd name="T19" fmla="*/ 41470 h 191824"/>
                <a:gd name="T20" fmla="*/ 210628 w 306918"/>
                <a:gd name="T21" fmla="*/ 31879 h 191824"/>
                <a:gd name="T22" fmla="*/ 195282 w 306918"/>
                <a:gd name="T23" fmla="*/ 57967 h 191824"/>
                <a:gd name="T24" fmla="*/ 161521 w 306918"/>
                <a:gd name="T25" fmla="*/ 83671 h 191824"/>
                <a:gd name="T26" fmla="*/ 248609 w 306918"/>
                <a:gd name="T27" fmla="*/ 68326 h 191824"/>
                <a:gd name="T28" fmla="*/ 281603 w 306918"/>
                <a:gd name="T29" fmla="*/ 161552 h 1918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6918"/>
                <a:gd name="T46" fmla="*/ 0 h 191824"/>
                <a:gd name="T47" fmla="*/ 306918 w 306918"/>
                <a:gd name="T48" fmla="*/ 191824 h 1918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6918" h="191824">
                  <a:moveTo>
                    <a:pt x="280831" y="161552"/>
                  </a:moveTo>
                  <a:cubicBezTo>
                    <a:pt x="272007" y="169225"/>
                    <a:pt x="204101" y="192628"/>
                    <a:pt x="183384" y="191860"/>
                  </a:cubicBezTo>
                  <a:cubicBezTo>
                    <a:pt x="141566" y="189942"/>
                    <a:pt x="65604" y="183420"/>
                    <a:pt x="55245" y="181502"/>
                  </a:cubicBezTo>
                  <a:cubicBezTo>
                    <a:pt x="47189" y="180351"/>
                    <a:pt x="38365" y="178816"/>
                    <a:pt x="28774" y="177665"/>
                  </a:cubicBezTo>
                  <a:lnTo>
                    <a:pt x="49874" y="85590"/>
                  </a:lnTo>
                  <a:cubicBezTo>
                    <a:pt x="60616" y="89043"/>
                    <a:pt x="70975" y="92879"/>
                    <a:pt x="82101" y="96716"/>
                  </a:cubicBezTo>
                  <a:cubicBezTo>
                    <a:pt x="90157" y="99401"/>
                    <a:pt x="94761" y="100168"/>
                    <a:pt x="99365" y="100936"/>
                  </a:cubicBezTo>
                  <a:cubicBezTo>
                    <a:pt x="100132" y="100936"/>
                    <a:pt x="110491" y="79835"/>
                    <a:pt x="110491" y="79835"/>
                  </a:cubicBezTo>
                  <a:cubicBezTo>
                    <a:pt x="114711" y="71395"/>
                    <a:pt x="121617" y="64489"/>
                    <a:pt x="130441" y="59885"/>
                  </a:cubicBezTo>
                  <a:cubicBezTo>
                    <a:pt x="130441" y="59885"/>
                    <a:pt x="153843" y="47992"/>
                    <a:pt x="169956" y="41470"/>
                  </a:cubicBezTo>
                  <a:cubicBezTo>
                    <a:pt x="189522" y="33030"/>
                    <a:pt x="204485" y="23822"/>
                    <a:pt x="210623" y="31879"/>
                  </a:cubicBezTo>
                  <a:cubicBezTo>
                    <a:pt x="217529" y="40703"/>
                    <a:pt x="201799" y="53363"/>
                    <a:pt x="195277" y="57967"/>
                  </a:cubicBezTo>
                  <a:lnTo>
                    <a:pt x="161516" y="83671"/>
                  </a:lnTo>
                  <a:cubicBezTo>
                    <a:pt x="201799" y="64489"/>
                    <a:pt x="243233" y="41087"/>
                    <a:pt x="248604" y="68326"/>
                  </a:cubicBezTo>
                  <a:cubicBezTo>
                    <a:pt x="248604" y="68326"/>
                    <a:pt x="333007" y="115131"/>
                    <a:pt x="281598" y="161552"/>
                  </a:cubicBezTo>
                  <a:lnTo>
                    <a:pt x="280831" y="161552"/>
                  </a:lnTo>
                  <a:close/>
                </a:path>
              </a:pathLst>
            </a:custGeom>
            <a:solidFill>
              <a:srgbClr val="FCB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6112" name="Freeform: Shape 16">
              <a:extLst>
                <a:ext uri="{FF2B5EF4-FFF2-40B4-BE49-F238E27FC236}">
                  <a16:creationId xmlns:a16="http://schemas.microsoft.com/office/drawing/2014/main" id="{50A7E313-FBEE-4DFB-B85E-A2FF445D7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3149" y="3180651"/>
              <a:ext cx="115095" cy="153459"/>
            </a:xfrm>
            <a:custGeom>
              <a:avLst/>
              <a:gdLst>
                <a:gd name="T0" fmla="*/ 81722 w 115094"/>
                <a:gd name="T1" fmla="*/ 136579 h 153459"/>
                <a:gd name="T2" fmla="*/ 28774 w 115094"/>
                <a:gd name="T3" fmla="*/ 137346 h 153459"/>
                <a:gd name="T4" fmla="*/ 47572 w 115094"/>
                <a:gd name="T5" fmla="*/ 28774 h 153459"/>
                <a:gd name="T6" fmla="*/ 95917 w 115094"/>
                <a:gd name="T7" fmla="*/ 37981 h 153459"/>
                <a:gd name="T8" fmla="*/ 81722 w 115094"/>
                <a:gd name="T9" fmla="*/ 136579 h 1534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094"/>
                <a:gd name="T16" fmla="*/ 0 h 153459"/>
                <a:gd name="T17" fmla="*/ 115094 w 115094"/>
                <a:gd name="T18" fmla="*/ 153459 h 1534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094" h="153459">
                  <a:moveTo>
                    <a:pt x="81717" y="136579"/>
                  </a:moveTo>
                  <a:cubicBezTo>
                    <a:pt x="81717" y="136579"/>
                    <a:pt x="59082" y="138114"/>
                    <a:pt x="28774" y="137346"/>
                  </a:cubicBezTo>
                  <a:lnTo>
                    <a:pt x="47572" y="28774"/>
                  </a:lnTo>
                  <a:cubicBezTo>
                    <a:pt x="75195" y="34145"/>
                    <a:pt x="95912" y="37981"/>
                    <a:pt x="95912" y="37981"/>
                  </a:cubicBezTo>
                  <a:cubicBezTo>
                    <a:pt x="72893" y="48340"/>
                    <a:pt x="71742" y="119315"/>
                    <a:pt x="81717" y="136579"/>
                  </a:cubicBezTo>
                  <a:close/>
                </a:path>
              </a:pathLst>
            </a:custGeom>
            <a:solidFill>
              <a:srgbClr val="C6D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6113" name="Freeform: Shape 17">
              <a:extLst>
                <a:ext uri="{FF2B5EF4-FFF2-40B4-BE49-F238E27FC236}">
                  <a16:creationId xmlns:a16="http://schemas.microsoft.com/office/drawing/2014/main" id="{267E3A23-DD4D-471E-9DB8-69BE9738F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422" y="2772180"/>
              <a:ext cx="498743" cy="575473"/>
            </a:xfrm>
            <a:custGeom>
              <a:avLst/>
              <a:gdLst>
                <a:gd name="T0" fmla="*/ 487483 w 498743"/>
                <a:gd name="T1" fmla="*/ 432641 h 575473"/>
                <a:gd name="T2" fmla="*/ 469835 w 498743"/>
                <a:gd name="T3" fmla="*/ 556175 h 575473"/>
                <a:gd name="T4" fmla="*/ 131840 w 498743"/>
                <a:gd name="T5" fmla="*/ 515509 h 575473"/>
                <a:gd name="T6" fmla="*/ 29790 w 498743"/>
                <a:gd name="T7" fmla="*/ 83520 h 575473"/>
                <a:gd name="T8" fmla="*/ 35161 w 498743"/>
                <a:gd name="T9" fmla="*/ 53596 h 575473"/>
                <a:gd name="T10" fmla="*/ 61633 w 498743"/>
                <a:gd name="T11" fmla="*/ 35180 h 575473"/>
                <a:gd name="T12" fmla="*/ 193991 w 498743"/>
                <a:gd name="T13" fmla="*/ 38633 h 575473"/>
                <a:gd name="T14" fmla="*/ 260363 w 498743"/>
                <a:gd name="T15" fmla="*/ 379313 h 575473"/>
                <a:gd name="T16" fmla="*/ 269954 w 498743"/>
                <a:gd name="T17" fmla="*/ 388905 h 575473"/>
                <a:gd name="T18" fmla="*/ 487483 w 498743"/>
                <a:gd name="T19" fmla="*/ 433024 h 5754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98743"/>
                <a:gd name="T31" fmla="*/ 0 h 575473"/>
                <a:gd name="T32" fmla="*/ 498743 w 498743"/>
                <a:gd name="T33" fmla="*/ 575473 h 5754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98743" h="575473">
                  <a:moveTo>
                    <a:pt x="487483" y="432641"/>
                  </a:moveTo>
                  <a:cubicBezTo>
                    <a:pt x="458709" y="445301"/>
                    <a:pt x="457174" y="534691"/>
                    <a:pt x="469835" y="556175"/>
                  </a:cubicBezTo>
                  <a:cubicBezTo>
                    <a:pt x="469835" y="556175"/>
                    <a:pt x="180180" y="556175"/>
                    <a:pt x="131840" y="515509"/>
                  </a:cubicBezTo>
                  <a:cubicBezTo>
                    <a:pt x="98463" y="487119"/>
                    <a:pt x="49356" y="203602"/>
                    <a:pt x="29790" y="83520"/>
                  </a:cubicBezTo>
                  <a:cubicBezTo>
                    <a:pt x="27488" y="74313"/>
                    <a:pt x="29022" y="62803"/>
                    <a:pt x="35161" y="53596"/>
                  </a:cubicBezTo>
                  <a:cubicBezTo>
                    <a:pt x="41299" y="44004"/>
                    <a:pt x="50507" y="37482"/>
                    <a:pt x="61633" y="35180"/>
                  </a:cubicBezTo>
                  <a:cubicBezTo>
                    <a:pt x="61633" y="35180"/>
                    <a:pt x="190155" y="18684"/>
                    <a:pt x="193991" y="38633"/>
                  </a:cubicBezTo>
                  <a:cubicBezTo>
                    <a:pt x="203583" y="88891"/>
                    <a:pt x="251539" y="327137"/>
                    <a:pt x="260363" y="379313"/>
                  </a:cubicBezTo>
                  <a:cubicBezTo>
                    <a:pt x="261130" y="384301"/>
                    <a:pt x="264966" y="386986"/>
                    <a:pt x="269954" y="388905"/>
                  </a:cubicBezTo>
                  <a:cubicBezTo>
                    <a:pt x="290671" y="396578"/>
                    <a:pt x="487483" y="433024"/>
                    <a:pt x="487483" y="433024"/>
                  </a:cubicBezTo>
                  <a:lnTo>
                    <a:pt x="487483" y="432641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6114" name="Freeform: Shape 18">
              <a:extLst>
                <a:ext uri="{FF2B5EF4-FFF2-40B4-BE49-F238E27FC236}">
                  <a16:creationId xmlns:a16="http://schemas.microsoft.com/office/drawing/2014/main" id="{527DBA79-7F25-4D85-B090-F107A4D68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6695" y="2635991"/>
              <a:ext cx="575473" cy="959122"/>
            </a:xfrm>
            <a:custGeom>
              <a:avLst/>
              <a:gdLst>
                <a:gd name="T0" fmla="*/ 28774 w 575473"/>
                <a:gd name="T1" fmla="*/ 302577 h 959121"/>
                <a:gd name="T2" fmla="*/ 87472 w 575473"/>
                <a:gd name="T3" fmla="*/ 497476 h 959121"/>
                <a:gd name="T4" fmla="*/ 98981 w 575473"/>
                <a:gd name="T5" fmla="*/ 853502 h 959121"/>
                <a:gd name="T6" fmla="*/ 557442 w 575473"/>
                <a:gd name="T7" fmla="*/ 774854 h 959121"/>
                <a:gd name="T8" fmla="*/ 557442 w 575473"/>
                <a:gd name="T9" fmla="*/ 175973 h 959121"/>
                <a:gd name="T10" fmla="*/ 408970 w 575473"/>
                <a:gd name="T11" fmla="*/ 36325 h 959121"/>
                <a:gd name="T12" fmla="*/ 360630 w 575473"/>
                <a:gd name="T13" fmla="*/ 48602 h 959121"/>
                <a:gd name="T14" fmla="*/ 302699 w 575473"/>
                <a:gd name="T15" fmla="*/ 29036 h 959121"/>
                <a:gd name="T16" fmla="*/ 180699 w 575473"/>
                <a:gd name="T17" fmla="*/ 99627 h 959121"/>
                <a:gd name="T18" fmla="*/ 156529 w 575473"/>
                <a:gd name="T19" fmla="*/ 113822 h 959121"/>
                <a:gd name="T20" fmla="*/ 28774 w 575473"/>
                <a:gd name="T21" fmla="*/ 302577 h 9591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5473"/>
                <a:gd name="T34" fmla="*/ 0 h 959121"/>
                <a:gd name="T35" fmla="*/ 575473 w 575473"/>
                <a:gd name="T36" fmla="*/ 959121 h 9591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5473" h="959121">
                  <a:moveTo>
                    <a:pt x="28774" y="302577"/>
                  </a:moveTo>
                  <a:lnTo>
                    <a:pt x="87472" y="497471"/>
                  </a:lnTo>
                  <a:lnTo>
                    <a:pt x="98981" y="853497"/>
                  </a:lnTo>
                  <a:cubicBezTo>
                    <a:pt x="119315" y="985472"/>
                    <a:pt x="557442" y="946340"/>
                    <a:pt x="557442" y="774849"/>
                  </a:cubicBezTo>
                  <a:lnTo>
                    <a:pt x="557442" y="175973"/>
                  </a:lnTo>
                  <a:cubicBezTo>
                    <a:pt x="557442" y="73923"/>
                    <a:pt x="484165" y="28269"/>
                    <a:pt x="408970" y="36325"/>
                  </a:cubicBezTo>
                  <a:cubicBezTo>
                    <a:pt x="392856" y="37860"/>
                    <a:pt x="376359" y="42080"/>
                    <a:pt x="360630" y="48602"/>
                  </a:cubicBezTo>
                  <a:cubicBezTo>
                    <a:pt x="354491" y="50904"/>
                    <a:pt x="308837" y="25967"/>
                    <a:pt x="302699" y="29036"/>
                  </a:cubicBezTo>
                  <a:lnTo>
                    <a:pt x="180699" y="99627"/>
                  </a:lnTo>
                  <a:cubicBezTo>
                    <a:pt x="172258" y="104615"/>
                    <a:pt x="164202" y="109218"/>
                    <a:pt x="156529" y="113822"/>
                  </a:cubicBezTo>
                  <a:cubicBezTo>
                    <a:pt x="76730" y="162162"/>
                    <a:pt x="28774" y="207816"/>
                    <a:pt x="28774" y="302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6115" name="Freeform: Shape 19">
              <a:extLst>
                <a:ext uri="{FF2B5EF4-FFF2-40B4-BE49-F238E27FC236}">
                  <a16:creationId xmlns:a16="http://schemas.microsoft.com/office/drawing/2014/main" id="{E1129199-1F1E-4585-82CD-D8EC2765C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3507" y="2483177"/>
              <a:ext cx="191824" cy="306919"/>
            </a:xfrm>
            <a:custGeom>
              <a:avLst/>
              <a:gdLst>
                <a:gd name="T0" fmla="*/ 28774 w 191824"/>
                <a:gd name="T1" fmla="*/ 77881 h 306918"/>
                <a:gd name="T2" fmla="*/ 28774 w 191824"/>
                <a:gd name="T3" fmla="*/ 247075 h 306918"/>
                <a:gd name="T4" fmla="*/ 42585 w 191824"/>
                <a:gd name="T5" fmla="*/ 267408 h 306918"/>
                <a:gd name="T6" fmla="*/ 137346 w 191824"/>
                <a:gd name="T7" fmla="*/ 273930 h 306918"/>
                <a:gd name="T8" fmla="*/ 164202 w 191824"/>
                <a:gd name="T9" fmla="*/ 247458 h 306918"/>
                <a:gd name="T10" fmla="*/ 164202 w 191824"/>
                <a:gd name="T11" fmla="*/ 111642 h 306918"/>
                <a:gd name="T12" fmla="*/ 100132 w 191824"/>
                <a:gd name="T13" fmla="*/ 28774 h 306918"/>
                <a:gd name="T14" fmla="*/ 93227 w 191824"/>
                <a:gd name="T15" fmla="*/ 28774 h 306918"/>
                <a:gd name="T16" fmla="*/ 28774 w 191824"/>
                <a:gd name="T17" fmla="*/ 78264 h 3069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1824"/>
                <a:gd name="T28" fmla="*/ 0 h 306918"/>
                <a:gd name="T29" fmla="*/ 191824 w 191824"/>
                <a:gd name="T30" fmla="*/ 306918 h 3069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1824" h="306918">
                  <a:moveTo>
                    <a:pt x="28774" y="77881"/>
                  </a:moveTo>
                  <a:lnTo>
                    <a:pt x="28774" y="247070"/>
                  </a:lnTo>
                  <a:cubicBezTo>
                    <a:pt x="29541" y="254359"/>
                    <a:pt x="33761" y="261648"/>
                    <a:pt x="42585" y="267403"/>
                  </a:cubicBezTo>
                  <a:cubicBezTo>
                    <a:pt x="65220" y="281982"/>
                    <a:pt x="107038" y="284667"/>
                    <a:pt x="137346" y="273925"/>
                  </a:cubicBezTo>
                  <a:cubicBezTo>
                    <a:pt x="154610" y="267403"/>
                    <a:pt x="164202" y="257812"/>
                    <a:pt x="164202" y="247453"/>
                  </a:cubicBezTo>
                  <a:lnTo>
                    <a:pt x="164202" y="111642"/>
                  </a:lnTo>
                  <a:lnTo>
                    <a:pt x="100132" y="28774"/>
                  </a:lnTo>
                  <a:lnTo>
                    <a:pt x="93227" y="28774"/>
                  </a:lnTo>
                  <a:lnTo>
                    <a:pt x="28774" y="78264"/>
                  </a:lnTo>
                  <a:lnTo>
                    <a:pt x="28774" y="77881"/>
                  </a:lnTo>
                  <a:close/>
                </a:path>
              </a:pathLst>
            </a:custGeom>
            <a:solidFill>
              <a:srgbClr val="FCB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6116" name="Freeform: Shape 20">
              <a:extLst>
                <a:ext uri="{FF2B5EF4-FFF2-40B4-BE49-F238E27FC236}">
                  <a16:creationId xmlns:a16="http://schemas.microsoft.com/office/drawing/2014/main" id="{8018DCA4-F5A4-4DC2-9FBF-BA7FF5113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024" y="3652155"/>
              <a:ext cx="191824" cy="268554"/>
            </a:xfrm>
            <a:custGeom>
              <a:avLst/>
              <a:gdLst>
                <a:gd name="T0" fmla="*/ 172658 w 191824"/>
                <a:gd name="T1" fmla="*/ 271240 h 268554"/>
                <a:gd name="T2" fmla="*/ 151558 w 191824"/>
                <a:gd name="T3" fmla="*/ 253592 h 268554"/>
                <a:gd name="T4" fmla="*/ 134677 w 191824"/>
                <a:gd name="T5" fmla="*/ 219063 h 268554"/>
                <a:gd name="T6" fmla="*/ 90174 w 191824"/>
                <a:gd name="T7" fmla="*/ 260498 h 268554"/>
                <a:gd name="T8" fmla="*/ 30708 w 191824"/>
                <a:gd name="T9" fmla="*/ 176478 h 268554"/>
                <a:gd name="T10" fmla="*/ 54495 w 191824"/>
                <a:gd name="T11" fmla="*/ 111642 h 268554"/>
                <a:gd name="T12" fmla="*/ 46822 w 191824"/>
                <a:gd name="T13" fmla="*/ 28774 h 268554"/>
                <a:gd name="T14" fmla="*/ 134293 w 191824"/>
                <a:gd name="T15" fmla="*/ 28774 h 268554"/>
                <a:gd name="T16" fmla="*/ 132759 w 191824"/>
                <a:gd name="T17" fmla="*/ 78264 h 268554"/>
                <a:gd name="T18" fmla="*/ 146954 w 191824"/>
                <a:gd name="T19" fmla="*/ 135812 h 268554"/>
                <a:gd name="T20" fmla="*/ 156161 w 191824"/>
                <a:gd name="T21" fmla="*/ 151541 h 268554"/>
                <a:gd name="T22" fmla="*/ 165753 w 191824"/>
                <a:gd name="T23" fmla="*/ 177246 h 268554"/>
                <a:gd name="T24" fmla="*/ 179564 w 191824"/>
                <a:gd name="T25" fmla="*/ 243617 h 268554"/>
                <a:gd name="T26" fmla="*/ 172658 w 191824"/>
                <a:gd name="T27" fmla="*/ 270856 h 26855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1824"/>
                <a:gd name="T43" fmla="*/ 0 h 268554"/>
                <a:gd name="T44" fmla="*/ 191824 w 191824"/>
                <a:gd name="T45" fmla="*/ 268554 h 26855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1824" h="268554">
                  <a:moveTo>
                    <a:pt x="172658" y="271240"/>
                  </a:moveTo>
                  <a:cubicBezTo>
                    <a:pt x="164985" y="273925"/>
                    <a:pt x="154627" y="263950"/>
                    <a:pt x="151558" y="253592"/>
                  </a:cubicBezTo>
                  <a:cubicBezTo>
                    <a:pt x="148488" y="244001"/>
                    <a:pt x="134677" y="219063"/>
                    <a:pt x="134677" y="219063"/>
                  </a:cubicBezTo>
                  <a:cubicBezTo>
                    <a:pt x="134677" y="219063"/>
                    <a:pt x="115495" y="270856"/>
                    <a:pt x="90174" y="260498"/>
                  </a:cubicBezTo>
                  <a:cubicBezTo>
                    <a:pt x="25721" y="233642"/>
                    <a:pt x="25721" y="200265"/>
                    <a:pt x="30708" y="176478"/>
                  </a:cubicBezTo>
                  <a:cubicBezTo>
                    <a:pt x="36079" y="151925"/>
                    <a:pt x="51042" y="135044"/>
                    <a:pt x="54495" y="111642"/>
                  </a:cubicBezTo>
                  <a:lnTo>
                    <a:pt x="46822" y="28774"/>
                  </a:lnTo>
                  <a:lnTo>
                    <a:pt x="134293" y="28774"/>
                  </a:lnTo>
                  <a:lnTo>
                    <a:pt x="132759" y="78264"/>
                  </a:lnTo>
                  <a:cubicBezTo>
                    <a:pt x="131992" y="98214"/>
                    <a:pt x="136979" y="118547"/>
                    <a:pt x="146954" y="135812"/>
                  </a:cubicBezTo>
                  <a:lnTo>
                    <a:pt x="156161" y="151541"/>
                  </a:lnTo>
                  <a:cubicBezTo>
                    <a:pt x="160765" y="159598"/>
                    <a:pt x="163834" y="168422"/>
                    <a:pt x="165753" y="177246"/>
                  </a:cubicBezTo>
                  <a:lnTo>
                    <a:pt x="179564" y="243617"/>
                  </a:lnTo>
                  <a:cubicBezTo>
                    <a:pt x="183784" y="257428"/>
                    <a:pt x="182633" y="267403"/>
                    <a:pt x="172658" y="270856"/>
                  </a:cubicBezTo>
                  <a:lnTo>
                    <a:pt x="172658" y="271240"/>
                  </a:lnTo>
                  <a:close/>
                </a:path>
              </a:pathLst>
            </a:custGeom>
            <a:solidFill>
              <a:srgbClr val="FCB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6117" name="Freeform: Shape 21">
              <a:extLst>
                <a:ext uri="{FF2B5EF4-FFF2-40B4-BE49-F238E27FC236}">
                  <a16:creationId xmlns:a16="http://schemas.microsoft.com/office/drawing/2014/main" id="{5234015B-C16F-4326-B1A3-A57CDF536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030" y="2642221"/>
              <a:ext cx="268554" cy="959122"/>
            </a:xfrm>
            <a:custGeom>
              <a:avLst/>
              <a:gdLst>
                <a:gd name="T0" fmla="*/ 273748 w 268554"/>
                <a:gd name="T1" fmla="*/ 848806 h 959121"/>
                <a:gd name="T2" fmla="*/ 172848 w 268554"/>
                <a:gd name="T3" fmla="*/ 962750 h 959121"/>
                <a:gd name="T4" fmla="*/ 155201 w 268554"/>
                <a:gd name="T5" fmla="*/ 384587 h 959121"/>
                <a:gd name="T6" fmla="*/ 77320 w 268554"/>
                <a:gd name="T7" fmla="*/ 100686 h 959121"/>
                <a:gd name="T8" fmla="*/ 28980 w 268554"/>
                <a:gd name="T9" fmla="*/ 43523 h 959121"/>
                <a:gd name="T10" fmla="*/ 55836 w 268554"/>
                <a:gd name="T11" fmla="*/ 28944 h 959121"/>
                <a:gd name="T12" fmla="*/ 75402 w 268554"/>
                <a:gd name="T13" fmla="*/ 28944 h 959121"/>
                <a:gd name="T14" fmla="*/ 235767 w 268554"/>
                <a:gd name="T15" fmla="*/ 168209 h 959121"/>
                <a:gd name="T16" fmla="*/ 247276 w 268554"/>
                <a:gd name="T17" fmla="*/ 418731 h 959121"/>
                <a:gd name="T18" fmla="*/ 274132 w 268554"/>
                <a:gd name="T19" fmla="*/ 848423 h 959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8554"/>
                <a:gd name="T31" fmla="*/ 0 h 959121"/>
                <a:gd name="T32" fmla="*/ 268554 w 268554"/>
                <a:gd name="T33" fmla="*/ 959121 h 959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8554" h="959121">
                  <a:moveTo>
                    <a:pt x="273748" y="848801"/>
                  </a:moveTo>
                  <a:cubicBezTo>
                    <a:pt x="273748" y="904814"/>
                    <a:pt x="184358" y="970802"/>
                    <a:pt x="172848" y="962745"/>
                  </a:cubicBezTo>
                  <a:cubicBezTo>
                    <a:pt x="160572" y="954305"/>
                    <a:pt x="183207" y="610556"/>
                    <a:pt x="155201" y="384587"/>
                  </a:cubicBezTo>
                  <a:cubicBezTo>
                    <a:pt x="141006" y="270643"/>
                    <a:pt x="116836" y="165907"/>
                    <a:pt x="77320" y="100686"/>
                  </a:cubicBezTo>
                  <a:cubicBezTo>
                    <a:pt x="57754" y="68844"/>
                    <a:pt x="25911" y="43906"/>
                    <a:pt x="28980" y="43523"/>
                  </a:cubicBezTo>
                  <a:cubicBezTo>
                    <a:pt x="46628" y="40070"/>
                    <a:pt x="42408" y="31630"/>
                    <a:pt x="55836" y="28944"/>
                  </a:cubicBezTo>
                  <a:cubicBezTo>
                    <a:pt x="57754" y="28561"/>
                    <a:pt x="73483" y="28944"/>
                    <a:pt x="75402" y="28944"/>
                  </a:cubicBezTo>
                  <a:cubicBezTo>
                    <a:pt x="151364" y="28944"/>
                    <a:pt x="235767" y="66158"/>
                    <a:pt x="235767" y="168209"/>
                  </a:cubicBezTo>
                  <a:lnTo>
                    <a:pt x="247276" y="418731"/>
                  </a:lnTo>
                  <a:lnTo>
                    <a:pt x="274132" y="848418"/>
                  </a:lnTo>
                  <a:lnTo>
                    <a:pt x="273748" y="848801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6118" name="Freeform: Shape 22">
              <a:extLst>
                <a:ext uri="{FF2B5EF4-FFF2-40B4-BE49-F238E27FC236}">
                  <a16:creationId xmlns:a16="http://schemas.microsoft.com/office/drawing/2014/main" id="{DB680FA7-6509-4517-A01F-93EB9FC78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292" y="2680756"/>
              <a:ext cx="422014" cy="997487"/>
            </a:xfrm>
            <a:custGeom>
              <a:avLst/>
              <a:gdLst>
                <a:gd name="T0" fmla="*/ 119698 w 422013"/>
                <a:gd name="T1" fmla="*/ 924982 h 997486"/>
                <a:gd name="T2" fmla="*/ 110874 w 422013"/>
                <a:gd name="T3" fmla="*/ 452322 h 997486"/>
                <a:gd name="T4" fmla="*/ 28774 w 422013"/>
                <a:gd name="T5" fmla="*/ 267787 h 997486"/>
                <a:gd name="T6" fmla="*/ 180315 w 422013"/>
                <a:gd name="T7" fmla="*/ 69057 h 997486"/>
                <a:gd name="T8" fmla="*/ 204485 w 422013"/>
                <a:gd name="T9" fmla="*/ 54862 h 997486"/>
                <a:gd name="T10" fmla="*/ 249377 w 422013"/>
                <a:gd name="T11" fmla="*/ 28774 h 997486"/>
                <a:gd name="T12" fmla="*/ 245540 w 422013"/>
                <a:gd name="T13" fmla="*/ 54862 h 997486"/>
                <a:gd name="T14" fmla="*/ 357566 w 422013"/>
                <a:gd name="T15" fmla="*/ 396309 h 997486"/>
                <a:gd name="T16" fmla="*/ 405138 w 422013"/>
                <a:gd name="T17" fmla="*/ 973322 h 997486"/>
                <a:gd name="T18" fmla="*/ 120082 w 422013"/>
                <a:gd name="T19" fmla="*/ 925366 h 9974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2013"/>
                <a:gd name="T31" fmla="*/ 0 h 997486"/>
                <a:gd name="T32" fmla="*/ 422013 w 422013"/>
                <a:gd name="T33" fmla="*/ 997486 h 99748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2013" h="997486">
                  <a:moveTo>
                    <a:pt x="119698" y="924977"/>
                  </a:moveTo>
                  <a:lnTo>
                    <a:pt x="110874" y="452322"/>
                  </a:lnTo>
                  <a:lnTo>
                    <a:pt x="28774" y="267787"/>
                  </a:lnTo>
                  <a:cubicBezTo>
                    <a:pt x="28774" y="173409"/>
                    <a:pt x="100132" y="117396"/>
                    <a:pt x="180315" y="69057"/>
                  </a:cubicBezTo>
                  <a:cubicBezTo>
                    <a:pt x="187988" y="64453"/>
                    <a:pt x="196044" y="59466"/>
                    <a:pt x="204485" y="54862"/>
                  </a:cubicBezTo>
                  <a:lnTo>
                    <a:pt x="249372" y="28774"/>
                  </a:lnTo>
                  <a:cubicBezTo>
                    <a:pt x="249372" y="28774"/>
                    <a:pt x="245535" y="54862"/>
                    <a:pt x="245535" y="54862"/>
                  </a:cubicBezTo>
                  <a:cubicBezTo>
                    <a:pt x="239013" y="99749"/>
                    <a:pt x="329938" y="276227"/>
                    <a:pt x="357561" y="396309"/>
                  </a:cubicBezTo>
                  <a:cubicBezTo>
                    <a:pt x="394007" y="554372"/>
                    <a:pt x="413573" y="966027"/>
                    <a:pt x="405133" y="973317"/>
                  </a:cubicBezTo>
                  <a:cubicBezTo>
                    <a:pt x="389787" y="985977"/>
                    <a:pt x="131592" y="1000556"/>
                    <a:pt x="120082" y="925361"/>
                  </a:cubicBezTo>
                  <a:lnTo>
                    <a:pt x="119698" y="924977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6119" name="Freeform: Shape 23">
              <a:extLst>
                <a:ext uri="{FF2B5EF4-FFF2-40B4-BE49-F238E27FC236}">
                  <a16:creationId xmlns:a16="http://schemas.microsoft.com/office/drawing/2014/main" id="{8F9E3DCB-F899-49EF-9066-8F72F9A3C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858" y="2967726"/>
              <a:ext cx="230189" cy="805662"/>
            </a:xfrm>
            <a:custGeom>
              <a:avLst/>
              <a:gdLst>
                <a:gd name="T0" fmla="*/ 39132 w 230189"/>
                <a:gd name="T1" fmla="*/ 29157 h 805662"/>
                <a:gd name="T2" fmla="*/ 28774 w 230189"/>
                <a:gd name="T3" fmla="*/ 361013 h 805662"/>
                <a:gd name="T4" fmla="*/ 29925 w 230189"/>
                <a:gd name="T5" fmla="*/ 395158 h 805662"/>
                <a:gd name="T6" fmla="*/ 69057 w 230189"/>
                <a:gd name="T7" fmla="*/ 767681 h 805662"/>
                <a:gd name="T8" fmla="*/ 159214 w 230189"/>
                <a:gd name="T9" fmla="*/ 758474 h 805662"/>
                <a:gd name="T10" fmla="*/ 169573 w 230189"/>
                <a:gd name="T11" fmla="*/ 392473 h 805662"/>
                <a:gd name="T12" fmla="*/ 171107 w 230189"/>
                <a:gd name="T13" fmla="*/ 351806 h 805662"/>
                <a:gd name="T14" fmla="*/ 202183 w 230189"/>
                <a:gd name="T15" fmla="*/ 51025 h 805662"/>
                <a:gd name="T16" fmla="*/ 39132 w 230189"/>
                <a:gd name="T17" fmla="*/ 28774 h 8056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189"/>
                <a:gd name="T28" fmla="*/ 0 h 805662"/>
                <a:gd name="T29" fmla="*/ 230189 w 230189"/>
                <a:gd name="T30" fmla="*/ 805662 h 8056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189" h="805662">
                  <a:moveTo>
                    <a:pt x="39132" y="29157"/>
                  </a:moveTo>
                  <a:lnTo>
                    <a:pt x="28774" y="361013"/>
                  </a:lnTo>
                  <a:cubicBezTo>
                    <a:pt x="28774" y="372139"/>
                    <a:pt x="28774" y="384032"/>
                    <a:pt x="29925" y="395158"/>
                  </a:cubicBezTo>
                  <a:lnTo>
                    <a:pt x="69057" y="767681"/>
                  </a:lnTo>
                  <a:cubicBezTo>
                    <a:pt x="75195" y="789549"/>
                    <a:pt x="156145" y="783411"/>
                    <a:pt x="159214" y="758474"/>
                  </a:cubicBezTo>
                  <a:lnTo>
                    <a:pt x="169573" y="392473"/>
                  </a:lnTo>
                  <a:cubicBezTo>
                    <a:pt x="169573" y="379045"/>
                    <a:pt x="169573" y="365234"/>
                    <a:pt x="171107" y="351806"/>
                  </a:cubicBezTo>
                  <a:cubicBezTo>
                    <a:pt x="177629" y="294642"/>
                    <a:pt x="198346" y="103585"/>
                    <a:pt x="202183" y="51025"/>
                  </a:cubicBezTo>
                  <a:lnTo>
                    <a:pt x="39132" y="28774"/>
                  </a:lnTo>
                  <a:lnTo>
                    <a:pt x="39132" y="29157"/>
                  </a:lnTo>
                  <a:close/>
                </a:path>
              </a:pathLst>
            </a:custGeom>
            <a:solidFill>
              <a:srgbClr val="C6D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6120" name="Freeform: Shape 24">
              <a:extLst>
                <a:ext uri="{FF2B5EF4-FFF2-40B4-BE49-F238E27FC236}">
                  <a16:creationId xmlns:a16="http://schemas.microsoft.com/office/drawing/2014/main" id="{D58C4AAE-5DB0-467F-947A-4E8478E6D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292" y="2920153"/>
              <a:ext cx="230189" cy="805662"/>
            </a:xfrm>
            <a:custGeom>
              <a:avLst/>
              <a:gdLst>
                <a:gd name="T0" fmla="*/ 234793 w 230189"/>
                <a:gd name="T1" fmla="*/ 100516 h 805662"/>
                <a:gd name="T2" fmla="*/ 203717 w 230189"/>
                <a:gd name="T3" fmla="*/ 401297 h 805662"/>
                <a:gd name="T4" fmla="*/ 202183 w 230189"/>
                <a:gd name="T5" fmla="*/ 440045 h 805662"/>
                <a:gd name="T6" fmla="*/ 193359 w 230189"/>
                <a:gd name="T7" fmla="*/ 767297 h 805662"/>
                <a:gd name="T8" fmla="*/ 69440 w 230189"/>
                <a:gd name="T9" fmla="*/ 776121 h 805662"/>
                <a:gd name="T10" fmla="*/ 36447 w 230189"/>
                <a:gd name="T11" fmla="*/ 444265 h 805662"/>
                <a:gd name="T12" fmla="*/ 35296 w 230189"/>
                <a:gd name="T13" fmla="*/ 408202 h 805662"/>
                <a:gd name="T14" fmla="*/ 28774 w 230189"/>
                <a:gd name="T15" fmla="*/ 28774 h 805662"/>
                <a:gd name="T16" fmla="*/ 235177 w 230189"/>
                <a:gd name="T17" fmla="*/ 100516 h 8056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189"/>
                <a:gd name="T28" fmla="*/ 0 h 805662"/>
                <a:gd name="T29" fmla="*/ 230189 w 230189"/>
                <a:gd name="T30" fmla="*/ 805662 h 8056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189" h="805662">
                  <a:moveTo>
                    <a:pt x="234793" y="100516"/>
                  </a:moveTo>
                  <a:cubicBezTo>
                    <a:pt x="230957" y="154227"/>
                    <a:pt x="208705" y="354491"/>
                    <a:pt x="203717" y="401297"/>
                  </a:cubicBezTo>
                  <a:cubicBezTo>
                    <a:pt x="202183" y="413957"/>
                    <a:pt x="201799" y="427001"/>
                    <a:pt x="202183" y="440045"/>
                  </a:cubicBezTo>
                  <a:lnTo>
                    <a:pt x="193359" y="767297"/>
                  </a:lnTo>
                  <a:cubicBezTo>
                    <a:pt x="194510" y="801442"/>
                    <a:pt x="72126" y="806046"/>
                    <a:pt x="69440" y="776121"/>
                  </a:cubicBezTo>
                  <a:lnTo>
                    <a:pt x="36447" y="444265"/>
                  </a:lnTo>
                  <a:cubicBezTo>
                    <a:pt x="35296" y="432372"/>
                    <a:pt x="34912" y="420095"/>
                    <a:pt x="35296" y="408202"/>
                  </a:cubicBezTo>
                  <a:lnTo>
                    <a:pt x="28774" y="28774"/>
                  </a:lnTo>
                  <a:lnTo>
                    <a:pt x="235177" y="100516"/>
                  </a:lnTo>
                  <a:lnTo>
                    <a:pt x="234793" y="100516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6121" name="Freeform: Shape 25">
              <a:extLst>
                <a:ext uri="{FF2B5EF4-FFF2-40B4-BE49-F238E27FC236}">
                  <a16:creationId xmlns:a16="http://schemas.microsoft.com/office/drawing/2014/main" id="{C26C0583-45F4-430B-9D84-6373D81EF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3507" y="2479341"/>
              <a:ext cx="191824" cy="230189"/>
            </a:xfrm>
            <a:custGeom>
              <a:avLst/>
              <a:gdLst>
                <a:gd name="T0" fmla="*/ 28774 w 191824"/>
                <a:gd name="T1" fmla="*/ 81717 h 230189"/>
                <a:gd name="T2" fmla="*/ 28774 w 191824"/>
                <a:gd name="T3" fmla="*/ 89774 h 230189"/>
                <a:gd name="T4" fmla="*/ 145787 w 191824"/>
                <a:gd name="T5" fmla="*/ 204485 h 230189"/>
                <a:gd name="T6" fmla="*/ 160749 w 191824"/>
                <a:gd name="T7" fmla="*/ 202567 h 230189"/>
                <a:gd name="T8" fmla="*/ 164585 w 191824"/>
                <a:gd name="T9" fmla="*/ 201799 h 230189"/>
                <a:gd name="T10" fmla="*/ 164585 w 191824"/>
                <a:gd name="T11" fmla="*/ 115095 h 230189"/>
                <a:gd name="T12" fmla="*/ 100516 w 191824"/>
                <a:gd name="T13" fmla="*/ 32226 h 230189"/>
                <a:gd name="T14" fmla="*/ 97830 w 191824"/>
                <a:gd name="T15" fmla="*/ 28774 h 230189"/>
                <a:gd name="T16" fmla="*/ 93610 w 191824"/>
                <a:gd name="T17" fmla="*/ 32226 h 230189"/>
                <a:gd name="T18" fmla="*/ 29157 w 191824"/>
                <a:gd name="T19" fmla="*/ 81717 h 2301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1824"/>
                <a:gd name="T31" fmla="*/ 0 h 230189"/>
                <a:gd name="T32" fmla="*/ 191824 w 191824"/>
                <a:gd name="T33" fmla="*/ 230189 h 2301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1824" h="230189">
                  <a:moveTo>
                    <a:pt x="28774" y="81717"/>
                  </a:moveTo>
                  <a:lnTo>
                    <a:pt x="28774" y="89774"/>
                  </a:lnTo>
                  <a:cubicBezTo>
                    <a:pt x="28774" y="153843"/>
                    <a:pt x="81717" y="209089"/>
                    <a:pt x="145787" y="204485"/>
                  </a:cubicBezTo>
                  <a:cubicBezTo>
                    <a:pt x="151541" y="204101"/>
                    <a:pt x="156145" y="203334"/>
                    <a:pt x="160749" y="202567"/>
                  </a:cubicBezTo>
                  <a:lnTo>
                    <a:pt x="164585" y="201799"/>
                  </a:lnTo>
                  <a:lnTo>
                    <a:pt x="164585" y="115095"/>
                  </a:lnTo>
                  <a:lnTo>
                    <a:pt x="100516" y="32226"/>
                  </a:lnTo>
                  <a:lnTo>
                    <a:pt x="97830" y="28774"/>
                  </a:lnTo>
                  <a:lnTo>
                    <a:pt x="93610" y="32226"/>
                  </a:lnTo>
                  <a:lnTo>
                    <a:pt x="29157" y="81717"/>
                  </a:lnTo>
                  <a:lnTo>
                    <a:pt x="28774" y="81717"/>
                  </a:lnTo>
                  <a:close/>
                </a:path>
              </a:pathLst>
            </a:custGeom>
            <a:solidFill>
              <a:srgbClr val="ED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6122" name="Freeform: Shape 26">
              <a:extLst>
                <a:ext uri="{FF2B5EF4-FFF2-40B4-BE49-F238E27FC236}">
                  <a16:creationId xmlns:a16="http://schemas.microsoft.com/office/drawing/2014/main" id="{4545311B-0A43-4521-B1DB-0FCC88FAC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6104" y="2274226"/>
              <a:ext cx="345284" cy="383649"/>
            </a:xfrm>
            <a:custGeom>
              <a:avLst/>
              <a:gdLst>
                <a:gd name="T0" fmla="*/ 299540 w 345283"/>
                <a:gd name="T1" fmla="*/ 124549 h 383648"/>
                <a:gd name="T2" fmla="*/ 327547 w 345283"/>
                <a:gd name="T3" fmla="*/ 331724 h 383648"/>
                <a:gd name="T4" fmla="*/ 251201 w 345283"/>
                <a:gd name="T5" fmla="*/ 385051 h 383648"/>
                <a:gd name="T6" fmla="*/ 128428 w 345283"/>
                <a:gd name="T7" fmla="*/ 347838 h 383648"/>
                <a:gd name="T8" fmla="*/ 59371 w 345283"/>
                <a:gd name="T9" fmla="*/ 279932 h 383648"/>
                <a:gd name="T10" fmla="*/ 94667 w 345283"/>
                <a:gd name="T11" fmla="*/ 65083 h 383648"/>
                <a:gd name="T12" fmla="*/ 299540 w 345283"/>
                <a:gd name="T13" fmla="*/ 124549 h 3836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5283"/>
                <a:gd name="T22" fmla="*/ 0 h 383648"/>
                <a:gd name="T23" fmla="*/ 345283 w 345283"/>
                <a:gd name="T24" fmla="*/ 383648 h 3836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5283" h="383648">
                  <a:moveTo>
                    <a:pt x="299535" y="124549"/>
                  </a:moveTo>
                  <a:cubicBezTo>
                    <a:pt x="331762" y="176725"/>
                    <a:pt x="354781" y="276858"/>
                    <a:pt x="327542" y="331719"/>
                  </a:cubicBezTo>
                  <a:cubicBezTo>
                    <a:pt x="310661" y="365864"/>
                    <a:pt x="286108" y="383512"/>
                    <a:pt x="251196" y="385046"/>
                  </a:cubicBezTo>
                  <a:cubicBezTo>
                    <a:pt x="237384" y="385430"/>
                    <a:pt x="173699" y="377757"/>
                    <a:pt x="128428" y="347833"/>
                  </a:cubicBezTo>
                  <a:cubicBezTo>
                    <a:pt x="98887" y="328266"/>
                    <a:pt x="74717" y="304097"/>
                    <a:pt x="59371" y="279927"/>
                  </a:cubicBezTo>
                  <a:cubicBezTo>
                    <a:pt x="4893" y="195524"/>
                    <a:pt x="27145" y="109203"/>
                    <a:pt x="94667" y="65083"/>
                  </a:cubicBezTo>
                  <a:cubicBezTo>
                    <a:pt x="218586" y="-15866"/>
                    <a:pt x="255800" y="53958"/>
                    <a:pt x="299535" y="124549"/>
                  </a:cubicBezTo>
                  <a:close/>
                </a:path>
              </a:pathLst>
            </a:custGeom>
            <a:solidFill>
              <a:srgbClr val="FCB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6123" name="Freeform: Shape 27">
              <a:extLst>
                <a:ext uri="{FF2B5EF4-FFF2-40B4-BE49-F238E27FC236}">
                  <a16:creationId xmlns:a16="http://schemas.microsoft.com/office/drawing/2014/main" id="{49C1DDD6-DBC9-49DF-A1B3-A3A7DD95C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613" y="2248322"/>
              <a:ext cx="383649" cy="383649"/>
            </a:xfrm>
            <a:custGeom>
              <a:avLst/>
              <a:gdLst>
                <a:gd name="T0" fmla="*/ 28774 w 383648"/>
                <a:gd name="T1" fmla="*/ 211841 h 383648"/>
                <a:gd name="T2" fmla="*/ 162667 w 383648"/>
                <a:gd name="T3" fmla="*/ 382565 h 383648"/>
                <a:gd name="T4" fmla="*/ 162667 w 383648"/>
                <a:gd name="T5" fmla="*/ 348420 h 383648"/>
                <a:gd name="T6" fmla="*/ 136195 w 383648"/>
                <a:gd name="T7" fmla="*/ 311973 h 383648"/>
                <a:gd name="T8" fmla="*/ 162667 w 383648"/>
                <a:gd name="T9" fmla="*/ 303149 h 383648"/>
                <a:gd name="T10" fmla="*/ 164969 w 383648"/>
                <a:gd name="T11" fmla="*/ 303917 h 383648"/>
                <a:gd name="T12" fmla="*/ 191057 w 383648"/>
                <a:gd name="T13" fmla="*/ 304684 h 383648"/>
                <a:gd name="T14" fmla="*/ 209477 w 383648"/>
                <a:gd name="T15" fmla="*/ 270156 h 383648"/>
                <a:gd name="T16" fmla="*/ 318050 w 383648"/>
                <a:gd name="T17" fmla="*/ 107100 h 383648"/>
                <a:gd name="T18" fmla="*/ 356798 w 383648"/>
                <a:gd name="T19" fmla="*/ 150836 h 383648"/>
                <a:gd name="T20" fmla="*/ 336849 w 383648"/>
                <a:gd name="T21" fmla="*/ 99811 h 383648"/>
                <a:gd name="T22" fmla="*/ 217917 w 383648"/>
                <a:gd name="T23" fmla="*/ 29603 h 383648"/>
                <a:gd name="T24" fmla="*/ 192597 w 383648"/>
                <a:gd name="T25" fmla="*/ 34207 h 383648"/>
                <a:gd name="T26" fmla="*/ 29157 w 383648"/>
                <a:gd name="T27" fmla="*/ 211457 h 3836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83648"/>
                <a:gd name="T43" fmla="*/ 0 h 383648"/>
                <a:gd name="T44" fmla="*/ 383648 w 383648"/>
                <a:gd name="T45" fmla="*/ 383648 h 3836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83648" h="383648">
                  <a:moveTo>
                    <a:pt x="28774" y="211836"/>
                  </a:moveTo>
                  <a:cubicBezTo>
                    <a:pt x="32994" y="274754"/>
                    <a:pt x="79032" y="347264"/>
                    <a:pt x="162667" y="382560"/>
                  </a:cubicBezTo>
                  <a:lnTo>
                    <a:pt x="162667" y="348415"/>
                  </a:lnTo>
                  <a:cubicBezTo>
                    <a:pt x="151925" y="338440"/>
                    <a:pt x="141183" y="327314"/>
                    <a:pt x="136195" y="311968"/>
                  </a:cubicBezTo>
                  <a:cubicBezTo>
                    <a:pt x="133126" y="302761"/>
                    <a:pt x="147705" y="297390"/>
                    <a:pt x="162667" y="303144"/>
                  </a:cubicBezTo>
                  <a:cubicBezTo>
                    <a:pt x="163434" y="303144"/>
                    <a:pt x="164202" y="303144"/>
                    <a:pt x="164969" y="303912"/>
                  </a:cubicBezTo>
                  <a:cubicBezTo>
                    <a:pt x="171491" y="306981"/>
                    <a:pt x="181082" y="306214"/>
                    <a:pt x="191057" y="304679"/>
                  </a:cubicBezTo>
                  <a:cubicBezTo>
                    <a:pt x="207170" y="301994"/>
                    <a:pt x="215994" y="284729"/>
                    <a:pt x="209472" y="270151"/>
                  </a:cubicBezTo>
                  <a:cubicBezTo>
                    <a:pt x="164969" y="165798"/>
                    <a:pt x="287737" y="141628"/>
                    <a:pt x="318045" y="107100"/>
                  </a:cubicBezTo>
                  <a:cubicBezTo>
                    <a:pt x="331089" y="119760"/>
                    <a:pt x="356793" y="150836"/>
                    <a:pt x="356793" y="150836"/>
                  </a:cubicBezTo>
                  <a:cubicBezTo>
                    <a:pt x="353340" y="135490"/>
                    <a:pt x="343749" y="118226"/>
                    <a:pt x="336844" y="99811"/>
                  </a:cubicBezTo>
                  <a:cubicBezTo>
                    <a:pt x="317277" y="51855"/>
                    <a:pt x="268170" y="23465"/>
                    <a:pt x="217912" y="29603"/>
                  </a:cubicBezTo>
                  <a:cubicBezTo>
                    <a:pt x="209856" y="30370"/>
                    <a:pt x="201416" y="31905"/>
                    <a:pt x="192592" y="34207"/>
                  </a:cubicBezTo>
                  <a:cubicBezTo>
                    <a:pt x="70208" y="63748"/>
                    <a:pt x="24937" y="149301"/>
                    <a:pt x="29157" y="211452"/>
                  </a:cubicBezTo>
                  <a:lnTo>
                    <a:pt x="28774" y="211836"/>
                  </a:lnTo>
                  <a:close/>
                </a:path>
              </a:pathLst>
            </a:custGeom>
            <a:solidFill>
              <a:srgbClr val="343C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6124" name="Freeform: Shape 28">
              <a:extLst>
                <a:ext uri="{FF2B5EF4-FFF2-40B4-BE49-F238E27FC236}">
                  <a16:creationId xmlns:a16="http://schemas.microsoft.com/office/drawing/2014/main" id="{AB10D3E6-C259-4801-A376-0D4AE77B8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112" y="2495601"/>
              <a:ext cx="153459" cy="115095"/>
            </a:xfrm>
            <a:custGeom>
              <a:avLst/>
              <a:gdLst>
                <a:gd name="T0" fmla="*/ 102408 w 153459"/>
                <a:gd name="T1" fmla="*/ 48193 h 115094"/>
                <a:gd name="T2" fmla="*/ 120439 w 153459"/>
                <a:gd name="T3" fmla="*/ 113801 h 115094"/>
                <a:gd name="T4" fmla="*/ 53301 w 153459"/>
                <a:gd name="T5" fmla="*/ 103443 h 115094"/>
                <a:gd name="T6" fmla="*/ 35269 w 153459"/>
                <a:gd name="T7" fmla="*/ 37834 h 115094"/>
                <a:gd name="T8" fmla="*/ 102408 w 153459"/>
                <a:gd name="T9" fmla="*/ 48193 h 1150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3459"/>
                <a:gd name="T16" fmla="*/ 0 h 115094"/>
                <a:gd name="T17" fmla="*/ 153459 w 153459"/>
                <a:gd name="T18" fmla="*/ 115094 h 1150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3459" h="115094">
                  <a:moveTo>
                    <a:pt x="102408" y="48193"/>
                  </a:moveTo>
                  <a:cubicBezTo>
                    <a:pt x="125810" y="69293"/>
                    <a:pt x="133867" y="98451"/>
                    <a:pt x="120439" y="113796"/>
                  </a:cubicBezTo>
                  <a:cubicBezTo>
                    <a:pt x="107011" y="129142"/>
                    <a:pt x="76703" y="124539"/>
                    <a:pt x="53301" y="103438"/>
                  </a:cubicBezTo>
                  <a:cubicBezTo>
                    <a:pt x="29898" y="82337"/>
                    <a:pt x="21841" y="53180"/>
                    <a:pt x="35269" y="37834"/>
                  </a:cubicBezTo>
                  <a:cubicBezTo>
                    <a:pt x="48697" y="22488"/>
                    <a:pt x="79005" y="27092"/>
                    <a:pt x="102408" y="48193"/>
                  </a:cubicBezTo>
                  <a:close/>
                </a:path>
              </a:pathLst>
            </a:custGeom>
            <a:solidFill>
              <a:srgbClr val="FCB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2118120E-5255-4BF7-8A0F-F798A340C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Манфаатлар</a:t>
            </a:r>
            <a:r>
              <a:rPr lang="tr-TR" altLang="en-US"/>
              <a:t> </a:t>
            </a:r>
            <a:r>
              <a:rPr lang="ru-RU" altLang="en-US"/>
              <a:t>тўқнашувини</a:t>
            </a:r>
            <a:r>
              <a:rPr lang="tr-TR" altLang="en-US"/>
              <a:t> </a:t>
            </a:r>
            <a:r>
              <a:rPr lang="ru-RU" altLang="en-US"/>
              <a:t>бошқариш</a:t>
            </a:r>
            <a:r>
              <a:rPr lang="tr-TR" altLang="en-US"/>
              <a:t>: </a:t>
            </a:r>
            <a:r>
              <a:rPr lang="ru-RU" altLang="en-US"/>
              <a:t>Аниқлаш</a:t>
            </a:r>
            <a:endParaRPr lang="en-US" altLang="en-US"/>
          </a:p>
        </p:txBody>
      </p:sp>
      <p:sp>
        <p:nvSpPr>
          <p:cNvPr id="48131" name="object 12">
            <a:extLst>
              <a:ext uri="{FF2B5EF4-FFF2-40B4-BE49-F238E27FC236}">
                <a16:creationId xmlns:a16="http://schemas.microsoft.com/office/drawing/2014/main" id="{576AB91A-959A-474A-AB3C-9F8156D63CF5}"/>
              </a:ext>
            </a:extLst>
          </p:cNvPr>
          <p:cNvSpPr>
            <a:spLocks/>
          </p:cNvSpPr>
          <p:nvPr/>
        </p:nvSpPr>
        <p:spPr bwMode="auto">
          <a:xfrm>
            <a:off x="438150" y="128270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9B07CC37-AFE0-4DDE-AD57-6432D32E6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1219200"/>
            <a:ext cx="102377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49A9F6"/>
                </a:solidFill>
              </a:rPr>
              <a:t>Ўзб</a:t>
            </a:r>
            <a:r>
              <a:rPr lang="tr-TR" altLang="en-US" sz="1800">
                <a:solidFill>
                  <a:srgbClr val="49A9F6"/>
                </a:solidFill>
              </a:rPr>
              <a:t>e</a:t>
            </a:r>
            <a:r>
              <a:rPr lang="ru-RU" altLang="en-US" sz="1800">
                <a:solidFill>
                  <a:srgbClr val="49A9F6"/>
                </a:solidFill>
              </a:rPr>
              <a:t>кистонда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давлат</a:t>
            </a:r>
            <a:r>
              <a:rPr lang="tr-TR" altLang="en-US" sz="1800">
                <a:solidFill>
                  <a:srgbClr val="49A9F6"/>
                </a:solidFill>
              </a:rPr>
              <a:t> x</a:t>
            </a:r>
            <a:r>
              <a:rPr lang="ru-RU" altLang="en-US" sz="1800">
                <a:solidFill>
                  <a:srgbClr val="49A9F6"/>
                </a:solidFill>
              </a:rPr>
              <a:t>изматчилари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томонидан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манфаатлар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тўқнашувини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ошкор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қилиш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тўғрисидаги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қонун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ҳали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қабул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қилинмаган</a:t>
            </a:r>
            <a:r>
              <a:rPr lang="tr-TR" altLang="en-US" sz="1800">
                <a:solidFill>
                  <a:srgbClr val="49A9F6"/>
                </a:solidFill>
              </a:rPr>
              <a:t>, </a:t>
            </a:r>
            <a:r>
              <a:rPr lang="ru-RU" altLang="en-US" sz="1800">
                <a:solidFill>
                  <a:srgbClr val="49A9F6"/>
                </a:solidFill>
              </a:rPr>
              <a:t>бироқ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аксарият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давлат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органлари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манфаатлар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тўқнашувининг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олдини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олиш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учун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қуйидаги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с</a:t>
            </a:r>
            <a:r>
              <a:rPr lang="tr-TR" altLang="en-US" sz="1800">
                <a:solidFill>
                  <a:srgbClr val="49A9F6"/>
                </a:solidFill>
              </a:rPr>
              <a:t>xe</a:t>
            </a:r>
            <a:r>
              <a:rPr lang="ru-RU" altLang="en-US" sz="1800">
                <a:solidFill>
                  <a:srgbClr val="49A9F6"/>
                </a:solidFill>
              </a:rPr>
              <a:t>мадан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фойдаланадилар</a:t>
            </a:r>
            <a:r>
              <a:rPr lang="tr-TR" altLang="en-US" sz="1800">
                <a:solidFill>
                  <a:srgbClr val="49A9F6"/>
                </a:solidFill>
              </a:rPr>
              <a:t>:</a:t>
            </a:r>
            <a:endParaRPr lang="ru-RU" altLang="en-US" sz="1800">
              <a:solidFill>
                <a:srgbClr val="49A9F6"/>
              </a:solidFill>
            </a:endParaRPr>
          </a:p>
        </p:txBody>
      </p:sp>
      <p:pic>
        <p:nvPicPr>
          <p:cNvPr id="48133" name="Рисунок 88">
            <a:extLst>
              <a:ext uri="{FF2B5EF4-FFF2-40B4-BE49-F238E27FC236}">
                <a16:creationId xmlns:a16="http://schemas.microsoft.com/office/drawing/2014/main" id="{1DC6A1D2-B5B2-4155-88CA-838A94465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12827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5A7E0C-8470-4AED-A8E5-2E48946FBD95}"/>
              </a:ext>
            </a:extLst>
          </p:cNvPr>
          <p:cNvSpPr/>
          <p:nvPr/>
        </p:nvSpPr>
        <p:spPr>
          <a:xfrm>
            <a:off x="438150" y="2295525"/>
            <a:ext cx="2625725" cy="1041400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tx2"/>
                </a:solidFill>
              </a:rPr>
              <a:t>Ишга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қабул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қилишда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манфаатлар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тўқнашуви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мавжудлиги</a:t>
            </a:r>
            <a:r>
              <a:rPr lang="ru-RU" sz="1200" dirty="0">
                <a:solidFill>
                  <a:schemeClr val="tx2"/>
                </a:solidFill>
              </a:rPr>
              <a:t> / </a:t>
            </a:r>
            <a:r>
              <a:rPr lang="ru-RU" sz="1200" dirty="0" err="1">
                <a:solidFill>
                  <a:schemeClr val="tx2"/>
                </a:solidFill>
              </a:rPr>
              <a:t>мавжуд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эмаслиги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тўғрисидаги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маълумотларни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ошкор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tr-TR" sz="1200" dirty="0">
                <a:solidFill>
                  <a:schemeClr val="tx2"/>
                </a:solidFill>
              </a:rPr>
              <a:t>.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889F64-1BAA-4678-8CEC-920356E24BCF}"/>
              </a:ext>
            </a:extLst>
          </p:cNvPr>
          <p:cNvSpPr/>
          <p:nvPr/>
        </p:nvSpPr>
        <p:spPr>
          <a:xfrm>
            <a:off x="3333750" y="2295525"/>
            <a:ext cx="2625725" cy="1041400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200" dirty="0">
                <a:solidFill>
                  <a:schemeClr val="tx2"/>
                </a:solidFill>
              </a:rPr>
              <a:t>Ротация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янги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лавозимга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тайинлаш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жараёнида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манфаатлар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тўқнашуви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мавжудлиги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мавжуд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uz-Cyrl-UZ" sz="1200" dirty="0">
                <a:solidFill>
                  <a:schemeClr val="tx2"/>
                </a:solidFill>
              </a:rPr>
              <a:t>э</a:t>
            </a:r>
            <a:r>
              <a:rPr lang="ru-RU" sz="1200" dirty="0" err="1">
                <a:solidFill>
                  <a:schemeClr val="tx2"/>
                </a:solidFill>
              </a:rPr>
              <a:t>маслиги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тўғрисидаги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маълумотларни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ошкор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tr-TR" sz="1200" dirty="0">
                <a:solidFill>
                  <a:schemeClr val="tx2"/>
                </a:solidFill>
              </a:rPr>
              <a:t>.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BB523E-4C3D-4775-9AC1-69538F646A65}"/>
              </a:ext>
            </a:extLst>
          </p:cNvPr>
          <p:cNvSpPr/>
          <p:nvPr/>
        </p:nvSpPr>
        <p:spPr>
          <a:xfrm>
            <a:off x="6227763" y="2295525"/>
            <a:ext cx="2625725" cy="1041400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200" dirty="0" err="1">
                <a:solidFill>
                  <a:schemeClr val="tx2"/>
                </a:solidFill>
              </a:rPr>
              <a:t>Манфаатлар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тўқнашуви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мавжудлиги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мавжуд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uz-Cyrl-UZ" sz="1200" dirty="0">
                <a:solidFill>
                  <a:schemeClr val="tx2"/>
                </a:solidFill>
              </a:rPr>
              <a:t>э</a:t>
            </a:r>
            <a:r>
              <a:rPr lang="ru-RU" sz="1200" dirty="0" err="1">
                <a:solidFill>
                  <a:schemeClr val="tx2"/>
                </a:solidFill>
              </a:rPr>
              <a:t>маслиги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тўғрисидаги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маълумотларнинг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йиллик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 err="1">
                <a:solidFill>
                  <a:schemeClr val="tx2"/>
                </a:solidFill>
              </a:rPr>
              <a:t>кларацияси</a:t>
            </a:r>
            <a:r>
              <a:rPr lang="tr-TR" sz="1200" dirty="0">
                <a:solidFill>
                  <a:schemeClr val="tx2"/>
                </a:solidFill>
              </a:rPr>
              <a:t>.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5DFD54-798B-42EF-90AC-91D30621921A}"/>
              </a:ext>
            </a:extLst>
          </p:cNvPr>
          <p:cNvSpPr/>
          <p:nvPr/>
        </p:nvSpPr>
        <p:spPr>
          <a:xfrm>
            <a:off x="9123363" y="2295525"/>
            <a:ext cx="2625725" cy="1041400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200" dirty="0" err="1">
                <a:solidFill>
                  <a:schemeClr val="tx2"/>
                </a:solidFill>
              </a:rPr>
              <a:t>Манфаатлар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тўқнашуви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мавжудлиги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тўғрисидаги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маълумотларнинг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пайдо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бўлиши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ошкор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uz-Cyrl-UZ" sz="1200" dirty="0">
                <a:solidFill>
                  <a:schemeClr val="tx2"/>
                </a:solidFill>
              </a:rPr>
              <a:t>э</a:t>
            </a:r>
            <a:r>
              <a:rPr lang="ru-RU" sz="1200" dirty="0" err="1">
                <a:solidFill>
                  <a:schemeClr val="tx2"/>
                </a:solidFill>
              </a:rPr>
              <a:t>тилиши</a:t>
            </a:r>
            <a:r>
              <a:rPr lang="tr-TR" sz="1200" dirty="0">
                <a:solidFill>
                  <a:schemeClr val="tx2"/>
                </a:solidFill>
              </a:rPr>
              <a:t>.</a:t>
            </a:r>
            <a:endParaRPr lang="ru-RU" sz="1200" b="1" dirty="0">
              <a:solidFill>
                <a:schemeClr val="tx2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478035-6832-46E2-83EA-12980851000F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7540625" y="3336925"/>
            <a:ext cx="0" cy="292100"/>
          </a:xfrm>
          <a:prstGeom prst="straightConnector1">
            <a:avLst/>
          </a:prstGeom>
          <a:ln>
            <a:solidFill>
              <a:srgbClr val="004BD2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9" name="Rectangle 14">
            <a:extLst>
              <a:ext uri="{FF2B5EF4-FFF2-40B4-BE49-F238E27FC236}">
                <a16:creationId xmlns:a16="http://schemas.microsoft.com/office/drawing/2014/main" id="{ACC761FD-EAC2-4456-A3E2-A871B2409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3730625"/>
            <a:ext cx="2684462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250"/>
              </a:spcBef>
              <a:spcAft>
                <a:spcPts val="600"/>
              </a:spcAft>
              <a:buClr>
                <a:srgbClr val="4066AA"/>
              </a:buClr>
              <a:buFontTx/>
              <a:buNone/>
            </a:pPr>
            <a:r>
              <a:rPr lang="ru-RU" altLang="en-US" sz="1200" b="0">
                <a:solidFill>
                  <a:srgbClr val="004BD2"/>
                </a:solidFill>
              </a:rPr>
              <a:t>Ҳар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йили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давлат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органлари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тизими</a:t>
            </a:r>
            <a:r>
              <a:rPr lang="tr-TR" altLang="en-US" sz="1200" b="0">
                <a:solidFill>
                  <a:srgbClr val="004BD2"/>
                </a:solidFill>
              </a:rPr>
              <a:t> x</a:t>
            </a:r>
            <a:r>
              <a:rPr lang="ru-RU" altLang="en-US" sz="1200" b="0">
                <a:solidFill>
                  <a:srgbClr val="004BD2"/>
                </a:solidFill>
              </a:rPr>
              <a:t>одимларидан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манфаатлар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тўқнашуви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мавжудлиги</a:t>
            </a:r>
            <a:r>
              <a:rPr lang="en-US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ёки</a:t>
            </a:r>
            <a:r>
              <a:rPr lang="en-US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мавжуд</a:t>
            </a:r>
            <a:r>
              <a:rPr lang="en-US" altLang="en-US" sz="1200" b="0">
                <a:solidFill>
                  <a:srgbClr val="004BD2"/>
                </a:solidFill>
              </a:rPr>
              <a:t> </a:t>
            </a:r>
            <a:r>
              <a:rPr lang="uz-Cyrl-UZ" altLang="en-US" sz="1200" b="0">
                <a:solidFill>
                  <a:srgbClr val="004BD2"/>
                </a:solidFill>
              </a:rPr>
              <a:t>э</a:t>
            </a:r>
            <a:r>
              <a:rPr lang="ru-RU" altLang="en-US" sz="1200" b="0">
                <a:solidFill>
                  <a:srgbClr val="004BD2"/>
                </a:solidFill>
              </a:rPr>
              <a:t>маслиги</a:t>
            </a:r>
            <a:r>
              <a:rPr lang="en-US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тўғрисидаги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аризани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тўлиқ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ва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ишончли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тарзда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тўлдиришлари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ва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уни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кадрлар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бўлимига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юборишлари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мажбурийдир</a:t>
            </a:r>
            <a:r>
              <a:rPr lang="en-US" altLang="en-US" sz="1200" b="0">
                <a:solidFill>
                  <a:srgbClr val="004BD2"/>
                </a:solidFill>
              </a:rPr>
              <a:t>.</a:t>
            </a:r>
            <a:endParaRPr lang="ru-RU" altLang="en-US" sz="1200" b="0">
              <a:solidFill>
                <a:srgbClr val="004BD2"/>
              </a:solidFill>
            </a:endParaRPr>
          </a:p>
        </p:txBody>
      </p:sp>
      <p:sp>
        <p:nvSpPr>
          <p:cNvPr id="48140" name="Rectangle 15">
            <a:extLst>
              <a:ext uri="{FF2B5EF4-FFF2-40B4-BE49-F238E27FC236}">
                <a16:creationId xmlns:a16="http://schemas.microsoft.com/office/drawing/2014/main" id="{8B95BBEB-48A6-433B-A8B3-29D10E321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4625" y="3730625"/>
            <a:ext cx="268446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250"/>
              </a:spcBef>
              <a:spcAft>
                <a:spcPts val="600"/>
              </a:spcAft>
              <a:buClr>
                <a:srgbClr val="4066AA"/>
              </a:buClr>
              <a:buFontTx/>
              <a:buNone/>
            </a:pPr>
            <a:r>
              <a:rPr lang="ru-RU" altLang="en-US" sz="1200" b="0" dirty="0">
                <a:solidFill>
                  <a:srgbClr val="004BD2"/>
                </a:solidFill>
              </a:rPr>
              <a:t>Агар</a:t>
            </a:r>
            <a:r>
              <a:rPr lang="tr-TR" altLang="en-US" sz="1200" b="0" dirty="0">
                <a:solidFill>
                  <a:srgbClr val="004BD2"/>
                </a:solidFill>
              </a:rPr>
              <a:t> x</a:t>
            </a:r>
            <a:r>
              <a:rPr lang="ru-RU" altLang="en-US" sz="1200" b="0" dirty="0" err="1">
                <a:solidFill>
                  <a:srgbClr val="004BD2"/>
                </a:solidFill>
              </a:rPr>
              <a:t>одимда</a:t>
            </a:r>
            <a:r>
              <a:rPr lang="tr-TR" altLang="en-US" sz="1200" b="0" dirty="0">
                <a:solidFill>
                  <a:srgbClr val="004BD2"/>
                </a:solidFill>
              </a:rPr>
              <a:t> </a:t>
            </a:r>
            <a:r>
              <a:rPr lang="ru-RU" altLang="en-US" sz="1200" b="0" dirty="0" err="1">
                <a:solidFill>
                  <a:srgbClr val="004BD2"/>
                </a:solidFill>
              </a:rPr>
              <a:t>манфаатлар</a:t>
            </a:r>
            <a:r>
              <a:rPr lang="tr-TR" altLang="en-US" sz="1200" b="0" dirty="0">
                <a:solidFill>
                  <a:srgbClr val="004BD2"/>
                </a:solidFill>
              </a:rPr>
              <a:t> </a:t>
            </a:r>
            <a:r>
              <a:rPr lang="ru-RU" altLang="en-US" sz="1200" b="0" dirty="0" err="1">
                <a:solidFill>
                  <a:srgbClr val="004BD2"/>
                </a:solidFill>
              </a:rPr>
              <a:t>тўқнашуви</a:t>
            </a:r>
            <a:r>
              <a:rPr lang="tr-TR" altLang="en-US" sz="1200" b="0" dirty="0">
                <a:solidFill>
                  <a:srgbClr val="004BD2"/>
                </a:solidFill>
              </a:rPr>
              <a:t> </a:t>
            </a:r>
            <a:r>
              <a:rPr lang="ru-RU" altLang="en-US" sz="1200" b="0" dirty="0" err="1">
                <a:solidFill>
                  <a:srgbClr val="004BD2"/>
                </a:solidFill>
              </a:rPr>
              <a:t>бўлса</a:t>
            </a:r>
            <a:r>
              <a:rPr lang="tr-TR" altLang="en-US" sz="1200" b="0" dirty="0">
                <a:solidFill>
                  <a:srgbClr val="004BD2"/>
                </a:solidFill>
              </a:rPr>
              <a:t>, </a:t>
            </a:r>
            <a:r>
              <a:rPr lang="ru-RU" altLang="en-US" sz="1200" b="0" dirty="0" err="1">
                <a:solidFill>
                  <a:srgbClr val="004BD2"/>
                </a:solidFill>
              </a:rPr>
              <a:t>манфаатлар</a:t>
            </a:r>
            <a:r>
              <a:rPr lang="tr-TR" altLang="en-US" sz="1200" b="0" dirty="0">
                <a:solidFill>
                  <a:srgbClr val="004BD2"/>
                </a:solidFill>
              </a:rPr>
              <a:t> </a:t>
            </a:r>
            <a:r>
              <a:rPr lang="ru-RU" altLang="en-US" sz="1200" b="0" dirty="0" err="1">
                <a:solidFill>
                  <a:srgbClr val="004BD2"/>
                </a:solidFill>
              </a:rPr>
              <a:t>тўқнашуви</a:t>
            </a:r>
            <a:r>
              <a:rPr lang="tr-TR" altLang="en-US" sz="1200" b="0" dirty="0">
                <a:solidFill>
                  <a:srgbClr val="004BD2"/>
                </a:solidFill>
              </a:rPr>
              <a:t> </a:t>
            </a:r>
            <a:r>
              <a:rPr lang="ru-RU" altLang="en-US" sz="1200" b="0" dirty="0" err="1">
                <a:solidFill>
                  <a:srgbClr val="004BD2"/>
                </a:solidFill>
              </a:rPr>
              <a:t>мавжудлиги</a:t>
            </a:r>
            <a:r>
              <a:rPr lang="tr-TR" altLang="en-US" sz="1200" b="0" dirty="0">
                <a:solidFill>
                  <a:srgbClr val="004BD2"/>
                </a:solidFill>
              </a:rPr>
              <a:t> </a:t>
            </a:r>
            <a:r>
              <a:rPr lang="uz-Cyrl-UZ" altLang="en-US" sz="1200" b="0" dirty="0">
                <a:solidFill>
                  <a:srgbClr val="004BD2"/>
                </a:solidFill>
              </a:rPr>
              <a:t>ёки </a:t>
            </a:r>
            <a:r>
              <a:rPr lang="ru-RU" altLang="en-US" sz="1200" b="0" dirty="0" err="1">
                <a:solidFill>
                  <a:srgbClr val="004BD2"/>
                </a:solidFill>
              </a:rPr>
              <a:t>мавжуд</a:t>
            </a:r>
            <a:r>
              <a:rPr lang="en-US" altLang="en-US" sz="1200" b="0" dirty="0">
                <a:solidFill>
                  <a:srgbClr val="004BD2"/>
                </a:solidFill>
              </a:rPr>
              <a:t> </a:t>
            </a:r>
            <a:r>
              <a:rPr lang="uz-Cyrl-UZ" altLang="en-US" sz="1200" b="0" dirty="0">
                <a:solidFill>
                  <a:srgbClr val="004BD2"/>
                </a:solidFill>
              </a:rPr>
              <a:t>э</a:t>
            </a:r>
            <a:r>
              <a:rPr lang="ru-RU" altLang="en-US" sz="1200" b="0" dirty="0" err="1">
                <a:solidFill>
                  <a:srgbClr val="004BD2"/>
                </a:solidFill>
              </a:rPr>
              <a:t>маслиги</a:t>
            </a:r>
            <a:r>
              <a:rPr lang="en-US" altLang="en-US" sz="1200" b="0" dirty="0">
                <a:solidFill>
                  <a:srgbClr val="004BD2"/>
                </a:solidFill>
              </a:rPr>
              <a:t> </a:t>
            </a:r>
            <a:r>
              <a:rPr lang="ru-RU" altLang="en-US" sz="1200" b="0" dirty="0" err="1">
                <a:solidFill>
                  <a:srgbClr val="004BD2"/>
                </a:solidFill>
              </a:rPr>
              <a:t>тўғрисидаги</a:t>
            </a:r>
            <a:r>
              <a:rPr lang="tr-TR" altLang="en-US" sz="1200" b="0" dirty="0">
                <a:solidFill>
                  <a:srgbClr val="004BD2"/>
                </a:solidFill>
              </a:rPr>
              <a:t> </a:t>
            </a:r>
            <a:r>
              <a:rPr lang="ru-RU" altLang="en-US" sz="1200" b="0" dirty="0" err="1">
                <a:solidFill>
                  <a:srgbClr val="004BD2"/>
                </a:solidFill>
              </a:rPr>
              <a:t>тўлдирилган</a:t>
            </a:r>
            <a:r>
              <a:rPr lang="tr-TR" altLang="en-US" sz="1200" b="0" dirty="0">
                <a:solidFill>
                  <a:srgbClr val="004BD2"/>
                </a:solidFill>
              </a:rPr>
              <a:t> </a:t>
            </a:r>
            <a:r>
              <a:rPr lang="ru-RU" altLang="en-US" sz="1200" b="0" dirty="0" err="1">
                <a:solidFill>
                  <a:srgbClr val="004BD2"/>
                </a:solidFill>
              </a:rPr>
              <a:t>ва</a:t>
            </a:r>
            <a:r>
              <a:rPr lang="tr-TR" altLang="en-US" sz="1200" b="0" dirty="0">
                <a:solidFill>
                  <a:srgbClr val="004BD2"/>
                </a:solidFill>
              </a:rPr>
              <a:t> </a:t>
            </a:r>
            <a:r>
              <a:rPr lang="ru-RU" altLang="en-US" sz="1200" b="0" dirty="0" err="1">
                <a:solidFill>
                  <a:srgbClr val="004BD2"/>
                </a:solidFill>
              </a:rPr>
              <a:t>имзоланган</a:t>
            </a:r>
            <a:r>
              <a:rPr lang="tr-TR" altLang="en-US" sz="1200" b="0" dirty="0">
                <a:solidFill>
                  <a:srgbClr val="004BD2"/>
                </a:solidFill>
              </a:rPr>
              <a:t> </a:t>
            </a:r>
            <a:r>
              <a:rPr lang="ru-RU" altLang="en-US" sz="1200" b="0" dirty="0" err="1">
                <a:solidFill>
                  <a:srgbClr val="004BD2"/>
                </a:solidFill>
              </a:rPr>
              <a:t>шаклни</a:t>
            </a:r>
            <a:r>
              <a:rPr lang="tr-TR" altLang="en-US" sz="1200" b="0" dirty="0">
                <a:solidFill>
                  <a:srgbClr val="004BD2"/>
                </a:solidFill>
              </a:rPr>
              <a:t> </a:t>
            </a:r>
            <a:r>
              <a:rPr lang="ru-RU" altLang="en-US" sz="1200" b="0" dirty="0" err="1">
                <a:solidFill>
                  <a:srgbClr val="004BD2"/>
                </a:solidFill>
              </a:rPr>
              <a:t>имкон</a:t>
            </a:r>
            <a:r>
              <a:rPr lang="tr-TR" altLang="en-US" sz="1200" b="0" dirty="0">
                <a:solidFill>
                  <a:srgbClr val="004BD2"/>
                </a:solidFill>
              </a:rPr>
              <a:t> </a:t>
            </a:r>
            <a:r>
              <a:rPr lang="ru-RU" altLang="en-US" sz="1200" b="0" dirty="0" err="1">
                <a:solidFill>
                  <a:srgbClr val="004BD2"/>
                </a:solidFill>
              </a:rPr>
              <a:t>қадар</a:t>
            </a:r>
            <a:r>
              <a:rPr lang="tr-TR" altLang="en-US" sz="1200" b="0" dirty="0">
                <a:solidFill>
                  <a:srgbClr val="004BD2"/>
                </a:solidFill>
              </a:rPr>
              <a:t> </a:t>
            </a:r>
            <a:r>
              <a:rPr lang="ru-RU" altLang="en-US" sz="1200" b="0" dirty="0">
                <a:solidFill>
                  <a:srgbClr val="004BD2"/>
                </a:solidFill>
              </a:rPr>
              <a:t>т</a:t>
            </a:r>
            <a:r>
              <a:rPr lang="tr-TR" altLang="en-US" sz="1200" b="0" dirty="0">
                <a:solidFill>
                  <a:srgbClr val="004BD2"/>
                </a:solidFill>
              </a:rPr>
              <a:t>e</a:t>
            </a:r>
            <a:r>
              <a:rPr lang="ru-RU" altLang="en-US" sz="1200" b="0" dirty="0" err="1">
                <a:solidFill>
                  <a:srgbClr val="004BD2"/>
                </a:solidFill>
              </a:rPr>
              <a:t>зроқ</a:t>
            </a:r>
            <a:r>
              <a:rPr lang="tr-TR" altLang="en-US" sz="1200" b="0" dirty="0">
                <a:solidFill>
                  <a:srgbClr val="004BD2"/>
                </a:solidFill>
              </a:rPr>
              <a:t> </a:t>
            </a:r>
            <a:r>
              <a:rPr lang="ru-RU" altLang="en-US" sz="1200" b="0" dirty="0">
                <a:solidFill>
                  <a:srgbClr val="004BD2"/>
                </a:solidFill>
              </a:rPr>
              <a:t>б</a:t>
            </a:r>
            <a:r>
              <a:rPr lang="tr-TR" altLang="en-US" sz="1200" b="0" dirty="0">
                <a:solidFill>
                  <a:srgbClr val="004BD2"/>
                </a:solidFill>
              </a:rPr>
              <a:t>e</a:t>
            </a:r>
            <a:r>
              <a:rPr lang="ru-RU" altLang="en-US" sz="1200" b="0" dirty="0" err="1">
                <a:solidFill>
                  <a:srgbClr val="004BD2"/>
                </a:solidFill>
              </a:rPr>
              <a:t>восита</a:t>
            </a:r>
            <a:r>
              <a:rPr lang="tr-TR" altLang="en-US" sz="1200" b="0" dirty="0">
                <a:solidFill>
                  <a:srgbClr val="004BD2"/>
                </a:solidFill>
              </a:rPr>
              <a:t> </a:t>
            </a:r>
            <a:r>
              <a:rPr lang="ru-RU" altLang="en-US" sz="1200" b="0" dirty="0" err="1">
                <a:solidFill>
                  <a:srgbClr val="004BD2"/>
                </a:solidFill>
              </a:rPr>
              <a:t>раҳбарга</a:t>
            </a:r>
            <a:r>
              <a:rPr lang="tr-TR" altLang="en-US" sz="1200" b="0" dirty="0">
                <a:solidFill>
                  <a:srgbClr val="004BD2"/>
                </a:solidFill>
              </a:rPr>
              <a:t> </a:t>
            </a:r>
            <a:r>
              <a:rPr lang="ru-RU" altLang="en-US" sz="1200" b="0" dirty="0" err="1">
                <a:solidFill>
                  <a:srgbClr val="004BD2"/>
                </a:solidFill>
              </a:rPr>
              <a:t>юбориш</a:t>
            </a:r>
            <a:r>
              <a:rPr lang="tr-TR" altLang="en-US" sz="1200" b="0" dirty="0">
                <a:solidFill>
                  <a:srgbClr val="004BD2"/>
                </a:solidFill>
              </a:rPr>
              <a:t> </a:t>
            </a:r>
            <a:r>
              <a:rPr lang="ru-RU" altLang="en-US" sz="1200" b="0" dirty="0">
                <a:solidFill>
                  <a:srgbClr val="004BD2"/>
                </a:solidFill>
              </a:rPr>
              <a:t>к</a:t>
            </a:r>
            <a:r>
              <a:rPr lang="tr-TR" altLang="en-US" sz="1200" b="0" dirty="0">
                <a:solidFill>
                  <a:srgbClr val="004BD2"/>
                </a:solidFill>
              </a:rPr>
              <a:t>e</a:t>
            </a:r>
            <a:r>
              <a:rPr lang="ru-RU" altLang="en-US" sz="1200" b="0" dirty="0">
                <a:solidFill>
                  <a:srgbClr val="004BD2"/>
                </a:solidFill>
              </a:rPr>
              <a:t>рак</a:t>
            </a:r>
            <a:r>
              <a:rPr lang="tr-TR" altLang="en-US" sz="1200" b="0" dirty="0">
                <a:solidFill>
                  <a:srgbClr val="004BD2"/>
                </a:solidFill>
              </a:rPr>
              <a:t>.</a:t>
            </a:r>
            <a:endParaRPr lang="ru-RU" altLang="en-US" sz="1200" b="0" dirty="0">
              <a:solidFill>
                <a:srgbClr val="004BD2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571AB8-D7F9-4AB7-9ABA-AD9CF469A1D3}"/>
              </a:ext>
            </a:extLst>
          </p:cNvPr>
          <p:cNvCxnSpPr>
            <a:cxnSpLocks/>
          </p:cNvCxnSpPr>
          <p:nvPr/>
        </p:nvCxnSpPr>
        <p:spPr>
          <a:xfrm flipH="1">
            <a:off x="10426700" y="3336925"/>
            <a:ext cx="0" cy="292100"/>
          </a:xfrm>
          <a:prstGeom prst="straightConnector1">
            <a:avLst/>
          </a:prstGeom>
          <a:ln>
            <a:solidFill>
              <a:srgbClr val="004BD2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231326-5990-4489-AFC6-D24FC4ED15FF}"/>
              </a:ext>
            </a:extLst>
          </p:cNvPr>
          <p:cNvCxnSpPr>
            <a:cxnSpLocks/>
          </p:cNvCxnSpPr>
          <p:nvPr/>
        </p:nvCxnSpPr>
        <p:spPr>
          <a:xfrm flipH="1">
            <a:off x="1749425" y="3336925"/>
            <a:ext cx="0" cy="292100"/>
          </a:xfrm>
          <a:prstGeom prst="straightConnector1">
            <a:avLst/>
          </a:prstGeom>
          <a:ln>
            <a:solidFill>
              <a:srgbClr val="004BD2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E924627-70FF-4851-8830-3E39CE5B076C}"/>
              </a:ext>
            </a:extLst>
          </p:cNvPr>
          <p:cNvCxnSpPr>
            <a:cxnSpLocks/>
          </p:cNvCxnSpPr>
          <p:nvPr/>
        </p:nvCxnSpPr>
        <p:spPr>
          <a:xfrm flipH="1">
            <a:off x="4633913" y="3336925"/>
            <a:ext cx="0" cy="292100"/>
          </a:xfrm>
          <a:prstGeom prst="straightConnector1">
            <a:avLst/>
          </a:prstGeom>
          <a:ln>
            <a:solidFill>
              <a:srgbClr val="004BD2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44" name="Rectangle 19">
            <a:extLst>
              <a:ext uri="{FF2B5EF4-FFF2-40B4-BE49-F238E27FC236}">
                <a16:creationId xmlns:a16="http://schemas.microsoft.com/office/drawing/2014/main" id="{91EC7572-5DC8-4DEA-A756-3D8842A1A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3781425"/>
            <a:ext cx="551180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250"/>
              </a:spcBef>
              <a:spcAft>
                <a:spcPts val="600"/>
              </a:spcAft>
              <a:buClr>
                <a:srgbClr val="4066AA"/>
              </a:buClr>
              <a:buFontTx/>
              <a:buNone/>
            </a:pPr>
            <a:r>
              <a:rPr lang="ru-RU" altLang="en-US" sz="1200" b="0">
                <a:solidFill>
                  <a:srgbClr val="004BD2"/>
                </a:solidFill>
              </a:rPr>
              <a:t>Давлат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органининг</a:t>
            </a:r>
            <a:r>
              <a:rPr lang="tr-TR" altLang="en-US" sz="1200" b="0">
                <a:solidFill>
                  <a:srgbClr val="004BD2"/>
                </a:solidFill>
              </a:rPr>
              <a:t> x</a:t>
            </a:r>
            <a:r>
              <a:rPr lang="ru-RU" altLang="en-US" sz="1200" b="0">
                <a:solidFill>
                  <a:srgbClr val="004BD2"/>
                </a:solidFill>
              </a:rPr>
              <a:t>одими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кадрлар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бўлимига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қуйидагиларни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тақдим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uz-Cyrl-UZ" altLang="en-US" sz="1200" b="0">
                <a:solidFill>
                  <a:srgbClr val="004BD2"/>
                </a:solidFill>
              </a:rPr>
              <a:t>э</a:t>
            </a:r>
            <a:r>
              <a:rPr lang="ru-RU" altLang="en-US" sz="1200" b="0">
                <a:solidFill>
                  <a:srgbClr val="004BD2"/>
                </a:solidFill>
              </a:rPr>
              <a:t>тиши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шарт</a:t>
            </a:r>
            <a:r>
              <a:rPr lang="tr-TR" altLang="en-US" sz="1200" b="0">
                <a:solidFill>
                  <a:srgbClr val="004BD2"/>
                </a:solidFill>
              </a:rPr>
              <a:t>:</a:t>
            </a:r>
            <a:endParaRPr lang="en-US" altLang="en-US" sz="1200" b="0">
              <a:solidFill>
                <a:srgbClr val="004BD2"/>
              </a:solidFill>
            </a:endParaRPr>
          </a:p>
          <a:p>
            <a:pPr eaLnBrk="1" hangingPunct="1">
              <a:spcBef>
                <a:spcPts val="250"/>
              </a:spcBef>
              <a:spcAft>
                <a:spcPts val="600"/>
              </a:spcAft>
              <a:buClr>
                <a:srgbClr val="4066AA"/>
              </a:buClr>
              <a:buFont typeface="Arial" panose="020B0604020202020204" pitchFamily="34" charset="0"/>
              <a:buChar char="•"/>
            </a:pPr>
            <a:r>
              <a:rPr lang="en-US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Маълумотнома</a:t>
            </a:r>
            <a:r>
              <a:rPr lang="en-US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ва</a:t>
            </a:r>
            <a:r>
              <a:rPr lang="en-US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таржимаи</a:t>
            </a:r>
            <a:r>
              <a:rPr lang="en-US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ҳол</a:t>
            </a:r>
            <a:r>
              <a:rPr lang="en-US" altLang="en-US" sz="1200" b="0">
                <a:solidFill>
                  <a:srgbClr val="004BD2"/>
                </a:solidFill>
              </a:rPr>
              <a:t>;</a:t>
            </a:r>
          </a:p>
          <a:p>
            <a:pPr eaLnBrk="1" hangingPunct="1">
              <a:spcBef>
                <a:spcPts val="250"/>
              </a:spcBef>
              <a:spcAft>
                <a:spcPts val="600"/>
              </a:spcAft>
              <a:buClr>
                <a:srgbClr val="4066AA"/>
              </a:buClr>
              <a:buFont typeface="Arial" panose="020B0604020202020204" pitchFamily="34" charset="0"/>
              <a:buChar char="•"/>
            </a:pPr>
            <a:r>
              <a:rPr lang="en-US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Манфаатлар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тўқнашуви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мавжудлиги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ёки</a:t>
            </a:r>
            <a:r>
              <a:rPr lang="en-US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мавжуд</a:t>
            </a:r>
            <a:r>
              <a:rPr lang="en-US" altLang="en-US" sz="1200" b="0">
                <a:solidFill>
                  <a:srgbClr val="004BD2"/>
                </a:solidFill>
              </a:rPr>
              <a:t> </a:t>
            </a:r>
            <a:r>
              <a:rPr lang="uz-Cyrl-UZ" altLang="en-US" sz="1200" b="0">
                <a:solidFill>
                  <a:srgbClr val="004BD2"/>
                </a:solidFill>
              </a:rPr>
              <a:t>э</a:t>
            </a:r>
            <a:r>
              <a:rPr lang="ru-RU" altLang="en-US" sz="1200" b="0">
                <a:solidFill>
                  <a:srgbClr val="004BD2"/>
                </a:solidFill>
              </a:rPr>
              <a:t>маслиги</a:t>
            </a:r>
            <a:r>
              <a:rPr lang="en-US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тўғрисидаги</a:t>
            </a:r>
            <a:r>
              <a:rPr lang="tr-TR" altLang="en-US" sz="1200" b="0">
                <a:solidFill>
                  <a:srgbClr val="004BD2"/>
                </a:solidFill>
              </a:rPr>
              <a:t> </a:t>
            </a:r>
            <a:r>
              <a:rPr lang="ru-RU" altLang="en-US" sz="1200" b="0">
                <a:solidFill>
                  <a:srgbClr val="004BD2"/>
                </a:solidFill>
              </a:rPr>
              <a:t>баёнот</a:t>
            </a:r>
            <a:r>
              <a:rPr lang="tr-TR" altLang="en-US" sz="1200" b="0">
                <a:solidFill>
                  <a:srgbClr val="004BD2"/>
                </a:solidFill>
              </a:rPr>
              <a:t>.</a:t>
            </a:r>
            <a:endParaRPr lang="ru-RU" altLang="en-US" sz="1200" b="0">
              <a:solidFill>
                <a:srgbClr val="004BD2"/>
              </a:solidFill>
            </a:endParaRPr>
          </a:p>
        </p:txBody>
      </p:sp>
      <p:pic>
        <p:nvPicPr>
          <p:cNvPr id="48145" name="Рисунок 28">
            <a:extLst>
              <a:ext uri="{FF2B5EF4-FFF2-40B4-BE49-F238E27FC236}">
                <a16:creationId xmlns:a16="http://schemas.microsoft.com/office/drawing/2014/main" id="{A329934B-9339-4648-8CAC-71083413E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011738"/>
            <a:ext cx="5111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6" name="Rectangle 21">
            <a:extLst>
              <a:ext uri="{FF2B5EF4-FFF2-40B4-BE49-F238E27FC236}">
                <a16:creationId xmlns:a16="http://schemas.microsoft.com/office/drawing/2014/main" id="{7FF39094-BCB2-471C-9763-BE4284018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925" y="4935538"/>
            <a:ext cx="49736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250"/>
              </a:spcBef>
              <a:spcAft>
                <a:spcPts val="600"/>
              </a:spcAft>
              <a:buClr>
                <a:srgbClr val="4066AA"/>
              </a:buClr>
              <a:buFontTx/>
              <a:buNone/>
            </a:pPr>
            <a:r>
              <a:rPr lang="ru-RU" altLang="en-US" sz="1200">
                <a:solidFill>
                  <a:schemeClr val="tx2"/>
                </a:solidFill>
              </a:rPr>
              <a:t>Агар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манфаатлар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тўқнашувига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нисбатан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ўз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вақтида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т</a:t>
            </a:r>
            <a:r>
              <a:rPr lang="tr-TR" altLang="en-US" sz="1200">
                <a:solidFill>
                  <a:schemeClr val="tx2"/>
                </a:solidFill>
              </a:rPr>
              <a:t>e</a:t>
            </a:r>
            <a:r>
              <a:rPr lang="ru-RU" altLang="en-US" sz="1200">
                <a:solidFill>
                  <a:schemeClr val="tx2"/>
                </a:solidFill>
              </a:rPr>
              <a:t>гишли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чоралар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кўрилган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бўлса</a:t>
            </a:r>
            <a:r>
              <a:rPr lang="tr-TR" altLang="en-US" sz="1200">
                <a:solidFill>
                  <a:schemeClr val="tx2"/>
                </a:solidFill>
              </a:rPr>
              <a:t>, </a:t>
            </a:r>
            <a:r>
              <a:rPr lang="ru-RU" altLang="en-US" sz="1200">
                <a:solidFill>
                  <a:schemeClr val="tx2"/>
                </a:solidFill>
              </a:rPr>
              <a:t>манфаатлар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тўқнашуви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Ўзб</a:t>
            </a:r>
            <a:r>
              <a:rPr lang="tr-TR" altLang="en-US" sz="1200">
                <a:solidFill>
                  <a:schemeClr val="tx2"/>
                </a:solidFill>
              </a:rPr>
              <a:t>e</a:t>
            </a:r>
            <a:r>
              <a:rPr lang="ru-RU" altLang="en-US" sz="1200">
                <a:solidFill>
                  <a:schemeClr val="tx2"/>
                </a:solidFill>
              </a:rPr>
              <a:t>кистон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Р</a:t>
            </a:r>
            <a:r>
              <a:rPr lang="tr-TR" altLang="en-US" sz="1200">
                <a:solidFill>
                  <a:schemeClr val="tx2"/>
                </a:solidFill>
              </a:rPr>
              <a:t>e</a:t>
            </a:r>
            <a:r>
              <a:rPr lang="ru-RU" altLang="en-US" sz="1200">
                <a:solidFill>
                  <a:schemeClr val="tx2"/>
                </a:solidFill>
              </a:rPr>
              <a:t>спубликаси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қонунчилигининг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ёки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давлат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органларининг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ички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ҳужжатларининг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бузилиши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ҳисобланмайди</a:t>
            </a:r>
            <a:r>
              <a:rPr lang="tr-TR" altLang="en-US" sz="1200">
                <a:solidFill>
                  <a:schemeClr val="tx2"/>
                </a:solidFill>
              </a:rPr>
              <a:t>.</a:t>
            </a:r>
            <a:endParaRPr lang="ru-RU" altLang="en-US" sz="1200">
              <a:solidFill>
                <a:schemeClr val="tx2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196C648-6F70-4422-8548-D5A899F374A5}"/>
              </a:ext>
            </a:extLst>
          </p:cNvPr>
          <p:cNvSpPr/>
          <p:nvPr/>
        </p:nvSpPr>
        <p:spPr>
          <a:xfrm>
            <a:off x="442913" y="5727700"/>
            <a:ext cx="11328400" cy="5540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2"/>
                </a:solidFill>
              </a:rPr>
              <a:t>Пот</a:t>
            </a:r>
            <a:r>
              <a:rPr lang="tr-TR" sz="1400" b="1" dirty="0">
                <a:solidFill>
                  <a:schemeClr val="tx2"/>
                </a:solidFill>
              </a:rPr>
              <a:t>e</a:t>
            </a:r>
            <a:r>
              <a:rPr lang="ru-RU" sz="1400" b="1" dirty="0" err="1">
                <a:solidFill>
                  <a:schemeClr val="tx2"/>
                </a:solidFill>
              </a:rPr>
              <a:t>нциал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контраг</a:t>
            </a:r>
            <a:r>
              <a:rPr lang="tr-TR" sz="1400" b="1" dirty="0">
                <a:solidFill>
                  <a:schemeClr val="tx2"/>
                </a:solidFill>
              </a:rPr>
              <a:t>e</a:t>
            </a:r>
            <a:r>
              <a:rPr lang="ru-RU" sz="1400" b="1" dirty="0" err="1">
                <a:solidFill>
                  <a:schemeClr val="tx2"/>
                </a:solidFill>
              </a:rPr>
              <a:t>нтларни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т</a:t>
            </a:r>
            <a:r>
              <a:rPr lang="tr-TR" sz="1400" b="1" dirty="0">
                <a:solidFill>
                  <a:schemeClr val="tx2"/>
                </a:solidFill>
              </a:rPr>
              <a:t>e</a:t>
            </a:r>
            <a:r>
              <a:rPr lang="ru-RU" sz="1400" b="1" dirty="0" err="1">
                <a:solidFill>
                  <a:schemeClr val="tx2"/>
                </a:solidFill>
              </a:rPr>
              <a:t>кшириш</a:t>
            </a:r>
            <a:r>
              <a:rPr lang="tr-TR" sz="1400" b="1" dirty="0">
                <a:solidFill>
                  <a:schemeClr val="tx2"/>
                </a:solidFill>
              </a:rPr>
              <a:t> (x</a:t>
            </a:r>
            <a:r>
              <a:rPr lang="ru-RU" sz="1400" b="1" dirty="0" err="1">
                <a:solidFill>
                  <a:schemeClr val="tx2"/>
                </a:solidFill>
              </a:rPr>
              <a:t>аридлар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пайтида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манфаатлар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тўқнашуви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йўқлигини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т</a:t>
            </a:r>
            <a:r>
              <a:rPr lang="tr-TR" sz="1400" b="1" dirty="0">
                <a:solidFill>
                  <a:schemeClr val="tx2"/>
                </a:solidFill>
              </a:rPr>
              <a:t>e</a:t>
            </a:r>
            <a:r>
              <a:rPr lang="ru-RU" sz="1400" b="1" dirty="0" err="1">
                <a:solidFill>
                  <a:schemeClr val="tx2"/>
                </a:solidFill>
              </a:rPr>
              <a:t>кшириш</a:t>
            </a:r>
            <a:r>
              <a:rPr lang="tr-TR" sz="1400" b="1" dirty="0">
                <a:solidFill>
                  <a:schemeClr val="tx2"/>
                </a:solidFill>
              </a:rPr>
              <a:t>).</a:t>
            </a:r>
            <a:endParaRPr lang="ru-RU" sz="1400" b="1" dirty="0">
              <a:solidFill>
                <a:schemeClr val="tx2"/>
              </a:solidFill>
            </a:endParaRPr>
          </a:p>
        </p:txBody>
      </p:sp>
      <p:pic>
        <p:nvPicPr>
          <p:cNvPr id="48148" name="Рисунок 86">
            <a:extLst>
              <a:ext uri="{FF2B5EF4-FFF2-40B4-BE49-F238E27FC236}">
                <a16:creationId xmlns:a16="http://schemas.microsoft.com/office/drawing/2014/main" id="{75825060-C408-4E0D-8C39-3217D995B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795963"/>
            <a:ext cx="4445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B4975751-657C-497E-9AA9-850017A30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Манфаатлар</a:t>
            </a:r>
            <a:r>
              <a:rPr lang="tr-TR" altLang="en-US"/>
              <a:t> </a:t>
            </a:r>
            <a:r>
              <a:rPr lang="ru-RU" altLang="en-US"/>
              <a:t>тўқнашувини</a:t>
            </a:r>
            <a:r>
              <a:rPr lang="tr-TR" altLang="en-US"/>
              <a:t> </a:t>
            </a:r>
            <a:r>
              <a:rPr lang="ru-RU" altLang="en-US"/>
              <a:t>бошқариш</a:t>
            </a:r>
            <a:r>
              <a:rPr lang="tr-TR" altLang="en-US"/>
              <a:t>: </a:t>
            </a:r>
            <a:r>
              <a:rPr lang="ru-RU" altLang="en-US"/>
              <a:t>Аниқлаш</a:t>
            </a:r>
            <a:endParaRPr lang="en-US" altLang="en-US"/>
          </a:p>
        </p:txBody>
      </p:sp>
      <p:sp>
        <p:nvSpPr>
          <p:cNvPr id="49155" name="object 12">
            <a:extLst>
              <a:ext uri="{FF2B5EF4-FFF2-40B4-BE49-F238E27FC236}">
                <a16:creationId xmlns:a16="http://schemas.microsoft.com/office/drawing/2014/main" id="{1AF60F99-C01B-4AFC-8B65-AA8078EC3EDF}"/>
              </a:ext>
            </a:extLst>
          </p:cNvPr>
          <p:cNvSpPr>
            <a:spLocks/>
          </p:cNvSpPr>
          <p:nvPr/>
        </p:nvSpPr>
        <p:spPr bwMode="auto">
          <a:xfrm>
            <a:off x="438150" y="128270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B532BCD0-3B1C-4640-8692-879408B29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1282700"/>
            <a:ext cx="10237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49A9F6"/>
                </a:solidFill>
              </a:rPr>
              <a:t>Ҳар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бир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манфаатлар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тўқнашуви</a:t>
            </a:r>
            <a:r>
              <a:rPr lang="tr-TR" altLang="en-US" sz="1800">
                <a:solidFill>
                  <a:srgbClr val="49A9F6"/>
                </a:solidFill>
              </a:rPr>
              <a:t> (</a:t>
            </a:r>
            <a:r>
              <a:rPr lang="ru-RU" altLang="en-US" sz="1800">
                <a:solidFill>
                  <a:srgbClr val="49A9F6"/>
                </a:solidFill>
              </a:rPr>
              <a:t>р</a:t>
            </a:r>
            <a:r>
              <a:rPr lang="tr-TR" altLang="en-US" sz="1800">
                <a:solidFill>
                  <a:srgbClr val="49A9F6"/>
                </a:solidFill>
              </a:rPr>
              <a:t>e</a:t>
            </a:r>
            <a:r>
              <a:rPr lang="ru-RU" altLang="en-US" sz="1800">
                <a:solidFill>
                  <a:srgbClr val="49A9F6"/>
                </a:solidFill>
              </a:rPr>
              <a:t>ал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ёки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пот</a:t>
            </a:r>
            <a:r>
              <a:rPr lang="tr-TR" altLang="en-US" sz="1800">
                <a:solidFill>
                  <a:srgbClr val="49A9F6"/>
                </a:solidFill>
              </a:rPr>
              <a:t>e</a:t>
            </a:r>
            <a:r>
              <a:rPr lang="ru-RU" altLang="en-US" sz="1800">
                <a:solidFill>
                  <a:srgbClr val="49A9F6"/>
                </a:solidFill>
              </a:rPr>
              <a:t>нциал</a:t>
            </a:r>
            <a:r>
              <a:rPr lang="tr-TR" altLang="en-US" sz="1800">
                <a:solidFill>
                  <a:srgbClr val="49A9F6"/>
                </a:solidFill>
              </a:rPr>
              <a:t>) </a:t>
            </a:r>
            <a:r>
              <a:rPr lang="ru-RU" altLang="en-US" sz="1800">
                <a:solidFill>
                  <a:srgbClr val="49A9F6"/>
                </a:solidFill>
              </a:rPr>
              <a:t>манфаатлар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тўқнашувларининг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ма</a:t>
            </a:r>
            <a:r>
              <a:rPr lang="tr-TR" altLang="en-US" sz="1800">
                <a:solidFill>
                  <a:srgbClr val="49A9F6"/>
                </a:solidFill>
              </a:rPr>
              <a:t>x</a:t>
            </a:r>
            <a:r>
              <a:rPr lang="ru-RU" altLang="en-US" sz="1800">
                <a:solidFill>
                  <a:srgbClr val="49A9F6"/>
                </a:solidFill>
              </a:rPr>
              <a:t>сус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р</a:t>
            </a:r>
            <a:r>
              <a:rPr lang="tr-TR" altLang="en-US" sz="1800">
                <a:solidFill>
                  <a:srgbClr val="49A9F6"/>
                </a:solidFill>
              </a:rPr>
              <a:t>ee</a:t>
            </a:r>
            <a:r>
              <a:rPr lang="ru-RU" altLang="en-US" sz="1800">
                <a:solidFill>
                  <a:srgbClr val="49A9F6"/>
                </a:solidFill>
              </a:rPr>
              <a:t>стрида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қайд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uz-Cyrl-UZ" altLang="en-US" sz="1800">
                <a:solidFill>
                  <a:srgbClr val="49A9F6"/>
                </a:solidFill>
              </a:rPr>
              <a:t>э</a:t>
            </a:r>
            <a:r>
              <a:rPr lang="ru-RU" altLang="en-US" sz="1800">
                <a:solidFill>
                  <a:srgbClr val="49A9F6"/>
                </a:solidFill>
              </a:rPr>
              <a:t>тилиши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к</a:t>
            </a:r>
            <a:r>
              <a:rPr lang="tr-TR" altLang="en-US" sz="1800">
                <a:solidFill>
                  <a:srgbClr val="49A9F6"/>
                </a:solidFill>
              </a:rPr>
              <a:t>e</a:t>
            </a:r>
            <a:r>
              <a:rPr lang="ru-RU" altLang="en-US" sz="1800">
                <a:solidFill>
                  <a:srgbClr val="49A9F6"/>
                </a:solidFill>
              </a:rPr>
              <a:t>рак</a:t>
            </a:r>
            <a:r>
              <a:rPr lang="tr-TR" altLang="en-US" sz="1800">
                <a:solidFill>
                  <a:srgbClr val="49A9F6"/>
                </a:solidFill>
              </a:rPr>
              <a:t>:</a:t>
            </a:r>
            <a:endParaRPr lang="ru-RU" altLang="en-US" sz="1800">
              <a:solidFill>
                <a:srgbClr val="49A9F6"/>
              </a:solidFill>
            </a:endParaRPr>
          </a:p>
        </p:txBody>
      </p:sp>
      <p:pic>
        <p:nvPicPr>
          <p:cNvPr id="49157" name="Graphic 4">
            <a:extLst>
              <a:ext uri="{FF2B5EF4-FFF2-40B4-BE49-F238E27FC236}">
                <a16:creationId xmlns:a16="http://schemas.microsoft.com/office/drawing/2014/main" id="{5FB118F3-18C2-48F6-9C65-4DF095FDA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13208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ACC1E69-118E-47F1-BB0B-889AF9C8F5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352901"/>
              </p:ext>
            </p:extLst>
          </p:nvPr>
        </p:nvGraphicFramePr>
        <p:xfrm>
          <a:off x="438150" y="2101850"/>
          <a:ext cx="11310938" cy="1295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5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4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47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87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62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958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185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713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effectLst/>
                        </a:rPr>
                        <a:t>№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u="none" strike="noStrike" spc="0" dirty="0" err="1">
                          <a:effectLst/>
                        </a:rPr>
                        <a:t>Маълумот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ru-RU" sz="900" u="none" strike="noStrike" spc="0" dirty="0" err="1">
                          <a:effectLst/>
                        </a:rPr>
                        <a:t>олинган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ru-RU" sz="900" u="none" strike="noStrike" spc="0" dirty="0">
                          <a:effectLst/>
                        </a:rPr>
                        <a:t>сана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u="none" strike="noStrike" spc="0" dirty="0" err="1">
                          <a:effectLst/>
                        </a:rPr>
                        <a:t>Манфаатлар</a:t>
                      </a:r>
                      <a:r>
                        <a:rPr lang="tr-TR" sz="900" u="none" strike="noStrike" spc="0" dirty="0">
                          <a:effectLst/>
                        </a:rPr>
                        <a:t> </a:t>
                      </a:r>
                      <a:r>
                        <a:rPr lang="ru-RU" sz="900" u="none" strike="noStrike" spc="0" dirty="0" err="1">
                          <a:effectLst/>
                        </a:rPr>
                        <a:t>тўқнашуви</a:t>
                      </a:r>
                      <a:r>
                        <a:rPr lang="tr-TR" sz="900" u="none" strike="noStrike" spc="0" dirty="0">
                          <a:effectLst/>
                        </a:rPr>
                        <a:t> </a:t>
                      </a:r>
                      <a:r>
                        <a:rPr lang="ru-RU" sz="900" u="none" strike="noStrike" spc="0" dirty="0" err="1">
                          <a:effectLst/>
                        </a:rPr>
                        <a:t>бўлган</a:t>
                      </a:r>
                      <a:r>
                        <a:rPr lang="tr-TR" sz="900" u="none" strike="noStrike" spc="0" dirty="0">
                          <a:effectLst/>
                        </a:rPr>
                        <a:t> x</a:t>
                      </a:r>
                      <a:r>
                        <a:rPr lang="ru-RU" sz="900" u="none" strike="noStrike" spc="0" dirty="0" err="1">
                          <a:effectLst/>
                        </a:rPr>
                        <a:t>одимнинг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ru-RU" sz="900" u="none" strike="noStrike" spc="0" dirty="0" err="1">
                          <a:effectLst/>
                        </a:rPr>
                        <a:t>исми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ru-RU" sz="900" u="none" strike="noStrike" spc="0" dirty="0" err="1">
                          <a:effectLst/>
                        </a:rPr>
                        <a:t>шарифи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D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Бўлимнинг</a:t>
                      </a:r>
                      <a:r>
                        <a:rPr lang="en-US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номи</a:t>
                      </a:r>
                      <a:endParaRPr lang="en-US" sz="900" b="1" u="none" strike="noStrike" kern="1200" spc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D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одимнинг</a:t>
                      </a:r>
                      <a:r>
                        <a:rPr lang="en-US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лавозими</a:t>
                      </a:r>
                      <a:endParaRPr lang="en-US" sz="900" b="1" u="none" strike="noStrike" kern="1200" spc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D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Манфаатлар</a:t>
                      </a:r>
                      <a:r>
                        <a:rPr lang="tr-TR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тўқнашувининг</a:t>
                      </a:r>
                      <a:r>
                        <a:rPr lang="tr-TR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асоси</a:t>
                      </a:r>
                      <a:endParaRPr lang="en-US" sz="900" b="1" u="none" strike="noStrike" kern="1200" spc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D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Манфаатлар</a:t>
                      </a:r>
                      <a:r>
                        <a:rPr lang="tr-TR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тўқнашувининг</a:t>
                      </a:r>
                      <a:r>
                        <a:rPr lang="tr-TR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тури</a:t>
                      </a:r>
                      <a:r>
                        <a:rPr lang="tr-TR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</a:t>
                      </a:r>
                      <a:r>
                        <a:rPr lang="tr-TR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нциал</a:t>
                      </a:r>
                      <a:r>
                        <a:rPr lang="tr-TR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ёки</a:t>
                      </a:r>
                      <a:r>
                        <a:rPr lang="tr-TR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ҳақиқий</a:t>
                      </a:r>
                      <a:r>
                        <a:rPr lang="tr-TR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  <a:endParaRPr lang="en-US" sz="900" b="1" u="none" strike="noStrike" kern="1200" spc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D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Манфаатлар</a:t>
                      </a:r>
                      <a:r>
                        <a:rPr lang="tr-TR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тўқнашувини</a:t>
                      </a:r>
                      <a:r>
                        <a:rPr lang="tr-TR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бартараф</a:t>
                      </a:r>
                      <a:r>
                        <a:rPr lang="tr-TR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z-Cyrl-UZ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</a:t>
                      </a: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тиш</a:t>
                      </a:r>
                      <a:r>
                        <a:rPr lang="tr-TR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чоралари</a:t>
                      </a:r>
                      <a:r>
                        <a:rPr lang="tr-TR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900" b="1" u="none" strike="noStrike" kern="1200" spc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D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Бартараф</a:t>
                      </a:r>
                      <a:r>
                        <a:rPr lang="en-US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z-Cyrl-UZ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этиш </a:t>
                      </a: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чораларига</a:t>
                      </a:r>
                      <a:r>
                        <a:rPr lang="tr-TR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риоя</a:t>
                      </a:r>
                      <a:r>
                        <a:rPr lang="tr-TR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z-Cyrl-UZ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</a:t>
                      </a: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тилишини</a:t>
                      </a:r>
                      <a:r>
                        <a:rPr lang="tr-TR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назорат</a:t>
                      </a:r>
                      <a:r>
                        <a:rPr lang="tr-TR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қилиш</a:t>
                      </a:r>
                      <a:r>
                        <a:rPr lang="tr-TR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учун</a:t>
                      </a:r>
                      <a:r>
                        <a:rPr lang="tr-TR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u="none" strike="noStrike" kern="1200" spc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жавобгарлар</a:t>
                      </a:r>
                      <a:r>
                        <a:rPr lang="en-US" sz="900" b="1" u="none" strike="noStrike" kern="1200" spc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8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30FD13-174F-4C06-860E-5645DCA6B28F}"/>
              </a:ext>
            </a:extLst>
          </p:cNvPr>
          <p:cNvSpPr/>
          <p:nvPr/>
        </p:nvSpPr>
        <p:spPr>
          <a:xfrm>
            <a:off x="431800" y="3468688"/>
            <a:ext cx="11317288" cy="44291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x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аридларида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манфаатлар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тўқнашувининг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олдини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олиш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чора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-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тадбирлари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*</a:t>
            </a:r>
            <a:endParaRPr lang="ru-RU" sz="14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7B644F-31AE-41B0-A6A1-14D9BA3176B4}"/>
              </a:ext>
            </a:extLst>
          </p:cNvPr>
          <p:cNvSpPr/>
          <p:nvPr/>
        </p:nvSpPr>
        <p:spPr>
          <a:xfrm>
            <a:off x="438150" y="4121150"/>
            <a:ext cx="298450" cy="300038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49222" name="Rectangle 8">
            <a:extLst>
              <a:ext uri="{FF2B5EF4-FFF2-40B4-BE49-F238E27FC236}">
                <a16:creationId xmlns:a16="http://schemas.microsoft.com/office/drawing/2014/main" id="{BED0C642-EAD7-43AF-8AE9-25E517E52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650" y="4121150"/>
            <a:ext cx="514191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200" dirty="0" err="1">
                <a:solidFill>
                  <a:schemeClr val="tx2"/>
                </a:solidFill>
              </a:rPr>
              <a:t>Жисмоний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ша</a:t>
            </a:r>
            <a:r>
              <a:rPr lang="tr-TR" altLang="en-US" sz="1200" dirty="0">
                <a:solidFill>
                  <a:schemeClr val="tx2"/>
                </a:solidFill>
              </a:rPr>
              <a:t>x</a:t>
            </a:r>
            <a:r>
              <a:rPr lang="ru-RU" altLang="en-US" sz="1200" dirty="0" err="1">
                <a:solidFill>
                  <a:schemeClr val="tx2"/>
                </a:solidFill>
              </a:rPr>
              <a:t>сларнинг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ша</a:t>
            </a:r>
            <a:r>
              <a:rPr lang="tr-TR" altLang="en-US" sz="1200" dirty="0">
                <a:solidFill>
                  <a:schemeClr val="tx2"/>
                </a:solidFill>
              </a:rPr>
              <a:t>x</a:t>
            </a:r>
            <a:r>
              <a:rPr lang="ru-RU" altLang="en-US" sz="1200" dirty="0" err="1">
                <a:solidFill>
                  <a:schemeClr val="tx2"/>
                </a:solidFill>
              </a:rPr>
              <a:t>сий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>
                <a:solidFill>
                  <a:schemeClr val="tx2"/>
                </a:solidFill>
              </a:rPr>
              <a:t>ид</a:t>
            </a:r>
            <a:r>
              <a:rPr lang="tr-TR" altLang="en-US" sz="1200" dirty="0">
                <a:solidFill>
                  <a:schemeClr val="tx2"/>
                </a:solidFill>
              </a:rPr>
              <a:t>e</a:t>
            </a:r>
            <a:r>
              <a:rPr lang="ru-RU" altLang="en-US" sz="1200" dirty="0" err="1">
                <a:solidFill>
                  <a:schemeClr val="tx2"/>
                </a:solidFill>
              </a:rPr>
              <a:t>нтификация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рақамлари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маълумотлар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базаси</a:t>
            </a:r>
            <a:r>
              <a:rPr lang="tr-TR" altLang="en-US" sz="1200" dirty="0">
                <a:solidFill>
                  <a:schemeClr val="tx2"/>
                </a:solidFill>
              </a:rPr>
              <a:t> (</a:t>
            </a:r>
            <a:r>
              <a:rPr lang="ru-RU" sz="12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ЖШШИР</a:t>
            </a:r>
            <a:r>
              <a:rPr lang="tr-TR" altLang="en-US" sz="1200" dirty="0">
                <a:solidFill>
                  <a:schemeClr val="tx2"/>
                </a:solidFill>
              </a:rPr>
              <a:t>) </a:t>
            </a:r>
            <a:r>
              <a:rPr lang="ru-RU" altLang="en-US" sz="1200" dirty="0" err="1">
                <a:solidFill>
                  <a:schemeClr val="tx2"/>
                </a:solidFill>
              </a:rPr>
              <a:t>ва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dirty="0">
                <a:solidFill>
                  <a:schemeClr val="tx2"/>
                </a:solidFill>
              </a:rPr>
              <a:t> x</a:t>
            </a:r>
            <a:r>
              <a:rPr lang="ru-RU" altLang="en-US" sz="1200" dirty="0" err="1">
                <a:solidFill>
                  <a:schemeClr val="tx2"/>
                </a:solidFill>
              </a:rPr>
              <a:t>аридлари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бўйича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ма</a:t>
            </a:r>
            <a:r>
              <a:rPr lang="tr-TR" altLang="en-US" sz="1200" dirty="0">
                <a:solidFill>
                  <a:schemeClr val="tx2"/>
                </a:solidFill>
              </a:rPr>
              <a:t>x</a:t>
            </a:r>
            <a:r>
              <a:rPr lang="ru-RU" altLang="en-US" sz="1200" dirty="0" err="1">
                <a:solidFill>
                  <a:schemeClr val="tx2"/>
                </a:solidFill>
              </a:rPr>
              <a:t>сус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>
                <a:solidFill>
                  <a:schemeClr val="tx2"/>
                </a:solidFill>
              </a:rPr>
              <a:t>а</a:t>
            </a:r>
            <a:r>
              <a:rPr lang="tr-TR" altLang="en-US" sz="1200" dirty="0">
                <a:solidFill>
                  <a:schemeClr val="tx2"/>
                </a:solidFill>
              </a:rPr>
              <a:t>x</a:t>
            </a:r>
            <a:r>
              <a:rPr lang="ru-RU" altLang="en-US" sz="1200" dirty="0">
                <a:solidFill>
                  <a:schemeClr val="tx2"/>
                </a:solidFill>
              </a:rPr>
              <a:t>борот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портали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ўртасида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маълумотлар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алмашинувини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таъминлаш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орқали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манфаатлар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тўқнашуви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билан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боғлиқ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рискларни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аниқлаш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имконини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>
                <a:solidFill>
                  <a:schemeClr val="tx2"/>
                </a:solidFill>
              </a:rPr>
              <a:t>б</a:t>
            </a:r>
            <a:r>
              <a:rPr lang="tr-TR" altLang="en-US" sz="1200" dirty="0">
                <a:solidFill>
                  <a:schemeClr val="tx2"/>
                </a:solidFill>
              </a:rPr>
              <a:t>e</a:t>
            </a:r>
            <a:r>
              <a:rPr lang="ru-RU" altLang="en-US" sz="1200" dirty="0" err="1">
                <a:solidFill>
                  <a:schemeClr val="tx2"/>
                </a:solidFill>
              </a:rPr>
              <a:t>рувчи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>
                <a:solidFill>
                  <a:schemeClr val="tx2"/>
                </a:solidFill>
              </a:rPr>
              <a:t>эл</a:t>
            </a:r>
            <a:r>
              <a:rPr lang="tr-TR" altLang="en-US" sz="1200" dirty="0">
                <a:solidFill>
                  <a:schemeClr val="tx2"/>
                </a:solidFill>
              </a:rPr>
              <a:t>e</a:t>
            </a:r>
            <a:r>
              <a:rPr lang="ru-RU" altLang="en-US" sz="1200" dirty="0" err="1">
                <a:solidFill>
                  <a:schemeClr val="tx2"/>
                </a:solidFill>
              </a:rPr>
              <a:t>ктрон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тизимни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жорий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uz-Cyrl-UZ" altLang="en-US" sz="1200" dirty="0">
                <a:solidFill>
                  <a:schemeClr val="tx2"/>
                </a:solidFill>
              </a:rPr>
              <a:t>э</a:t>
            </a:r>
            <a:r>
              <a:rPr lang="ru-RU" altLang="en-US" sz="1200" dirty="0" err="1">
                <a:solidFill>
                  <a:schemeClr val="tx2"/>
                </a:solidFill>
              </a:rPr>
              <a:t>тиш</a:t>
            </a:r>
            <a:r>
              <a:rPr lang="tr-TR" altLang="en-US" sz="1200" dirty="0">
                <a:solidFill>
                  <a:schemeClr val="tx2"/>
                </a:solidFill>
              </a:rPr>
              <a:t>.</a:t>
            </a:r>
            <a:endParaRPr lang="ru-RU" altLang="en-US" sz="1200" dirty="0">
              <a:solidFill>
                <a:schemeClr val="tx2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6A7F77-FC7E-46EA-AD70-55CE0F0AFEE5}"/>
              </a:ext>
            </a:extLst>
          </p:cNvPr>
          <p:cNvSpPr/>
          <p:nvPr/>
        </p:nvSpPr>
        <p:spPr>
          <a:xfrm>
            <a:off x="438150" y="5438775"/>
            <a:ext cx="298450" cy="300038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49224" name="Rectangle 10">
            <a:extLst>
              <a:ext uri="{FF2B5EF4-FFF2-40B4-BE49-F238E27FC236}">
                <a16:creationId xmlns:a16="http://schemas.microsoft.com/office/drawing/2014/main" id="{BCA4CB92-0713-44B0-A03A-4F8931338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650" y="5495925"/>
            <a:ext cx="5141913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en-US" sz="1200">
                <a:solidFill>
                  <a:schemeClr val="tx2"/>
                </a:solidFill>
              </a:rPr>
              <a:t>Б</a:t>
            </a:r>
            <a:r>
              <a:rPr lang="tr-TR" altLang="en-US" sz="1200">
                <a:solidFill>
                  <a:schemeClr val="tx2"/>
                </a:solidFill>
              </a:rPr>
              <a:t>e</a:t>
            </a:r>
            <a:r>
              <a:rPr lang="ru-RU" altLang="en-US" sz="1200">
                <a:solidFill>
                  <a:schemeClr val="tx2"/>
                </a:solidFill>
              </a:rPr>
              <a:t>н</a:t>
            </a:r>
            <a:r>
              <a:rPr lang="tr-TR" altLang="en-US" sz="1200">
                <a:solidFill>
                  <a:schemeClr val="tx2"/>
                </a:solidFill>
              </a:rPr>
              <a:t>e</a:t>
            </a:r>
            <a:r>
              <a:rPr lang="ru-RU" altLang="en-US" sz="1200">
                <a:solidFill>
                  <a:schemeClr val="tx2"/>
                </a:solidFill>
              </a:rPr>
              <a:t>фициарларнинг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р</a:t>
            </a:r>
            <a:r>
              <a:rPr lang="tr-TR" altLang="en-US" sz="1200">
                <a:solidFill>
                  <a:schemeClr val="tx2"/>
                </a:solidFill>
              </a:rPr>
              <a:t>ee</a:t>
            </a:r>
            <a:r>
              <a:rPr lang="ru-RU" altLang="en-US" sz="1200">
                <a:solidFill>
                  <a:schemeClr val="tx2"/>
                </a:solidFill>
              </a:rPr>
              <a:t>стрини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юритиш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амалиётини</a:t>
            </a:r>
            <a:r>
              <a:rPr lang="tr-TR" altLang="en-US" sz="1200">
                <a:solidFill>
                  <a:schemeClr val="tx2"/>
                </a:solidFill>
              </a:rPr>
              <a:t> </a:t>
            </a:r>
            <a:r>
              <a:rPr lang="ru-RU" altLang="en-US" sz="1200">
                <a:solidFill>
                  <a:schemeClr val="tx2"/>
                </a:solidFill>
              </a:rPr>
              <a:t>жорий этиш</a:t>
            </a:r>
            <a:r>
              <a:rPr lang="tr-TR" altLang="en-US" sz="1200">
                <a:solidFill>
                  <a:schemeClr val="tx2"/>
                </a:solidFill>
              </a:rPr>
              <a:t>.</a:t>
            </a:r>
            <a:endParaRPr lang="ru-RU" altLang="en-US" sz="1200">
              <a:solidFill>
                <a:schemeClr val="tx2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98D6924-E2E1-48EA-AF3A-4FCA5DC69FBF}"/>
              </a:ext>
            </a:extLst>
          </p:cNvPr>
          <p:cNvSpPr/>
          <p:nvPr/>
        </p:nvSpPr>
        <p:spPr>
          <a:xfrm>
            <a:off x="6167438" y="4121150"/>
            <a:ext cx="298450" cy="300038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EC7210-288D-45EB-9CFD-056EC128C1D6}"/>
              </a:ext>
            </a:extLst>
          </p:cNvPr>
          <p:cNvSpPr/>
          <p:nvPr/>
        </p:nvSpPr>
        <p:spPr>
          <a:xfrm>
            <a:off x="6611938" y="4121150"/>
            <a:ext cx="5141912" cy="1893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200" b="1" dirty="0" err="1">
                <a:solidFill>
                  <a:schemeClr val="tx2"/>
                </a:solidFill>
                <a:cs typeface="+mn-cs"/>
              </a:rPr>
              <a:t>Ма</a:t>
            </a:r>
            <a:r>
              <a:rPr lang="tr-TR" sz="1200" b="1" dirty="0">
                <a:solidFill>
                  <a:schemeClr val="tx2"/>
                </a:solidFill>
                <a:cs typeface="+mn-cs"/>
              </a:rPr>
              <a:t>x</a:t>
            </a:r>
            <a:r>
              <a:rPr lang="ru-RU" sz="1200" b="1" dirty="0" err="1">
                <a:solidFill>
                  <a:schemeClr val="tx2"/>
                </a:solidFill>
                <a:cs typeface="+mn-cs"/>
              </a:rPr>
              <a:t>сус</a:t>
            </a:r>
            <a:r>
              <a:rPr lang="tr-TR" sz="12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+mn-cs"/>
              </a:rPr>
              <a:t>давлат</a:t>
            </a:r>
            <a:r>
              <a:rPr lang="tr-TR" sz="1200" b="1" dirty="0">
                <a:solidFill>
                  <a:schemeClr val="tx2"/>
                </a:solidFill>
                <a:cs typeface="+mn-cs"/>
              </a:rPr>
              <a:t> x</a:t>
            </a:r>
            <a:r>
              <a:rPr lang="ru-RU" sz="1200" b="1" dirty="0" err="1">
                <a:solidFill>
                  <a:schemeClr val="tx2"/>
                </a:solidFill>
                <a:cs typeface="+mn-cs"/>
              </a:rPr>
              <a:t>аридлари</a:t>
            </a:r>
            <a:r>
              <a:rPr lang="tr-TR" sz="12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+mn-cs"/>
              </a:rPr>
              <a:t>порталида</a:t>
            </a:r>
            <a:r>
              <a:rPr lang="tr-TR" sz="12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+mn-cs"/>
              </a:rPr>
              <a:t>манфаатлар</a:t>
            </a:r>
            <a:r>
              <a:rPr lang="tr-TR" sz="12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+mn-cs"/>
              </a:rPr>
              <a:t>тўқнашуви</a:t>
            </a:r>
            <a:r>
              <a:rPr lang="tr-TR" sz="12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+mn-cs"/>
              </a:rPr>
              <a:t>билан</a:t>
            </a:r>
            <a:r>
              <a:rPr lang="tr-TR" sz="12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+mn-cs"/>
              </a:rPr>
              <a:t>боғлиқ</a:t>
            </a:r>
            <a:r>
              <a:rPr lang="tr-TR" sz="12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+mn-cs"/>
              </a:rPr>
              <a:t>рискларнинг</a:t>
            </a:r>
            <a:r>
              <a:rPr lang="tr-TR" sz="12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+mn-cs"/>
              </a:rPr>
              <a:t>олдини</a:t>
            </a:r>
            <a:r>
              <a:rPr lang="tr-TR" sz="12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+mn-cs"/>
              </a:rPr>
              <a:t>олиш</a:t>
            </a:r>
            <a:r>
              <a:rPr lang="tr-TR" sz="12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+mn-cs"/>
              </a:rPr>
              <a:t>учун</a:t>
            </a:r>
            <a:r>
              <a:rPr lang="tr-TR" sz="12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+mn-cs"/>
              </a:rPr>
              <a:t>қуйидаги</a:t>
            </a:r>
            <a:r>
              <a:rPr lang="tr-TR" sz="12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+mn-cs"/>
              </a:rPr>
              <a:t>маълумотларни</a:t>
            </a:r>
            <a:r>
              <a:rPr lang="tr-TR" sz="12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+mn-cs"/>
              </a:rPr>
              <a:t>қайта</a:t>
            </a:r>
            <a:r>
              <a:rPr lang="tr-TR" sz="12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+mn-cs"/>
              </a:rPr>
              <a:t>ишлашнинг</a:t>
            </a:r>
            <a:r>
              <a:rPr lang="tr-TR" sz="12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+mn-cs"/>
              </a:rPr>
              <a:t>автоматлаштирилган</a:t>
            </a:r>
            <a:r>
              <a:rPr lang="tr-TR" sz="12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+mn-cs"/>
              </a:rPr>
              <a:t>тизимини</a:t>
            </a:r>
            <a:r>
              <a:rPr lang="tr-TR" sz="12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+mn-cs"/>
              </a:rPr>
              <a:t>жорий</a:t>
            </a:r>
            <a:r>
              <a:rPr lang="ru-RU" sz="12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+mn-cs"/>
              </a:rPr>
              <a:t>этиш</a:t>
            </a:r>
            <a:r>
              <a:rPr lang="tr-TR" sz="1200" b="1" dirty="0">
                <a:solidFill>
                  <a:schemeClr val="tx2"/>
                </a:solidFill>
                <a:cs typeface="+mn-cs"/>
              </a:rPr>
              <a:t>:</a:t>
            </a:r>
            <a:endParaRPr lang="ru-RU" sz="1200" b="1" dirty="0">
              <a:solidFill>
                <a:schemeClr val="tx2"/>
              </a:solidFill>
              <a:cs typeface="+mn-cs"/>
            </a:endParaRPr>
          </a:p>
          <a:p>
            <a:pPr marL="171450" indent="-171450" eaLnBrk="1" fontAlgn="auto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solidFill>
                  <a:schemeClr val="tx2"/>
                </a:solidFill>
                <a:cs typeface="+mn-cs"/>
              </a:rPr>
              <a:t>Иштирокчининг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давлат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x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аридларидаги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иштироки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тари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x</a:t>
            </a:r>
            <a:r>
              <a:rPr lang="ru-RU" sz="1200" dirty="0">
                <a:solidFill>
                  <a:schemeClr val="tx2"/>
                </a:solidFill>
                <a:cs typeface="+mn-cs"/>
              </a:rPr>
              <a:t>и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(</a:t>
            </a:r>
            <a:r>
              <a:rPr lang="ru-RU" sz="1200" dirty="0">
                <a:solidFill>
                  <a:schemeClr val="tx2"/>
                </a:solidFill>
                <a:cs typeface="+mn-cs"/>
              </a:rPr>
              <a:t>у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иштирок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uz-Cyrl-UZ" sz="1200" dirty="0">
                <a:solidFill>
                  <a:schemeClr val="tx2"/>
                </a:solidFill>
                <a:cs typeface="+mn-cs"/>
              </a:rPr>
              <a:t>э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тган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танловлар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ва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cs typeface="+mn-cs"/>
              </a:rPr>
              <a:t>у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томонидан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бажарилган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ишлар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);</a:t>
            </a:r>
            <a:endParaRPr lang="en-US" sz="1200" dirty="0">
              <a:solidFill>
                <a:schemeClr val="tx2"/>
              </a:solidFill>
              <a:cs typeface="+mn-cs"/>
            </a:endParaRPr>
          </a:p>
          <a:p>
            <a:pPr marL="171450" indent="-171450" eaLnBrk="1" fontAlgn="auto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solidFill>
                  <a:schemeClr val="tx2"/>
                </a:solidFill>
                <a:cs typeface="+mn-cs"/>
              </a:rPr>
              <a:t>Иштирокчининг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cs typeface="+mn-cs"/>
              </a:rPr>
              <a:t>б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e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н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e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фициарлари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тўғрисидаги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маълумотлар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;</a:t>
            </a:r>
            <a:endParaRPr lang="en-US" sz="1200" dirty="0">
              <a:solidFill>
                <a:schemeClr val="tx2"/>
              </a:solidFill>
              <a:cs typeface="+mn-cs"/>
            </a:endParaRPr>
          </a:p>
          <a:p>
            <a:pPr marL="171450" indent="-171450" eaLnBrk="1" fontAlgn="auto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solidFill>
                  <a:schemeClr val="tx2"/>
                </a:solidFill>
                <a:cs typeface="+mn-cs"/>
              </a:rPr>
              <a:t>Мижоз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ва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иштирокчи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ўртасидаги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uz-Cyrl-UZ" sz="1200" dirty="0">
                <a:solidFill>
                  <a:schemeClr val="tx2"/>
                </a:solidFill>
                <a:cs typeface="+mn-cs"/>
              </a:rPr>
              <a:t>э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ҳтимолий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алоқа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(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қариндошлик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,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биргаликдаги</a:t>
            </a:r>
            <a:r>
              <a:rPr lang="en-US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таълим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ёки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иш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,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бизн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e</a:t>
            </a:r>
            <a:r>
              <a:rPr lang="ru-RU" sz="1200" dirty="0">
                <a:solidFill>
                  <a:schemeClr val="tx2"/>
                </a:solidFill>
                <a:cs typeface="+mn-cs"/>
              </a:rPr>
              <a:t>с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алоқалари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ва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+mn-cs"/>
              </a:rPr>
              <a:t>бошқалар</a:t>
            </a:r>
            <a:r>
              <a:rPr lang="tr-TR" sz="1200" dirty="0">
                <a:solidFill>
                  <a:schemeClr val="tx2"/>
                </a:solidFill>
                <a:cs typeface="+mn-cs"/>
              </a:rPr>
              <a:t>).</a:t>
            </a:r>
            <a:endParaRPr lang="ru-RU" sz="12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49227" name="TextBox 13">
            <a:extLst>
              <a:ext uri="{FF2B5EF4-FFF2-40B4-BE49-F238E27FC236}">
                <a16:creationId xmlns:a16="http://schemas.microsoft.com/office/drawing/2014/main" id="{ECAB1AEF-B295-441C-A0DF-E7597D572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6040438"/>
            <a:ext cx="85245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i="1" dirty="0">
                <a:solidFill>
                  <a:schemeClr val="tx2"/>
                </a:solidFill>
              </a:rPr>
              <a:t>*</a:t>
            </a:r>
            <a:r>
              <a:rPr lang="tr-TR" altLang="en-US" sz="1200" b="0" i="1" dirty="0">
                <a:solidFill>
                  <a:schemeClr val="tx2"/>
                </a:solidFill>
              </a:rPr>
              <a:t> </a:t>
            </a:r>
            <a:r>
              <a:rPr lang="ru-RU" altLang="en-US" sz="1200" b="0" i="1" dirty="0" err="1">
                <a:solidFill>
                  <a:schemeClr val="tx2"/>
                </a:solidFill>
              </a:rPr>
              <a:t>Ўзб</a:t>
            </a:r>
            <a:r>
              <a:rPr lang="tr-TR" altLang="en-US" sz="1200" b="0" i="1" dirty="0">
                <a:solidFill>
                  <a:schemeClr val="tx2"/>
                </a:solidFill>
              </a:rPr>
              <a:t>e</a:t>
            </a:r>
            <a:r>
              <a:rPr lang="ru-RU" altLang="en-US" sz="1200" b="0" i="1" dirty="0" err="1">
                <a:solidFill>
                  <a:schemeClr val="tx2"/>
                </a:solidFill>
              </a:rPr>
              <a:t>кистон</a:t>
            </a:r>
            <a:r>
              <a:rPr lang="tr-TR" altLang="en-US" sz="1200" b="0" i="1" dirty="0">
                <a:solidFill>
                  <a:schemeClr val="tx2"/>
                </a:solidFill>
              </a:rPr>
              <a:t> </a:t>
            </a:r>
            <a:r>
              <a:rPr lang="ru-RU" altLang="en-US" sz="1200" b="0" i="1" dirty="0">
                <a:solidFill>
                  <a:schemeClr val="tx2"/>
                </a:solidFill>
              </a:rPr>
              <a:t>Р</a:t>
            </a:r>
            <a:r>
              <a:rPr lang="tr-TR" altLang="en-US" sz="1200" b="0" i="1" dirty="0">
                <a:solidFill>
                  <a:schemeClr val="tx2"/>
                </a:solidFill>
              </a:rPr>
              <a:t>e</a:t>
            </a:r>
            <a:r>
              <a:rPr lang="ru-RU" altLang="en-US" sz="1200" b="0" i="1" dirty="0" err="1">
                <a:solidFill>
                  <a:schemeClr val="tx2"/>
                </a:solidFill>
              </a:rPr>
              <a:t>спубликасининг</a:t>
            </a:r>
            <a:r>
              <a:rPr lang="tr-TR" altLang="en-US" sz="1200" b="0" i="1" dirty="0">
                <a:solidFill>
                  <a:schemeClr val="tx2"/>
                </a:solidFill>
              </a:rPr>
              <a:t> 2021-2022 </a:t>
            </a:r>
            <a:r>
              <a:rPr lang="ru-RU" altLang="en-US" sz="1200" b="0" i="1" dirty="0" err="1">
                <a:solidFill>
                  <a:schemeClr val="tx2"/>
                </a:solidFill>
              </a:rPr>
              <a:t>йилларга</a:t>
            </a:r>
            <a:r>
              <a:rPr lang="tr-TR" altLang="en-US" sz="1200" b="0" i="1" dirty="0">
                <a:solidFill>
                  <a:schemeClr val="tx2"/>
                </a:solidFill>
              </a:rPr>
              <a:t> </a:t>
            </a:r>
            <a:r>
              <a:rPr lang="ru-RU" altLang="en-US" sz="1200" b="0" i="1" dirty="0" err="1">
                <a:solidFill>
                  <a:schemeClr val="tx2"/>
                </a:solidFill>
              </a:rPr>
              <a:t>мўлжалланган</a:t>
            </a:r>
            <a:r>
              <a:rPr lang="tr-TR" altLang="en-US" sz="1200" b="0" i="1" dirty="0">
                <a:solidFill>
                  <a:schemeClr val="tx2"/>
                </a:solidFill>
              </a:rPr>
              <a:t> </a:t>
            </a:r>
            <a:r>
              <a:rPr lang="ru-RU" altLang="en-US" sz="1200" b="0" i="1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200" b="0" i="1" dirty="0">
                <a:solidFill>
                  <a:schemeClr val="tx2"/>
                </a:solidFill>
              </a:rPr>
              <a:t> </a:t>
            </a:r>
            <a:r>
              <a:rPr lang="ru-RU" altLang="en-US" sz="1200" b="0" i="1" dirty="0" err="1">
                <a:solidFill>
                  <a:schemeClr val="tx2"/>
                </a:solidFill>
              </a:rPr>
              <a:t>қарши</a:t>
            </a:r>
            <a:r>
              <a:rPr lang="tr-TR" altLang="en-US" sz="1200" b="0" i="1" dirty="0">
                <a:solidFill>
                  <a:schemeClr val="tx2"/>
                </a:solidFill>
              </a:rPr>
              <a:t> </a:t>
            </a:r>
            <a:r>
              <a:rPr lang="ru-RU" altLang="en-US" sz="1200" b="0" i="1" dirty="0" err="1">
                <a:solidFill>
                  <a:schemeClr val="tx2"/>
                </a:solidFill>
              </a:rPr>
              <a:t>курашиш</a:t>
            </a:r>
            <a:r>
              <a:rPr lang="tr-TR" altLang="en-US" sz="1200" b="0" i="1" dirty="0">
                <a:solidFill>
                  <a:schemeClr val="tx2"/>
                </a:solidFill>
              </a:rPr>
              <a:t> </a:t>
            </a:r>
            <a:r>
              <a:rPr lang="ru-RU" altLang="en-US" sz="1200" b="0" i="1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i="1" dirty="0">
                <a:solidFill>
                  <a:schemeClr val="tx2"/>
                </a:solidFill>
              </a:rPr>
              <a:t> </a:t>
            </a:r>
            <a:r>
              <a:rPr lang="ru-RU" altLang="en-US" sz="1200" b="0" i="1" dirty="0" err="1">
                <a:solidFill>
                  <a:schemeClr val="tx2"/>
                </a:solidFill>
              </a:rPr>
              <a:t>дастури</a:t>
            </a:r>
            <a:r>
              <a:rPr lang="tr-TR" altLang="en-US" sz="1200" b="0" i="1" dirty="0">
                <a:solidFill>
                  <a:schemeClr val="tx2"/>
                </a:solidFill>
              </a:rPr>
              <a:t>.</a:t>
            </a:r>
            <a:endParaRPr lang="en-US" altLang="en-US" sz="1200" b="0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C7358235-A1CC-4D62-85BA-2EF5938C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Мундарижа</a:t>
            </a:r>
          </a:p>
        </p:txBody>
      </p:sp>
      <p:sp>
        <p:nvSpPr>
          <p:cNvPr id="3" name="TextBox 2">
            <a:hlinkClick r:id="rId3" action="ppaction://hlinksldjump"/>
            <a:extLst>
              <a:ext uri="{FF2B5EF4-FFF2-40B4-BE49-F238E27FC236}">
                <a16:creationId xmlns:a16="http://schemas.microsoft.com/office/drawing/2014/main" id="{7B7BEFF5-62AB-40E1-BBB9-2062A5C54CCC}"/>
              </a:ext>
            </a:extLst>
          </p:cNvPr>
          <p:cNvSpPr txBox="1"/>
          <p:nvPr/>
        </p:nvSpPr>
        <p:spPr>
          <a:xfrm>
            <a:off x="661988" y="873125"/>
            <a:ext cx="9999662" cy="374650"/>
          </a:xfrm>
          <a:prstGeom prst="roundRect">
            <a:avLst/>
          </a:prstGeom>
          <a:ln>
            <a:solidFill>
              <a:srgbClr val="49A9F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rgbClr val="00338D"/>
                </a:solidFill>
              </a:rPr>
              <a:t>Маъруза</a:t>
            </a:r>
            <a:r>
              <a:rPr lang="en-US" sz="1600" b="1" dirty="0">
                <a:solidFill>
                  <a:srgbClr val="00338D"/>
                </a:solidFill>
              </a:rPr>
              <a:t>     </a:t>
            </a:r>
            <a:r>
              <a:rPr lang="ru-RU" sz="1600" b="1" dirty="0">
                <a:solidFill>
                  <a:srgbClr val="00338D"/>
                </a:solidFill>
              </a:rPr>
              <a:t>									        3</a:t>
            </a:r>
          </a:p>
        </p:txBody>
      </p:sp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1C164EB7-5C14-4877-82CE-EF88D13D1315}"/>
              </a:ext>
            </a:extLst>
          </p:cNvPr>
          <p:cNvSpPr txBox="1"/>
          <p:nvPr/>
        </p:nvSpPr>
        <p:spPr>
          <a:xfrm>
            <a:off x="661988" y="1301750"/>
            <a:ext cx="9999662" cy="612775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400" dirty="0" err="1">
                <a:solidFill>
                  <a:srgbClr val="000000"/>
                </a:solidFill>
              </a:rPr>
              <a:t>Давлат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органлари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фаолиятида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очиқлик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ва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ошкораликни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таъминлаш</a:t>
            </a:r>
            <a:r>
              <a:rPr lang="tr-TR" sz="1400" dirty="0">
                <a:solidFill>
                  <a:srgbClr val="000000"/>
                </a:solidFill>
              </a:rPr>
              <a:t>, </a:t>
            </a:r>
            <a:r>
              <a:rPr lang="ru-RU" sz="1400" dirty="0" err="1">
                <a:solidFill>
                  <a:srgbClr val="000000"/>
                </a:solidFill>
              </a:rPr>
              <a:t>шунингд</a:t>
            </a:r>
            <a:r>
              <a:rPr lang="tr-TR" sz="1400" dirty="0">
                <a:solidFill>
                  <a:srgbClr val="000000"/>
                </a:solidFill>
              </a:rPr>
              <a:t>e</a:t>
            </a:r>
            <a:r>
              <a:rPr lang="ru-RU" sz="1400" dirty="0">
                <a:solidFill>
                  <a:srgbClr val="000000"/>
                </a:solidFill>
              </a:rPr>
              <a:t>к</a:t>
            </a:r>
            <a:r>
              <a:rPr lang="tr-TR" sz="1400" dirty="0">
                <a:solidFill>
                  <a:srgbClr val="000000"/>
                </a:solidFill>
              </a:rPr>
              <a:t>, </a:t>
            </a:r>
            <a:r>
              <a:rPr lang="ru-RU" sz="1400" dirty="0" err="1">
                <a:solidFill>
                  <a:srgbClr val="000000"/>
                </a:solidFill>
              </a:rPr>
              <a:t>коррупцияга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қарши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курашиш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чора</a:t>
            </a:r>
            <a:r>
              <a:rPr lang="tr-TR" sz="1400" dirty="0">
                <a:solidFill>
                  <a:srgbClr val="000000"/>
                </a:solidFill>
              </a:rPr>
              <a:t>-</a:t>
            </a:r>
            <a:r>
              <a:rPr lang="ru-RU" sz="1400" dirty="0" err="1">
                <a:solidFill>
                  <a:srgbClr val="000000"/>
                </a:solidFill>
              </a:rPr>
              <a:t>тадбирлари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									         </a:t>
            </a:r>
            <a:r>
              <a:rPr lang="ru-RU" sz="1600" b="1" dirty="0">
                <a:solidFill>
                  <a:srgbClr val="00338D"/>
                </a:solidFill>
              </a:rPr>
              <a:t>3</a:t>
            </a:r>
          </a:p>
        </p:txBody>
      </p:sp>
      <p:sp>
        <p:nvSpPr>
          <p:cNvPr id="5" name="TextBox 4">
            <a:hlinkClick r:id="rId4" action="ppaction://hlinksldjump"/>
            <a:extLst>
              <a:ext uri="{FF2B5EF4-FFF2-40B4-BE49-F238E27FC236}">
                <a16:creationId xmlns:a16="http://schemas.microsoft.com/office/drawing/2014/main" id="{7DF1F774-E399-4E43-84D7-3F8DB8D016EB}"/>
              </a:ext>
            </a:extLst>
          </p:cNvPr>
          <p:cNvSpPr txBox="1"/>
          <p:nvPr/>
        </p:nvSpPr>
        <p:spPr>
          <a:xfrm>
            <a:off x="661988" y="1962150"/>
            <a:ext cx="9999662" cy="374650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0000"/>
                </a:solidFill>
              </a:rPr>
              <a:t>2. </a:t>
            </a:r>
            <a:r>
              <a:rPr lang="ru-RU" sz="1400" dirty="0" err="1">
                <a:solidFill>
                  <a:srgbClr val="000000"/>
                </a:solidFill>
              </a:rPr>
              <a:t>Расмий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ва</a:t>
            </a:r>
            <a:r>
              <a:rPr lang="en-US" sz="1400" dirty="0">
                <a:solidFill>
                  <a:srgbClr val="000000"/>
                </a:solidFill>
              </a:rPr>
              <a:t> x</a:t>
            </a:r>
            <a:r>
              <a:rPr lang="ru-RU" sz="1400" dirty="0" err="1">
                <a:solidFill>
                  <a:srgbClr val="000000"/>
                </a:solidFill>
              </a:rPr>
              <a:t>измат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доирасида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ҳатти</a:t>
            </a:r>
            <a:r>
              <a:rPr lang="tr-TR" sz="1400" dirty="0">
                <a:solidFill>
                  <a:srgbClr val="000000"/>
                </a:solidFill>
              </a:rPr>
              <a:t>-</a:t>
            </a:r>
            <a:r>
              <a:rPr lang="ru-RU" sz="1400" dirty="0" err="1">
                <a:solidFill>
                  <a:srgbClr val="000000"/>
                </a:solidFill>
              </a:rPr>
              <a:t>ҳаракатлар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қоидалари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				                          </a:t>
            </a:r>
            <a:r>
              <a:rPr lang="ru-RU" sz="1600" b="1" dirty="0">
                <a:solidFill>
                  <a:srgbClr val="00338D"/>
                </a:solidFill>
              </a:rPr>
              <a:t>11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A3C63438-3F6F-48AE-AAEB-39A3ABD437D3}"/>
              </a:ext>
            </a:extLst>
          </p:cNvPr>
          <p:cNvSpPr txBox="1"/>
          <p:nvPr/>
        </p:nvSpPr>
        <p:spPr>
          <a:xfrm>
            <a:off x="661988" y="2384425"/>
            <a:ext cx="9999662" cy="374650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0000"/>
                </a:solidFill>
              </a:rPr>
              <a:t>3. </a:t>
            </a:r>
            <a:r>
              <a:rPr lang="ru-RU" sz="1400" dirty="0" err="1">
                <a:solidFill>
                  <a:srgbClr val="000000"/>
                </a:solidFill>
              </a:rPr>
              <a:t>Давлат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ва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фуқаролик</a:t>
            </a:r>
            <a:r>
              <a:rPr lang="tr-TR" sz="1400" dirty="0">
                <a:solidFill>
                  <a:srgbClr val="000000"/>
                </a:solidFill>
              </a:rPr>
              <a:t> x</a:t>
            </a:r>
            <a:r>
              <a:rPr lang="ru-RU" sz="1400" dirty="0" err="1">
                <a:solidFill>
                  <a:srgbClr val="000000"/>
                </a:solidFill>
              </a:rPr>
              <a:t>изматида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манфаатлар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тўқнашуви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тушунчаси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ва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уни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ҳал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қилиш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йўллари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	</a:t>
            </a:r>
            <a:r>
              <a:rPr lang="ru-RU" sz="1400" dirty="0">
                <a:solidFill>
                  <a:srgbClr val="000000"/>
                </a:solidFill>
              </a:rPr>
              <a:t>                          </a:t>
            </a:r>
            <a:r>
              <a:rPr lang="ru-RU" sz="1600" b="1" dirty="0">
                <a:solidFill>
                  <a:srgbClr val="00338D"/>
                </a:solidFill>
              </a:rPr>
              <a:t>14</a:t>
            </a:r>
          </a:p>
        </p:txBody>
      </p:sp>
      <p:sp>
        <p:nvSpPr>
          <p:cNvPr id="7" name="TextBox 6">
            <a:hlinkClick r:id="rId6" action="ppaction://hlinksldjump"/>
            <a:extLst>
              <a:ext uri="{FF2B5EF4-FFF2-40B4-BE49-F238E27FC236}">
                <a16:creationId xmlns:a16="http://schemas.microsoft.com/office/drawing/2014/main" id="{FBA74841-E46B-4963-9DAA-976719031ECD}"/>
              </a:ext>
            </a:extLst>
          </p:cNvPr>
          <p:cNvSpPr txBox="1"/>
          <p:nvPr/>
        </p:nvSpPr>
        <p:spPr>
          <a:xfrm>
            <a:off x="661988" y="2806700"/>
            <a:ext cx="9999662" cy="374571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0000"/>
                </a:solidFill>
              </a:rPr>
              <a:t>4. </a:t>
            </a:r>
            <a:r>
              <a:rPr lang="ru-RU" sz="1400" dirty="0" err="1">
                <a:solidFill>
                  <a:srgbClr val="000000"/>
                </a:solidFill>
              </a:rPr>
              <a:t>Айрим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ҳокимият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органларида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коррупцияга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қарши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олиб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борилаётган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чора</a:t>
            </a:r>
            <a:r>
              <a:rPr lang="tr-TR" sz="1400" dirty="0">
                <a:solidFill>
                  <a:srgbClr val="000000"/>
                </a:solidFill>
              </a:rPr>
              <a:t>-</a:t>
            </a:r>
            <a:r>
              <a:rPr lang="ru-RU" sz="1400" dirty="0" err="1">
                <a:solidFill>
                  <a:srgbClr val="000000"/>
                </a:solidFill>
              </a:rPr>
              <a:t>тадбирларнинг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умумий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кўриниши</a:t>
            </a:r>
            <a:r>
              <a:rPr lang="ru-RU" sz="1400" dirty="0">
                <a:solidFill>
                  <a:srgbClr val="000000"/>
                </a:solidFill>
              </a:rPr>
              <a:t>         </a:t>
            </a:r>
            <a:r>
              <a:rPr lang="ru-RU" sz="1600" b="1" dirty="0">
                <a:solidFill>
                  <a:srgbClr val="00338D"/>
                </a:solidFill>
              </a:rPr>
              <a:t>21</a:t>
            </a:r>
          </a:p>
        </p:txBody>
      </p:sp>
      <p:sp>
        <p:nvSpPr>
          <p:cNvPr id="8" name="TextBox 7">
            <a:hlinkClick r:id="rId7" action="ppaction://hlinksldjump"/>
            <a:extLst>
              <a:ext uri="{FF2B5EF4-FFF2-40B4-BE49-F238E27FC236}">
                <a16:creationId xmlns:a16="http://schemas.microsoft.com/office/drawing/2014/main" id="{D98596CB-AC54-4056-AA35-474BB311B062}"/>
              </a:ext>
            </a:extLst>
          </p:cNvPr>
          <p:cNvSpPr txBox="1"/>
          <p:nvPr/>
        </p:nvSpPr>
        <p:spPr>
          <a:xfrm>
            <a:off x="661988" y="3228975"/>
            <a:ext cx="9999662" cy="374650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0000"/>
                </a:solidFill>
              </a:rPr>
              <a:t>5. </a:t>
            </a:r>
            <a:r>
              <a:rPr lang="tr-TR" sz="1400" dirty="0">
                <a:solidFill>
                  <a:srgbClr val="000000"/>
                </a:solidFill>
              </a:rPr>
              <a:t>X</a:t>
            </a:r>
            <a:r>
              <a:rPr lang="ru-RU" sz="1400" dirty="0" err="1">
                <a:solidFill>
                  <a:srgbClr val="000000"/>
                </a:solidFill>
              </a:rPr>
              <a:t>алқаро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амалиётни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кўриб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чиқиш</a:t>
            </a:r>
            <a:r>
              <a:rPr lang="tr-TR" sz="1400" dirty="0">
                <a:solidFill>
                  <a:srgbClr val="000000"/>
                </a:solidFill>
              </a:rPr>
              <a:t>. </a:t>
            </a:r>
            <a:r>
              <a:rPr lang="ru-RU" sz="1400" dirty="0">
                <a:solidFill>
                  <a:srgbClr val="000000"/>
                </a:solidFill>
              </a:rPr>
              <a:t>							       </a:t>
            </a:r>
            <a:r>
              <a:rPr lang="ru-RU" sz="1600" b="1" dirty="0">
                <a:solidFill>
                  <a:srgbClr val="00338D"/>
                </a:solidFill>
              </a:rPr>
              <a:t>29</a:t>
            </a:r>
          </a:p>
        </p:txBody>
      </p:sp>
      <p:sp>
        <p:nvSpPr>
          <p:cNvPr id="13" name="TextBox 12">
            <a:hlinkClick r:id="rId8" action="ppaction://hlinksldjump"/>
            <a:extLst>
              <a:ext uri="{FF2B5EF4-FFF2-40B4-BE49-F238E27FC236}">
                <a16:creationId xmlns:a16="http://schemas.microsoft.com/office/drawing/2014/main" id="{6CC88F42-BD94-4FDE-830D-D495CFC7BACD}"/>
              </a:ext>
            </a:extLst>
          </p:cNvPr>
          <p:cNvSpPr txBox="1"/>
          <p:nvPr/>
        </p:nvSpPr>
        <p:spPr>
          <a:xfrm>
            <a:off x="661988" y="4187825"/>
            <a:ext cx="9999662" cy="374650"/>
          </a:xfrm>
          <a:prstGeom prst="roundRect">
            <a:avLst/>
          </a:prstGeom>
          <a:ln>
            <a:solidFill>
              <a:srgbClr val="49A9F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rgbClr val="00338D"/>
                </a:solidFill>
              </a:rPr>
              <a:t>Билимларни</a:t>
            </a:r>
            <a:r>
              <a:rPr lang="en-US" sz="1600" b="1" dirty="0">
                <a:solidFill>
                  <a:srgbClr val="00338D"/>
                </a:solidFill>
              </a:rPr>
              <a:t> </a:t>
            </a:r>
            <a:r>
              <a:rPr lang="ru-RU" sz="1600" b="1" dirty="0" err="1">
                <a:solidFill>
                  <a:srgbClr val="00338D"/>
                </a:solidFill>
              </a:rPr>
              <a:t>назорат</a:t>
            </a:r>
            <a:r>
              <a:rPr lang="en-US" sz="1600" b="1" dirty="0">
                <a:solidFill>
                  <a:srgbClr val="00338D"/>
                </a:solidFill>
              </a:rPr>
              <a:t> </a:t>
            </a:r>
            <a:r>
              <a:rPr lang="ru-RU" sz="1600" b="1" dirty="0" err="1">
                <a:solidFill>
                  <a:srgbClr val="00338D"/>
                </a:solidFill>
              </a:rPr>
              <a:t>қилиш							      </a:t>
            </a:r>
            <a:r>
              <a:rPr lang="ru-RU" sz="1600" b="1" dirty="0">
                <a:solidFill>
                  <a:srgbClr val="00338D"/>
                </a:solidFill>
              </a:rPr>
              <a:t>45</a:t>
            </a:r>
          </a:p>
        </p:txBody>
      </p:sp>
      <p:sp>
        <p:nvSpPr>
          <p:cNvPr id="14" name="TextBox 13">
            <a:hlinkClick r:id="rId9" action="ppaction://hlinksldjump"/>
            <a:extLst>
              <a:ext uri="{FF2B5EF4-FFF2-40B4-BE49-F238E27FC236}">
                <a16:creationId xmlns:a16="http://schemas.microsoft.com/office/drawing/2014/main" id="{464C53D6-F99D-4A28-B1F5-2F2EAAB8B15D}"/>
              </a:ext>
            </a:extLst>
          </p:cNvPr>
          <p:cNvSpPr txBox="1"/>
          <p:nvPr/>
        </p:nvSpPr>
        <p:spPr>
          <a:xfrm>
            <a:off x="661988" y="4700588"/>
            <a:ext cx="9999662" cy="374650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>
                <a:solidFill>
                  <a:srgbClr val="000000"/>
                </a:solidFill>
              </a:rPr>
              <a:t>Назорат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саволлари</a:t>
            </a:r>
            <a:r>
              <a:rPr lang="en-US" sz="1400" dirty="0">
                <a:solidFill>
                  <a:srgbClr val="000000"/>
                </a:solidFill>
              </a:rPr>
              <a:t>	</a:t>
            </a:r>
            <a:r>
              <a:rPr lang="ru-RU" sz="1400" dirty="0">
                <a:solidFill>
                  <a:srgbClr val="000000"/>
                </a:solidFill>
              </a:rPr>
              <a:t>								       </a:t>
            </a:r>
            <a:r>
              <a:rPr lang="ru-RU" sz="1600" b="1" dirty="0">
                <a:solidFill>
                  <a:srgbClr val="00338D"/>
                </a:solidFill>
              </a:rPr>
              <a:t>46</a:t>
            </a:r>
          </a:p>
        </p:txBody>
      </p:sp>
      <p:sp>
        <p:nvSpPr>
          <p:cNvPr id="15" name="TextBox 14">
            <a:hlinkClick r:id="rId10" action="ppaction://hlinksldjump"/>
            <a:extLst>
              <a:ext uri="{FF2B5EF4-FFF2-40B4-BE49-F238E27FC236}">
                <a16:creationId xmlns:a16="http://schemas.microsoft.com/office/drawing/2014/main" id="{D9F92255-150A-48F6-A663-5C68A5612429}"/>
              </a:ext>
            </a:extLst>
          </p:cNvPr>
          <p:cNvSpPr txBox="1"/>
          <p:nvPr/>
        </p:nvSpPr>
        <p:spPr>
          <a:xfrm>
            <a:off x="661988" y="5143500"/>
            <a:ext cx="9999662" cy="374650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0000"/>
                </a:solidFill>
              </a:rPr>
              <a:t>Т</a:t>
            </a:r>
            <a:r>
              <a:rPr lang="en-US" sz="1400" dirty="0">
                <a:solidFill>
                  <a:srgbClr val="000000"/>
                </a:solidFill>
              </a:rPr>
              <a:t>e</a:t>
            </a:r>
            <a:r>
              <a:rPr lang="ru-RU" sz="1400" dirty="0" err="1">
                <a:solidFill>
                  <a:srgbClr val="000000"/>
                </a:solidFill>
              </a:rPr>
              <a:t>ст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синови</a:t>
            </a:r>
            <a:r>
              <a:rPr lang="ru-RU" sz="1400" dirty="0">
                <a:solidFill>
                  <a:srgbClr val="000000"/>
                </a:solidFill>
              </a:rPr>
              <a:t>								                          </a:t>
            </a:r>
            <a:r>
              <a:rPr lang="ru-RU" sz="1600" b="1" dirty="0">
                <a:solidFill>
                  <a:srgbClr val="00338D"/>
                </a:solidFill>
              </a:rPr>
              <a:t>47</a:t>
            </a:r>
          </a:p>
        </p:txBody>
      </p:sp>
      <p:sp>
        <p:nvSpPr>
          <p:cNvPr id="16" name="TextBox 15">
            <a:hlinkClick r:id="rId11" action="ppaction://hlinksldjump"/>
            <a:extLst>
              <a:ext uri="{FF2B5EF4-FFF2-40B4-BE49-F238E27FC236}">
                <a16:creationId xmlns:a16="http://schemas.microsoft.com/office/drawing/2014/main" id="{4F469C9E-EF69-4EB9-B08E-E7D0B11D5AFC}"/>
              </a:ext>
            </a:extLst>
          </p:cNvPr>
          <p:cNvSpPr txBox="1"/>
          <p:nvPr/>
        </p:nvSpPr>
        <p:spPr>
          <a:xfrm>
            <a:off x="661988" y="3673475"/>
            <a:ext cx="9999662" cy="374650"/>
          </a:xfrm>
          <a:prstGeom prst="roundRect">
            <a:avLst/>
          </a:prstGeom>
          <a:ln>
            <a:solidFill>
              <a:srgbClr val="49A9F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338D"/>
                </a:solidFill>
              </a:rPr>
              <a:t>С</a:t>
            </a:r>
            <a:r>
              <a:rPr lang="en-US" sz="1600" b="1" dirty="0">
                <a:solidFill>
                  <a:srgbClr val="00338D"/>
                </a:solidFill>
              </a:rPr>
              <a:t>e</a:t>
            </a:r>
            <a:r>
              <a:rPr lang="ru-RU" sz="1600" b="1" dirty="0" err="1">
                <a:solidFill>
                  <a:srgbClr val="00338D"/>
                </a:solidFill>
              </a:rPr>
              <a:t>минар</a:t>
            </a:r>
            <a:r>
              <a:rPr lang="ru-RU" sz="1600" b="1" dirty="0">
                <a:solidFill>
                  <a:srgbClr val="00338D"/>
                </a:solidFill>
              </a:rPr>
              <a:t>	</a:t>
            </a:r>
            <a:r>
              <a:rPr lang="en-US" sz="1600" b="1" dirty="0">
                <a:solidFill>
                  <a:srgbClr val="00338D"/>
                </a:solidFill>
              </a:rPr>
              <a:t>         </a:t>
            </a:r>
            <a:r>
              <a:rPr lang="ru-RU" sz="1600" b="1" dirty="0">
                <a:solidFill>
                  <a:srgbClr val="00338D"/>
                </a:solidFill>
              </a:rPr>
              <a:t>								     </a:t>
            </a:r>
            <a:r>
              <a:rPr lang="en-US" sz="1600" b="1" dirty="0">
                <a:solidFill>
                  <a:srgbClr val="00338D"/>
                </a:solidFill>
              </a:rPr>
              <a:t>                </a:t>
            </a:r>
            <a:r>
              <a:rPr lang="ru-RU" sz="1600" b="1" dirty="0">
                <a:solidFill>
                  <a:srgbClr val="00338D"/>
                </a:solidFill>
              </a:rPr>
              <a:t> 34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D5AA682B-D42F-4981-BF79-E0983A9A9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 dirty="0" err="1"/>
              <a:t>Манфаатлар</a:t>
            </a:r>
            <a:r>
              <a:rPr lang="tr-TR" altLang="en-US" dirty="0"/>
              <a:t> </a:t>
            </a:r>
            <a:r>
              <a:rPr lang="ru-RU" altLang="en-US" dirty="0" err="1"/>
              <a:t>тўқнашувини</a:t>
            </a:r>
            <a:r>
              <a:rPr lang="tr-TR" altLang="en-US" dirty="0"/>
              <a:t> </a:t>
            </a:r>
            <a:r>
              <a:rPr lang="ru-RU" altLang="en-US" dirty="0" err="1"/>
              <a:t>бошқариш</a:t>
            </a:r>
            <a:r>
              <a:rPr lang="tr-TR" altLang="en-US" dirty="0"/>
              <a:t>: </a:t>
            </a:r>
            <a:r>
              <a:rPr lang="ru-RU" altLang="en-US" dirty="0" err="1"/>
              <a:t>Аниқлаш</a:t>
            </a:r>
            <a:endParaRPr lang="en-US" alt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C6E0F7-C163-4B04-B3CF-E6E7E17F9EC8}"/>
              </a:ext>
            </a:extLst>
          </p:cNvPr>
          <p:cNvSpPr/>
          <p:nvPr/>
        </p:nvSpPr>
        <p:spPr>
          <a:xfrm>
            <a:off x="438150" y="1282700"/>
            <a:ext cx="2795588" cy="1482725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4371" bIns="44371" anchor="ctr"/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tr-TR" sz="1200" b="1" dirty="0">
                <a:solidFill>
                  <a:schemeClr val="tx2"/>
                </a:solidFill>
              </a:rPr>
              <a:t>X</a:t>
            </a:r>
            <a:r>
              <a:rPr lang="ru-RU" sz="1200" b="1" dirty="0" err="1">
                <a:solidFill>
                  <a:schemeClr val="tx2"/>
                </a:solidFill>
              </a:rPr>
              <a:t>одимнинг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манфаатлар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тўқнашувини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>
                <a:solidFill>
                  <a:schemeClr val="tx2"/>
                </a:solidFill>
              </a:rPr>
              <a:t>к</a:t>
            </a:r>
            <a:r>
              <a:rPr lang="tr-TR" sz="1200" b="1" dirty="0">
                <a:solidFill>
                  <a:schemeClr val="tx2"/>
                </a:solidFill>
              </a:rPr>
              <a:t>e</a:t>
            </a:r>
            <a:r>
              <a:rPr lang="ru-RU" sz="1200" b="1" dirty="0" err="1">
                <a:solidFill>
                  <a:schemeClr val="tx2"/>
                </a:solidFill>
              </a:rPr>
              <a:t>лтириб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чиқарадиган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>
                <a:solidFill>
                  <a:schemeClr val="tx2"/>
                </a:solidFill>
              </a:rPr>
              <a:t>ша</a:t>
            </a:r>
            <a:r>
              <a:rPr lang="tr-TR" sz="1200" b="1" dirty="0">
                <a:solidFill>
                  <a:schemeClr val="tx2"/>
                </a:solidFill>
              </a:rPr>
              <a:t>x</a:t>
            </a:r>
            <a:r>
              <a:rPr lang="ru-RU" sz="1200" b="1" dirty="0" err="1">
                <a:solidFill>
                  <a:schemeClr val="tx2"/>
                </a:solidFill>
              </a:rPr>
              <a:t>сий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манфаатлардан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>
                <a:solidFill>
                  <a:schemeClr val="tx2"/>
                </a:solidFill>
              </a:rPr>
              <a:t>воз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>
                <a:solidFill>
                  <a:schemeClr val="tx2"/>
                </a:solidFill>
              </a:rPr>
              <a:t>к</a:t>
            </a:r>
            <a:r>
              <a:rPr lang="tr-TR" sz="1200" b="1" dirty="0">
                <a:solidFill>
                  <a:schemeClr val="tx2"/>
                </a:solidFill>
              </a:rPr>
              <a:t>e</a:t>
            </a:r>
            <a:r>
              <a:rPr lang="ru-RU" sz="1200" b="1" dirty="0" err="1">
                <a:solidFill>
                  <a:schemeClr val="tx2"/>
                </a:solidFill>
              </a:rPr>
              <a:t>чиши</a:t>
            </a:r>
            <a:r>
              <a:rPr lang="tr-TR" sz="1200" b="1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шу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жумладан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қимматли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қоғозлар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мулкни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ишончли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бошқарувга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сотиш</a:t>
            </a:r>
            <a:r>
              <a:rPr lang="tr-TR" sz="1200" dirty="0">
                <a:solidFill>
                  <a:schemeClr val="tx2"/>
                </a:solidFill>
              </a:rPr>
              <a:t> / </a:t>
            </a:r>
            <a:r>
              <a:rPr lang="ru-RU" sz="1200" dirty="0" err="1">
                <a:solidFill>
                  <a:schemeClr val="tx2"/>
                </a:solidFill>
              </a:rPr>
              <a:t>топшириш</a:t>
            </a:r>
            <a:r>
              <a:rPr lang="tr-TR" sz="1200" dirty="0">
                <a:solidFill>
                  <a:schemeClr val="tx2"/>
                </a:solidFill>
              </a:rPr>
              <a:t>.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2B847C-4E16-482A-A35A-29A68CF92BB1}"/>
              </a:ext>
            </a:extLst>
          </p:cNvPr>
          <p:cNvSpPr/>
          <p:nvPr/>
        </p:nvSpPr>
        <p:spPr>
          <a:xfrm>
            <a:off x="431800" y="2989263"/>
            <a:ext cx="2795588" cy="1482725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4371" bIns="44371" anchor="ctr"/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tr-TR" sz="1200" b="1" dirty="0">
                <a:solidFill>
                  <a:schemeClr val="tx2"/>
                </a:solidFill>
              </a:rPr>
              <a:t>X</a:t>
            </a:r>
            <a:r>
              <a:rPr lang="ru-RU" sz="1200" b="1" dirty="0" err="1">
                <a:solidFill>
                  <a:schemeClr val="tx2"/>
                </a:solidFill>
              </a:rPr>
              <a:t>одимнинг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>
                <a:solidFill>
                  <a:schemeClr val="tx2"/>
                </a:solidFill>
              </a:rPr>
              <a:t>функционал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вазифаларини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қайта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кўриб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чиқиш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ва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ўзгартириш</a:t>
            </a:r>
            <a:r>
              <a:rPr lang="tr-TR" sz="1200" b="1" dirty="0">
                <a:solidFill>
                  <a:schemeClr val="tx2"/>
                </a:solidFill>
              </a:rPr>
              <a:t>.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16523D-1A94-491C-AD96-59A7593C4689}"/>
              </a:ext>
            </a:extLst>
          </p:cNvPr>
          <p:cNvSpPr/>
          <p:nvPr/>
        </p:nvSpPr>
        <p:spPr>
          <a:xfrm>
            <a:off x="438150" y="4724400"/>
            <a:ext cx="2795588" cy="1482725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4371" bIns="44371" anchor="ctr"/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200" b="1" dirty="0" err="1">
                <a:solidFill>
                  <a:schemeClr val="tx2"/>
                </a:solidFill>
              </a:rPr>
              <a:t>Агар</a:t>
            </a:r>
            <a:r>
              <a:rPr lang="tr-TR" sz="1200" b="1" dirty="0">
                <a:solidFill>
                  <a:schemeClr val="tx2"/>
                </a:solidFill>
              </a:rPr>
              <a:t> x</a:t>
            </a:r>
            <a:r>
              <a:rPr lang="ru-RU" sz="1200" b="1" dirty="0" err="1">
                <a:solidFill>
                  <a:schemeClr val="tx2"/>
                </a:solidFill>
              </a:rPr>
              <a:t>одимнинг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>
                <a:solidFill>
                  <a:schemeClr val="tx2"/>
                </a:solidFill>
              </a:rPr>
              <a:t>ша</a:t>
            </a:r>
            <a:r>
              <a:rPr lang="tr-TR" sz="1200" b="1" dirty="0">
                <a:solidFill>
                  <a:schemeClr val="tx2"/>
                </a:solidFill>
              </a:rPr>
              <a:t>x</a:t>
            </a:r>
            <a:r>
              <a:rPr lang="ru-RU" sz="1200" b="1" dirty="0" err="1">
                <a:solidFill>
                  <a:schemeClr val="tx2"/>
                </a:solidFill>
              </a:rPr>
              <a:t>сий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манфаатлари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расмий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вазифаларига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зид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бўлса</a:t>
            </a:r>
            <a:r>
              <a:rPr lang="tr-TR" sz="1200" b="1" dirty="0">
                <a:solidFill>
                  <a:schemeClr val="tx2"/>
                </a:solidFill>
              </a:rPr>
              <a:t>, x</a:t>
            </a:r>
            <a:r>
              <a:rPr lang="ru-RU" sz="1200" b="1" dirty="0" err="1">
                <a:solidFill>
                  <a:schemeClr val="tx2"/>
                </a:solidFill>
              </a:rPr>
              <a:t>одимни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вақтинча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лавозимидан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>
                <a:solidFill>
                  <a:schemeClr val="tx2"/>
                </a:solidFill>
              </a:rPr>
              <a:t>ч</a:t>
            </a:r>
            <a:r>
              <a:rPr lang="tr-TR" sz="1200" b="1" dirty="0">
                <a:solidFill>
                  <a:schemeClr val="tx2"/>
                </a:solidFill>
              </a:rPr>
              <a:t>e</a:t>
            </a:r>
            <a:r>
              <a:rPr lang="ru-RU" sz="1200" b="1" dirty="0" err="1">
                <a:solidFill>
                  <a:schemeClr val="tx2"/>
                </a:solidFill>
              </a:rPr>
              <a:t>тлаштириш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ёки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>
                <a:solidFill>
                  <a:schemeClr val="tx2"/>
                </a:solidFill>
              </a:rPr>
              <a:t>уни</a:t>
            </a:r>
            <a:r>
              <a:rPr lang="en-US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ўз</a:t>
            </a:r>
            <a:r>
              <a:rPr lang="en-US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аризасига</a:t>
            </a:r>
            <a:r>
              <a:rPr lang="en-US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кўра</a:t>
            </a:r>
            <a:r>
              <a:rPr lang="en-US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ишдан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бўшатиш</a:t>
            </a:r>
            <a:r>
              <a:rPr lang="tr-TR" sz="1200" b="1" dirty="0">
                <a:solidFill>
                  <a:schemeClr val="tx2"/>
                </a:solidFill>
              </a:rPr>
              <a:t>.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64778EA-13CA-4391-9E67-AB3D1DB38021}"/>
              </a:ext>
            </a:extLst>
          </p:cNvPr>
          <p:cNvSpPr/>
          <p:nvPr/>
        </p:nvSpPr>
        <p:spPr>
          <a:xfrm>
            <a:off x="8958263" y="1282700"/>
            <a:ext cx="2795587" cy="1482725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4371" bIns="44371" anchor="ctr"/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tr-TR" sz="1200" dirty="0">
                <a:solidFill>
                  <a:schemeClr val="tx2"/>
                </a:solidFill>
              </a:rPr>
              <a:t>X</a:t>
            </a:r>
            <a:r>
              <a:rPr lang="ru-RU" sz="1200" dirty="0" err="1">
                <a:solidFill>
                  <a:schemeClr val="tx2"/>
                </a:solidFill>
              </a:rPr>
              <a:t>одимнинг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манфаатлар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тўқнашуви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uz-Cyrl-UZ" sz="1200" dirty="0">
                <a:solidFill>
                  <a:schemeClr val="tx2"/>
                </a:solidFill>
              </a:rPr>
              <a:t>предмети </a:t>
            </a:r>
            <a:r>
              <a:rPr lang="ru-RU" sz="1200" dirty="0" err="1">
                <a:solidFill>
                  <a:schemeClr val="tx2"/>
                </a:solidFill>
              </a:rPr>
              <a:t>бўлган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аниқ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маълумотларга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киришини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>
                <a:solidFill>
                  <a:schemeClr val="tx2"/>
                </a:solidFill>
              </a:rPr>
              <a:t>ч</a:t>
            </a:r>
            <a:r>
              <a:rPr lang="tr-TR" sz="1200" b="1" dirty="0">
                <a:solidFill>
                  <a:schemeClr val="tx2"/>
                </a:solidFill>
              </a:rPr>
              <a:t>e</a:t>
            </a:r>
            <a:r>
              <a:rPr lang="ru-RU" sz="1200" b="1" dirty="0" err="1">
                <a:solidFill>
                  <a:schemeClr val="tx2"/>
                </a:solidFill>
              </a:rPr>
              <a:t>клаш</a:t>
            </a:r>
            <a:r>
              <a:rPr lang="tr-TR" sz="1200" b="1" dirty="0">
                <a:solidFill>
                  <a:schemeClr val="tx2"/>
                </a:solidFill>
              </a:rPr>
              <a:t>.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8CA5A9-7DEF-4AF5-9EC8-19B8746D4C40}"/>
              </a:ext>
            </a:extLst>
          </p:cNvPr>
          <p:cNvSpPr/>
          <p:nvPr/>
        </p:nvSpPr>
        <p:spPr>
          <a:xfrm>
            <a:off x="8951913" y="2989263"/>
            <a:ext cx="2795587" cy="1482725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4371" bIns="44371" anchor="ctr"/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tr-TR" sz="1200" dirty="0">
                <a:solidFill>
                  <a:schemeClr val="tx2"/>
                </a:solidFill>
              </a:rPr>
              <a:t>X</a:t>
            </a:r>
            <a:r>
              <a:rPr lang="ru-RU" sz="1200" dirty="0" err="1">
                <a:solidFill>
                  <a:schemeClr val="tx2"/>
                </a:solidFill>
              </a:rPr>
              <a:t>одимни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манфаатлар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тўқнашуви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таъсир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қиладиган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таъсир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мумкин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бўлган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масалаларни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муҳокама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қарор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қабул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қилиш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жараёнида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иштирок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этишдан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>
                <a:solidFill>
                  <a:schemeClr val="tx2"/>
                </a:solidFill>
              </a:rPr>
              <a:t>ч</a:t>
            </a:r>
            <a:r>
              <a:rPr lang="tr-TR" sz="1200" b="1" dirty="0">
                <a:solidFill>
                  <a:schemeClr val="tx2"/>
                </a:solidFill>
              </a:rPr>
              <a:t>e</a:t>
            </a:r>
            <a:r>
              <a:rPr lang="ru-RU" sz="1200" b="1" dirty="0" err="1">
                <a:solidFill>
                  <a:schemeClr val="tx2"/>
                </a:solidFill>
              </a:rPr>
              <a:t>тлаштириш</a:t>
            </a:r>
            <a:r>
              <a:rPr lang="tr-TR" sz="1200" b="1" dirty="0">
                <a:solidFill>
                  <a:schemeClr val="tx2"/>
                </a:solidFill>
              </a:rPr>
              <a:t>.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FD44E8-B5DB-4002-8A5B-96AA72A1D13B}"/>
              </a:ext>
            </a:extLst>
          </p:cNvPr>
          <p:cNvSpPr/>
          <p:nvPr/>
        </p:nvSpPr>
        <p:spPr>
          <a:xfrm>
            <a:off x="8958263" y="4724400"/>
            <a:ext cx="2795587" cy="1482725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4371" bIns="44371" anchor="ctr"/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tr-TR" sz="1200" dirty="0">
                <a:solidFill>
                  <a:schemeClr val="tx2"/>
                </a:solidFill>
              </a:rPr>
              <a:t>X</a:t>
            </a:r>
            <a:r>
              <a:rPr lang="ru-RU" sz="1200" dirty="0" err="1">
                <a:solidFill>
                  <a:schemeClr val="tx2"/>
                </a:solidFill>
              </a:rPr>
              <a:t>одимни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манфаатлар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тўқнашуви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боғлиқ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бўлмаган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расмий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вазифаларни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бажаришни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таъминлайдиган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лавозимга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ўтказиш</a:t>
            </a:r>
            <a:r>
              <a:rPr lang="tr-TR" sz="1200" b="1" dirty="0">
                <a:solidFill>
                  <a:schemeClr val="tx2"/>
                </a:solidFill>
              </a:rPr>
              <a:t>.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152E552-9DCF-4FA8-9133-A426638838F4}"/>
              </a:ext>
            </a:extLst>
          </p:cNvPr>
          <p:cNvSpPr/>
          <p:nvPr/>
        </p:nvSpPr>
        <p:spPr>
          <a:xfrm>
            <a:off x="3606800" y="1282700"/>
            <a:ext cx="5091113" cy="708025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4371" bIns="44371" anchor="ctr"/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tr-TR" sz="1200" dirty="0">
                <a:solidFill>
                  <a:schemeClr val="tx2"/>
                </a:solidFill>
              </a:rPr>
              <a:t>X</a:t>
            </a:r>
            <a:r>
              <a:rPr lang="ru-RU" sz="1200" dirty="0" err="1">
                <a:solidFill>
                  <a:schemeClr val="tx2"/>
                </a:solidFill>
              </a:rPr>
              <a:t>одимни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унинг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яқин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қариндоши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бўлмаган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бошқа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>
                <a:solidFill>
                  <a:schemeClr val="tx2"/>
                </a:solidFill>
              </a:rPr>
              <a:t>ша</a:t>
            </a:r>
            <a:r>
              <a:rPr lang="tr-TR" sz="1200" b="1" dirty="0">
                <a:solidFill>
                  <a:schemeClr val="tx2"/>
                </a:solidFill>
              </a:rPr>
              <a:t>x</a:t>
            </a:r>
            <a:r>
              <a:rPr lang="ru-RU" sz="1200" b="1" dirty="0" err="1">
                <a:solidFill>
                  <a:schemeClr val="tx2"/>
                </a:solidFill>
              </a:rPr>
              <a:t>снинг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>
                <a:solidFill>
                  <a:schemeClr val="tx2"/>
                </a:solidFill>
              </a:rPr>
              <a:t>б</a:t>
            </a:r>
            <a:r>
              <a:rPr lang="tr-TR" sz="1200" b="1" dirty="0">
                <a:solidFill>
                  <a:schemeClr val="tx2"/>
                </a:solidFill>
              </a:rPr>
              <a:t>e</a:t>
            </a:r>
            <a:r>
              <a:rPr lang="ru-RU" sz="1200" b="1" dirty="0" err="1">
                <a:solidFill>
                  <a:schemeClr val="tx2"/>
                </a:solidFill>
              </a:rPr>
              <a:t>восита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бўйсунишига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ўтказиш</a:t>
            </a:r>
            <a:r>
              <a:rPr lang="tr-TR" sz="1200" b="1" dirty="0">
                <a:solidFill>
                  <a:schemeClr val="tx2"/>
                </a:solidFill>
              </a:rPr>
              <a:t>.</a:t>
            </a:r>
            <a:endParaRPr lang="ru-RU" sz="1200" dirty="0">
              <a:solidFill>
                <a:schemeClr val="tx2"/>
              </a:solidFill>
            </a:endParaRPr>
          </a:p>
        </p:txBody>
      </p:sp>
      <p:grpSp>
        <p:nvGrpSpPr>
          <p:cNvPr id="51210" name="Graphic 10">
            <a:extLst>
              <a:ext uri="{FF2B5EF4-FFF2-40B4-BE49-F238E27FC236}">
                <a16:creationId xmlns:a16="http://schemas.microsoft.com/office/drawing/2014/main" id="{5B09FE71-09C8-47CE-89D2-EFE043109B08}"/>
              </a:ext>
            </a:extLst>
          </p:cNvPr>
          <p:cNvGrpSpPr>
            <a:grpSpLocks/>
          </p:cNvGrpSpPr>
          <p:nvPr/>
        </p:nvGrpSpPr>
        <p:grpSpPr bwMode="auto">
          <a:xfrm>
            <a:off x="3538538" y="3894138"/>
            <a:ext cx="5257800" cy="2379662"/>
            <a:chOff x="2686050" y="1885950"/>
            <a:chExt cx="6819900" cy="3086100"/>
          </a:xfrm>
        </p:grpSpPr>
        <p:sp>
          <p:nvSpPr>
            <p:cNvPr id="51212" name="Freeform: Shape 12">
              <a:extLst>
                <a:ext uri="{FF2B5EF4-FFF2-40B4-BE49-F238E27FC236}">
                  <a16:creationId xmlns:a16="http://schemas.microsoft.com/office/drawing/2014/main" id="{7B35FFD5-D3F6-4DC7-8635-A1B5FC2D5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1445" y="2084329"/>
              <a:ext cx="6219825" cy="2790825"/>
            </a:xfrm>
            <a:custGeom>
              <a:avLst/>
              <a:gdLst>
                <a:gd name="T0" fmla="*/ 81519 w 6219825"/>
                <a:gd name="T1" fmla="*/ 2785233 h 2790825"/>
                <a:gd name="T2" fmla="*/ 6213049 w 6219825"/>
                <a:gd name="T3" fmla="*/ 2785233 h 2790825"/>
                <a:gd name="T4" fmla="*/ 5293597 w 6219825"/>
                <a:gd name="T5" fmla="*/ 1589943 h 2790825"/>
                <a:gd name="T6" fmla="*/ 5846905 w 6219825"/>
                <a:gd name="T7" fmla="*/ 403887 h 2790825"/>
                <a:gd name="T8" fmla="*/ 2496203 w 6219825"/>
                <a:gd name="T9" fmla="*/ 183383 h 2790825"/>
                <a:gd name="T10" fmla="*/ 310215 w 6219825"/>
                <a:gd name="T11" fmla="*/ 1737200 h 2790825"/>
                <a:gd name="T12" fmla="*/ 81519 w 6219825"/>
                <a:gd name="T13" fmla="*/ 2785329 h 27908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19825"/>
                <a:gd name="T22" fmla="*/ 0 h 2790825"/>
                <a:gd name="T23" fmla="*/ 6219825 w 6219825"/>
                <a:gd name="T24" fmla="*/ 2790825 h 27908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19825" h="2790825">
                  <a:moveTo>
                    <a:pt x="81519" y="2785232"/>
                  </a:moveTo>
                  <a:lnTo>
                    <a:pt x="6213048" y="2785232"/>
                  </a:lnTo>
                  <a:cubicBezTo>
                    <a:pt x="5985400" y="2476337"/>
                    <a:pt x="5283122" y="2104385"/>
                    <a:pt x="5293599" y="1589940"/>
                  </a:cubicBezTo>
                  <a:cubicBezTo>
                    <a:pt x="5306744" y="945764"/>
                    <a:pt x="5920154" y="656204"/>
                    <a:pt x="5846907" y="403887"/>
                  </a:cubicBezTo>
                  <a:cubicBezTo>
                    <a:pt x="5563919" y="-570806"/>
                    <a:pt x="4168126" y="693161"/>
                    <a:pt x="2496202" y="183383"/>
                  </a:cubicBezTo>
                  <a:cubicBezTo>
                    <a:pt x="23036" y="-570806"/>
                    <a:pt x="867713" y="1313620"/>
                    <a:pt x="310215" y="1737197"/>
                  </a:cubicBezTo>
                  <a:cubicBezTo>
                    <a:pt x="-254999" y="2166679"/>
                    <a:pt x="158577" y="2173537"/>
                    <a:pt x="81519" y="2785328"/>
                  </a:cubicBezTo>
                  <a:lnTo>
                    <a:pt x="81519" y="2785232"/>
                  </a:lnTo>
                  <a:close/>
                </a:path>
              </a:pathLst>
            </a:custGeom>
            <a:solidFill>
              <a:srgbClr val="F6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13" name="Freeform: Shape 13">
              <a:extLst>
                <a:ext uri="{FF2B5EF4-FFF2-40B4-BE49-F238E27FC236}">
                  <a16:creationId xmlns:a16="http://schemas.microsoft.com/office/drawing/2014/main" id="{05392243-0366-4C22-9F3F-48B144510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505" y="4778216"/>
              <a:ext cx="1571625" cy="95250"/>
            </a:xfrm>
            <a:custGeom>
              <a:avLst/>
              <a:gdLst>
                <a:gd name="T0" fmla="*/ 1569149 w 1571625"/>
                <a:gd name="T1" fmla="*/ 65532 h 95250"/>
                <a:gd name="T2" fmla="*/ 708946 w 1571625"/>
                <a:gd name="T3" fmla="*/ 94107 h 95250"/>
                <a:gd name="T4" fmla="*/ 7144 w 1571625"/>
                <a:gd name="T5" fmla="*/ 78391 h 95250"/>
                <a:gd name="T6" fmla="*/ 865156 w 1571625"/>
                <a:gd name="T7" fmla="*/ 7144 h 95250"/>
                <a:gd name="T8" fmla="*/ 1569053 w 1571625"/>
                <a:gd name="T9" fmla="*/ 65532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1625"/>
                <a:gd name="T16" fmla="*/ 0 h 95250"/>
                <a:gd name="T17" fmla="*/ 1571625 w 1571625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1625" h="95250">
                  <a:moveTo>
                    <a:pt x="1569149" y="65532"/>
                  </a:moveTo>
                  <a:cubicBezTo>
                    <a:pt x="1569149" y="84296"/>
                    <a:pt x="1353598" y="94107"/>
                    <a:pt x="708946" y="94107"/>
                  </a:cubicBezTo>
                  <a:cubicBezTo>
                    <a:pt x="162973" y="94107"/>
                    <a:pt x="7144" y="97155"/>
                    <a:pt x="7144" y="78391"/>
                  </a:cubicBezTo>
                  <a:cubicBezTo>
                    <a:pt x="7144" y="59627"/>
                    <a:pt x="366141" y="7144"/>
                    <a:pt x="865156" y="7144"/>
                  </a:cubicBezTo>
                  <a:cubicBezTo>
                    <a:pt x="1364171" y="7144"/>
                    <a:pt x="1569053" y="46768"/>
                    <a:pt x="1569053" y="65532"/>
                  </a:cubicBezTo>
                  <a:lnTo>
                    <a:pt x="1569149" y="655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14" name="Freeform: Shape 14">
              <a:extLst>
                <a:ext uri="{FF2B5EF4-FFF2-40B4-BE49-F238E27FC236}">
                  <a16:creationId xmlns:a16="http://schemas.microsoft.com/office/drawing/2014/main" id="{7C7E2967-07A4-42BF-88AE-FC16A58EE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7834" y="4831842"/>
              <a:ext cx="1571625" cy="95250"/>
            </a:xfrm>
            <a:custGeom>
              <a:avLst/>
              <a:gdLst>
                <a:gd name="T0" fmla="*/ 1569149 w 1571625"/>
                <a:gd name="T1" fmla="*/ 65532 h 95250"/>
                <a:gd name="T2" fmla="*/ 708946 w 1571625"/>
                <a:gd name="T3" fmla="*/ 94107 h 95250"/>
                <a:gd name="T4" fmla="*/ 7144 w 1571625"/>
                <a:gd name="T5" fmla="*/ 78391 h 95250"/>
                <a:gd name="T6" fmla="*/ 865156 w 1571625"/>
                <a:gd name="T7" fmla="*/ 7144 h 95250"/>
                <a:gd name="T8" fmla="*/ 1569053 w 1571625"/>
                <a:gd name="T9" fmla="*/ 65532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1625"/>
                <a:gd name="T16" fmla="*/ 0 h 95250"/>
                <a:gd name="T17" fmla="*/ 1571625 w 1571625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1625" h="95250">
                  <a:moveTo>
                    <a:pt x="1569149" y="65532"/>
                  </a:moveTo>
                  <a:cubicBezTo>
                    <a:pt x="1569149" y="84296"/>
                    <a:pt x="1353598" y="94107"/>
                    <a:pt x="708946" y="94107"/>
                  </a:cubicBezTo>
                  <a:cubicBezTo>
                    <a:pt x="162973" y="94107"/>
                    <a:pt x="7144" y="97155"/>
                    <a:pt x="7144" y="78391"/>
                  </a:cubicBezTo>
                  <a:cubicBezTo>
                    <a:pt x="7144" y="59627"/>
                    <a:pt x="366141" y="7144"/>
                    <a:pt x="865156" y="7144"/>
                  </a:cubicBezTo>
                  <a:cubicBezTo>
                    <a:pt x="1364170" y="7144"/>
                    <a:pt x="1569053" y="46768"/>
                    <a:pt x="1569053" y="65532"/>
                  </a:cubicBezTo>
                  <a:lnTo>
                    <a:pt x="1569149" y="655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15" name="Freeform: Shape 15">
              <a:extLst>
                <a:ext uri="{FF2B5EF4-FFF2-40B4-BE49-F238E27FC236}">
                  <a16:creationId xmlns:a16="http://schemas.microsoft.com/office/drawing/2014/main" id="{A0E69320-6717-4C61-9FE2-CCC93591C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199" y="4819745"/>
              <a:ext cx="1571625" cy="95250"/>
            </a:xfrm>
            <a:custGeom>
              <a:avLst/>
              <a:gdLst>
                <a:gd name="T0" fmla="*/ 1569148 w 1571625"/>
                <a:gd name="T1" fmla="*/ 65532 h 95250"/>
                <a:gd name="T2" fmla="*/ 708946 w 1571625"/>
                <a:gd name="T3" fmla="*/ 94107 h 95250"/>
                <a:gd name="T4" fmla="*/ 7144 w 1571625"/>
                <a:gd name="T5" fmla="*/ 78391 h 95250"/>
                <a:gd name="T6" fmla="*/ 865156 w 1571625"/>
                <a:gd name="T7" fmla="*/ 7144 h 95250"/>
                <a:gd name="T8" fmla="*/ 1569053 w 1571625"/>
                <a:gd name="T9" fmla="*/ 65532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1625"/>
                <a:gd name="T16" fmla="*/ 0 h 95250"/>
                <a:gd name="T17" fmla="*/ 1571625 w 1571625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1625" h="95250">
                  <a:moveTo>
                    <a:pt x="1569148" y="65532"/>
                  </a:moveTo>
                  <a:cubicBezTo>
                    <a:pt x="1569148" y="84296"/>
                    <a:pt x="1353598" y="94107"/>
                    <a:pt x="708946" y="94107"/>
                  </a:cubicBezTo>
                  <a:cubicBezTo>
                    <a:pt x="162973" y="94107"/>
                    <a:pt x="7144" y="97155"/>
                    <a:pt x="7144" y="78391"/>
                  </a:cubicBezTo>
                  <a:cubicBezTo>
                    <a:pt x="7144" y="59626"/>
                    <a:pt x="366141" y="7144"/>
                    <a:pt x="865156" y="7144"/>
                  </a:cubicBezTo>
                  <a:cubicBezTo>
                    <a:pt x="1364171" y="7144"/>
                    <a:pt x="1569053" y="46768"/>
                    <a:pt x="1569053" y="65532"/>
                  </a:cubicBezTo>
                  <a:lnTo>
                    <a:pt x="1569148" y="655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16" name="Freeform: Shape 16">
              <a:extLst>
                <a:ext uri="{FF2B5EF4-FFF2-40B4-BE49-F238E27FC236}">
                  <a16:creationId xmlns:a16="http://schemas.microsoft.com/office/drawing/2014/main" id="{CFC18896-2FFD-41CD-AC0C-9E11D6E0A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2007" y="4831842"/>
              <a:ext cx="1571625" cy="95250"/>
            </a:xfrm>
            <a:custGeom>
              <a:avLst/>
              <a:gdLst>
                <a:gd name="T0" fmla="*/ 1569148 w 1571625"/>
                <a:gd name="T1" fmla="*/ 65532 h 95250"/>
                <a:gd name="T2" fmla="*/ 708946 w 1571625"/>
                <a:gd name="T3" fmla="*/ 94107 h 95250"/>
                <a:gd name="T4" fmla="*/ 7144 w 1571625"/>
                <a:gd name="T5" fmla="*/ 78391 h 95250"/>
                <a:gd name="T6" fmla="*/ 865156 w 1571625"/>
                <a:gd name="T7" fmla="*/ 7144 h 95250"/>
                <a:gd name="T8" fmla="*/ 1569053 w 1571625"/>
                <a:gd name="T9" fmla="*/ 65532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1625"/>
                <a:gd name="T16" fmla="*/ 0 h 95250"/>
                <a:gd name="T17" fmla="*/ 1571625 w 1571625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1625" h="95250">
                  <a:moveTo>
                    <a:pt x="1569148" y="65532"/>
                  </a:moveTo>
                  <a:cubicBezTo>
                    <a:pt x="1569148" y="84296"/>
                    <a:pt x="1353598" y="94107"/>
                    <a:pt x="708946" y="94107"/>
                  </a:cubicBezTo>
                  <a:cubicBezTo>
                    <a:pt x="162973" y="94107"/>
                    <a:pt x="7144" y="97155"/>
                    <a:pt x="7144" y="78391"/>
                  </a:cubicBezTo>
                  <a:cubicBezTo>
                    <a:pt x="7144" y="59627"/>
                    <a:pt x="366141" y="7144"/>
                    <a:pt x="865156" y="7144"/>
                  </a:cubicBezTo>
                  <a:cubicBezTo>
                    <a:pt x="1364171" y="7144"/>
                    <a:pt x="1569053" y="46768"/>
                    <a:pt x="1569053" y="65532"/>
                  </a:cubicBezTo>
                  <a:lnTo>
                    <a:pt x="1569148" y="655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17" name="Freeform: Shape 17">
              <a:extLst>
                <a:ext uri="{FF2B5EF4-FFF2-40B4-BE49-F238E27FC236}">
                  <a16:creationId xmlns:a16="http://schemas.microsoft.com/office/drawing/2014/main" id="{D9EBF3D0-EA78-4E18-8883-BDF660975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9659" y="4875276"/>
              <a:ext cx="1285875" cy="95250"/>
            </a:xfrm>
            <a:custGeom>
              <a:avLst/>
              <a:gdLst>
                <a:gd name="T0" fmla="*/ 1283399 w 1285875"/>
                <a:gd name="T1" fmla="*/ 65532 h 95250"/>
                <a:gd name="T2" fmla="*/ 580549 w 1285875"/>
                <a:gd name="T3" fmla="*/ 94107 h 95250"/>
                <a:gd name="T4" fmla="*/ 7144 w 1285875"/>
                <a:gd name="T5" fmla="*/ 78391 h 95250"/>
                <a:gd name="T6" fmla="*/ 708279 w 1285875"/>
                <a:gd name="T7" fmla="*/ 7144 h 95250"/>
                <a:gd name="T8" fmla="*/ 1283494 w 1285875"/>
                <a:gd name="T9" fmla="*/ 65532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5875"/>
                <a:gd name="T16" fmla="*/ 0 h 95250"/>
                <a:gd name="T17" fmla="*/ 1285875 w 1285875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5875" h="95250">
                  <a:moveTo>
                    <a:pt x="1283399" y="65532"/>
                  </a:moveTo>
                  <a:cubicBezTo>
                    <a:pt x="1283399" y="84296"/>
                    <a:pt x="1107186" y="94107"/>
                    <a:pt x="580549" y="94107"/>
                  </a:cubicBezTo>
                  <a:cubicBezTo>
                    <a:pt x="134398" y="94107"/>
                    <a:pt x="7144" y="97155"/>
                    <a:pt x="7144" y="78391"/>
                  </a:cubicBezTo>
                  <a:cubicBezTo>
                    <a:pt x="7144" y="59627"/>
                    <a:pt x="300514" y="7144"/>
                    <a:pt x="708279" y="7144"/>
                  </a:cubicBezTo>
                  <a:cubicBezTo>
                    <a:pt x="1116044" y="7144"/>
                    <a:pt x="1283494" y="46768"/>
                    <a:pt x="1283494" y="65532"/>
                  </a:cubicBezTo>
                  <a:lnTo>
                    <a:pt x="1283399" y="655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18" name="Freeform: Shape 18">
              <a:extLst>
                <a:ext uri="{FF2B5EF4-FFF2-40B4-BE49-F238E27FC236}">
                  <a16:creationId xmlns:a16="http://schemas.microsoft.com/office/drawing/2014/main" id="{9E6292B0-6682-4DF2-8A31-36D113889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0736" y="4849273"/>
              <a:ext cx="1343025" cy="95250"/>
            </a:xfrm>
            <a:custGeom>
              <a:avLst/>
              <a:gdLst>
                <a:gd name="T0" fmla="*/ 1336357 w 1343025"/>
                <a:gd name="T1" fmla="*/ 65532 h 95250"/>
                <a:gd name="T2" fmla="*/ 604361 w 1343025"/>
                <a:gd name="T3" fmla="*/ 94107 h 95250"/>
                <a:gd name="T4" fmla="*/ 7144 w 1343025"/>
                <a:gd name="T5" fmla="*/ 78391 h 95250"/>
                <a:gd name="T6" fmla="*/ 737330 w 1343025"/>
                <a:gd name="T7" fmla="*/ 7144 h 95250"/>
                <a:gd name="T8" fmla="*/ 1336357 w 1343025"/>
                <a:gd name="T9" fmla="*/ 65532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3025"/>
                <a:gd name="T16" fmla="*/ 0 h 95250"/>
                <a:gd name="T17" fmla="*/ 1343025 w 1343025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3025" h="95250">
                  <a:moveTo>
                    <a:pt x="1336357" y="65532"/>
                  </a:moveTo>
                  <a:cubicBezTo>
                    <a:pt x="1336357" y="84296"/>
                    <a:pt x="1152906" y="94107"/>
                    <a:pt x="604361" y="94107"/>
                  </a:cubicBezTo>
                  <a:cubicBezTo>
                    <a:pt x="139732" y="94107"/>
                    <a:pt x="7144" y="97155"/>
                    <a:pt x="7144" y="78391"/>
                  </a:cubicBezTo>
                  <a:cubicBezTo>
                    <a:pt x="7144" y="59627"/>
                    <a:pt x="312611" y="7144"/>
                    <a:pt x="737330" y="7144"/>
                  </a:cubicBezTo>
                  <a:cubicBezTo>
                    <a:pt x="1162050" y="7144"/>
                    <a:pt x="1336357" y="46768"/>
                    <a:pt x="1336357" y="655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19" name="Freeform: Shape 19">
              <a:extLst>
                <a:ext uri="{FF2B5EF4-FFF2-40B4-BE49-F238E27FC236}">
                  <a16:creationId xmlns:a16="http://schemas.microsoft.com/office/drawing/2014/main" id="{8CB28799-6122-4AB4-BA63-40DBF6590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158" y="3560809"/>
              <a:ext cx="333375" cy="1228725"/>
            </a:xfrm>
            <a:custGeom>
              <a:avLst/>
              <a:gdLst>
                <a:gd name="T0" fmla="*/ 247847 w 333375"/>
                <a:gd name="T1" fmla="*/ 1210455 h 1228725"/>
                <a:gd name="T2" fmla="*/ 208223 w 333375"/>
                <a:gd name="T3" fmla="*/ 1220456 h 1228725"/>
                <a:gd name="T4" fmla="*/ 173552 w 333375"/>
                <a:gd name="T5" fmla="*/ 782877 h 1228725"/>
                <a:gd name="T6" fmla="*/ 188316 w 333375"/>
                <a:gd name="T7" fmla="*/ 622286 h 1228725"/>
                <a:gd name="T8" fmla="*/ 96781 w 333375"/>
                <a:gd name="T9" fmla="*/ 429690 h 1228725"/>
                <a:gd name="T10" fmla="*/ 10008 w 333375"/>
                <a:gd name="T11" fmla="*/ 152798 h 1228725"/>
                <a:gd name="T12" fmla="*/ 85922 w 333375"/>
                <a:gd name="T13" fmla="*/ 31355 h 1228725"/>
                <a:gd name="T14" fmla="*/ 235274 w 333375"/>
                <a:gd name="T15" fmla="*/ 67645 h 1228725"/>
                <a:gd name="T16" fmla="*/ 326238 w 333375"/>
                <a:gd name="T17" fmla="*/ 616380 h 1228725"/>
                <a:gd name="T18" fmla="*/ 247847 w 333375"/>
                <a:gd name="T19" fmla="*/ 1210645 h 12287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3375"/>
                <a:gd name="T31" fmla="*/ 0 h 1228725"/>
                <a:gd name="T32" fmla="*/ 333375 w 333375"/>
                <a:gd name="T33" fmla="*/ 1228725 h 12287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3375" h="1228725">
                  <a:moveTo>
                    <a:pt x="247847" y="1210455"/>
                  </a:moveTo>
                  <a:cubicBezTo>
                    <a:pt x="247847" y="1210455"/>
                    <a:pt x="207652" y="1238363"/>
                    <a:pt x="208223" y="1220456"/>
                  </a:cubicBezTo>
                  <a:cubicBezTo>
                    <a:pt x="216129" y="939278"/>
                    <a:pt x="172123" y="882890"/>
                    <a:pt x="173552" y="782877"/>
                  </a:cubicBezTo>
                  <a:cubicBezTo>
                    <a:pt x="174409" y="724965"/>
                    <a:pt x="192793" y="671816"/>
                    <a:pt x="188316" y="622286"/>
                  </a:cubicBezTo>
                  <a:cubicBezTo>
                    <a:pt x="186982" y="606855"/>
                    <a:pt x="114497" y="475886"/>
                    <a:pt x="96781" y="429690"/>
                  </a:cubicBezTo>
                  <a:cubicBezTo>
                    <a:pt x="49727" y="307294"/>
                    <a:pt x="27343" y="214044"/>
                    <a:pt x="10008" y="152798"/>
                  </a:cubicBezTo>
                  <a:cubicBezTo>
                    <a:pt x="-6947" y="92981"/>
                    <a:pt x="55633" y="46785"/>
                    <a:pt x="85922" y="31355"/>
                  </a:cubicBezTo>
                  <a:cubicBezTo>
                    <a:pt x="166694" y="-10079"/>
                    <a:pt x="209461" y="1446"/>
                    <a:pt x="235274" y="67645"/>
                  </a:cubicBezTo>
                  <a:cubicBezTo>
                    <a:pt x="307664" y="253954"/>
                    <a:pt x="326238" y="555992"/>
                    <a:pt x="326238" y="616380"/>
                  </a:cubicBezTo>
                  <a:cubicBezTo>
                    <a:pt x="326238" y="737443"/>
                    <a:pt x="247847" y="1210645"/>
                    <a:pt x="247847" y="1210645"/>
                  </a:cubicBezTo>
                  <a:lnTo>
                    <a:pt x="247847" y="1210455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20" name="Freeform: Shape 20">
              <a:extLst>
                <a:ext uri="{FF2B5EF4-FFF2-40B4-BE49-F238E27FC236}">
                  <a16:creationId xmlns:a16="http://schemas.microsoft.com/office/drawing/2014/main" id="{9B5912E3-0EB9-48DF-912B-38811096B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1306" y="3572327"/>
              <a:ext cx="228600" cy="1200150"/>
            </a:xfrm>
            <a:custGeom>
              <a:avLst/>
              <a:gdLst>
                <a:gd name="T0" fmla="*/ 62231 w 228600"/>
                <a:gd name="T1" fmla="*/ 1178362 h 1200150"/>
                <a:gd name="T2" fmla="*/ 18416 w 228600"/>
                <a:gd name="T3" fmla="*/ 1192269 h 1200150"/>
                <a:gd name="T4" fmla="*/ 25465 w 228600"/>
                <a:gd name="T5" fmla="*/ 620673 h 1200150"/>
                <a:gd name="T6" fmla="*/ 77281 w 228600"/>
                <a:gd name="T7" fmla="*/ 12026 h 1200150"/>
                <a:gd name="T8" fmla="*/ 225013 w 228600"/>
                <a:gd name="T9" fmla="*/ 75177 h 1200150"/>
                <a:gd name="T10" fmla="*/ 168530 w 228600"/>
                <a:gd name="T11" fmla="*/ 633627 h 1200150"/>
                <a:gd name="T12" fmla="*/ 145861 w 228600"/>
                <a:gd name="T13" fmla="*/ 741069 h 1200150"/>
                <a:gd name="T14" fmla="*/ 62231 w 228600"/>
                <a:gd name="T15" fmla="*/ 1178362 h 1200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8600"/>
                <a:gd name="T25" fmla="*/ 0 h 1200150"/>
                <a:gd name="T26" fmla="*/ 228600 w 228600"/>
                <a:gd name="T27" fmla="*/ 1200150 h 12001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8600" h="1200150">
                  <a:moveTo>
                    <a:pt x="62231" y="1178362"/>
                  </a:moveTo>
                  <a:cubicBezTo>
                    <a:pt x="62231" y="1178362"/>
                    <a:pt x="18226" y="1213319"/>
                    <a:pt x="18416" y="1192269"/>
                  </a:cubicBezTo>
                  <a:cubicBezTo>
                    <a:pt x="19845" y="1000340"/>
                    <a:pt x="28703" y="756119"/>
                    <a:pt x="25465" y="620673"/>
                  </a:cubicBezTo>
                  <a:cubicBezTo>
                    <a:pt x="24607" y="584097"/>
                    <a:pt x="-39496" y="26885"/>
                    <a:pt x="77281" y="12026"/>
                  </a:cubicBezTo>
                  <a:cubicBezTo>
                    <a:pt x="183770" y="-1500"/>
                    <a:pt x="195295" y="11073"/>
                    <a:pt x="225013" y="75177"/>
                  </a:cubicBezTo>
                  <a:cubicBezTo>
                    <a:pt x="249874" y="128707"/>
                    <a:pt x="187866" y="588955"/>
                    <a:pt x="168530" y="633627"/>
                  </a:cubicBezTo>
                  <a:cubicBezTo>
                    <a:pt x="162053" y="648486"/>
                    <a:pt x="149004" y="725163"/>
                    <a:pt x="145861" y="741069"/>
                  </a:cubicBezTo>
                  <a:cubicBezTo>
                    <a:pt x="101569" y="966717"/>
                    <a:pt x="62231" y="1178362"/>
                    <a:pt x="62231" y="1178362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21" name="Freeform: Shape 21">
              <a:extLst>
                <a:ext uri="{FF2B5EF4-FFF2-40B4-BE49-F238E27FC236}">
                  <a16:creationId xmlns:a16="http://schemas.microsoft.com/office/drawing/2014/main" id="{0B2AA7C2-5608-4031-805E-2204AF7A4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582" y="3301079"/>
              <a:ext cx="323850" cy="304800"/>
            </a:xfrm>
            <a:custGeom>
              <a:avLst/>
              <a:gdLst>
                <a:gd name="T0" fmla="*/ 7144 w 323850"/>
                <a:gd name="T1" fmla="*/ 7144 h 304800"/>
                <a:gd name="T2" fmla="*/ 38481 w 323850"/>
                <a:gd name="T3" fmla="*/ 188214 h 304800"/>
                <a:gd name="T4" fmla="*/ 36767 w 323850"/>
                <a:gd name="T5" fmla="*/ 289941 h 304800"/>
                <a:gd name="T6" fmla="*/ 296894 w 323850"/>
                <a:gd name="T7" fmla="*/ 286321 h 304800"/>
                <a:gd name="T8" fmla="*/ 314516 w 323850"/>
                <a:gd name="T9" fmla="*/ 171831 h 304800"/>
                <a:gd name="T10" fmla="*/ 318135 w 323850"/>
                <a:gd name="T11" fmla="*/ 7144 h 304800"/>
                <a:gd name="T12" fmla="*/ 7144 w 323850"/>
                <a:gd name="T13" fmla="*/ 7144 h 3048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3850"/>
                <a:gd name="T22" fmla="*/ 0 h 304800"/>
                <a:gd name="T23" fmla="*/ 323850 w 323850"/>
                <a:gd name="T24" fmla="*/ 304800 h 3048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3850" h="304800">
                  <a:moveTo>
                    <a:pt x="7144" y="7144"/>
                  </a:moveTo>
                  <a:lnTo>
                    <a:pt x="38481" y="188214"/>
                  </a:lnTo>
                  <a:cubicBezTo>
                    <a:pt x="59150" y="234029"/>
                    <a:pt x="59150" y="253841"/>
                    <a:pt x="36767" y="289941"/>
                  </a:cubicBezTo>
                  <a:cubicBezTo>
                    <a:pt x="23908" y="310610"/>
                    <a:pt x="307181" y="307657"/>
                    <a:pt x="296894" y="286321"/>
                  </a:cubicBezTo>
                  <a:cubicBezTo>
                    <a:pt x="273368" y="237649"/>
                    <a:pt x="314516" y="192119"/>
                    <a:pt x="314516" y="171831"/>
                  </a:cubicBezTo>
                  <a:lnTo>
                    <a:pt x="318135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E83E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22" name="Freeform: Shape 22">
              <a:extLst>
                <a:ext uri="{FF2B5EF4-FFF2-40B4-BE49-F238E27FC236}">
                  <a16:creationId xmlns:a16="http://schemas.microsoft.com/office/drawing/2014/main" id="{F970740F-E7CC-415B-9329-7D0FCD287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536" y="2986714"/>
              <a:ext cx="247650" cy="428625"/>
            </a:xfrm>
            <a:custGeom>
              <a:avLst/>
              <a:gdLst>
                <a:gd name="T0" fmla="*/ 131234 w 247650"/>
                <a:gd name="T1" fmla="*/ 358085 h 428625"/>
                <a:gd name="T2" fmla="*/ 188098 w 247650"/>
                <a:gd name="T3" fmla="*/ 419997 h 428625"/>
                <a:gd name="T4" fmla="*/ 183145 w 247650"/>
                <a:gd name="T5" fmla="*/ 420569 h 428625"/>
                <a:gd name="T6" fmla="*/ 240772 w 247650"/>
                <a:gd name="T7" fmla="*/ 365705 h 428625"/>
                <a:gd name="T8" fmla="*/ 145522 w 247650"/>
                <a:gd name="T9" fmla="*/ 64715 h 428625"/>
                <a:gd name="T10" fmla="*/ 38556 w 247650"/>
                <a:gd name="T11" fmla="*/ 11565 h 428625"/>
                <a:gd name="T12" fmla="*/ 38556 w 247650"/>
                <a:gd name="T13" fmla="*/ 11565 h 428625"/>
                <a:gd name="T14" fmla="*/ 20268 w 247650"/>
                <a:gd name="T15" fmla="*/ 114530 h 428625"/>
                <a:gd name="T16" fmla="*/ 131234 w 247650"/>
                <a:gd name="T17" fmla="*/ 357989 h 4286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7650"/>
                <a:gd name="T28" fmla="*/ 0 h 428625"/>
                <a:gd name="T29" fmla="*/ 247650 w 247650"/>
                <a:gd name="T30" fmla="*/ 428625 h 4286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7650" h="428625">
                  <a:moveTo>
                    <a:pt x="131234" y="358085"/>
                  </a:moveTo>
                  <a:cubicBezTo>
                    <a:pt x="134187" y="367800"/>
                    <a:pt x="143902" y="434856"/>
                    <a:pt x="188098" y="419997"/>
                  </a:cubicBezTo>
                  <a:lnTo>
                    <a:pt x="183145" y="420569"/>
                  </a:lnTo>
                  <a:cubicBezTo>
                    <a:pt x="227341" y="405614"/>
                    <a:pt x="240772" y="365705"/>
                    <a:pt x="240772" y="365705"/>
                  </a:cubicBezTo>
                  <a:lnTo>
                    <a:pt x="145522" y="64715"/>
                  </a:lnTo>
                  <a:cubicBezTo>
                    <a:pt x="130567" y="20519"/>
                    <a:pt x="82752" y="-3294"/>
                    <a:pt x="38556" y="11565"/>
                  </a:cubicBezTo>
                  <a:cubicBezTo>
                    <a:pt x="-5640" y="26424"/>
                    <a:pt x="5314" y="70430"/>
                    <a:pt x="20268" y="114530"/>
                  </a:cubicBezTo>
                  <a:lnTo>
                    <a:pt x="131234" y="357989"/>
                  </a:lnTo>
                  <a:lnTo>
                    <a:pt x="131234" y="358085"/>
                  </a:lnTo>
                  <a:close/>
                </a:path>
              </a:pathLst>
            </a:custGeom>
            <a:solidFill>
              <a:srgbClr val="49A9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23" name="Freeform: Shape 23">
              <a:extLst>
                <a:ext uri="{FF2B5EF4-FFF2-40B4-BE49-F238E27FC236}">
                  <a16:creationId xmlns:a16="http://schemas.microsoft.com/office/drawing/2014/main" id="{302182B1-3E02-4341-88D3-76FECB9F8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743" y="3121280"/>
              <a:ext cx="95250" cy="142875"/>
            </a:xfrm>
            <a:custGeom>
              <a:avLst/>
              <a:gdLst>
                <a:gd name="T0" fmla="*/ 82268 w 95250"/>
                <a:gd name="T1" fmla="*/ 83597 h 142875"/>
                <a:gd name="T2" fmla="*/ 84363 w 95250"/>
                <a:gd name="T3" fmla="*/ 8350 h 142875"/>
                <a:gd name="T4" fmla="*/ 21403 w 95250"/>
                <a:gd name="T5" fmla="*/ 85883 h 142875"/>
                <a:gd name="T6" fmla="*/ 18069 w 95250"/>
                <a:gd name="T7" fmla="*/ 139318 h 142875"/>
                <a:gd name="T8" fmla="*/ 82268 w 95250"/>
                <a:gd name="T9" fmla="*/ 83597 h 1428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142875"/>
                <a:gd name="T17" fmla="*/ 95250 w 95250"/>
                <a:gd name="T18" fmla="*/ 142875 h 1428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142875">
                  <a:moveTo>
                    <a:pt x="82268" y="83597"/>
                  </a:moveTo>
                  <a:cubicBezTo>
                    <a:pt x="104652" y="55975"/>
                    <a:pt x="95508" y="19303"/>
                    <a:pt x="84363" y="8350"/>
                  </a:cubicBezTo>
                  <a:cubicBezTo>
                    <a:pt x="73219" y="-2509"/>
                    <a:pt x="43787" y="62928"/>
                    <a:pt x="21403" y="85883"/>
                  </a:cubicBezTo>
                  <a:cubicBezTo>
                    <a:pt x="-885" y="108838"/>
                    <a:pt x="6925" y="128365"/>
                    <a:pt x="18069" y="139318"/>
                  </a:cubicBezTo>
                  <a:cubicBezTo>
                    <a:pt x="29214" y="150177"/>
                    <a:pt x="51026" y="121983"/>
                    <a:pt x="82268" y="83597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24" name="Freeform: Shape 24">
              <a:extLst>
                <a:ext uri="{FF2B5EF4-FFF2-40B4-BE49-F238E27FC236}">
                  <a16:creationId xmlns:a16="http://schemas.microsoft.com/office/drawing/2014/main" id="{19ADDFC0-430E-4C65-878E-ED84DAE08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6758" y="3215733"/>
              <a:ext cx="371475" cy="200025"/>
            </a:xfrm>
            <a:custGeom>
              <a:avLst/>
              <a:gdLst>
                <a:gd name="T0" fmla="*/ 305146 w 371475"/>
                <a:gd name="T1" fmla="*/ 72011 h 200025"/>
                <a:gd name="T2" fmla="*/ 366773 w 371475"/>
                <a:gd name="T3" fmla="*/ 31339 h 200025"/>
                <a:gd name="T4" fmla="*/ 334102 w 371475"/>
                <a:gd name="T5" fmla="*/ 7527 h 200025"/>
                <a:gd name="T6" fmla="*/ 52162 w 371475"/>
                <a:gd name="T7" fmla="*/ 98205 h 200025"/>
                <a:gd name="T8" fmla="*/ 16824 w 371475"/>
                <a:gd name="T9" fmla="*/ 182596 h 200025"/>
                <a:gd name="T10" fmla="*/ 16824 w 371475"/>
                <a:gd name="T11" fmla="*/ 182596 h 200025"/>
                <a:gd name="T12" fmla="*/ 121218 w 371475"/>
                <a:gd name="T13" fmla="*/ 179453 h 200025"/>
                <a:gd name="T14" fmla="*/ 305146 w 371475"/>
                <a:gd name="T15" fmla="*/ 72011 h 2000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1475"/>
                <a:gd name="T25" fmla="*/ 0 h 200025"/>
                <a:gd name="T26" fmla="*/ 371475 w 371475"/>
                <a:gd name="T27" fmla="*/ 200025 h 2000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1475" h="200025">
                  <a:moveTo>
                    <a:pt x="305146" y="72011"/>
                  </a:moveTo>
                  <a:cubicBezTo>
                    <a:pt x="314195" y="68391"/>
                    <a:pt x="366773" y="31339"/>
                    <a:pt x="366773" y="31339"/>
                  </a:cubicBezTo>
                  <a:cubicBezTo>
                    <a:pt x="345056" y="2193"/>
                    <a:pt x="334102" y="7527"/>
                    <a:pt x="334102" y="7527"/>
                  </a:cubicBezTo>
                  <a:lnTo>
                    <a:pt x="52162" y="98205"/>
                  </a:lnTo>
                  <a:cubicBezTo>
                    <a:pt x="11014" y="115731"/>
                    <a:pt x="-4797" y="153545"/>
                    <a:pt x="16824" y="182596"/>
                  </a:cubicBezTo>
                  <a:cubicBezTo>
                    <a:pt x="38541" y="211648"/>
                    <a:pt x="80070" y="196979"/>
                    <a:pt x="121218" y="179453"/>
                  </a:cubicBezTo>
                  <a:lnTo>
                    <a:pt x="305146" y="72011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25" name="Freeform: Shape 25">
              <a:extLst>
                <a:ext uri="{FF2B5EF4-FFF2-40B4-BE49-F238E27FC236}">
                  <a16:creationId xmlns:a16="http://schemas.microsoft.com/office/drawing/2014/main" id="{6BEFF145-12A8-489D-937E-7E906AC01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928" y="2971895"/>
              <a:ext cx="504825" cy="1238250"/>
            </a:xfrm>
            <a:custGeom>
              <a:avLst/>
              <a:gdLst>
                <a:gd name="T0" fmla="*/ 402504 w 504825"/>
                <a:gd name="T1" fmla="*/ 544830 h 1238250"/>
                <a:gd name="T2" fmla="*/ 444604 w 504825"/>
                <a:gd name="T3" fmla="*/ 183452 h 1238250"/>
                <a:gd name="T4" fmla="*/ 268582 w 504825"/>
                <a:gd name="T5" fmla="*/ 7144 h 1238250"/>
                <a:gd name="T6" fmla="*/ 38458 w 504825"/>
                <a:gd name="T7" fmla="*/ 203454 h 1238250"/>
                <a:gd name="T8" fmla="*/ 83130 w 504825"/>
                <a:gd name="T9" fmla="*/ 537972 h 1238250"/>
                <a:gd name="T10" fmla="*/ 41982 w 504825"/>
                <a:gd name="T11" fmla="*/ 1221200 h 1238250"/>
                <a:gd name="T12" fmla="*/ 502802 w 504825"/>
                <a:gd name="T13" fmla="*/ 1074991 h 1238250"/>
                <a:gd name="T14" fmla="*/ 402504 w 504825"/>
                <a:gd name="T15" fmla="*/ 544830 h 12382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04825"/>
                <a:gd name="T25" fmla="*/ 0 h 1238250"/>
                <a:gd name="T26" fmla="*/ 504825 w 504825"/>
                <a:gd name="T27" fmla="*/ 1238250 h 12382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04825" h="1238250">
                  <a:moveTo>
                    <a:pt x="402504" y="544830"/>
                  </a:moveTo>
                  <a:cubicBezTo>
                    <a:pt x="400122" y="518732"/>
                    <a:pt x="444604" y="183452"/>
                    <a:pt x="444604" y="183452"/>
                  </a:cubicBezTo>
                  <a:cubicBezTo>
                    <a:pt x="444604" y="75438"/>
                    <a:pt x="423363" y="7144"/>
                    <a:pt x="268582" y="7144"/>
                  </a:cubicBezTo>
                  <a:cubicBezTo>
                    <a:pt x="113801" y="7144"/>
                    <a:pt x="38458" y="95440"/>
                    <a:pt x="38458" y="203454"/>
                  </a:cubicBezTo>
                  <a:cubicBezTo>
                    <a:pt x="38458" y="203454"/>
                    <a:pt x="83511" y="490157"/>
                    <a:pt x="83130" y="537972"/>
                  </a:cubicBezTo>
                  <a:cubicBezTo>
                    <a:pt x="82082" y="674656"/>
                    <a:pt x="-55363" y="868108"/>
                    <a:pt x="41982" y="1221200"/>
                  </a:cubicBezTo>
                  <a:cubicBezTo>
                    <a:pt x="58461" y="1280636"/>
                    <a:pt x="415172" y="1078706"/>
                    <a:pt x="502802" y="1074991"/>
                  </a:cubicBezTo>
                  <a:cubicBezTo>
                    <a:pt x="511089" y="1074611"/>
                    <a:pt x="420601" y="740759"/>
                    <a:pt x="402504" y="544830"/>
                  </a:cubicBezTo>
                  <a:close/>
                </a:path>
              </a:pathLst>
            </a:custGeom>
            <a:solidFill>
              <a:srgbClr val="49A9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26" name="Freeform: Shape 26">
              <a:extLst>
                <a:ext uri="{FF2B5EF4-FFF2-40B4-BE49-F238E27FC236}">
                  <a16:creationId xmlns:a16="http://schemas.microsoft.com/office/drawing/2014/main" id="{A4C6D2C9-3917-47E1-ADCC-B8D33F3EB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9326" y="3012327"/>
              <a:ext cx="247650" cy="428625"/>
            </a:xfrm>
            <a:custGeom>
              <a:avLst/>
              <a:gdLst>
                <a:gd name="T0" fmla="*/ 116681 w 247650"/>
                <a:gd name="T1" fmla="*/ 357999 h 428625"/>
                <a:gd name="T2" fmla="*/ 59817 w 247650"/>
                <a:gd name="T3" fmla="*/ 419911 h 428625"/>
                <a:gd name="T4" fmla="*/ 64770 w 247650"/>
                <a:gd name="T5" fmla="*/ 420483 h 428625"/>
                <a:gd name="T6" fmla="*/ 7144 w 247650"/>
                <a:gd name="T7" fmla="*/ 365619 h 428625"/>
                <a:gd name="T8" fmla="*/ 102394 w 247650"/>
                <a:gd name="T9" fmla="*/ 64724 h 428625"/>
                <a:gd name="T10" fmla="*/ 209360 w 247650"/>
                <a:gd name="T11" fmla="*/ 11574 h 428625"/>
                <a:gd name="T12" fmla="*/ 209360 w 247650"/>
                <a:gd name="T13" fmla="*/ 11574 h 428625"/>
                <a:gd name="T14" fmla="*/ 227648 w 247650"/>
                <a:gd name="T15" fmla="*/ 114540 h 428625"/>
                <a:gd name="T16" fmla="*/ 116586 w 247650"/>
                <a:gd name="T17" fmla="*/ 357999 h 4286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7650"/>
                <a:gd name="T28" fmla="*/ 0 h 428625"/>
                <a:gd name="T29" fmla="*/ 247650 w 247650"/>
                <a:gd name="T30" fmla="*/ 428625 h 4286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7650" h="428625">
                  <a:moveTo>
                    <a:pt x="116681" y="357999"/>
                  </a:moveTo>
                  <a:cubicBezTo>
                    <a:pt x="113728" y="367714"/>
                    <a:pt x="104013" y="434866"/>
                    <a:pt x="59817" y="419911"/>
                  </a:cubicBezTo>
                  <a:lnTo>
                    <a:pt x="64770" y="420483"/>
                  </a:lnTo>
                  <a:cubicBezTo>
                    <a:pt x="20574" y="405624"/>
                    <a:pt x="7144" y="365619"/>
                    <a:pt x="7144" y="365619"/>
                  </a:cubicBezTo>
                  <a:lnTo>
                    <a:pt x="102394" y="64724"/>
                  </a:lnTo>
                  <a:cubicBezTo>
                    <a:pt x="117348" y="20433"/>
                    <a:pt x="165164" y="-3284"/>
                    <a:pt x="209360" y="11574"/>
                  </a:cubicBezTo>
                  <a:cubicBezTo>
                    <a:pt x="253555" y="26433"/>
                    <a:pt x="242506" y="70344"/>
                    <a:pt x="227648" y="114540"/>
                  </a:cubicBezTo>
                  <a:lnTo>
                    <a:pt x="116586" y="357999"/>
                  </a:lnTo>
                  <a:lnTo>
                    <a:pt x="116681" y="357999"/>
                  </a:lnTo>
                  <a:close/>
                </a:path>
              </a:pathLst>
            </a:custGeom>
            <a:solidFill>
              <a:srgbClr val="49A9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27" name="Freeform: Shape 27">
              <a:extLst>
                <a:ext uri="{FF2B5EF4-FFF2-40B4-BE49-F238E27FC236}">
                  <a16:creationId xmlns:a16="http://schemas.microsoft.com/office/drawing/2014/main" id="{90D9852B-A662-4743-A489-5A1A778B7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8923" y="3146902"/>
              <a:ext cx="95250" cy="142875"/>
            </a:xfrm>
            <a:custGeom>
              <a:avLst/>
              <a:gdLst>
                <a:gd name="T0" fmla="*/ 20938 w 95250"/>
                <a:gd name="T1" fmla="*/ 83502 h 142875"/>
                <a:gd name="T2" fmla="*/ 18843 w 95250"/>
                <a:gd name="T3" fmla="*/ 8350 h 142875"/>
                <a:gd name="T4" fmla="*/ 81803 w 95250"/>
                <a:gd name="T5" fmla="*/ 85883 h 142875"/>
                <a:gd name="T6" fmla="*/ 85137 w 95250"/>
                <a:gd name="T7" fmla="*/ 139223 h 142875"/>
                <a:gd name="T8" fmla="*/ 21034 w 95250"/>
                <a:gd name="T9" fmla="*/ 83502 h 1428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142875"/>
                <a:gd name="T17" fmla="*/ 95250 w 95250"/>
                <a:gd name="T18" fmla="*/ 142875 h 1428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142875">
                  <a:moveTo>
                    <a:pt x="20938" y="83502"/>
                  </a:moveTo>
                  <a:cubicBezTo>
                    <a:pt x="-1541" y="55879"/>
                    <a:pt x="7699" y="19208"/>
                    <a:pt x="18843" y="8350"/>
                  </a:cubicBezTo>
                  <a:cubicBezTo>
                    <a:pt x="30082" y="-2509"/>
                    <a:pt x="59515" y="62928"/>
                    <a:pt x="81803" y="85883"/>
                  </a:cubicBezTo>
                  <a:cubicBezTo>
                    <a:pt x="104187" y="108838"/>
                    <a:pt x="96281" y="128365"/>
                    <a:pt x="85137" y="139223"/>
                  </a:cubicBezTo>
                  <a:cubicBezTo>
                    <a:pt x="73993" y="150082"/>
                    <a:pt x="52180" y="121983"/>
                    <a:pt x="21034" y="83502"/>
                  </a:cubicBezTo>
                  <a:lnTo>
                    <a:pt x="20938" y="83502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28" name="Freeform: Shape 28">
              <a:extLst>
                <a:ext uri="{FF2B5EF4-FFF2-40B4-BE49-F238E27FC236}">
                  <a16:creationId xmlns:a16="http://schemas.microsoft.com/office/drawing/2014/main" id="{79064C50-0395-4431-B91F-439C9A421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103" y="3235357"/>
              <a:ext cx="371475" cy="209550"/>
            </a:xfrm>
            <a:custGeom>
              <a:avLst/>
              <a:gdLst>
                <a:gd name="T0" fmla="*/ 56198 w 371475"/>
                <a:gd name="T1" fmla="*/ 71628 h 209550"/>
                <a:gd name="T2" fmla="*/ 7144 w 371475"/>
                <a:gd name="T3" fmla="*/ 37148 h 209550"/>
                <a:gd name="T4" fmla="*/ 33623 w 371475"/>
                <a:gd name="T5" fmla="*/ 7144 h 209550"/>
                <a:gd name="T6" fmla="*/ 321850 w 371475"/>
                <a:gd name="T7" fmla="*/ 104108 h 209550"/>
                <a:gd name="T8" fmla="*/ 357188 w 371475"/>
                <a:gd name="T9" fmla="*/ 188500 h 209550"/>
                <a:gd name="T10" fmla="*/ 357188 w 371475"/>
                <a:gd name="T11" fmla="*/ 188500 h 209550"/>
                <a:gd name="T12" fmla="*/ 252794 w 371475"/>
                <a:gd name="T13" fmla="*/ 185261 h 209550"/>
                <a:gd name="T14" fmla="*/ 56293 w 371475"/>
                <a:gd name="T15" fmla="*/ 71533 h 2095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1475"/>
                <a:gd name="T25" fmla="*/ 0 h 209550"/>
                <a:gd name="T26" fmla="*/ 371475 w 371475"/>
                <a:gd name="T27" fmla="*/ 209550 h 2095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1475" h="209550">
                  <a:moveTo>
                    <a:pt x="56198" y="71628"/>
                  </a:moveTo>
                  <a:cubicBezTo>
                    <a:pt x="47149" y="67913"/>
                    <a:pt x="7144" y="37148"/>
                    <a:pt x="7144" y="37148"/>
                  </a:cubicBezTo>
                  <a:cubicBezTo>
                    <a:pt x="28861" y="8096"/>
                    <a:pt x="33623" y="7144"/>
                    <a:pt x="33623" y="7144"/>
                  </a:cubicBezTo>
                  <a:lnTo>
                    <a:pt x="321850" y="104108"/>
                  </a:lnTo>
                  <a:cubicBezTo>
                    <a:pt x="363093" y="121634"/>
                    <a:pt x="378809" y="159353"/>
                    <a:pt x="357188" y="188500"/>
                  </a:cubicBezTo>
                  <a:cubicBezTo>
                    <a:pt x="335471" y="217551"/>
                    <a:pt x="293941" y="202883"/>
                    <a:pt x="252794" y="185261"/>
                  </a:cubicBezTo>
                  <a:lnTo>
                    <a:pt x="56293" y="71533"/>
                  </a:lnTo>
                  <a:lnTo>
                    <a:pt x="56198" y="71628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29" name="Freeform: Shape 29">
              <a:extLst>
                <a:ext uri="{FF2B5EF4-FFF2-40B4-BE49-F238E27FC236}">
                  <a16:creationId xmlns:a16="http://schemas.microsoft.com/office/drawing/2014/main" id="{D572F056-A809-4E95-9E37-4006B1AE0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210" y="2823019"/>
              <a:ext cx="209550" cy="200025"/>
            </a:xfrm>
            <a:custGeom>
              <a:avLst/>
              <a:gdLst>
                <a:gd name="T0" fmla="*/ 25809 w 209550"/>
                <a:gd name="T1" fmla="*/ 173450 h 200025"/>
                <a:gd name="T2" fmla="*/ 101247 w 209550"/>
                <a:gd name="T3" fmla="*/ 201835 h 200025"/>
                <a:gd name="T4" fmla="*/ 195830 w 209550"/>
                <a:gd name="T5" fmla="*/ 159449 h 200025"/>
                <a:gd name="T6" fmla="*/ 109439 w 209550"/>
                <a:gd name="T7" fmla="*/ 7144 h 200025"/>
                <a:gd name="T8" fmla="*/ 25809 w 209550"/>
                <a:gd name="T9" fmla="*/ 173450 h 2000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550"/>
                <a:gd name="T16" fmla="*/ 0 h 200025"/>
                <a:gd name="T17" fmla="*/ 209550 w 209550"/>
                <a:gd name="T18" fmla="*/ 200025 h 2000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550" h="200025">
                  <a:moveTo>
                    <a:pt x="25809" y="173450"/>
                  </a:moveTo>
                  <a:cubicBezTo>
                    <a:pt x="-32579" y="193453"/>
                    <a:pt x="61052" y="201835"/>
                    <a:pt x="101247" y="201835"/>
                  </a:cubicBezTo>
                  <a:cubicBezTo>
                    <a:pt x="141443" y="201835"/>
                    <a:pt x="247932" y="185738"/>
                    <a:pt x="195830" y="159449"/>
                  </a:cubicBezTo>
                  <a:cubicBezTo>
                    <a:pt x="108296" y="115253"/>
                    <a:pt x="196497" y="7144"/>
                    <a:pt x="109439" y="7144"/>
                  </a:cubicBezTo>
                  <a:cubicBezTo>
                    <a:pt x="32667" y="7144"/>
                    <a:pt x="122774" y="140303"/>
                    <a:pt x="25809" y="173450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30" name="Freeform: Shape 30">
              <a:extLst>
                <a:ext uri="{FF2B5EF4-FFF2-40B4-BE49-F238E27FC236}">
                  <a16:creationId xmlns:a16="http://schemas.microsoft.com/office/drawing/2014/main" id="{A4FA9595-5B3E-4F91-85FB-3E449CB94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938" y="2644807"/>
              <a:ext cx="114300" cy="114300"/>
            </a:xfrm>
            <a:custGeom>
              <a:avLst/>
              <a:gdLst>
                <a:gd name="T0" fmla="*/ 107728 w 114300"/>
                <a:gd name="T1" fmla="*/ 57436 h 114300"/>
                <a:gd name="T2" fmla="*/ 57436 w 114300"/>
                <a:gd name="T3" fmla="*/ 107728 h 114300"/>
                <a:gd name="T4" fmla="*/ 7144 w 114300"/>
                <a:gd name="T5" fmla="*/ 57436 h 114300"/>
                <a:gd name="T6" fmla="*/ 57436 w 114300"/>
                <a:gd name="T7" fmla="*/ 7144 h 114300"/>
                <a:gd name="T8" fmla="*/ 107728 w 114300"/>
                <a:gd name="T9" fmla="*/ 57436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300"/>
                <a:gd name="T16" fmla="*/ 0 h 114300"/>
                <a:gd name="T17" fmla="*/ 114300 w 114300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300" h="114300">
                  <a:moveTo>
                    <a:pt x="107728" y="57436"/>
                  </a:moveTo>
                  <a:cubicBezTo>
                    <a:pt x="107728" y="85154"/>
                    <a:pt x="85249" y="107728"/>
                    <a:pt x="57436" y="107728"/>
                  </a:cubicBezTo>
                  <a:cubicBezTo>
                    <a:pt x="29623" y="107728"/>
                    <a:pt x="7144" y="85154"/>
                    <a:pt x="7144" y="57436"/>
                  </a:cubicBezTo>
                  <a:cubicBezTo>
                    <a:pt x="7144" y="29718"/>
                    <a:pt x="29623" y="7144"/>
                    <a:pt x="57436" y="7144"/>
                  </a:cubicBezTo>
                  <a:cubicBezTo>
                    <a:pt x="85249" y="7144"/>
                    <a:pt x="107728" y="29718"/>
                    <a:pt x="107728" y="57436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31" name="Freeform: Shape 31">
              <a:extLst>
                <a:ext uri="{FF2B5EF4-FFF2-40B4-BE49-F238E27FC236}">
                  <a16:creationId xmlns:a16="http://schemas.microsoft.com/office/drawing/2014/main" id="{29B39A75-E460-4C6F-8369-B694DBDA5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349" y="2624138"/>
              <a:ext cx="209550" cy="276225"/>
            </a:xfrm>
            <a:custGeom>
              <a:avLst/>
              <a:gdLst>
                <a:gd name="T0" fmla="*/ 7144 w 209550"/>
                <a:gd name="T1" fmla="*/ 166497 h 276225"/>
                <a:gd name="T2" fmla="*/ 121920 w 209550"/>
                <a:gd name="T3" fmla="*/ 278416 h 276225"/>
                <a:gd name="T4" fmla="*/ 209360 w 209550"/>
                <a:gd name="T5" fmla="*/ 174593 h 276225"/>
                <a:gd name="T6" fmla="*/ 140399 w 209550"/>
                <a:gd name="T7" fmla="*/ 7144 h 276225"/>
                <a:gd name="T8" fmla="*/ 7239 w 209550"/>
                <a:gd name="T9" fmla="*/ 166497 h 276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550"/>
                <a:gd name="T16" fmla="*/ 0 h 276225"/>
                <a:gd name="T17" fmla="*/ 209550 w 209550"/>
                <a:gd name="T18" fmla="*/ 276225 h 276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550" h="276225">
                  <a:moveTo>
                    <a:pt x="7144" y="166497"/>
                  </a:moveTo>
                  <a:cubicBezTo>
                    <a:pt x="7144" y="210217"/>
                    <a:pt x="100774" y="278416"/>
                    <a:pt x="121920" y="278416"/>
                  </a:cubicBezTo>
                  <a:cubicBezTo>
                    <a:pt x="143066" y="278416"/>
                    <a:pt x="216789" y="257080"/>
                    <a:pt x="209360" y="174593"/>
                  </a:cubicBezTo>
                  <a:cubicBezTo>
                    <a:pt x="202406" y="97155"/>
                    <a:pt x="199549" y="7144"/>
                    <a:pt x="140399" y="7144"/>
                  </a:cubicBezTo>
                  <a:cubicBezTo>
                    <a:pt x="81248" y="7144"/>
                    <a:pt x="7239" y="84201"/>
                    <a:pt x="7239" y="166497"/>
                  </a:cubicBezTo>
                  <a:lnTo>
                    <a:pt x="7144" y="166497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32" name="Freeform: Shape 32">
              <a:extLst>
                <a:ext uri="{FF2B5EF4-FFF2-40B4-BE49-F238E27FC236}">
                  <a16:creationId xmlns:a16="http://schemas.microsoft.com/office/drawing/2014/main" id="{0B886BAF-88E6-420E-A46B-633D130C2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765" y="4743677"/>
              <a:ext cx="228600" cy="104775"/>
            </a:xfrm>
            <a:custGeom>
              <a:avLst/>
              <a:gdLst>
                <a:gd name="T0" fmla="*/ 16233 w 228600"/>
                <a:gd name="T1" fmla="*/ 29872 h 104775"/>
                <a:gd name="T2" fmla="*/ 36426 w 228600"/>
                <a:gd name="T3" fmla="*/ 105977 h 104775"/>
                <a:gd name="T4" fmla="*/ 223021 w 228600"/>
                <a:gd name="T5" fmla="*/ 89308 h 104775"/>
                <a:gd name="T6" fmla="*/ 90909 w 228600"/>
                <a:gd name="T7" fmla="*/ 24633 h 104775"/>
                <a:gd name="T8" fmla="*/ 16233 w 228600"/>
                <a:gd name="T9" fmla="*/ 29872 h 104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8600"/>
                <a:gd name="T16" fmla="*/ 0 h 104775"/>
                <a:gd name="T17" fmla="*/ 228600 w 228600"/>
                <a:gd name="T18" fmla="*/ 104775 h 1047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8600" h="104775">
                  <a:moveTo>
                    <a:pt x="16233" y="29872"/>
                  </a:moveTo>
                  <a:cubicBezTo>
                    <a:pt x="16233" y="47303"/>
                    <a:pt x="-14247" y="105977"/>
                    <a:pt x="36426" y="105977"/>
                  </a:cubicBezTo>
                  <a:cubicBezTo>
                    <a:pt x="161394" y="105977"/>
                    <a:pt x="233498" y="102738"/>
                    <a:pt x="223021" y="89308"/>
                  </a:cubicBezTo>
                  <a:cubicBezTo>
                    <a:pt x="193779" y="51970"/>
                    <a:pt x="96243" y="80164"/>
                    <a:pt x="90909" y="24633"/>
                  </a:cubicBezTo>
                  <a:cubicBezTo>
                    <a:pt x="87766" y="-8514"/>
                    <a:pt x="16233" y="12536"/>
                    <a:pt x="16233" y="29872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33" name="Freeform: Shape 33">
              <a:extLst>
                <a:ext uri="{FF2B5EF4-FFF2-40B4-BE49-F238E27FC236}">
                  <a16:creationId xmlns:a16="http://schemas.microsoft.com/office/drawing/2014/main" id="{08C19D58-D903-4687-B4B3-C3C43634C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4775" y="4734522"/>
              <a:ext cx="142875" cy="114300"/>
            </a:xfrm>
            <a:custGeom>
              <a:avLst/>
              <a:gdLst>
                <a:gd name="T0" fmla="*/ 34089 w 142875"/>
                <a:gd name="T1" fmla="*/ 39027 h 114300"/>
                <a:gd name="T2" fmla="*/ 25707 w 142875"/>
                <a:gd name="T3" fmla="*/ 115131 h 114300"/>
                <a:gd name="T4" fmla="*/ 141340 w 142875"/>
                <a:gd name="T5" fmla="*/ 98463 h 114300"/>
                <a:gd name="T6" fmla="*/ 102193 w 142875"/>
                <a:gd name="T7" fmla="*/ 21215 h 114300"/>
                <a:gd name="T8" fmla="*/ 34089 w 142875"/>
                <a:gd name="T9" fmla="*/ 39027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875"/>
                <a:gd name="T16" fmla="*/ 0 h 114300"/>
                <a:gd name="T17" fmla="*/ 142875 w 142875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875" h="114300">
                  <a:moveTo>
                    <a:pt x="34089" y="39027"/>
                  </a:moveTo>
                  <a:cubicBezTo>
                    <a:pt x="34089" y="56457"/>
                    <a:pt x="-20489" y="115131"/>
                    <a:pt x="25707" y="115131"/>
                  </a:cubicBezTo>
                  <a:cubicBezTo>
                    <a:pt x="139531" y="115131"/>
                    <a:pt x="147151" y="114179"/>
                    <a:pt x="141340" y="98463"/>
                  </a:cubicBezTo>
                  <a:cubicBezTo>
                    <a:pt x="127624" y="61125"/>
                    <a:pt x="107050" y="76841"/>
                    <a:pt x="102193" y="21215"/>
                  </a:cubicBezTo>
                  <a:cubicBezTo>
                    <a:pt x="99335" y="-11932"/>
                    <a:pt x="34089" y="21596"/>
                    <a:pt x="34089" y="39027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34" name="Freeform: Shape 34">
              <a:extLst>
                <a:ext uri="{FF2B5EF4-FFF2-40B4-BE49-F238E27FC236}">
                  <a16:creationId xmlns:a16="http://schemas.microsoft.com/office/drawing/2014/main" id="{2F6C3DBB-FBF1-4FF0-BC6F-F4E0A3A43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664" y="2798350"/>
              <a:ext cx="238125" cy="238125"/>
            </a:xfrm>
            <a:custGeom>
              <a:avLst/>
              <a:gdLst>
                <a:gd name="T0" fmla="*/ 239554 w 238125"/>
                <a:gd name="T1" fmla="*/ 123349 h 238125"/>
                <a:gd name="T2" fmla="*/ 123349 w 238125"/>
                <a:gd name="T3" fmla="*/ 239554 h 238125"/>
                <a:gd name="T4" fmla="*/ 7144 w 238125"/>
                <a:gd name="T5" fmla="*/ 123349 h 238125"/>
                <a:gd name="T6" fmla="*/ 123349 w 238125"/>
                <a:gd name="T7" fmla="*/ 7144 h 238125"/>
                <a:gd name="T8" fmla="*/ 239554 w 238125"/>
                <a:gd name="T9" fmla="*/ 123349 h 238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8125"/>
                <a:gd name="T16" fmla="*/ 0 h 238125"/>
                <a:gd name="T17" fmla="*/ 238125 w 238125"/>
                <a:gd name="T18" fmla="*/ 238125 h 238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8125" h="238125">
                  <a:moveTo>
                    <a:pt x="239554" y="123349"/>
                  </a:moveTo>
                  <a:cubicBezTo>
                    <a:pt x="239554" y="187547"/>
                    <a:pt x="187547" y="239554"/>
                    <a:pt x="123349" y="239554"/>
                  </a:cubicBezTo>
                  <a:cubicBezTo>
                    <a:pt x="59150" y="239554"/>
                    <a:pt x="7144" y="187547"/>
                    <a:pt x="7144" y="123349"/>
                  </a:cubicBezTo>
                  <a:cubicBezTo>
                    <a:pt x="7144" y="59150"/>
                    <a:pt x="59246" y="7144"/>
                    <a:pt x="123349" y="7144"/>
                  </a:cubicBezTo>
                  <a:cubicBezTo>
                    <a:pt x="187452" y="7144"/>
                    <a:pt x="239554" y="59150"/>
                    <a:pt x="239554" y="123349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35" name="Freeform: Shape 35">
              <a:extLst>
                <a:ext uri="{FF2B5EF4-FFF2-40B4-BE49-F238E27FC236}">
                  <a16:creationId xmlns:a16="http://schemas.microsoft.com/office/drawing/2014/main" id="{7554ACB4-AA1A-4329-AE85-7F53B12B1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284" y="2695765"/>
              <a:ext cx="190500" cy="190500"/>
            </a:xfrm>
            <a:custGeom>
              <a:avLst/>
              <a:gdLst>
                <a:gd name="T0" fmla="*/ 184118 w 190500"/>
                <a:gd name="T1" fmla="*/ 95631 h 190500"/>
                <a:gd name="T2" fmla="*/ 95631 w 190500"/>
                <a:gd name="T3" fmla="*/ 184118 h 190500"/>
                <a:gd name="T4" fmla="*/ 7144 w 190500"/>
                <a:gd name="T5" fmla="*/ 95631 h 190500"/>
                <a:gd name="T6" fmla="*/ 95631 w 190500"/>
                <a:gd name="T7" fmla="*/ 7144 h 190500"/>
                <a:gd name="T8" fmla="*/ 184118 w 190500"/>
                <a:gd name="T9" fmla="*/ 95631 h 1905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0500"/>
                <a:gd name="T16" fmla="*/ 0 h 190500"/>
                <a:gd name="T17" fmla="*/ 190500 w 190500"/>
                <a:gd name="T18" fmla="*/ 190500 h 1905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0500" h="190500">
                  <a:moveTo>
                    <a:pt x="184118" y="95631"/>
                  </a:moveTo>
                  <a:cubicBezTo>
                    <a:pt x="184118" y="144494"/>
                    <a:pt x="144494" y="184118"/>
                    <a:pt x="95631" y="184118"/>
                  </a:cubicBezTo>
                  <a:cubicBezTo>
                    <a:pt x="46768" y="184118"/>
                    <a:pt x="7144" y="144494"/>
                    <a:pt x="7144" y="95631"/>
                  </a:cubicBezTo>
                  <a:cubicBezTo>
                    <a:pt x="7144" y="46768"/>
                    <a:pt x="46768" y="7144"/>
                    <a:pt x="95631" y="7144"/>
                  </a:cubicBezTo>
                  <a:cubicBezTo>
                    <a:pt x="144494" y="7144"/>
                    <a:pt x="184118" y="46768"/>
                    <a:pt x="184118" y="95631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36" name="Freeform: Shape 36">
              <a:extLst>
                <a:ext uri="{FF2B5EF4-FFF2-40B4-BE49-F238E27FC236}">
                  <a16:creationId xmlns:a16="http://schemas.microsoft.com/office/drawing/2014/main" id="{040DDB0D-66FC-49B0-B109-09F09820D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195" y="2597848"/>
              <a:ext cx="152400" cy="152400"/>
            </a:xfrm>
            <a:custGeom>
              <a:avLst/>
              <a:gdLst>
                <a:gd name="T0" fmla="*/ 146875 w 152400"/>
                <a:gd name="T1" fmla="*/ 76962 h 152400"/>
                <a:gd name="T2" fmla="*/ 77057 w 152400"/>
                <a:gd name="T3" fmla="*/ 146780 h 152400"/>
                <a:gd name="T4" fmla="*/ 7144 w 152400"/>
                <a:gd name="T5" fmla="*/ 76962 h 152400"/>
                <a:gd name="T6" fmla="*/ 77057 w 152400"/>
                <a:gd name="T7" fmla="*/ 7144 h 152400"/>
                <a:gd name="T8" fmla="*/ 146875 w 152400"/>
                <a:gd name="T9" fmla="*/ 76962 h 1524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152400"/>
                <a:gd name="T17" fmla="*/ 152400 w 152400"/>
                <a:gd name="T18" fmla="*/ 152400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52400">
                  <a:moveTo>
                    <a:pt x="146875" y="76962"/>
                  </a:moveTo>
                  <a:cubicBezTo>
                    <a:pt x="146875" y="115538"/>
                    <a:pt x="115633" y="146780"/>
                    <a:pt x="77057" y="146780"/>
                  </a:cubicBezTo>
                  <a:cubicBezTo>
                    <a:pt x="38481" y="146780"/>
                    <a:pt x="7144" y="115538"/>
                    <a:pt x="7144" y="76962"/>
                  </a:cubicBezTo>
                  <a:cubicBezTo>
                    <a:pt x="7144" y="38386"/>
                    <a:pt x="38481" y="7144"/>
                    <a:pt x="77057" y="7144"/>
                  </a:cubicBezTo>
                  <a:cubicBezTo>
                    <a:pt x="115633" y="7144"/>
                    <a:pt x="146875" y="38386"/>
                    <a:pt x="146875" y="76962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37" name="Freeform: Shape 37">
              <a:extLst>
                <a:ext uri="{FF2B5EF4-FFF2-40B4-BE49-F238E27FC236}">
                  <a16:creationId xmlns:a16="http://schemas.microsoft.com/office/drawing/2014/main" id="{C46BF680-814B-4C46-88FB-A8002E276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111" y="2549462"/>
              <a:ext cx="142875" cy="142875"/>
            </a:xfrm>
            <a:custGeom>
              <a:avLst/>
              <a:gdLst>
                <a:gd name="T0" fmla="*/ 142970 w 142875"/>
                <a:gd name="T1" fmla="*/ 75057 h 142875"/>
                <a:gd name="T2" fmla="*/ 75057 w 142875"/>
                <a:gd name="T3" fmla="*/ 142970 h 142875"/>
                <a:gd name="T4" fmla="*/ 7144 w 142875"/>
                <a:gd name="T5" fmla="*/ 75057 h 142875"/>
                <a:gd name="T6" fmla="*/ 75057 w 142875"/>
                <a:gd name="T7" fmla="*/ 7144 h 142875"/>
                <a:gd name="T8" fmla="*/ 142970 w 142875"/>
                <a:gd name="T9" fmla="*/ 75057 h 1428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875"/>
                <a:gd name="T16" fmla="*/ 0 h 142875"/>
                <a:gd name="T17" fmla="*/ 142875 w 142875"/>
                <a:gd name="T18" fmla="*/ 142875 h 1428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875" h="142875">
                  <a:moveTo>
                    <a:pt x="142970" y="75057"/>
                  </a:moveTo>
                  <a:cubicBezTo>
                    <a:pt x="142970" y="112586"/>
                    <a:pt x="112586" y="142970"/>
                    <a:pt x="75057" y="142970"/>
                  </a:cubicBezTo>
                  <a:cubicBezTo>
                    <a:pt x="37528" y="142970"/>
                    <a:pt x="7144" y="112586"/>
                    <a:pt x="7144" y="75057"/>
                  </a:cubicBezTo>
                  <a:cubicBezTo>
                    <a:pt x="7144" y="37528"/>
                    <a:pt x="37528" y="7144"/>
                    <a:pt x="75057" y="7144"/>
                  </a:cubicBezTo>
                  <a:cubicBezTo>
                    <a:pt x="112586" y="7144"/>
                    <a:pt x="142970" y="37528"/>
                    <a:pt x="142970" y="75057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38" name="Freeform: Shape 38">
              <a:extLst>
                <a:ext uri="{FF2B5EF4-FFF2-40B4-BE49-F238E27FC236}">
                  <a16:creationId xmlns:a16="http://schemas.microsoft.com/office/drawing/2014/main" id="{4096CD50-4967-41CD-95D0-E289724F6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172" y="2558606"/>
              <a:ext cx="123825" cy="123825"/>
            </a:xfrm>
            <a:custGeom>
              <a:avLst/>
              <a:gdLst>
                <a:gd name="T0" fmla="*/ 124682 w 123825"/>
                <a:gd name="T1" fmla="*/ 65913 h 123825"/>
                <a:gd name="T2" fmla="*/ 65913 w 123825"/>
                <a:gd name="T3" fmla="*/ 124682 h 123825"/>
                <a:gd name="T4" fmla="*/ 7144 w 123825"/>
                <a:gd name="T5" fmla="*/ 65913 h 123825"/>
                <a:gd name="T6" fmla="*/ 65913 w 123825"/>
                <a:gd name="T7" fmla="*/ 7144 h 123825"/>
                <a:gd name="T8" fmla="*/ 124682 w 123825"/>
                <a:gd name="T9" fmla="*/ 65913 h 1238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825"/>
                <a:gd name="T16" fmla="*/ 0 h 123825"/>
                <a:gd name="T17" fmla="*/ 123825 w 123825"/>
                <a:gd name="T18" fmla="*/ 123825 h 1238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825" h="123825">
                  <a:moveTo>
                    <a:pt x="124682" y="65913"/>
                  </a:moveTo>
                  <a:cubicBezTo>
                    <a:pt x="124682" y="98393"/>
                    <a:pt x="98298" y="124682"/>
                    <a:pt x="65913" y="124682"/>
                  </a:cubicBezTo>
                  <a:cubicBezTo>
                    <a:pt x="33528" y="124682"/>
                    <a:pt x="7144" y="98393"/>
                    <a:pt x="7144" y="65913"/>
                  </a:cubicBezTo>
                  <a:cubicBezTo>
                    <a:pt x="7144" y="33433"/>
                    <a:pt x="33433" y="7144"/>
                    <a:pt x="65913" y="7144"/>
                  </a:cubicBezTo>
                  <a:cubicBezTo>
                    <a:pt x="98393" y="7144"/>
                    <a:pt x="124682" y="33433"/>
                    <a:pt x="124682" y="65913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39" name="Freeform: Shape 39">
              <a:extLst>
                <a:ext uri="{FF2B5EF4-FFF2-40B4-BE49-F238E27FC236}">
                  <a16:creationId xmlns:a16="http://schemas.microsoft.com/office/drawing/2014/main" id="{D33F3B1A-1E8B-4177-B1C2-68FFE4077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024" y="3628581"/>
              <a:ext cx="228600" cy="1238250"/>
            </a:xfrm>
            <a:custGeom>
              <a:avLst/>
              <a:gdLst>
                <a:gd name="T0" fmla="*/ 52293 w 228600"/>
                <a:gd name="T1" fmla="*/ 1212500 h 1238250"/>
                <a:gd name="T2" fmla="*/ 7144 w 228600"/>
                <a:gd name="T3" fmla="*/ 1226788 h 1238250"/>
                <a:gd name="T4" fmla="*/ 14383 w 228600"/>
                <a:gd name="T5" fmla="*/ 638524 h 1238250"/>
                <a:gd name="T6" fmla="*/ 124111 w 228600"/>
                <a:gd name="T7" fmla="*/ 12160 h 1238250"/>
                <a:gd name="T8" fmla="*/ 219742 w 228600"/>
                <a:gd name="T9" fmla="*/ 77120 h 1238250"/>
                <a:gd name="T10" fmla="*/ 138970 w 228600"/>
                <a:gd name="T11" fmla="*/ 651859 h 1238250"/>
                <a:gd name="T12" fmla="*/ 115634 w 228600"/>
                <a:gd name="T13" fmla="*/ 762444 h 1238250"/>
                <a:gd name="T14" fmla="*/ 52102 w 228600"/>
                <a:gd name="T15" fmla="*/ 1212405 h 12382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8600"/>
                <a:gd name="T25" fmla="*/ 0 h 1238250"/>
                <a:gd name="T26" fmla="*/ 228600 w 228600"/>
                <a:gd name="T27" fmla="*/ 1238250 h 12382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8600" h="1238250">
                  <a:moveTo>
                    <a:pt x="52293" y="1212500"/>
                  </a:moveTo>
                  <a:cubicBezTo>
                    <a:pt x="52293" y="1212500"/>
                    <a:pt x="7049" y="1248409"/>
                    <a:pt x="7144" y="1226788"/>
                  </a:cubicBezTo>
                  <a:cubicBezTo>
                    <a:pt x="8668" y="1029334"/>
                    <a:pt x="17717" y="777970"/>
                    <a:pt x="14383" y="638524"/>
                  </a:cubicBezTo>
                  <a:cubicBezTo>
                    <a:pt x="13526" y="600900"/>
                    <a:pt x="3905" y="27495"/>
                    <a:pt x="124111" y="12160"/>
                  </a:cubicBezTo>
                  <a:cubicBezTo>
                    <a:pt x="233744" y="-1747"/>
                    <a:pt x="189167" y="11207"/>
                    <a:pt x="219742" y="77120"/>
                  </a:cubicBezTo>
                  <a:cubicBezTo>
                    <a:pt x="245365" y="132270"/>
                    <a:pt x="158973" y="605853"/>
                    <a:pt x="138970" y="651859"/>
                  </a:cubicBezTo>
                  <a:cubicBezTo>
                    <a:pt x="132302" y="667194"/>
                    <a:pt x="118872" y="746061"/>
                    <a:pt x="115634" y="762444"/>
                  </a:cubicBezTo>
                  <a:cubicBezTo>
                    <a:pt x="70104" y="994663"/>
                    <a:pt x="52102" y="1212405"/>
                    <a:pt x="52102" y="1212405"/>
                  </a:cubicBezTo>
                  <a:lnTo>
                    <a:pt x="52293" y="1212500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40" name="Freeform: Shape 40">
              <a:extLst>
                <a:ext uri="{FF2B5EF4-FFF2-40B4-BE49-F238E27FC236}">
                  <a16:creationId xmlns:a16="http://schemas.microsoft.com/office/drawing/2014/main" id="{04F2D36D-EC0C-4A85-8AC9-AFC75FE53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5981" y="3349466"/>
              <a:ext cx="333375" cy="314325"/>
            </a:xfrm>
            <a:custGeom>
              <a:avLst/>
              <a:gdLst>
                <a:gd name="T0" fmla="*/ 7144 w 333375"/>
                <a:gd name="T1" fmla="*/ 7144 h 314325"/>
                <a:gd name="T2" fmla="*/ 39434 w 333375"/>
                <a:gd name="T3" fmla="*/ 193548 h 314325"/>
                <a:gd name="T4" fmla="*/ 37624 w 333375"/>
                <a:gd name="T5" fmla="*/ 298228 h 314325"/>
                <a:gd name="T6" fmla="*/ 305372 w 333375"/>
                <a:gd name="T7" fmla="*/ 294513 h 314325"/>
                <a:gd name="T8" fmla="*/ 323469 w 333375"/>
                <a:gd name="T9" fmla="*/ 176689 h 314325"/>
                <a:gd name="T10" fmla="*/ 327184 w 333375"/>
                <a:gd name="T11" fmla="*/ 7144 h 314325"/>
                <a:gd name="T12" fmla="*/ 7144 w 333375"/>
                <a:gd name="T13" fmla="*/ 7144 h 3143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3375"/>
                <a:gd name="T22" fmla="*/ 0 h 314325"/>
                <a:gd name="T23" fmla="*/ 333375 w 333375"/>
                <a:gd name="T24" fmla="*/ 314325 h 3143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3375" h="314325">
                  <a:moveTo>
                    <a:pt x="7144" y="7144"/>
                  </a:moveTo>
                  <a:lnTo>
                    <a:pt x="39434" y="193548"/>
                  </a:lnTo>
                  <a:cubicBezTo>
                    <a:pt x="60770" y="240697"/>
                    <a:pt x="60770" y="261080"/>
                    <a:pt x="37624" y="298228"/>
                  </a:cubicBezTo>
                  <a:cubicBezTo>
                    <a:pt x="24384" y="319564"/>
                    <a:pt x="315944" y="316516"/>
                    <a:pt x="305372" y="294513"/>
                  </a:cubicBezTo>
                  <a:cubicBezTo>
                    <a:pt x="281083" y="244412"/>
                    <a:pt x="323469" y="197549"/>
                    <a:pt x="323469" y="176689"/>
                  </a:cubicBezTo>
                  <a:lnTo>
                    <a:pt x="32718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E83E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41" name="Freeform: Shape 41">
              <a:extLst>
                <a:ext uri="{FF2B5EF4-FFF2-40B4-BE49-F238E27FC236}">
                  <a16:creationId xmlns:a16="http://schemas.microsoft.com/office/drawing/2014/main" id="{F87FDD22-588A-4ACB-998B-633E4E711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7648" y="4097560"/>
              <a:ext cx="171450" cy="771525"/>
            </a:xfrm>
            <a:custGeom>
              <a:avLst/>
              <a:gdLst>
                <a:gd name="T0" fmla="*/ 87996 w 171450"/>
                <a:gd name="T1" fmla="*/ 762286 h 771525"/>
                <a:gd name="T2" fmla="*/ 168292 w 171450"/>
                <a:gd name="T3" fmla="*/ 317182 h 771525"/>
                <a:gd name="T4" fmla="*/ 146480 w 171450"/>
                <a:gd name="T5" fmla="*/ 147638 h 771525"/>
                <a:gd name="T6" fmla="*/ 35704 w 171450"/>
                <a:gd name="T7" fmla="*/ 7144 h 771525"/>
                <a:gd name="T8" fmla="*/ 9129 w 171450"/>
                <a:gd name="T9" fmla="*/ 109633 h 771525"/>
                <a:gd name="T10" fmla="*/ 7605 w 171450"/>
                <a:gd name="T11" fmla="*/ 283083 h 771525"/>
                <a:gd name="T12" fmla="*/ 45134 w 171450"/>
                <a:gd name="T13" fmla="*/ 743140 h 771525"/>
                <a:gd name="T14" fmla="*/ 87901 w 171450"/>
                <a:gd name="T15" fmla="*/ 762190 h 7715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1450"/>
                <a:gd name="T25" fmla="*/ 0 h 771525"/>
                <a:gd name="T26" fmla="*/ 171450 w 171450"/>
                <a:gd name="T27" fmla="*/ 771525 h 7715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1450" h="771525">
                  <a:moveTo>
                    <a:pt x="87996" y="762286"/>
                  </a:moveTo>
                  <a:cubicBezTo>
                    <a:pt x="107141" y="564261"/>
                    <a:pt x="150575" y="456533"/>
                    <a:pt x="168292" y="317182"/>
                  </a:cubicBezTo>
                  <a:cubicBezTo>
                    <a:pt x="168768" y="313563"/>
                    <a:pt x="144194" y="160020"/>
                    <a:pt x="146480" y="147638"/>
                  </a:cubicBezTo>
                  <a:cubicBezTo>
                    <a:pt x="97235" y="168212"/>
                    <a:pt x="83043" y="29813"/>
                    <a:pt x="35704" y="7144"/>
                  </a:cubicBezTo>
                  <a:cubicBezTo>
                    <a:pt x="17321" y="44672"/>
                    <a:pt x="10748" y="69056"/>
                    <a:pt x="9129" y="109633"/>
                  </a:cubicBezTo>
                  <a:cubicBezTo>
                    <a:pt x="8463" y="126397"/>
                    <a:pt x="6176" y="266414"/>
                    <a:pt x="7605" y="283083"/>
                  </a:cubicBezTo>
                  <a:cubicBezTo>
                    <a:pt x="28084" y="520541"/>
                    <a:pt x="45134" y="743140"/>
                    <a:pt x="45134" y="743140"/>
                  </a:cubicBezTo>
                  <a:cubicBezTo>
                    <a:pt x="45134" y="743140"/>
                    <a:pt x="85805" y="783907"/>
                    <a:pt x="87901" y="762190"/>
                  </a:cubicBezTo>
                  <a:lnTo>
                    <a:pt x="87996" y="762286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42" name="Freeform: Shape 42">
              <a:extLst>
                <a:ext uri="{FF2B5EF4-FFF2-40B4-BE49-F238E27FC236}">
                  <a16:creationId xmlns:a16="http://schemas.microsoft.com/office/drawing/2014/main" id="{E298C037-A352-4305-8387-09EC1861A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7648" y="4097560"/>
              <a:ext cx="171450" cy="647700"/>
            </a:xfrm>
            <a:custGeom>
              <a:avLst/>
              <a:gdLst>
                <a:gd name="T0" fmla="*/ 26274 w 171450"/>
                <a:gd name="T1" fmla="*/ 645986 h 647700"/>
                <a:gd name="T2" fmla="*/ 114475 w 171450"/>
                <a:gd name="T3" fmla="*/ 645986 h 647700"/>
                <a:gd name="T4" fmla="*/ 168292 w 171450"/>
                <a:gd name="T5" fmla="*/ 317182 h 647700"/>
                <a:gd name="T6" fmla="*/ 146480 w 171450"/>
                <a:gd name="T7" fmla="*/ 147638 h 647700"/>
                <a:gd name="T8" fmla="*/ 35704 w 171450"/>
                <a:gd name="T9" fmla="*/ 7144 h 647700"/>
                <a:gd name="T10" fmla="*/ 9129 w 171450"/>
                <a:gd name="T11" fmla="*/ 109633 h 647700"/>
                <a:gd name="T12" fmla="*/ 7605 w 171450"/>
                <a:gd name="T13" fmla="*/ 283083 h 647700"/>
                <a:gd name="T14" fmla="*/ 26274 w 171450"/>
                <a:gd name="T15" fmla="*/ 645986 h 6477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1450"/>
                <a:gd name="T25" fmla="*/ 0 h 647700"/>
                <a:gd name="T26" fmla="*/ 171450 w 171450"/>
                <a:gd name="T27" fmla="*/ 647700 h 6477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1450" h="647700">
                  <a:moveTo>
                    <a:pt x="26274" y="645986"/>
                  </a:moveTo>
                  <a:lnTo>
                    <a:pt x="114475" y="645986"/>
                  </a:lnTo>
                  <a:cubicBezTo>
                    <a:pt x="135907" y="516541"/>
                    <a:pt x="154290" y="426530"/>
                    <a:pt x="168292" y="317182"/>
                  </a:cubicBezTo>
                  <a:cubicBezTo>
                    <a:pt x="168768" y="313563"/>
                    <a:pt x="144194" y="160020"/>
                    <a:pt x="146480" y="147638"/>
                  </a:cubicBezTo>
                  <a:cubicBezTo>
                    <a:pt x="97235" y="168212"/>
                    <a:pt x="83043" y="29813"/>
                    <a:pt x="35704" y="7144"/>
                  </a:cubicBezTo>
                  <a:cubicBezTo>
                    <a:pt x="17321" y="44672"/>
                    <a:pt x="10748" y="69056"/>
                    <a:pt x="9129" y="109633"/>
                  </a:cubicBezTo>
                  <a:cubicBezTo>
                    <a:pt x="8463" y="126397"/>
                    <a:pt x="6176" y="266414"/>
                    <a:pt x="7605" y="283083"/>
                  </a:cubicBezTo>
                  <a:cubicBezTo>
                    <a:pt x="19702" y="423577"/>
                    <a:pt x="19416" y="558832"/>
                    <a:pt x="26274" y="6459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43" name="Freeform: Shape 43">
              <a:extLst>
                <a:ext uri="{FF2B5EF4-FFF2-40B4-BE49-F238E27FC236}">
                  <a16:creationId xmlns:a16="http://schemas.microsoft.com/office/drawing/2014/main" id="{DB145CBE-D287-4146-80F2-A1E8C5D98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4802" y="2636531"/>
              <a:ext cx="228600" cy="238125"/>
            </a:xfrm>
            <a:custGeom>
              <a:avLst/>
              <a:gdLst>
                <a:gd name="T0" fmla="*/ 11226 w 228600"/>
                <a:gd name="T1" fmla="*/ 205062 h 238125"/>
                <a:gd name="T2" fmla="*/ 120668 w 228600"/>
                <a:gd name="T3" fmla="*/ 228970 h 238125"/>
                <a:gd name="T4" fmla="*/ 213537 w 228600"/>
                <a:gd name="T5" fmla="*/ 193251 h 238125"/>
                <a:gd name="T6" fmla="*/ 181533 w 228600"/>
                <a:gd name="T7" fmla="*/ 84190 h 238125"/>
                <a:gd name="T8" fmla="*/ 43325 w 228600"/>
                <a:gd name="T9" fmla="*/ 32659 h 238125"/>
                <a:gd name="T10" fmla="*/ 11226 w 228600"/>
                <a:gd name="T11" fmla="*/ 205062 h 2381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8600"/>
                <a:gd name="T19" fmla="*/ 0 h 238125"/>
                <a:gd name="T20" fmla="*/ 228600 w 228600"/>
                <a:gd name="T21" fmla="*/ 238125 h 2381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8600" h="238125">
                  <a:moveTo>
                    <a:pt x="11226" y="205062"/>
                  </a:moveTo>
                  <a:cubicBezTo>
                    <a:pt x="-13444" y="252115"/>
                    <a:pt x="80091" y="227065"/>
                    <a:pt x="120668" y="228970"/>
                  </a:cubicBezTo>
                  <a:cubicBezTo>
                    <a:pt x="161245" y="230875"/>
                    <a:pt x="248684" y="233256"/>
                    <a:pt x="213537" y="193251"/>
                  </a:cubicBezTo>
                  <a:cubicBezTo>
                    <a:pt x="200678" y="178582"/>
                    <a:pt x="163149" y="132481"/>
                    <a:pt x="181533" y="84190"/>
                  </a:cubicBezTo>
                  <a:cubicBezTo>
                    <a:pt x="208870" y="12181"/>
                    <a:pt x="47040" y="-18776"/>
                    <a:pt x="43325" y="32659"/>
                  </a:cubicBezTo>
                  <a:cubicBezTo>
                    <a:pt x="40277" y="73522"/>
                    <a:pt x="51707" y="128100"/>
                    <a:pt x="11226" y="205062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44" name="Freeform: Shape 44">
              <a:extLst>
                <a:ext uri="{FF2B5EF4-FFF2-40B4-BE49-F238E27FC236}">
                  <a16:creationId xmlns:a16="http://schemas.microsoft.com/office/drawing/2014/main" id="{D4697B72-5DF4-43D4-B9EA-872BC25B4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5766" y="2504098"/>
              <a:ext cx="209550" cy="276225"/>
            </a:xfrm>
            <a:custGeom>
              <a:avLst/>
              <a:gdLst>
                <a:gd name="T0" fmla="*/ 205428 w 209550"/>
                <a:gd name="T1" fmla="*/ 127279 h 276225"/>
                <a:gd name="T2" fmla="*/ 146087 w 209550"/>
                <a:gd name="T3" fmla="*/ 257867 h 276225"/>
                <a:gd name="T4" fmla="*/ 7213 w 209550"/>
                <a:gd name="T5" fmla="*/ 226910 h 276225"/>
                <a:gd name="T6" fmla="*/ 56838 w 209550"/>
                <a:gd name="T7" fmla="*/ 8407 h 276225"/>
                <a:gd name="T8" fmla="*/ 205523 w 209550"/>
                <a:gd name="T9" fmla="*/ 127279 h 276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550"/>
                <a:gd name="T16" fmla="*/ 0 h 276225"/>
                <a:gd name="T17" fmla="*/ 209550 w 209550"/>
                <a:gd name="T18" fmla="*/ 276225 h 276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550" h="276225">
                  <a:moveTo>
                    <a:pt x="205428" y="127279"/>
                  </a:moveTo>
                  <a:cubicBezTo>
                    <a:pt x="210096" y="166808"/>
                    <a:pt x="207904" y="229577"/>
                    <a:pt x="146087" y="257867"/>
                  </a:cubicBezTo>
                  <a:cubicBezTo>
                    <a:pt x="73983" y="290633"/>
                    <a:pt x="4641" y="260438"/>
                    <a:pt x="7213" y="226910"/>
                  </a:cubicBezTo>
                  <a:cubicBezTo>
                    <a:pt x="12452" y="159092"/>
                    <a:pt x="6832" y="14503"/>
                    <a:pt x="56838" y="8407"/>
                  </a:cubicBezTo>
                  <a:cubicBezTo>
                    <a:pt x="142373" y="-1975"/>
                    <a:pt x="196760" y="52889"/>
                    <a:pt x="205523" y="127279"/>
                  </a:cubicBezTo>
                  <a:lnTo>
                    <a:pt x="205428" y="127279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45" name="Freeform: Shape 45">
              <a:extLst>
                <a:ext uri="{FF2B5EF4-FFF2-40B4-BE49-F238E27FC236}">
                  <a16:creationId xmlns:a16="http://schemas.microsoft.com/office/drawing/2014/main" id="{54326664-C5E5-4C2C-BB3B-BA824D6F2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50" y="2477088"/>
              <a:ext cx="238125" cy="219075"/>
            </a:xfrm>
            <a:custGeom>
              <a:avLst/>
              <a:gdLst>
                <a:gd name="T0" fmla="*/ 7144 w 238125"/>
                <a:gd name="T1" fmla="*/ 95233 h 219075"/>
                <a:gd name="T2" fmla="*/ 153258 w 238125"/>
                <a:gd name="T3" fmla="*/ 15128 h 219075"/>
                <a:gd name="T4" fmla="*/ 225171 w 238125"/>
                <a:gd name="T5" fmla="*/ 148668 h 219075"/>
                <a:gd name="T6" fmla="*/ 202788 w 238125"/>
                <a:gd name="T7" fmla="*/ 213915 h 219075"/>
                <a:gd name="T8" fmla="*/ 182689 w 238125"/>
                <a:gd name="T9" fmla="*/ 124856 h 219075"/>
                <a:gd name="T10" fmla="*/ 68675 w 238125"/>
                <a:gd name="T11" fmla="*/ 115236 h 219075"/>
                <a:gd name="T12" fmla="*/ 7144 w 238125"/>
                <a:gd name="T13" fmla="*/ 95233 h 2190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125"/>
                <a:gd name="T22" fmla="*/ 0 h 219075"/>
                <a:gd name="T23" fmla="*/ 238125 w 238125"/>
                <a:gd name="T24" fmla="*/ 219075 h 2190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125" h="219075">
                  <a:moveTo>
                    <a:pt x="7144" y="95233"/>
                  </a:moveTo>
                  <a:cubicBezTo>
                    <a:pt x="20288" y="-15162"/>
                    <a:pt x="105346" y="5698"/>
                    <a:pt x="153258" y="15128"/>
                  </a:cubicBezTo>
                  <a:cubicBezTo>
                    <a:pt x="191358" y="22653"/>
                    <a:pt x="252032" y="48180"/>
                    <a:pt x="225171" y="148668"/>
                  </a:cubicBezTo>
                  <a:cubicBezTo>
                    <a:pt x="209265" y="208200"/>
                    <a:pt x="202978" y="209914"/>
                    <a:pt x="202788" y="213915"/>
                  </a:cubicBezTo>
                  <a:cubicBezTo>
                    <a:pt x="182785" y="217248"/>
                    <a:pt x="216122" y="137905"/>
                    <a:pt x="182689" y="124856"/>
                  </a:cubicBezTo>
                  <a:cubicBezTo>
                    <a:pt x="146495" y="110664"/>
                    <a:pt x="107252" y="116569"/>
                    <a:pt x="68675" y="115236"/>
                  </a:cubicBezTo>
                  <a:cubicBezTo>
                    <a:pt x="18669" y="113521"/>
                    <a:pt x="7715" y="107425"/>
                    <a:pt x="7144" y="95233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46" name="Freeform: Shape 46">
              <a:extLst>
                <a:ext uri="{FF2B5EF4-FFF2-40B4-BE49-F238E27FC236}">
                  <a16:creationId xmlns:a16="http://schemas.microsoft.com/office/drawing/2014/main" id="{31525AF6-3584-479F-B5D8-EECF0A5B0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2263" y="2480213"/>
              <a:ext cx="238125" cy="123825"/>
            </a:xfrm>
            <a:custGeom>
              <a:avLst/>
              <a:gdLst>
                <a:gd name="T0" fmla="*/ 160449 w 238125"/>
                <a:gd name="T1" fmla="*/ 12003 h 123825"/>
                <a:gd name="T2" fmla="*/ 238935 w 238125"/>
                <a:gd name="T3" fmla="*/ 104872 h 123825"/>
                <a:gd name="T4" fmla="*/ 205121 w 238125"/>
                <a:gd name="T5" fmla="*/ 125350 h 123825"/>
                <a:gd name="T6" fmla="*/ 157592 w 238125"/>
                <a:gd name="T7" fmla="*/ 121921 h 123825"/>
                <a:gd name="T8" fmla="*/ 75962 w 238125"/>
                <a:gd name="T9" fmla="*/ 112206 h 123825"/>
                <a:gd name="T10" fmla="*/ 7192 w 238125"/>
                <a:gd name="T11" fmla="*/ 96299 h 123825"/>
                <a:gd name="T12" fmla="*/ 160449 w 238125"/>
                <a:gd name="T13" fmla="*/ 12098 h 1238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125"/>
                <a:gd name="T22" fmla="*/ 0 h 123825"/>
                <a:gd name="T23" fmla="*/ 238125 w 238125"/>
                <a:gd name="T24" fmla="*/ 123825 h 1238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125" h="123825">
                  <a:moveTo>
                    <a:pt x="160449" y="12003"/>
                  </a:moveTo>
                  <a:cubicBezTo>
                    <a:pt x="192739" y="18385"/>
                    <a:pt x="241316" y="37720"/>
                    <a:pt x="238935" y="104872"/>
                  </a:cubicBezTo>
                  <a:cubicBezTo>
                    <a:pt x="224743" y="109348"/>
                    <a:pt x="219695" y="122302"/>
                    <a:pt x="205121" y="125350"/>
                  </a:cubicBezTo>
                  <a:cubicBezTo>
                    <a:pt x="199978" y="126398"/>
                    <a:pt x="163593" y="122207"/>
                    <a:pt x="157592" y="121921"/>
                  </a:cubicBezTo>
                  <a:cubicBezTo>
                    <a:pt x="124445" y="112396"/>
                    <a:pt x="110729" y="113349"/>
                    <a:pt x="75962" y="112206"/>
                  </a:cubicBezTo>
                  <a:cubicBezTo>
                    <a:pt x="25956" y="110491"/>
                    <a:pt x="7764" y="108586"/>
                    <a:pt x="7192" y="96299"/>
                  </a:cubicBezTo>
                  <a:cubicBezTo>
                    <a:pt x="4525" y="-3809"/>
                    <a:pt x="112633" y="2668"/>
                    <a:pt x="160449" y="12098"/>
                  </a:cubicBezTo>
                  <a:lnTo>
                    <a:pt x="160449" y="12003"/>
                  </a:ln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47" name="Freeform: Shape 47">
              <a:extLst>
                <a:ext uri="{FF2B5EF4-FFF2-40B4-BE49-F238E27FC236}">
                  <a16:creationId xmlns:a16="http://schemas.microsoft.com/office/drawing/2014/main" id="{1CF3FCF4-E874-4A70-8C31-C6B28C8FB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902" y="2848968"/>
              <a:ext cx="361950" cy="552450"/>
            </a:xfrm>
            <a:custGeom>
              <a:avLst/>
              <a:gdLst>
                <a:gd name="T0" fmla="*/ 154495 w 361950"/>
                <a:gd name="T1" fmla="*/ 544123 h 552450"/>
                <a:gd name="T2" fmla="*/ 69628 w 361950"/>
                <a:gd name="T3" fmla="*/ 523549 h 552450"/>
                <a:gd name="T4" fmla="*/ 74962 w 361950"/>
                <a:gd name="T5" fmla="*/ 523549 h 552450"/>
                <a:gd name="T6" fmla="*/ 7144 w 361950"/>
                <a:gd name="T7" fmla="*/ 470876 h 552450"/>
                <a:gd name="T8" fmla="*/ 113442 w 361950"/>
                <a:gd name="T9" fmla="*/ 91590 h 552450"/>
                <a:gd name="T10" fmla="*/ 217837 w 361950"/>
                <a:gd name="T11" fmla="*/ 8818 h 552450"/>
                <a:gd name="T12" fmla="*/ 270891 w 361950"/>
                <a:gd name="T13" fmla="*/ 67111 h 552450"/>
                <a:gd name="T14" fmla="*/ 353473 w 361950"/>
                <a:gd name="T15" fmla="*/ 191317 h 552450"/>
                <a:gd name="T16" fmla="*/ 154591 w 361950"/>
                <a:gd name="T17" fmla="*/ 543932 h 5524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1950"/>
                <a:gd name="T28" fmla="*/ 0 h 552450"/>
                <a:gd name="T29" fmla="*/ 361950 w 361950"/>
                <a:gd name="T30" fmla="*/ 552450 h 5524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1950" h="552450">
                  <a:moveTo>
                    <a:pt x="154495" y="544123"/>
                  </a:moveTo>
                  <a:cubicBezTo>
                    <a:pt x="152400" y="554981"/>
                    <a:pt x="118491" y="534407"/>
                    <a:pt x="69628" y="523549"/>
                  </a:cubicBezTo>
                  <a:lnTo>
                    <a:pt x="74962" y="523549"/>
                  </a:lnTo>
                  <a:cubicBezTo>
                    <a:pt x="26003" y="512786"/>
                    <a:pt x="7144" y="470876"/>
                    <a:pt x="7144" y="470876"/>
                  </a:cubicBezTo>
                  <a:lnTo>
                    <a:pt x="113442" y="91590"/>
                  </a:lnTo>
                  <a:cubicBezTo>
                    <a:pt x="124301" y="41584"/>
                    <a:pt x="168878" y="-2041"/>
                    <a:pt x="217837" y="8818"/>
                  </a:cubicBezTo>
                  <a:lnTo>
                    <a:pt x="270891" y="67111"/>
                  </a:lnTo>
                  <a:cubicBezTo>
                    <a:pt x="319850" y="77969"/>
                    <a:pt x="364331" y="141406"/>
                    <a:pt x="353473" y="191317"/>
                  </a:cubicBezTo>
                  <a:lnTo>
                    <a:pt x="154591" y="543932"/>
                  </a:lnTo>
                  <a:lnTo>
                    <a:pt x="154495" y="5441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48" name="Freeform: Shape 48">
              <a:extLst>
                <a:ext uri="{FF2B5EF4-FFF2-40B4-BE49-F238E27FC236}">
                  <a16:creationId xmlns:a16="http://schemas.microsoft.com/office/drawing/2014/main" id="{D059CA27-1C70-45DC-B24B-30B4CF2F3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4237" y="3038272"/>
              <a:ext cx="114300" cy="133350"/>
            </a:xfrm>
            <a:custGeom>
              <a:avLst/>
              <a:gdLst>
                <a:gd name="T0" fmla="*/ 16961 w 114300"/>
                <a:gd name="T1" fmla="*/ 66402 h 133350"/>
                <a:gd name="T2" fmla="*/ 34773 w 114300"/>
                <a:gd name="T3" fmla="*/ 7347 h 133350"/>
                <a:gd name="T4" fmla="*/ 99828 w 114300"/>
                <a:gd name="T5" fmla="*/ 91262 h 133350"/>
                <a:gd name="T6" fmla="*/ 89732 w 114300"/>
                <a:gd name="T7" fmla="*/ 133934 h 133350"/>
                <a:gd name="T8" fmla="*/ 16961 w 114300"/>
                <a:gd name="T9" fmla="*/ 66402 h 133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300"/>
                <a:gd name="T16" fmla="*/ 0 h 133350"/>
                <a:gd name="T17" fmla="*/ 114300 w 114300"/>
                <a:gd name="T18" fmla="*/ 133350 h 133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300" h="133350">
                  <a:moveTo>
                    <a:pt x="16961" y="66402"/>
                  </a:moveTo>
                  <a:cubicBezTo>
                    <a:pt x="-6185" y="36493"/>
                    <a:pt x="16485" y="11538"/>
                    <a:pt x="34773" y="7347"/>
                  </a:cubicBezTo>
                  <a:cubicBezTo>
                    <a:pt x="53156" y="3156"/>
                    <a:pt x="75539" y="64973"/>
                    <a:pt x="99828" y="91262"/>
                  </a:cubicBezTo>
                  <a:cubicBezTo>
                    <a:pt x="124117" y="117551"/>
                    <a:pt x="107924" y="129743"/>
                    <a:pt x="89732" y="133934"/>
                  </a:cubicBezTo>
                  <a:cubicBezTo>
                    <a:pt x="71349" y="138125"/>
                    <a:pt x="49251" y="108026"/>
                    <a:pt x="16961" y="66402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49" name="Freeform: Shape 49">
              <a:extLst>
                <a:ext uri="{FF2B5EF4-FFF2-40B4-BE49-F238E27FC236}">
                  <a16:creationId xmlns:a16="http://schemas.microsoft.com/office/drawing/2014/main" id="{358E55BD-61B5-4314-89FE-AB078A9D3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0723" y="3110484"/>
              <a:ext cx="466725" cy="304800"/>
            </a:xfrm>
            <a:custGeom>
              <a:avLst/>
              <a:gdLst>
                <a:gd name="T0" fmla="*/ 7239 w 466725"/>
                <a:gd name="T1" fmla="*/ 40005 h 304800"/>
                <a:gd name="T2" fmla="*/ 77438 w 466725"/>
                <a:gd name="T3" fmla="*/ 7144 h 304800"/>
                <a:gd name="T4" fmla="*/ 439293 w 466725"/>
                <a:gd name="T5" fmla="*/ 210884 h 304800"/>
                <a:gd name="T6" fmla="*/ 424719 w 466725"/>
                <a:gd name="T7" fmla="*/ 267462 h 304800"/>
                <a:gd name="T8" fmla="*/ 326898 w 466725"/>
                <a:gd name="T9" fmla="*/ 302038 h 304800"/>
                <a:gd name="T10" fmla="*/ 7144 w 466725"/>
                <a:gd name="T11" fmla="*/ 40005 h 3048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6725"/>
                <a:gd name="T19" fmla="*/ 0 h 304800"/>
                <a:gd name="T20" fmla="*/ 466725 w 466725"/>
                <a:gd name="T21" fmla="*/ 304800 h 3048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6725" h="304800">
                  <a:moveTo>
                    <a:pt x="7239" y="40005"/>
                  </a:moveTo>
                  <a:cubicBezTo>
                    <a:pt x="44958" y="25717"/>
                    <a:pt x="77438" y="7144"/>
                    <a:pt x="77438" y="7144"/>
                  </a:cubicBezTo>
                  <a:lnTo>
                    <a:pt x="439293" y="210884"/>
                  </a:lnTo>
                  <a:cubicBezTo>
                    <a:pt x="491014" y="240030"/>
                    <a:pt x="462534" y="253079"/>
                    <a:pt x="424719" y="267462"/>
                  </a:cubicBezTo>
                  <a:lnTo>
                    <a:pt x="326898" y="302038"/>
                  </a:lnTo>
                  <a:cubicBezTo>
                    <a:pt x="252222" y="254127"/>
                    <a:pt x="7144" y="40005"/>
                    <a:pt x="7144" y="40005"/>
                  </a:cubicBezTo>
                  <a:lnTo>
                    <a:pt x="7239" y="400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50" name="Freeform: Shape 50">
              <a:extLst>
                <a:ext uri="{FF2B5EF4-FFF2-40B4-BE49-F238E27FC236}">
                  <a16:creationId xmlns:a16="http://schemas.microsoft.com/office/drawing/2014/main" id="{ECE0E698-BFE2-4BBF-A42C-8FB189E44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0818" y="2849063"/>
              <a:ext cx="638175" cy="561975"/>
            </a:xfrm>
            <a:custGeom>
              <a:avLst/>
              <a:gdLst>
                <a:gd name="T0" fmla="*/ 555974 w 638175"/>
                <a:gd name="T1" fmla="*/ 67111 h 561975"/>
                <a:gd name="T2" fmla="*/ 502920 w 638175"/>
                <a:gd name="T3" fmla="*/ 8818 h 561975"/>
                <a:gd name="T4" fmla="*/ 398526 w 638175"/>
                <a:gd name="T5" fmla="*/ 91590 h 561975"/>
                <a:gd name="T6" fmla="*/ 311848 w 638175"/>
                <a:gd name="T7" fmla="*/ 400772 h 561975"/>
                <a:gd name="T8" fmla="*/ 77343 w 638175"/>
                <a:gd name="T9" fmla="*/ 268755 h 561975"/>
                <a:gd name="T10" fmla="*/ 7144 w 638175"/>
                <a:gd name="T11" fmla="*/ 301616 h 561975"/>
                <a:gd name="T12" fmla="*/ 326898 w 638175"/>
                <a:gd name="T13" fmla="*/ 563649 h 561975"/>
                <a:gd name="T14" fmla="*/ 401288 w 638175"/>
                <a:gd name="T15" fmla="*/ 537360 h 561975"/>
                <a:gd name="T16" fmla="*/ 439578 w 638175"/>
                <a:gd name="T17" fmla="*/ 544123 h 561975"/>
                <a:gd name="T18" fmla="*/ 456057 w 638175"/>
                <a:gd name="T19" fmla="*/ 514976 h 561975"/>
                <a:gd name="T20" fmla="*/ 466534 w 638175"/>
                <a:gd name="T21" fmla="*/ 496403 h 561975"/>
                <a:gd name="T22" fmla="*/ 638460 w 638175"/>
                <a:gd name="T23" fmla="*/ 191507 h 561975"/>
                <a:gd name="T24" fmla="*/ 555879 w 638175"/>
                <a:gd name="T25" fmla="*/ 67301 h 5619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8175"/>
                <a:gd name="T40" fmla="*/ 0 h 561975"/>
                <a:gd name="T41" fmla="*/ 638175 w 638175"/>
                <a:gd name="T42" fmla="*/ 561975 h 5619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8175" h="561975">
                  <a:moveTo>
                    <a:pt x="555974" y="67111"/>
                  </a:moveTo>
                  <a:lnTo>
                    <a:pt x="502920" y="8818"/>
                  </a:lnTo>
                  <a:cubicBezTo>
                    <a:pt x="453961" y="-2041"/>
                    <a:pt x="409384" y="41584"/>
                    <a:pt x="398526" y="91590"/>
                  </a:cubicBezTo>
                  <a:lnTo>
                    <a:pt x="311848" y="400772"/>
                  </a:lnTo>
                  <a:lnTo>
                    <a:pt x="77343" y="268755"/>
                  </a:lnTo>
                  <a:cubicBezTo>
                    <a:pt x="77343" y="268755"/>
                    <a:pt x="44862" y="287234"/>
                    <a:pt x="7144" y="301616"/>
                  </a:cubicBezTo>
                  <a:cubicBezTo>
                    <a:pt x="7144" y="301616"/>
                    <a:pt x="252222" y="515738"/>
                    <a:pt x="326898" y="563649"/>
                  </a:cubicBezTo>
                  <a:lnTo>
                    <a:pt x="401288" y="537360"/>
                  </a:lnTo>
                  <a:cubicBezTo>
                    <a:pt x="424053" y="545266"/>
                    <a:pt x="438245" y="551076"/>
                    <a:pt x="439578" y="544123"/>
                  </a:cubicBezTo>
                  <a:lnTo>
                    <a:pt x="456057" y="514976"/>
                  </a:lnTo>
                  <a:cubicBezTo>
                    <a:pt x="464629" y="509547"/>
                    <a:pt x="469106" y="503642"/>
                    <a:pt x="466534" y="496403"/>
                  </a:cubicBezTo>
                  <a:lnTo>
                    <a:pt x="638460" y="191507"/>
                  </a:lnTo>
                  <a:cubicBezTo>
                    <a:pt x="649319" y="141596"/>
                    <a:pt x="604838" y="78160"/>
                    <a:pt x="555879" y="67301"/>
                  </a:cubicBezTo>
                  <a:lnTo>
                    <a:pt x="555974" y="67111"/>
                  </a:ln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51" name="Freeform: Shape 51">
              <a:extLst>
                <a:ext uri="{FF2B5EF4-FFF2-40B4-BE49-F238E27FC236}">
                  <a16:creationId xmlns:a16="http://schemas.microsoft.com/office/drawing/2014/main" id="{4AAE7967-B1B8-495C-AF51-C3AC05C9B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088" y="3509285"/>
              <a:ext cx="247650" cy="819150"/>
            </a:xfrm>
            <a:custGeom>
              <a:avLst/>
              <a:gdLst>
                <a:gd name="T0" fmla="*/ 151517 w 247650"/>
                <a:gd name="T1" fmla="*/ 748105 h 819150"/>
                <a:gd name="T2" fmla="*/ 12451 w 247650"/>
                <a:gd name="T3" fmla="*/ 813637 h 819150"/>
                <a:gd name="T4" fmla="*/ 39407 w 247650"/>
                <a:gd name="T5" fmla="*/ 64210 h 819150"/>
                <a:gd name="T6" fmla="*/ 231812 w 247650"/>
                <a:gd name="T7" fmla="*/ 92023 h 819150"/>
                <a:gd name="T8" fmla="*/ 151517 w 247650"/>
                <a:gd name="T9" fmla="*/ 748105 h 819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7650"/>
                <a:gd name="T16" fmla="*/ 0 h 819150"/>
                <a:gd name="T17" fmla="*/ 247650 w 247650"/>
                <a:gd name="T18" fmla="*/ 819150 h 8191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7650" h="819150">
                  <a:moveTo>
                    <a:pt x="151517" y="748105"/>
                  </a:moveTo>
                  <a:cubicBezTo>
                    <a:pt x="136943" y="743056"/>
                    <a:pt x="13976" y="822209"/>
                    <a:pt x="12451" y="813637"/>
                  </a:cubicBezTo>
                  <a:cubicBezTo>
                    <a:pt x="5784" y="776299"/>
                    <a:pt x="-1931" y="206132"/>
                    <a:pt x="39407" y="64210"/>
                  </a:cubicBezTo>
                  <a:cubicBezTo>
                    <a:pt x="70554" y="-42566"/>
                    <a:pt x="216858" y="20299"/>
                    <a:pt x="231812" y="92023"/>
                  </a:cubicBezTo>
                  <a:cubicBezTo>
                    <a:pt x="286200" y="354627"/>
                    <a:pt x="152183" y="737913"/>
                    <a:pt x="151517" y="748105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52" name="Freeform: Shape 52">
              <a:extLst>
                <a:ext uri="{FF2B5EF4-FFF2-40B4-BE49-F238E27FC236}">
                  <a16:creationId xmlns:a16="http://schemas.microsoft.com/office/drawing/2014/main" id="{2E2FCE24-4FDC-40C4-B7BD-D8C292690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3122" y="4790624"/>
              <a:ext cx="228600" cy="114300"/>
            </a:xfrm>
            <a:custGeom>
              <a:avLst/>
              <a:gdLst>
                <a:gd name="T0" fmla="*/ 216714 w 228600"/>
                <a:gd name="T1" fmla="*/ 29597 h 114300"/>
                <a:gd name="T2" fmla="*/ 198045 w 228600"/>
                <a:gd name="T3" fmla="*/ 108940 h 114300"/>
                <a:gd name="T4" fmla="*/ 8117 w 228600"/>
                <a:gd name="T5" fmla="*/ 96082 h 114300"/>
                <a:gd name="T6" fmla="*/ 140705 w 228600"/>
                <a:gd name="T7" fmla="*/ 25977 h 114300"/>
                <a:gd name="T8" fmla="*/ 216714 w 228600"/>
                <a:gd name="T9" fmla="*/ 29597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8600"/>
                <a:gd name="T16" fmla="*/ 0 h 114300"/>
                <a:gd name="T17" fmla="*/ 228600 w 228600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8600" h="114300">
                  <a:moveTo>
                    <a:pt x="216714" y="29597"/>
                  </a:moveTo>
                  <a:cubicBezTo>
                    <a:pt x="217095" y="47694"/>
                    <a:pt x="249480" y="107702"/>
                    <a:pt x="198045" y="108940"/>
                  </a:cubicBezTo>
                  <a:cubicBezTo>
                    <a:pt x="71077" y="111988"/>
                    <a:pt x="-2265" y="110274"/>
                    <a:pt x="8117" y="96082"/>
                  </a:cubicBezTo>
                  <a:cubicBezTo>
                    <a:pt x="36978" y="56743"/>
                    <a:pt x="136609" y="83604"/>
                    <a:pt x="140705" y="25977"/>
                  </a:cubicBezTo>
                  <a:cubicBezTo>
                    <a:pt x="143182" y="-8503"/>
                    <a:pt x="216334" y="11500"/>
                    <a:pt x="216714" y="29597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53" name="Freeform: Shape 53">
              <a:extLst>
                <a:ext uri="{FF2B5EF4-FFF2-40B4-BE49-F238E27FC236}">
                  <a16:creationId xmlns:a16="http://schemas.microsoft.com/office/drawing/2014/main" id="{FC022B2F-2B04-4631-A0C0-7CB853875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0932" y="3572940"/>
              <a:ext cx="314325" cy="742950"/>
            </a:xfrm>
            <a:custGeom>
              <a:avLst/>
              <a:gdLst>
                <a:gd name="T0" fmla="*/ 282181 w 314325"/>
                <a:gd name="T1" fmla="*/ 675400 h 742950"/>
                <a:gd name="T2" fmla="*/ 145878 w 314325"/>
                <a:gd name="T3" fmla="*/ 738361 h 742950"/>
                <a:gd name="T4" fmla="*/ 28244 w 314325"/>
                <a:gd name="T5" fmla="*/ 190768 h 742950"/>
                <a:gd name="T6" fmla="*/ 284371 w 314325"/>
                <a:gd name="T7" fmla="*/ 20557 h 742950"/>
                <a:gd name="T8" fmla="*/ 282181 w 314325"/>
                <a:gd name="T9" fmla="*/ 675400 h 742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4325"/>
                <a:gd name="T16" fmla="*/ 0 h 742950"/>
                <a:gd name="T17" fmla="*/ 314325 w 314325"/>
                <a:gd name="T18" fmla="*/ 742950 h 7429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4325" h="742950">
                  <a:moveTo>
                    <a:pt x="282181" y="675400"/>
                  </a:moveTo>
                  <a:cubicBezTo>
                    <a:pt x="267226" y="671305"/>
                    <a:pt x="147973" y="746743"/>
                    <a:pt x="145878" y="738361"/>
                  </a:cubicBezTo>
                  <a:cubicBezTo>
                    <a:pt x="136924" y="701499"/>
                    <a:pt x="85394" y="195817"/>
                    <a:pt x="28244" y="190768"/>
                  </a:cubicBezTo>
                  <a:cubicBezTo>
                    <a:pt x="-80436" y="181053"/>
                    <a:pt x="265131" y="-50119"/>
                    <a:pt x="284371" y="20557"/>
                  </a:cubicBezTo>
                  <a:cubicBezTo>
                    <a:pt x="354856" y="279256"/>
                    <a:pt x="282181" y="665209"/>
                    <a:pt x="282181" y="675400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54" name="Freeform: Shape 54">
              <a:extLst>
                <a:ext uri="{FF2B5EF4-FFF2-40B4-BE49-F238E27FC236}">
                  <a16:creationId xmlns:a16="http://schemas.microsoft.com/office/drawing/2014/main" id="{21BD3771-2009-4A34-A83F-3365E69FA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2951" y="3509380"/>
              <a:ext cx="447675" cy="819150"/>
            </a:xfrm>
            <a:custGeom>
              <a:avLst/>
              <a:gdLst>
                <a:gd name="T0" fmla="*/ 412257 w 447675"/>
                <a:gd name="T1" fmla="*/ 84117 h 819150"/>
                <a:gd name="T2" fmla="*/ 239188 w 447675"/>
                <a:gd name="T3" fmla="*/ 137171 h 819150"/>
                <a:gd name="T4" fmla="*/ 231854 w 447675"/>
                <a:gd name="T5" fmla="*/ 92023 h 819150"/>
                <a:gd name="T6" fmla="*/ 39449 w 447675"/>
                <a:gd name="T7" fmla="*/ 64210 h 819150"/>
                <a:gd name="T8" fmla="*/ 12493 w 447675"/>
                <a:gd name="T9" fmla="*/ 813637 h 819150"/>
                <a:gd name="T10" fmla="*/ 151558 w 447675"/>
                <a:gd name="T11" fmla="*/ 748105 h 819150"/>
                <a:gd name="T12" fmla="*/ 223186 w 447675"/>
                <a:gd name="T13" fmla="*/ 457783 h 819150"/>
                <a:gd name="T14" fmla="*/ 273859 w 447675"/>
                <a:gd name="T15" fmla="*/ 801921 h 819150"/>
                <a:gd name="T16" fmla="*/ 410162 w 447675"/>
                <a:gd name="T17" fmla="*/ 738961 h 819150"/>
                <a:gd name="T18" fmla="*/ 412353 w 447675"/>
                <a:gd name="T19" fmla="*/ 84117 h 8191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7675"/>
                <a:gd name="T31" fmla="*/ 0 h 819150"/>
                <a:gd name="T32" fmla="*/ 447675 w 447675"/>
                <a:gd name="T33" fmla="*/ 819150 h 8191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7675" h="819150">
                  <a:moveTo>
                    <a:pt x="412257" y="84117"/>
                  </a:moveTo>
                  <a:cubicBezTo>
                    <a:pt x="402732" y="49255"/>
                    <a:pt x="313769" y="87927"/>
                    <a:pt x="239188" y="137171"/>
                  </a:cubicBezTo>
                  <a:cubicBezTo>
                    <a:pt x="237283" y="121836"/>
                    <a:pt x="234902" y="106691"/>
                    <a:pt x="231854" y="92023"/>
                  </a:cubicBezTo>
                  <a:cubicBezTo>
                    <a:pt x="216995" y="20299"/>
                    <a:pt x="70596" y="-42566"/>
                    <a:pt x="39449" y="64210"/>
                  </a:cubicBezTo>
                  <a:cubicBezTo>
                    <a:pt x="-1890" y="206227"/>
                    <a:pt x="5730" y="776299"/>
                    <a:pt x="12493" y="813637"/>
                  </a:cubicBezTo>
                  <a:cubicBezTo>
                    <a:pt x="14017" y="822209"/>
                    <a:pt x="136985" y="743056"/>
                    <a:pt x="151558" y="748105"/>
                  </a:cubicBezTo>
                  <a:cubicBezTo>
                    <a:pt x="151939" y="742294"/>
                    <a:pt x="195754" y="614945"/>
                    <a:pt x="223186" y="457783"/>
                  </a:cubicBezTo>
                  <a:cubicBezTo>
                    <a:pt x="249475" y="604658"/>
                    <a:pt x="268620" y="780775"/>
                    <a:pt x="273859" y="801921"/>
                  </a:cubicBezTo>
                  <a:cubicBezTo>
                    <a:pt x="275955" y="810398"/>
                    <a:pt x="395208" y="734960"/>
                    <a:pt x="410162" y="738961"/>
                  </a:cubicBezTo>
                  <a:cubicBezTo>
                    <a:pt x="410162" y="728769"/>
                    <a:pt x="482838" y="342721"/>
                    <a:pt x="412353" y="84117"/>
                  </a:cubicBezTo>
                  <a:lnTo>
                    <a:pt x="412257" y="841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686320E-BA75-4EAA-A5D8-7CC9B292CAE3}"/>
                </a:ext>
              </a:extLst>
            </p:cNvPr>
            <p:cNvSpPr/>
            <p:nvPr/>
          </p:nvSpPr>
          <p:spPr>
            <a:xfrm>
              <a:off x="8501086" y="3508263"/>
              <a:ext cx="438598" cy="611455"/>
            </a:xfrm>
            <a:custGeom>
              <a:avLst/>
              <a:gdLst>
                <a:gd name="connsiteX0" fmla="*/ 229076 w 438150"/>
                <a:gd name="connsiteY0" fmla="*/ 282618 h 609600"/>
                <a:gd name="connsiteX1" fmla="*/ 352996 w 438150"/>
                <a:gd name="connsiteY1" fmla="*/ 326338 h 609600"/>
                <a:gd name="connsiteX2" fmla="*/ 411099 w 438150"/>
                <a:gd name="connsiteY2" fmla="*/ 477690 h 609600"/>
                <a:gd name="connsiteX3" fmla="*/ 421005 w 438150"/>
                <a:gd name="connsiteY3" fmla="*/ 602753 h 609600"/>
                <a:gd name="connsiteX4" fmla="*/ 404717 w 438150"/>
                <a:gd name="connsiteY4" fmla="*/ 84117 h 609600"/>
                <a:gd name="connsiteX5" fmla="*/ 231648 w 438150"/>
                <a:gd name="connsiteY5" fmla="*/ 137171 h 609600"/>
                <a:gd name="connsiteX6" fmla="*/ 224314 w 438150"/>
                <a:gd name="connsiteY6" fmla="*/ 92023 h 609600"/>
                <a:gd name="connsiteX7" fmla="*/ 31909 w 438150"/>
                <a:gd name="connsiteY7" fmla="*/ 64210 h 609600"/>
                <a:gd name="connsiteX8" fmla="*/ 7144 w 438150"/>
                <a:gd name="connsiteY8" fmla="*/ 271759 h 609600"/>
                <a:gd name="connsiteX9" fmla="*/ 229076 w 438150"/>
                <a:gd name="connsiteY9" fmla="*/ 282713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150" h="609600">
                  <a:moveTo>
                    <a:pt x="229076" y="282618"/>
                  </a:moveTo>
                  <a:cubicBezTo>
                    <a:pt x="274320" y="291381"/>
                    <a:pt x="316896" y="294048"/>
                    <a:pt x="352996" y="326338"/>
                  </a:cubicBezTo>
                  <a:cubicBezTo>
                    <a:pt x="394716" y="363771"/>
                    <a:pt x="416147" y="395299"/>
                    <a:pt x="411099" y="477690"/>
                  </a:cubicBezTo>
                  <a:cubicBezTo>
                    <a:pt x="408241" y="523410"/>
                    <a:pt x="421862" y="556938"/>
                    <a:pt x="421005" y="602753"/>
                  </a:cubicBezTo>
                  <a:cubicBezTo>
                    <a:pt x="436436" y="464641"/>
                    <a:pt x="449580" y="248709"/>
                    <a:pt x="404717" y="84117"/>
                  </a:cubicBezTo>
                  <a:cubicBezTo>
                    <a:pt x="395192" y="49255"/>
                    <a:pt x="306228" y="87927"/>
                    <a:pt x="231648" y="137171"/>
                  </a:cubicBezTo>
                  <a:cubicBezTo>
                    <a:pt x="229743" y="121836"/>
                    <a:pt x="227362" y="106691"/>
                    <a:pt x="224314" y="92023"/>
                  </a:cubicBezTo>
                  <a:cubicBezTo>
                    <a:pt x="209455" y="20299"/>
                    <a:pt x="63055" y="-42566"/>
                    <a:pt x="31909" y="64210"/>
                  </a:cubicBezTo>
                  <a:cubicBezTo>
                    <a:pt x="19907" y="105262"/>
                    <a:pt x="12096" y="182224"/>
                    <a:pt x="7144" y="271759"/>
                  </a:cubicBezTo>
                  <a:cubicBezTo>
                    <a:pt x="81153" y="276046"/>
                    <a:pt x="155829" y="268616"/>
                    <a:pt x="229076" y="282713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184D60B-2BC8-425A-9445-F5B7964AE447}"/>
                </a:ext>
              </a:extLst>
            </p:cNvPr>
            <p:cNvSpPr/>
            <p:nvPr/>
          </p:nvSpPr>
          <p:spPr>
            <a:xfrm>
              <a:off x="8583451" y="3961193"/>
              <a:ext cx="131786" cy="780274"/>
            </a:xfrm>
            <a:custGeom>
              <a:avLst/>
              <a:gdLst>
                <a:gd name="connsiteX0" fmla="*/ 133159 w 133350"/>
                <a:gd name="connsiteY0" fmla="*/ 8477 h 781050"/>
                <a:gd name="connsiteX1" fmla="*/ 132302 w 133350"/>
                <a:gd name="connsiteY1" fmla="*/ 7144 h 781050"/>
                <a:gd name="connsiteX2" fmla="*/ 47244 w 133350"/>
                <a:gd name="connsiteY2" fmla="*/ 284512 h 781050"/>
                <a:gd name="connsiteX3" fmla="*/ 67913 w 133350"/>
                <a:gd name="connsiteY3" fmla="*/ 492824 h 781050"/>
                <a:gd name="connsiteX4" fmla="*/ 7144 w 133350"/>
                <a:gd name="connsiteY4" fmla="*/ 782860 h 781050"/>
                <a:gd name="connsiteX5" fmla="*/ 29527 w 133350"/>
                <a:gd name="connsiteY5" fmla="*/ 782860 h 781050"/>
                <a:gd name="connsiteX6" fmla="*/ 83344 w 133350"/>
                <a:gd name="connsiteY6" fmla="*/ 454057 h 781050"/>
                <a:gd name="connsiteX7" fmla="*/ 62008 w 133350"/>
                <a:gd name="connsiteY7" fmla="*/ 296799 h 781050"/>
                <a:gd name="connsiteX8" fmla="*/ 133255 w 133350"/>
                <a:gd name="connsiteY8" fmla="*/ 8668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350" h="781050">
                  <a:moveTo>
                    <a:pt x="133159" y="8477"/>
                  </a:moveTo>
                  <a:cubicBezTo>
                    <a:pt x="132874" y="8001"/>
                    <a:pt x="132493" y="7525"/>
                    <a:pt x="132302" y="7144"/>
                  </a:cubicBezTo>
                  <a:cubicBezTo>
                    <a:pt x="102013" y="58483"/>
                    <a:pt x="58864" y="213360"/>
                    <a:pt x="47244" y="284512"/>
                  </a:cubicBezTo>
                  <a:cubicBezTo>
                    <a:pt x="32957" y="371475"/>
                    <a:pt x="83344" y="393478"/>
                    <a:pt x="67913" y="492824"/>
                  </a:cubicBezTo>
                  <a:cubicBezTo>
                    <a:pt x="57055" y="562927"/>
                    <a:pt x="17621" y="712660"/>
                    <a:pt x="7144" y="782860"/>
                  </a:cubicBezTo>
                  <a:lnTo>
                    <a:pt x="29527" y="782860"/>
                  </a:lnTo>
                  <a:cubicBezTo>
                    <a:pt x="50959" y="653415"/>
                    <a:pt x="69342" y="563404"/>
                    <a:pt x="83344" y="454057"/>
                  </a:cubicBezTo>
                  <a:cubicBezTo>
                    <a:pt x="83725" y="451009"/>
                    <a:pt x="65437" y="335947"/>
                    <a:pt x="62008" y="296799"/>
                  </a:cubicBezTo>
                  <a:cubicBezTo>
                    <a:pt x="62389" y="290989"/>
                    <a:pt x="105823" y="164687"/>
                    <a:pt x="133255" y="8668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1257" name="Freeform: Shape 57">
              <a:extLst>
                <a:ext uri="{FF2B5EF4-FFF2-40B4-BE49-F238E27FC236}">
                  <a16:creationId xmlns:a16="http://schemas.microsoft.com/office/drawing/2014/main" id="{50543743-8C11-4091-9859-309FB6A03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7105" y="4620768"/>
              <a:ext cx="104775" cy="228600"/>
            </a:xfrm>
            <a:custGeom>
              <a:avLst/>
              <a:gdLst>
                <a:gd name="T0" fmla="*/ 101250 w 104775"/>
                <a:gd name="T1" fmla="*/ 7144 h 228600"/>
                <a:gd name="T2" fmla="*/ 7144 w 104775"/>
                <a:gd name="T3" fmla="*/ 7144 h 228600"/>
                <a:gd name="T4" fmla="*/ 56673 w 104775"/>
                <a:gd name="T5" fmla="*/ 210026 h 228600"/>
                <a:gd name="T6" fmla="*/ 102012 w 104775"/>
                <a:gd name="T7" fmla="*/ 222028 h 228600"/>
                <a:gd name="T8" fmla="*/ 101250 w 104775"/>
                <a:gd name="T9" fmla="*/ 7144 h 228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775"/>
                <a:gd name="T16" fmla="*/ 0 h 228600"/>
                <a:gd name="T17" fmla="*/ 104775 w 104775"/>
                <a:gd name="T18" fmla="*/ 228600 h 228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775" h="228600">
                  <a:moveTo>
                    <a:pt x="101250" y="7144"/>
                  </a:moveTo>
                  <a:lnTo>
                    <a:pt x="7144" y="7144"/>
                  </a:lnTo>
                  <a:cubicBezTo>
                    <a:pt x="36385" y="126111"/>
                    <a:pt x="56673" y="210026"/>
                    <a:pt x="56673" y="210026"/>
                  </a:cubicBezTo>
                  <a:cubicBezTo>
                    <a:pt x="56673" y="210026"/>
                    <a:pt x="103346" y="243745"/>
                    <a:pt x="102012" y="222028"/>
                  </a:cubicBezTo>
                  <a:cubicBezTo>
                    <a:pt x="96583" y="137922"/>
                    <a:pt x="98107" y="69152"/>
                    <a:pt x="101250" y="7144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58" name="Freeform: Shape 58">
              <a:extLst>
                <a:ext uri="{FF2B5EF4-FFF2-40B4-BE49-F238E27FC236}">
                  <a16:creationId xmlns:a16="http://schemas.microsoft.com/office/drawing/2014/main" id="{52FD244B-E295-4ECD-AA2F-AD663AE27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1594" y="4098608"/>
              <a:ext cx="200025" cy="638175"/>
            </a:xfrm>
            <a:custGeom>
              <a:avLst/>
              <a:gdLst>
                <a:gd name="T0" fmla="*/ 107990 w 200025"/>
                <a:gd name="T1" fmla="*/ 639318 h 638175"/>
                <a:gd name="T2" fmla="*/ 195143 w 200025"/>
                <a:gd name="T3" fmla="*/ 625221 h 638175"/>
                <a:gd name="T4" fmla="*/ 195715 w 200025"/>
                <a:gd name="T5" fmla="*/ 292036 h 638175"/>
                <a:gd name="T6" fmla="*/ 147138 w 200025"/>
                <a:gd name="T7" fmla="*/ 128111 h 638175"/>
                <a:gd name="T8" fmla="*/ 15407 w 200025"/>
                <a:gd name="T9" fmla="*/ 7144 h 638175"/>
                <a:gd name="T10" fmla="*/ 11597 w 200025"/>
                <a:gd name="T11" fmla="*/ 190595 h 638175"/>
                <a:gd name="T12" fmla="*/ 31695 w 200025"/>
                <a:gd name="T13" fmla="*/ 284131 h 638175"/>
                <a:gd name="T14" fmla="*/ 108085 w 200025"/>
                <a:gd name="T15" fmla="*/ 639413 h 638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25"/>
                <a:gd name="T25" fmla="*/ 0 h 638175"/>
                <a:gd name="T26" fmla="*/ 200025 w 200025"/>
                <a:gd name="T27" fmla="*/ 638175 h 638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25" h="638175">
                  <a:moveTo>
                    <a:pt x="107990" y="639318"/>
                  </a:moveTo>
                  <a:lnTo>
                    <a:pt x="195143" y="625221"/>
                  </a:lnTo>
                  <a:cubicBezTo>
                    <a:pt x="195620" y="494062"/>
                    <a:pt x="199430" y="402241"/>
                    <a:pt x="195715" y="292036"/>
                  </a:cubicBezTo>
                  <a:cubicBezTo>
                    <a:pt x="195620" y="288417"/>
                    <a:pt x="146851" y="140779"/>
                    <a:pt x="147138" y="128111"/>
                  </a:cubicBezTo>
                  <a:cubicBezTo>
                    <a:pt x="101798" y="156305"/>
                    <a:pt x="65699" y="21908"/>
                    <a:pt x="15407" y="7144"/>
                  </a:cubicBezTo>
                  <a:cubicBezTo>
                    <a:pt x="3215" y="47149"/>
                    <a:pt x="6834" y="150304"/>
                    <a:pt x="11597" y="190595"/>
                  </a:cubicBezTo>
                  <a:cubicBezTo>
                    <a:pt x="13597" y="207264"/>
                    <a:pt x="27599" y="267843"/>
                    <a:pt x="31695" y="284131"/>
                  </a:cubicBezTo>
                  <a:cubicBezTo>
                    <a:pt x="66080" y="420910"/>
                    <a:pt x="87320" y="554545"/>
                    <a:pt x="108085" y="639413"/>
                  </a:cubicBezTo>
                  <a:lnTo>
                    <a:pt x="107990" y="6393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59" name="Freeform: Shape 59">
              <a:extLst>
                <a:ext uri="{FF2B5EF4-FFF2-40B4-BE49-F238E27FC236}">
                  <a16:creationId xmlns:a16="http://schemas.microsoft.com/office/drawing/2014/main" id="{1DEAC479-5945-4A52-B7CF-4FBC38E57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3637" y="4778942"/>
              <a:ext cx="228600" cy="133350"/>
            </a:xfrm>
            <a:custGeom>
              <a:avLst/>
              <a:gdLst>
                <a:gd name="T0" fmla="*/ 203100 w 228600"/>
                <a:gd name="T1" fmla="*/ 22515 h 133350"/>
                <a:gd name="T2" fmla="*/ 197290 w 228600"/>
                <a:gd name="T3" fmla="*/ 103763 h 133350"/>
                <a:gd name="T4" fmla="*/ 7742 w 228600"/>
                <a:gd name="T5" fmla="*/ 121384 h 133350"/>
                <a:gd name="T6" fmla="*/ 127471 w 228600"/>
                <a:gd name="T7" fmla="*/ 30992 h 133350"/>
                <a:gd name="T8" fmla="*/ 203100 w 228600"/>
                <a:gd name="T9" fmla="*/ 22515 h 133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8600"/>
                <a:gd name="T16" fmla="*/ 0 h 133350"/>
                <a:gd name="T17" fmla="*/ 228600 w 228600"/>
                <a:gd name="T18" fmla="*/ 133350 h 133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8600" h="133350">
                  <a:moveTo>
                    <a:pt x="203100" y="22515"/>
                  </a:moveTo>
                  <a:cubicBezTo>
                    <a:pt x="206434" y="40327"/>
                    <a:pt x="247867" y="94429"/>
                    <a:pt x="197290" y="103763"/>
                  </a:cubicBezTo>
                  <a:cubicBezTo>
                    <a:pt x="72417" y="127004"/>
                    <a:pt x="-259" y="137101"/>
                    <a:pt x="7742" y="121384"/>
                  </a:cubicBezTo>
                  <a:cubicBezTo>
                    <a:pt x="29935" y="77950"/>
                    <a:pt x="132615" y="88618"/>
                    <a:pt x="127471" y="30992"/>
                  </a:cubicBezTo>
                  <a:cubicBezTo>
                    <a:pt x="124424" y="-3488"/>
                    <a:pt x="199766" y="4703"/>
                    <a:pt x="203100" y="22515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6CD65F2-7986-4E54-9878-3516E369EA8F}"/>
                </a:ext>
              </a:extLst>
            </p:cNvPr>
            <p:cNvSpPr/>
            <p:nvPr/>
          </p:nvSpPr>
          <p:spPr>
            <a:xfrm>
              <a:off x="8877909" y="3934428"/>
              <a:ext cx="76189" cy="790569"/>
            </a:xfrm>
            <a:custGeom>
              <a:avLst/>
              <a:gdLst>
                <a:gd name="connsiteX0" fmla="*/ 47911 w 76200"/>
                <a:gd name="connsiteY0" fmla="*/ 8382 h 790575"/>
                <a:gd name="connsiteX1" fmla="*/ 46863 w 76200"/>
                <a:gd name="connsiteY1" fmla="*/ 7144 h 790575"/>
                <a:gd name="connsiteX2" fmla="*/ 7144 w 76200"/>
                <a:gd name="connsiteY2" fmla="*/ 294513 h 790575"/>
                <a:gd name="connsiteX3" fmla="*/ 60865 w 76200"/>
                <a:gd name="connsiteY3" fmla="*/ 496824 h 790575"/>
                <a:gd name="connsiteX4" fmla="*/ 47149 w 76200"/>
                <a:gd name="connsiteY4" fmla="*/ 792861 h 790575"/>
                <a:gd name="connsiteX5" fmla="*/ 69247 w 76200"/>
                <a:gd name="connsiteY5" fmla="*/ 789337 h 790575"/>
                <a:gd name="connsiteX6" fmla="*/ 69818 w 76200"/>
                <a:gd name="connsiteY6" fmla="*/ 456152 h 790575"/>
                <a:gd name="connsiteX7" fmla="*/ 23622 w 76200"/>
                <a:gd name="connsiteY7" fmla="*/ 304324 h 790575"/>
                <a:gd name="connsiteX8" fmla="*/ 47911 w 76200"/>
                <a:gd name="connsiteY8" fmla="*/ 847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00" h="790575">
                  <a:moveTo>
                    <a:pt x="47911" y="8382"/>
                  </a:moveTo>
                  <a:cubicBezTo>
                    <a:pt x="47911" y="8382"/>
                    <a:pt x="47054" y="7620"/>
                    <a:pt x="46863" y="7144"/>
                  </a:cubicBezTo>
                  <a:cubicBezTo>
                    <a:pt x="25146" y="62674"/>
                    <a:pt x="7334" y="222409"/>
                    <a:pt x="7144" y="294513"/>
                  </a:cubicBezTo>
                  <a:cubicBezTo>
                    <a:pt x="6954" y="382619"/>
                    <a:pt x="60199" y="396335"/>
                    <a:pt x="60865" y="496824"/>
                  </a:cubicBezTo>
                  <a:cubicBezTo>
                    <a:pt x="61342" y="567690"/>
                    <a:pt x="46292" y="721900"/>
                    <a:pt x="47149" y="792861"/>
                  </a:cubicBezTo>
                  <a:lnTo>
                    <a:pt x="69247" y="789337"/>
                  </a:lnTo>
                  <a:cubicBezTo>
                    <a:pt x="69724" y="658178"/>
                    <a:pt x="73533" y="566356"/>
                    <a:pt x="69818" y="456152"/>
                  </a:cubicBezTo>
                  <a:cubicBezTo>
                    <a:pt x="69724" y="453009"/>
                    <a:pt x="33243" y="342519"/>
                    <a:pt x="23622" y="304324"/>
                  </a:cubicBezTo>
                  <a:cubicBezTo>
                    <a:pt x="23051" y="298513"/>
                    <a:pt x="45720" y="166878"/>
                    <a:pt x="47911" y="8477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1261" name="Freeform: Shape 61">
              <a:extLst>
                <a:ext uri="{FF2B5EF4-FFF2-40B4-BE49-F238E27FC236}">
                  <a16:creationId xmlns:a16="http://schemas.microsoft.com/office/drawing/2014/main" id="{DA2D3BEA-74BC-4639-A844-98A11F519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2398" y="3522154"/>
              <a:ext cx="409575" cy="180975"/>
            </a:xfrm>
            <a:custGeom>
              <a:avLst/>
              <a:gdLst>
                <a:gd name="T0" fmla="*/ 7144 w 409575"/>
                <a:gd name="T1" fmla="*/ 38576 h 180975"/>
                <a:gd name="T2" fmla="*/ 10383 w 409575"/>
                <a:gd name="T3" fmla="*/ 34862 h 180975"/>
                <a:gd name="T4" fmla="*/ 168212 w 409575"/>
                <a:gd name="T5" fmla="*/ 179642 h 180975"/>
                <a:gd name="T6" fmla="*/ 406813 w 409575"/>
                <a:gd name="T7" fmla="*/ 7144 h 180975"/>
                <a:gd name="T8" fmla="*/ 262224 w 409575"/>
                <a:gd name="T9" fmla="*/ 16192 h 180975"/>
                <a:gd name="T10" fmla="*/ 7144 w 409575"/>
                <a:gd name="T11" fmla="*/ 38671 h 1809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575"/>
                <a:gd name="T19" fmla="*/ 0 h 180975"/>
                <a:gd name="T20" fmla="*/ 409575 w 409575"/>
                <a:gd name="T21" fmla="*/ 180975 h 1809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575" h="180975">
                  <a:moveTo>
                    <a:pt x="7144" y="38576"/>
                  </a:moveTo>
                  <a:lnTo>
                    <a:pt x="10383" y="34862"/>
                  </a:lnTo>
                  <a:cubicBezTo>
                    <a:pt x="4096" y="174879"/>
                    <a:pt x="26098" y="172974"/>
                    <a:pt x="168212" y="179642"/>
                  </a:cubicBezTo>
                  <a:cubicBezTo>
                    <a:pt x="310229" y="186309"/>
                    <a:pt x="400526" y="147161"/>
                    <a:pt x="406813" y="7144"/>
                  </a:cubicBezTo>
                  <a:lnTo>
                    <a:pt x="262224" y="16192"/>
                  </a:lnTo>
                  <a:lnTo>
                    <a:pt x="7144" y="38671"/>
                  </a:lnTo>
                  <a:lnTo>
                    <a:pt x="7144" y="38576"/>
                  </a:lnTo>
                  <a:close/>
                </a:path>
              </a:pathLst>
            </a:custGeom>
            <a:solidFill>
              <a:srgbClr val="D33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62" name="Freeform: Shape 62">
              <a:extLst>
                <a:ext uri="{FF2B5EF4-FFF2-40B4-BE49-F238E27FC236}">
                  <a16:creationId xmlns:a16="http://schemas.microsoft.com/office/drawing/2014/main" id="{6DCE9B46-6813-4F2B-85B7-AD0FF982C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1445" y="2814509"/>
              <a:ext cx="304800" cy="923925"/>
            </a:xfrm>
            <a:custGeom>
              <a:avLst/>
              <a:gdLst>
                <a:gd name="T0" fmla="*/ 94773 w 304800"/>
                <a:gd name="T1" fmla="*/ 19178 h 923925"/>
                <a:gd name="T2" fmla="*/ 7144 w 304800"/>
                <a:gd name="T3" fmla="*/ 905575 h 923925"/>
                <a:gd name="T4" fmla="*/ 305562 w 304800"/>
                <a:gd name="T5" fmla="*/ 922624 h 923925"/>
                <a:gd name="T6" fmla="*/ 305562 w 304800"/>
                <a:gd name="T7" fmla="*/ 14130 h 923925"/>
                <a:gd name="T8" fmla="*/ 94773 w 304800"/>
                <a:gd name="T9" fmla="*/ 19178 h 923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800"/>
                <a:gd name="T16" fmla="*/ 0 h 923925"/>
                <a:gd name="T17" fmla="*/ 304800 w 304800"/>
                <a:gd name="T18" fmla="*/ 923925 h 9239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800" h="923925">
                  <a:moveTo>
                    <a:pt x="94773" y="19178"/>
                  </a:moveTo>
                  <a:lnTo>
                    <a:pt x="7144" y="905575"/>
                  </a:lnTo>
                  <a:cubicBezTo>
                    <a:pt x="70389" y="913195"/>
                    <a:pt x="236696" y="920529"/>
                    <a:pt x="305562" y="922624"/>
                  </a:cubicBezTo>
                  <a:lnTo>
                    <a:pt x="305562" y="14130"/>
                  </a:lnTo>
                  <a:cubicBezTo>
                    <a:pt x="238410" y="1176"/>
                    <a:pt x="161448" y="8224"/>
                    <a:pt x="94773" y="191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63" name="Freeform: Shape 63">
              <a:extLst>
                <a:ext uri="{FF2B5EF4-FFF2-40B4-BE49-F238E27FC236}">
                  <a16:creationId xmlns:a16="http://schemas.microsoft.com/office/drawing/2014/main" id="{5EB30432-BF98-45B4-8087-1F2D9CE7C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3367" y="2838069"/>
              <a:ext cx="57150" cy="57150"/>
            </a:xfrm>
            <a:custGeom>
              <a:avLst/>
              <a:gdLst>
                <a:gd name="T0" fmla="*/ 7144 w 57150"/>
                <a:gd name="T1" fmla="*/ 31528 h 57150"/>
                <a:gd name="T2" fmla="*/ 31528 w 57150"/>
                <a:gd name="T3" fmla="*/ 55912 h 57150"/>
                <a:gd name="T4" fmla="*/ 55912 w 57150"/>
                <a:gd name="T5" fmla="*/ 31528 h 57150"/>
                <a:gd name="T6" fmla="*/ 31528 w 57150"/>
                <a:gd name="T7" fmla="*/ 7144 h 57150"/>
                <a:gd name="T8" fmla="*/ 7144 w 57150"/>
                <a:gd name="T9" fmla="*/ 31528 h 57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150"/>
                <a:gd name="T16" fmla="*/ 0 h 57150"/>
                <a:gd name="T17" fmla="*/ 57150 w 57150"/>
                <a:gd name="T18" fmla="*/ 57150 h 571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150" h="57150">
                  <a:moveTo>
                    <a:pt x="7144" y="31528"/>
                  </a:moveTo>
                  <a:cubicBezTo>
                    <a:pt x="7144" y="44958"/>
                    <a:pt x="18098" y="55912"/>
                    <a:pt x="31528" y="55912"/>
                  </a:cubicBezTo>
                  <a:cubicBezTo>
                    <a:pt x="44958" y="55912"/>
                    <a:pt x="55912" y="45053"/>
                    <a:pt x="55912" y="31528"/>
                  </a:cubicBezTo>
                  <a:cubicBezTo>
                    <a:pt x="55912" y="18002"/>
                    <a:pt x="44958" y="7144"/>
                    <a:pt x="31528" y="7144"/>
                  </a:cubicBezTo>
                  <a:cubicBezTo>
                    <a:pt x="18098" y="7144"/>
                    <a:pt x="7144" y="18002"/>
                    <a:pt x="7144" y="31528"/>
                  </a:cubicBez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64" name="Freeform: Shape 64">
              <a:extLst>
                <a:ext uri="{FF2B5EF4-FFF2-40B4-BE49-F238E27FC236}">
                  <a16:creationId xmlns:a16="http://schemas.microsoft.com/office/drawing/2014/main" id="{3E7A882E-2721-41A9-91C7-F3BCF27BC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9362" y="2875883"/>
              <a:ext cx="95250" cy="561975"/>
            </a:xfrm>
            <a:custGeom>
              <a:avLst/>
              <a:gdLst>
                <a:gd name="T0" fmla="*/ 46006 w 95250"/>
                <a:gd name="T1" fmla="*/ 560737 h 561975"/>
                <a:gd name="T2" fmla="*/ 90774 w 95250"/>
                <a:gd name="T3" fmla="*/ 499301 h 561975"/>
                <a:gd name="T4" fmla="*/ 79820 w 95250"/>
                <a:gd name="T5" fmla="*/ 7429 h 561975"/>
                <a:gd name="T6" fmla="*/ 72676 w 95250"/>
                <a:gd name="T7" fmla="*/ 7144 h 561975"/>
                <a:gd name="T8" fmla="*/ 7144 w 95250"/>
                <a:gd name="T9" fmla="*/ 492347 h 561975"/>
                <a:gd name="T10" fmla="*/ 46006 w 95250"/>
                <a:gd name="T11" fmla="*/ 560737 h 5619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250"/>
                <a:gd name="T19" fmla="*/ 0 h 561975"/>
                <a:gd name="T20" fmla="*/ 95250 w 95250"/>
                <a:gd name="T21" fmla="*/ 561975 h 5619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250" h="561975">
                  <a:moveTo>
                    <a:pt x="46006" y="560737"/>
                  </a:moveTo>
                  <a:lnTo>
                    <a:pt x="90774" y="499301"/>
                  </a:lnTo>
                  <a:lnTo>
                    <a:pt x="79820" y="7429"/>
                  </a:lnTo>
                  <a:lnTo>
                    <a:pt x="72676" y="7144"/>
                  </a:lnTo>
                  <a:lnTo>
                    <a:pt x="7144" y="492347"/>
                  </a:lnTo>
                  <a:lnTo>
                    <a:pt x="46006" y="560737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65" name="Freeform: Shape 65">
              <a:extLst>
                <a:ext uri="{FF2B5EF4-FFF2-40B4-BE49-F238E27FC236}">
                  <a16:creationId xmlns:a16="http://schemas.microsoft.com/office/drawing/2014/main" id="{078A22B8-7BFC-4569-84F6-4D7F0779B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403" y="2820890"/>
              <a:ext cx="295275" cy="990600"/>
            </a:xfrm>
            <a:custGeom>
              <a:avLst/>
              <a:gdLst>
                <a:gd name="T0" fmla="*/ 246857 w 295275"/>
                <a:gd name="T1" fmla="*/ 483999 h 990600"/>
                <a:gd name="T2" fmla="*/ 244381 w 295275"/>
                <a:gd name="T3" fmla="*/ 71662 h 990600"/>
                <a:gd name="T4" fmla="*/ 128747 w 295275"/>
                <a:gd name="T5" fmla="*/ 8606 h 990600"/>
                <a:gd name="T6" fmla="*/ 33211 w 295275"/>
                <a:gd name="T7" fmla="*/ 145385 h 990600"/>
                <a:gd name="T8" fmla="*/ 27497 w 295275"/>
                <a:gd name="T9" fmla="*/ 256447 h 990600"/>
                <a:gd name="T10" fmla="*/ 8161 w 295275"/>
                <a:gd name="T11" fmla="*/ 419896 h 990600"/>
                <a:gd name="T12" fmla="*/ 11590 w 295275"/>
                <a:gd name="T13" fmla="*/ 610110 h 990600"/>
                <a:gd name="T14" fmla="*/ 27115 w 295275"/>
                <a:gd name="T15" fmla="*/ 761463 h 990600"/>
                <a:gd name="T16" fmla="*/ 290958 w 295275"/>
                <a:gd name="T17" fmla="*/ 987014 h 990600"/>
                <a:gd name="T18" fmla="*/ 246762 w 295275"/>
                <a:gd name="T19" fmla="*/ 483999 h 990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5275"/>
                <a:gd name="T31" fmla="*/ 0 h 990600"/>
                <a:gd name="T32" fmla="*/ 295275 w 295275"/>
                <a:gd name="T33" fmla="*/ 990600 h 990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5275" h="990600">
                  <a:moveTo>
                    <a:pt x="246857" y="483999"/>
                  </a:moveTo>
                  <a:cubicBezTo>
                    <a:pt x="285910" y="120239"/>
                    <a:pt x="244381" y="71662"/>
                    <a:pt x="244381" y="71662"/>
                  </a:cubicBezTo>
                  <a:cubicBezTo>
                    <a:pt x="215139" y="37467"/>
                    <a:pt x="174372" y="18131"/>
                    <a:pt x="128747" y="8606"/>
                  </a:cubicBezTo>
                  <a:cubicBezTo>
                    <a:pt x="68168" y="-4157"/>
                    <a:pt x="39308" y="68709"/>
                    <a:pt x="33211" y="145385"/>
                  </a:cubicBezTo>
                  <a:cubicBezTo>
                    <a:pt x="30068" y="184438"/>
                    <a:pt x="38545" y="219299"/>
                    <a:pt x="27497" y="256447"/>
                  </a:cubicBezTo>
                  <a:cubicBezTo>
                    <a:pt x="11971" y="308739"/>
                    <a:pt x="9494" y="365508"/>
                    <a:pt x="8161" y="419896"/>
                  </a:cubicBezTo>
                  <a:cubicBezTo>
                    <a:pt x="6637" y="483428"/>
                    <a:pt x="6161" y="546769"/>
                    <a:pt x="11590" y="610110"/>
                  </a:cubicBezTo>
                  <a:cubicBezTo>
                    <a:pt x="15876" y="659831"/>
                    <a:pt x="15781" y="688596"/>
                    <a:pt x="27115" y="761463"/>
                  </a:cubicBezTo>
                  <a:cubicBezTo>
                    <a:pt x="34736" y="810516"/>
                    <a:pt x="37688" y="1013018"/>
                    <a:pt x="290958" y="987014"/>
                  </a:cubicBezTo>
                  <a:cubicBezTo>
                    <a:pt x="266002" y="816803"/>
                    <a:pt x="235713" y="586202"/>
                    <a:pt x="246762" y="483999"/>
                  </a:cubicBezTo>
                  <a:lnTo>
                    <a:pt x="246857" y="483999"/>
                  </a:ln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66" name="Freeform: Shape 66">
              <a:extLst>
                <a:ext uri="{FF2B5EF4-FFF2-40B4-BE49-F238E27FC236}">
                  <a16:creationId xmlns:a16="http://schemas.microsoft.com/office/drawing/2014/main" id="{CEDAE2AA-1AE3-4524-B2F2-0C85C8DAB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0043" y="2826353"/>
              <a:ext cx="171450" cy="914400"/>
            </a:xfrm>
            <a:custGeom>
              <a:avLst/>
              <a:gdLst>
                <a:gd name="T0" fmla="*/ 165321 w 171450"/>
                <a:gd name="T1" fmla="*/ 392144 h 914400"/>
                <a:gd name="T2" fmla="*/ 166655 w 171450"/>
                <a:gd name="T3" fmla="*/ 138684 h 914400"/>
                <a:gd name="T4" fmla="*/ 137223 w 171450"/>
                <a:gd name="T5" fmla="*/ 7144 h 914400"/>
                <a:gd name="T6" fmla="*/ 130365 w 171450"/>
                <a:gd name="T7" fmla="*/ 8191 h 914400"/>
                <a:gd name="T8" fmla="*/ 17779 w 171450"/>
                <a:gd name="T9" fmla="*/ 99060 h 914400"/>
                <a:gd name="T10" fmla="*/ 12160 w 171450"/>
                <a:gd name="T11" fmla="*/ 910590 h 914400"/>
                <a:gd name="T12" fmla="*/ 117315 w 171450"/>
                <a:gd name="T13" fmla="*/ 775430 h 914400"/>
                <a:gd name="T14" fmla="*/ 165417 w 171450"/>
                <a:gd name="T15" fmla="*/ 392049 h 9144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1450"/>
                <a:gd name="T25" fmla="*/ 0 h 914400"/>
                <a:gd name="T26" fmla="*/ 171450 w 171450"/>
                <a:gd name="T27" fmla="*/ 914400 h 9144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1450" h="914400">
                  <a:moveTo>
                    <a:pt x="165321" y="392144"/>
                  </a:moveTo>
                  <a:cubicBezTo>
                    <a:pt x="167608" y="348139"/>
                    <a:pt x="168179" y="178308"/>
                    <a:pt x="166655" y="138684"/>
                  </a:cubicBezTo>
                  <a:cubicBezTo>
                    <a:pt x="163988" y="70675"/>
                    <a:pt x="152082" y="68866"/>
                    <a:pt x="137223" y="7144"/>
                  </a:cubicBezTo>
                  <a:cubicBezTo>
                    <a:pt x="134937" y="7525"/>
                    <a:pt x="132651" y="7810"/>
                    <a:pt x="130365" y="8191"/>
                  </a:cubicBezTo>
                  <a:cubicBezTo>
                    <a:pt x="104552" y="12573"/>
                    <a:pt x="30161" y="49911"/>
                    <a:pt x="17779" y="99060"/>
                  </a:cubicBezTo>
                  <a:cubicBezTo>
                    <a:pt x="17398" y="100965"/>
                    <a:pt x="-1652" y="880586"/>
                    <a:pt x="12160" y="910590"/>
                  </a:cubicBezTo>
                  <a:cubicBezTo>
                    <a:pt x="29685" y="915353"/>
                    <a:pt x="99218" y="910781"/>
                    <a:pt x="117315" y="775430"/>
                  </a:cubicBezTo>
                  <a:cubicBezTo>
                    <a:pt x="120173" y="754190"/>
                    <a:pt x="159797" y="501110"/>
                    <a:pt x="165417" y="392049"/>
                  </a:cubicBezTo>
                  <a:lnTo>
                    <a:pt x="165321" y="392144"/>
                  </a:ln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0259C80-0A5C-4968-A884-0F2C36F83603}"/>
                </a:ext>
              </a:extLst>
            </p:cNvPr>
            <p:cNvSpPr/>
            <p:nvPr/>
          </p:nvSpPr>
          <p:spPr>
            <a:xfrm>
              <a:off x="8468139" y="2892689"/>
              <a:ext cx="485959" cy="638220"/>
            </a:xfrm>
            <a:custGeom>
              <a:avLst/>
              <a:gdLst>
                <a:gd name="connsiteX0" fmla="*/ 446723 w 485775"/>
                <a:gd name="connsiteY0" fmla="*/ 54525 h 638175"/>
                <a:gd name="connsiteX1" fmla="*/ 382620 w 485775"/>
                <a:gd name="connsiteY1" fmla="*/ 7186 h 638175"/>
                <a:gd name="connsiteX2" fmla="*/ 306991 w 485775"/>
                <a:gd name="connsiteY2" fmla="*/ 106722 h 638175"/>
                <a:gd name="connsiteX3" fmla="*/ 247650 w 485775"/>
                <a:gd name="connsiteY3" fmla="*/ 462100 h 638175"/>
                <a:gd name="connsiteX4" fmla="*/ 37052 w 485775"/>
                <a:gd name="connsiteY4" fmla="*/ 561065 h 638175"/>
                <a:gd name="connsiteX5" fmla="*/ 35623 w 485775"/>
                <a:gd name="connsiteY5" fmla="*/ 571923 h 638175"/>
                <a:gd name="connsiteX6" fmla="*/ 7144 w 485775"/>
                <a:gd name="connsiteY6" fmla="*/ 569638 h 638175"/>
                <a:gd name="connsiteX7" fmla="*/ 7144 w 485775"/>
                <a:gd name="connsiteY7" fmla="*/ 621834 h 638175"/>
                <a:gd name="connsiteX8" fmla="*/ 26480 w 485775"/>
                <a:gd name="connsiteY8" fmla="*/ 621453 h 638175"/>
                <a:gd name="connsiteX9" fmla="*/ 22574 w 485775"/>
                <a:gd name="connsiteY9" fmla="*/ 636884 h 638175"/>
                <a:gd name="connsiteX10" fmla="*/ 420720 w 485775"/>
                <a:gd name="connsiteY10" fmla="*/ 546397 h 638175"/>
                <a:gd name="connsiteX11" fmla="*/ 421196 w 485775"/>
                <a:gd name="connsiteY11" fmla="*/ 544682 h 638175"/>
                <a:gd name="connsiteX12" fmla="*/ 427291 w 485775"/>
                <a:gd name="connsiteY12" fmla="*/ 540586 h 638175"/>
                <a:gd name="connsiteX13" fmla="*/ 471011 w 485775"/>
                <a:gd name="connsiteY13" fmla="*/ 426000 h 638175"/>
                <a:gd name="connsiteX14" fmla="*/ 471011 w 485775"/>
                <a:gd name="connsiteY14" fmla="*/ 74337 h 638175"/>
                <a:gd name="connsiteX15" fmla="*/ 481584 w 485775"/>
                <a:gd name="connsiteY15" fmla="*/ 74337 h 638175"/>
                <a:gd name="connsiteX16" fmla="*/ 446532 w 485775"/>
                <a:gd name="connsiteY16" fmla="*/ 5452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5775" h="638175">
                  <a:moveTo>
                    <a:pt x="446723" y="54525"/>
                  </a:moveTo>
                  <a:lnTo>
                    <a:pt x="382620" y="7186"/>
                  </a:lnTo>
                  <a:cubicBezTo>
                    <a:pt x="332137" y="5472"/>
                    <a:pt x="307753" y="56049"/>
                    <a:pt x="306991" y="106722"/>
                  </a:cubicBezTo>
                  <a:lnTo>
                    <a:pt x="247650" y="462100"/>
                  </a:lnTo>
                  <a:lnTo>
                    <a:pt x="37052" y="561065"/>
                  </a:lnTo>
                  <a:cubicBezTo>
                    <a:pt x="37052" y="561065"/>
                    <a:pt x="36576" y="565161"/>
                    <a:pt x="35623" y="571923"/>
                  </a:cubicBezTo>
                  <a:cubicBezTo>
                    <a:pt x="26861" y="571923"/>
                    <a:pt x="17050" y="570876"/>
                    <a:pt x="7144" y="569638"/>
                  </a:cubicBezTo>
                  <a:lnTo>
                    <a:pt x="7144" y="621834"/>
                  </a:lnTo>
                  <a:cubicBezTo>
                    <a:pt x="14002" y="621834"/>
                    <a:pt x="20479" y="621739"/>
                    <a:pt x="26480" y="621453"/>
                  </a:cubicBezTo>
                  <a:cubicBezTo>
                    <a:pt x="25241" y="626502"/>
                    <a:pt x="24003" y="631645"/>
                    <a:pt x="22574" y="636884"/>
                  </a:cubicBezTo>
                  <a:cubicBezTo>
                    <a:pt x="22574" y="636884"/>
                    <a:pt x="338424" y="575734"/>
                    <a:pt x="420720" y="546397"/>
                  </a:cubicBezTo>
                  <a:lnTo>
                    <a:pt x="421196" y="544682"/>
                  </a:lnTo>
                  <a:cubicBezTo>
                    <a:pt x="425101" y="544396"/>
                    <a:pt x="427291" y="543253"/>
                    <a:pt x="427291" y="540586"/>
                  </a:cubicBezTo>
                  <a:lnTo>
                    <a:pt x="471011" y="426000"/>
                  </a:lnTo>
                  <a:lnTo>
                    <a:pt x="471011" y="74337"/>
                  </a:lnTo>
                  <a:lnTo>
                    <a:pt x="481584" y="74337"/>
                  </a:lnTo>
                  <a:cubicBezTo>
                    <a:pt x="471107" y="65574"/>
                    <a:pt x="459486" y="58716"/>
                    <a:pt x="446532" y="54525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1268" name="Freeform: Shape 68">
              <a:extLst>
                <a:ext uri="{FF2B5EF4-FFF2-40B4-BE49-F238E27FC236}">
                  <a16:creationId xmlns:a16="http://schemas.microsoft.com/office/drawing/2014/main" id="{56B71DF1-2BE1-4B0C-BD07-0B8EC7E0B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6330" y="2841293"/>
              <a:ext cx="266700" cy="552450"/>
            </a:xfrm>
            <a:custGeom>
              <a:avLst/>
              <a:gdLst>
                <a:gd name="T0" fmla="*/ 166592 w 266700"/>
                <a:gd name="T1" fmla="*/ 541415 h 552450"/>
                <a:gd name="T2" fmla="*/ 78677 w 266700"/>
                <a:gd name="T3" fmla="*/ 535034 h 552450"/>
                <a:gd name="T4" fmla="*/ 84011 w 266700"/>
                <a:gd name="T5" fmla="*/ 534176 h 552450"/>
                <a:gd name="T6" fmla="*/ 7144 w 266700"/>
                <a:gd name="T7" fmla="*/ 493505 h 552450"/>
                <a:gd name="T8" fmla="*/ 43529 w 266700"/>
                <a:gd name="T9" fmla="*/ 105075 h 552450"/>
                <a:gd name="T10" fmla="*/ 131921 w 266700"/>
                <a:gd name="T11" fmla="*/ 7253 h 552450"/>
                <a:gd name="T12" fmla="*/ 195072 w 266700"/>
                <a:gd name="T13" fmla="*/ 55831 h 552450"/>
                <a:gd name="T14" fmla="*/ 260128 w 266700"/>
                <a:gd name="T15" fmla="*/ 228329 h 552450"/>
                <a:gd name="T16" fmla="*/ 166497 w 266700"/>
                <a:gd name="T17" fmla="*/ 541415 h 5524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6700"/>
                <a:gd name="T28" fmla="*/ 0 h 552450"/>
                <a:gd name="T29" fmla="*/ 266700 w 266700"/>
                <a:gd name="T30" fmla="*/ 552450 h 5524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6700" h="552450">
                  <a:moveTo>
                    <a:pt x="166592" y="541415"/>
                  </a:moveTo>
                  <a:cubicBezTo>
                    <a:pt x="166497" y="552464"/>
                    <a:pt x="129159" y="537701"/>
                    <a:pt x="78677" y="535034"/>
                  </a:cubicBezTo>
                  <a:lnTo>
                    <a:pt x="84011" y="534176"/>
                  </a:lnTo>
                  <a:cubicBezTo>
                    <a:pt x="33528" y="531414"/>
                    <a:pt x="7144" y="493505"/>
                    <a:pt x="7144" y="493505"/>
                  </a:cubicBezTo>
                  <a:lnTo>
                    <a:pt x="43529" y="105075"/>
                  </a:lnTo>
                  <a:cubicBezTo>
                    <a:pt x="45244" y="54402"/>
                    <a:pt x="81534" y="4491"/>
                    <a:pt x="131921" y="7253"/>
                  </a:cubicBezTo>
                  <a:lnTo>
                    <a:pt x="195072" y="55831"/>
                  </a:lnTo>
                  <a:cubicBezTo>
                    <a:pt x="262985" y="79072"/>
                    <a:pt x="276606" y="176703"/>
                    <a:pt x="260128" y="228329"/>
                  </a:cubicBezTo>
                  <a:lnTo>
                    <a:pt x="166497" y="541415"/>
                  </a:lnTo>
                  <a:lnTo>
                    <a:pt x="166592" y="541415"/>
                  </a:ln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69" name="Freeform: Shape 69">
              <a:extLst>
                <a:ext uri="{FF2B5EF4-FFF2-40B4-BE49-F238E27FC236}">
                  <a16:creationId xmlns:a16="http://schemas.microsoft.com/office/drawing/2014/main" id="{82F29A1F-9375-4D59-8B33-B63F4333D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163" y="3256979"/>
              <a:ext cx="523875" cy="247650"/>
            </a:xfrm>
            <a:custGeom>
              <a:avLst/>
              <a:gdLst>
                <a:gd name="T0" fmla="*/ 515764 w 523875"/>
                <a:gd name="T1" fmla="*/ 7144 h 247650"/>
                <a:gd name="T2" fmla="*/ 487094 w 523875"/>
                <a:gd name="T3" fmla="*/ 14288 h 247650"/>
                <a:gd name="T4" fmla="*/ 108665 w 523875"/>
                <a:gd name="T5" fmla="*/ 166878 h 247650"/>
                <a:gd name="T6" fmla="*/ 107046 w 523875"/>
                <a:gd name="T7" fmla="*/ 177737 h 247650"/>
                <a:gd name="T8" fmla="*/ 9986 w 523875"/>
                <a:gd name="T9" fmla="*/ 175070 h 247650"/>
                <a:gd name="T10" fmla="*/ 46276 w 523875"/>
                <a:gd name="T11" fmla="*/ 226409 h 247650"/>
                <a:gd name="T12" fmla="*/ 96950 w 523875"/>
                <a:gd name="T13" fmla="*/ 227076 h 247650"/>
                <a:gd name="T14" fmla="*/ 92759 w 523875"/>
                <a:gd name="T15" fmla="*/ 242506 h 247650"/>
                <a:gd name="T16" fmla="*/ 519098 w 523875"/>
                <a:gd name="T17" fmla="*/ 169259 h 247650"/>
                <a:gd name="T18" fmla="*/ 515764 w 523875"/>
                <a:gd name="T19" fmla="*/ 86011 h 247650"/>
                <a:gd name="T20" fmla="*/ 515764 w 523875"/>
                <a:gd name="T21" fmla="*/ 7144 h 2476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3875"/>
                <a:gd name="T34" fmla="*/ 0 h 247650"/>
                <a:gd name="T35" fmla="*/ 523875 w 523875"/>
                <a:gd name="T36" fmla="*/ 247650 h 2476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3875" h="247650">
                  <a:moveTo>
                    <a:pt x="515764" y="7144"/>
                  </a:moveTo>
                  <a:cubicBezTo>
                    <a:pt x="509001" y="7144"/>
                    <a:pt x="499762" y="9239"/>
                    <a:pt x="487094" y="14288"/>
                  </a:cubicBezTo>
                  <a:lnTo>
                    <a:pt x="108665" y="166878"/>
                  </a:lnTo>
                  <a:cubicBezTo>
                    <a:pt x="108665" y="166878"/>
                    <a:pt x="108094" y="170974"/>
                    <a:pt x="107046" y="177737"/>
                  </a:cubicBezTo>
                  <a:cubicBezTo>
                    <a:pt x="70946" y="176879"/>
                    <a:pt x="17035" y="159448"/>
                    <a:pt x="9986" y="175070"/>
                  </a:cubicBezTo>
                  <a:cubicBezTo>
                    <a:pt x="2366" y="191929"/>
                    <a:pt x="8653" y="225457"/>
                    <a:pt x="46276" y="226409"/>
                  </a:cubicBezTo>
                  <a:cubicBezTo>
                    <a:pt x="65422" y="226885"/>
                    <a:pt x="82567" y="227362"/>
                    <a:pt x="96950" y="227076"/>
                  </a:cubicBezTo>
                  <a:cubicBezTo>
                    <a:pt x="95711" y="232124"/>
                    <a:pt x="94282" y="237268"/>
                    <a:pt x="92759" y="242506"/>
                  </a:cubicBezTo>
                  <a:cubicBezTo>
                    <a:pt x="92759" y="242506"/>
                    <a:pt x="436230" y="196977"/>
                    <a:pt x="519098" y="169259"/>
                  </a:cubicBezTo>
                  <a:lnTo>
                    <a:pt x="515764" y="86011"/>
                  </a:lnTo>
                  <a:lnTo>
                    <a:pt x="515764" y="7144"/>
                  </a:ln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70" name="Freeform: Shape 70">
              <a:extLst>
                <a:ext uri="{FF2B5EF4-FFF2-40B4-BE49-F238E27FC236}">
                  <a16:creationId xmlns:a16="http://schemas.microsoft.com/office/drawing/2014/main" id="{B7EF4B1F-B9F3-4254-B497-34A55A767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447" y="3200251"/>
              <a:ext cx="133350" cy="152400"/>
            </a:xfrm>
            <a:custGeom>
              <a:avLst/>
              <a:gdLst>
                <a:gd name="T0" fmla="*/ 122396 w 133350"/>
                <a:gd name="T1" fmla="*/ 8817 h 152400"/>
                <a:gd name="T2" fmla="*/ 47625 w 133350"/>
                <a:gd name="T3" fmla="*/ 79302 h 152400"/>
                <a:gd name="T4" fmla="*/ 32957 w 133350"/>
                <a:gd name="T5" fmla="*/ 95971 h 152400"/>
                <a:gd name="T6" fmla="*/ 7144 w 133350"/>
                <a:gd name="T7" fmla="*/ 100638 h 152400"/>
                <a:gd name="T8" fmla="*/ 19145 w 133350"/>
                <a:gd name="T9" fmla="*/ 148834 h 152400"/>
                <a:gd name="T10" fmla="*/ 44005 w 133350"/>
                <a:gd name="T11" fmla="*/ 136547 h 152400"/>
                <a:gd name="T12" fmla="*/ 65341 w 133350"/>
                <a:gd name="T13" fmla="*/ 125689 h 152400"/>
                <a:gd name="T14" fmla="*/ 69247 w 133350"/>
                <a:gd name="T15" fmla="*/ 123688 h 152400"/>
                <a:gd name="T16" fmla="*/ 68866 w 133350"/>
                <a:gd name="T17" fmla="*/ 122926 h 152400"/>
                <a:gd name="T18" fmla="*/ 110204 w 133350"/>
                <a:gd name="T19" fmla="*/ 85398 h 152400"/>
                <a:gd name="T20" fmla="*/ 122587 w 133350"/>
                <a:gd name="T21" fmla="*/ 9007 h 1524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3350"/>
                <a:gd name="T34" fmla="*/ 0 h 152400"/>
                <a:gd name="T35" fmla="*/ 133350 w 133350"/>
                <a:gd name="T36" fmla="*/ 152400 h 1524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3350" h="152400">
                  <a:moveTo>
                    <a:pt x="122396" y="8817"/>
                  </a:moveTo>
                  <a:cubicBezTo>
                    <a:pt x="112490" y="-3851"/>
                    <a:pt x="73533" y="58918"/>
                    <a:pt x="47625" y="79302"/>
                  </a:cubicBezTo>
                  <a:cubicBezTo>
                    <a:pt x="40577" y="84826"/>
                    <a:pt x="35909" y="90446"/>
                    <a:pt x="32957" y="95971"/>
                  </a:cubicBezTo>
                  <a:lnTo>
                    <a:pt x="7144" y="100638"/>
                  </a:lnTo>
                  <a:cubicBezTo>
                    <a:pt x="12478" y="116164"/>
                    <a:pt x="16478" y="132261"/>
                    <a:pt x="19145" y="148834"/>
                  </a:cubicBezTo>
                  <a:cubicBezTo>
                    <a:pt x="26861" y="145120"/>
                    <a:pt x="35814" y="140738"/>
                    <a:pt x="44005" y="136547"/>
                  </a:cubicBezTo>
                  <a:cubicBezTo>
                    <a:pt x="49339" y="136452"/>
                    <a:pt x="56579" y="132356"/>
                    <a:pt x="65341" y="125689"/>
                  </a:cubicBezTo>
                  <a:cubicBezTo>
                    <a:pt x="67723" y="124450"/>
                    <a:pt x="69247" y="123688"/>
                    <a:pt x="69247" y="123688"/>
                  </a:cubicBezTo>
                  <a:cubicBezTo>
                    <a:pt x="69152" y="123403"/>
                    <a:pt x="68961" y="123212"/>
                    <a:pt x="68866" y="122926"/>
                  </a:cubicBezTo>
                  <a:cubicBezTo>
                    <a:pt x="80296" y="113592"/>
                    <a:pt x="94202" y="100352"/>
                    <a:pt x="110204" y="85398"/>
                  </a:cubicBezTo>
                  <a:cubicBezTo>
                    <a:pt x="136874" y="60347"/>
                    <a:pt x="132493" y="21580"/>
                    <a:pt x="122587" y="9007"/>
                  </a:cubicBezTo>
                  <a:lnTo>
                    <a:pt x="122396" y="8817"/>
                  </a:lnTo>
                  <a:close/>
                </a:path>
              </a:pathLst>
            </a:custGeom>
            <a:solidFill>
              <a:srgbClr val="FFC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71" name="Freeform: Shape 71">
              <a:extLst>
                <a:ext uri="{FF2B5EF4-FFF2-40B4-BE49-F238E27FC236}">
                  <a16:creationId xmlns:a16="http://schemas.microsoft.com/office/drawing/2014/main" id="{FD3FF7C8-45C2-4A1F-A302-2A035035D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3732" y="3390205"/>
              <a:ext cx="152400" cy="66675"/>
            </a:xfrm>
            <a:custGeom>
              <a:avLst/>
              <a:gdLst>
                <a:gd name="T0" fmla="*/ 46276 w 152400"/>
                <a:gd name="T1" fmla="*/ 64988 h 66675"/>
                <a:gd name="T2" fmla="*/ 9986 w 152400"/>
                <a:gd name="T3" fmla="*/ 13649 h 66675"/>
                <a:gd name="T4" fmla="*/ 115618 w 152400"/>
                <a:gd name="T5" fmla="*/ 16220 h 66675"/>
                <a:gd name="T6" fmla="*/ 143526 w 152400"/>
                <a:gd name="T7" fmla="*/ 51177 h 66675"/>
                <a:gd name="T8" fmla="*/ 46276 w 152400"/>
                <a:gd name="T9" fmla="*/ 64988 h 666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66675"/>
                <a:gd name="T17" fmla="*/ 152400 w 152400"/>
                <a:gd name="T18" fmla="*/ 66675 h 666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66675">
                  <a:moveTo>
                    <a:pt x="46276" y="64988"/>
                  </a:moveTo>
                  <a:cubicBezTo>
                    <a:pt x="8653" y="64036"/>
                    <a:pt x="2366" y="30508"/>
                    <a:pt x="9986" y="13649"/>
                  </a:cubicBezTo>
                  <a:cubicBezTo>
                    <a:pt x="17606" y="-3306"/>
                    <a:pt x="80185" y="18506"/>
                    <a:pt x="115618" y="16220"/>
                  </a:cubicBezTo>
                  <a:cubicBezTo>
                    <a:pt x="151051" y="13934"/>
                    <a:pt x="151147" y="34223"/>
                    <a:pt x="143526" y="51177"/>
                  </a:cubicBezTo>
                  <a:cubicBezTo>
                    <a:pt x="135906" y="68132"/>
                    <a:pt x="98759" y="66227"/>
                    <a:pt x="46276" y="64988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72" name="Freeform: Shape 72">
              <a:extLst>
                <a:ext uri="{FF2B5EF4-FFF2-40B4-BE49-F238E27FC236}">
                  <a16:creationId xmlns:a16="http://schemas.microsoft.com/office/drawing/2014/main" id="{A518EF47-7059-405F-B983-DE8BF2520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9347" y="3228543"/>
              <a:ext cx="447675" cy="247650"/>
            </a:xfrm>
            <a:custGeom>
              <a:avLst/>
              <a:gdLst>
                <a:gd name="T0" fmla="*/ 7144 w 447675"/>
                <a:gd name="T1" fmla="*/ 242652 h 247650"/>
                <a:gd name="T2" fmla="*/ 23050 w 447675"/>
                <a:gd name="T3" fmla="*/ 167024 h 247650"/>
                <a:gd name="T4" fmla="*/ 401478 w 447675"/>
                <a:gd name="T5" fmla="*/ 14433 h 247650"/>
                <a:gd name="T6" fmla="*/ 437864 w 447675"/>
                <a:gd name="T7" fmla="*/ 61677 h 247650"/>
                <a:gd name="T8" fmla="*/ 406908 w 447675"/>
                <a:gd name="T9" fmla="*/ 159785 h 247650"/>
                <a:gd name="T10" fmla="*/ 7144 w 447675"/>
                <a:gd name="T11" fmla="*/ 242652 h 2476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675"/>
                <a:gd name="T19" fmla="*/ 0 h 247650"/>
                <a:gd name="T20" fmla="*/ 447675 w 447675"/>
                <a:gd name="T21" fmla="*/ 247650 h 2476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675" h="247650">
                  <a:moveTo>
                    <a:pt x="7144" y="242652"/>
                  </a:moveTo>
                  <a:cubicBezTo>
                    <a:pt x="18288" y="204171"/>
                    <a:pt x="23050" y="167024"/>
                    <a:pt x="23050" y="167024"/>
                  </a:cubicBezTo>
                  <a:lnTo>
                    <a:pt x="401478" y="14433"/>
                  </a:lnTo>
                  <a:cubicBezTo>
                    <a:pt x="455580" y="-7379"/>
                    <a:pt x="449008" y="23101"/>
                    <a:pt x="437864" y="61677"/>
                  </a:cubicBezTo>
                  <a:lnTo>
                    <a:pt x="406908" y="159785"/>
                  </a:lnTo>
                  <a:cubicBezTo>
                    <a:pt x="324135" y="187503"/>
                    <a:pt x="7144" y="242652"/>
                    <a:pt x="7144" y="242652"/>
                  </a:cubicBez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73" name="Freeform: Shape 73">
              <a:extLst>
                <a:ext uri="{FF2B5EF4-FFF2-40B4-BE49-F238E27FC236}">
                  <a16:creationId xmlns:a16="http://schemas.microsoft.com/office/drawing/2014/main" id="{8E6F2EC3-B70F-4CA5-8C29-4A258F3EC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2132" y="2798921"/>
              <a:ext cx="123825" cy="114300"/>
            </a:xfrm>
            <a:custGeom>
              <a:avLst/>
              <a:gdLst>
                <a:gd name="T0" fmla="*/ 120586 w 123825"/>
                <a:gd name="T1" fmla="*/ 22670 h 114300"/>
                <a:gd name="T2" fmla="*/ 50387 w 123825"/>
                <a:gd name="T3" fmla="*/ 112300 h 114300"/>
                <a:gd name="T4" fmla="*/ 7144 w 123825"/>
                <a:gd name="T5" fmla="*/ 46673 h 114300"/>
                <a:gd name="T6" fmla="*/ 118396 w 123825"/>
                <a:gd name="T7" fmla="*/ 7144 h 114300"/>
                <a:gd name="T8" fmla="*/ 120586 w 123825"/>
                <a:gd name="T9" fmla="*/ 22670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825"/>
                <a:gd name="T16" fmla="*/ 0 h 114300"/>
                <a:gd name="T17" fmla="*/ 123825 w 123825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825" h="114300">
                  <a:moveTo>
                    <a:pt x="120586" y="22670"/>
                  </a:moveTo>
                  <a:lnTo>
                    <a:pt x="50387" y="112300"/>
                  </a:lnTo>
                  <a:lnTo>
                    <a:pt x="7144" y="46673"/>
                  </a:lnTo>
                  <a:lnTo>
                    <a:pt x="118396" y="7144"/>
                  </a:lnTo>
                  <a:lnTo>
                    <a:pt x="120586" y="22670"/>
                  </a:ln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74" name="Freeform: Shape 74">
              <a:extLst>
                <a:ext uri="{FF2B5EF4-FFF2-40B4-BE49-F238E27FC236}">
                  <a16:creationId xmlns:a16="http://schemas.microsoft.com/office/drawing/2014/main" id="{F0CF9841-C81B-45A6-95D5-A0E33130A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980" y="2816447"/>
              <a:ext cx="85725" cy="95250"/>
            </a:xfrm>
            <a:custGeom>
              <a:avLst/>
              <a:gdLst>
                <a:gd name="T0" fmla="*/ 7144 w 85725"/>
                <a:gd name="T1" fmla="*/ 17050 h 95250"/>
                <a:gd name="T2" fmla="*/ 54483 w 85725"/>
                <a:gd name="T3" fmla="*/ 89725 h 95250"/>
                <a:gd name="T4" fmla="*/ 86201 w 85725"/>
                <a:gd name="T5" fmla="*/ 28194 h 95250"/>
                <a:gd name="T6" fmla="*/ 15907 w 85725"/>
                <a:gd name="T7" fmla="*/ 7144 h 95250"/>
                <a:gd name="T8" fmla="*/ 7144 w 85725"/>
                <a:gd name="T9" fmla="*/ 17050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725"/>
                <a:gd name="T16" fmla="*/ 0 h 95250"/>
                <a:gd name="T17" fmla="*/ 85725 w 85725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725" h="95250">
                  <a:moveTo>
                    <a:pt x="7144" y="17050"/>
                  </a:moveTo>
                  <a:lnTo>
                    <a:pt x="54483" y="89725"/>
                  </a:lnTo>
                  <a:lnTo>
                    <a:pt x="86201" y="28194"/>
                  </a:lnTo>
                  <a:lnTo>
                    <a:pt x="15907" y="7144"/>
                  </a:lnTo>
                  <a:lnTo>
                    <a:pt x="7144" y="17050"/>
                  </a:ln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75" name="Freeform: Shape 75">
              <a:extLst>
                <a:ext uri="{FF2B5EF4-FFF2-40B4-BE49-F238E27FC236}">
                  <a16:creationId xmlns:a16="http://schemas.microsoft.com/office/drawing/2014/main" id="{22C7CD23-951B-43FD-94F4-90AB7133F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131" y="2777490"/>
              <a:ext cx="142875" cy="114300"/>
            </a:xfrm>
            <a:custGeom>
              <a:avLst/>
              <a:gdLst>
                <a:gd name="T0" fmla="*/ 136779 w 142875"/>
                <a:gd name="T1" fmla="*/ 50578 h 114300"/>
                <a:gd name="T2" fmla="*/ 50387 w 142875"/>
                <a:gd name="T3" fmla="*/ 111919 h 114300"/>
                <a:gd name="T4" fmla="*/ 7144 w 142875"/>
                <a:gd name="T5" fmla="*/ 46292 h 114300"/>
                <a:gd name="T6" fmla="*/ 117348 w 142875"/>
                <a:gd name="T7" fmla="*/ 7144 h 114300"/>
                <a:gd name="T8" fmla="*/ 136779 w 142875"/>
                <a:gd name="T9" fmla="*/ 50578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875"/>
                <a:gd name="T16" fmla="*/ 0 h 114300"/>
                <a:gd name="T17" fmla="*/ 142875 w 142875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875" h="114300">
                  <a:moveTo>
                    <a:pt x="136779" y="50578"/>
                  </a:moveTo>
                  <a:lnTo>
                    <a:pt x="50387" y="111919"/>
                  </a:lnTo>
                  <a:lnTo>
                    <a:pt x="7144" y="46292"/>
                  </a:lnTo>
                  <a:lnTo>
                    <a:pt x="117348" y="7144"/>
                  </a:lnTo>
                  <a:lnTo>
                    <a:pt x="136779" y="505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76" name="Freeform: Shape 76">
              <a:extLst>
                <a:ext uri="{FF2B5EF4-FFF2-40B4-BE49-F238E27FC236}">
                  <a16:creationId xmlns:a16="http://schemas.microsoft.com/office/drawing/2014/main" id="{22BF06A5-4A92-4BC7-A8DB-FD8CE017E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0123" y="2792540"/>
              <a:ext cx="95250" cy="104775"/>
            </a:xfrm>
            <a:custGeom>
              <a:avLst/>
              <a:gdLst>
                <a:gd name="T0" fmla="*/ 7144 w 95250"/>
                <a:gd name="T1" fmla="*/ 40958 h 104775"/>
                <a:gd name="T2" fmla="*/ 65532 w 95250"/>
                <a:gd name="T3" fmla="*/ 101917 h 104775"/>
                <a:gd name="T4" fmla="*/ 96298 w 95250"/>
                <a:gd name="T5" fmla="*/ 29432 h 104775"/>
                <a:gd name="T6" fmla="*/ 10763 w 95250"/>
                <a:gd name="T7" fmla="*/ 7144 h 104775"/>
                <a:gd name="T8" fmla="*/ 7144 w 95250"/>
                <a:gd name="T9" fmla="*/ 40958 h 104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104775"/>
                <a:gd name="T17" fmla="*/ 95250 w 95250"/>
                <a:gd name="T18" fmla="*/ 104775 h 1047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104775">
                  <a:moveTo>
                    <a:pt x="7144" y="40958"/>
                  </a:moveTo>
                  <a:lnTo>
                    <a:pt x="65532" y="101917"/>
                  </a:lnTo>
                  <a:lnTo>
                    <a:pt x="96298" y="29432"/>
                  </a:lnTo>
                  <a:lnTo>
                    <a:pt x="10763" y="7144"/>
                  </a:lnTo>
                  <a:lnTo>
                    <a:pt x="7144" y="40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77" name="Freeform: Shape 77">
              <a:extLst>
                <a:ext uri="{FF2B5EF4-FFF2-40B4-BE49-F238E27FC236}">
                  <a16:creationId xmlns:a16="http://schemas.microsoft.com/office/drawing/2014/main" id="{23F970EA-2191-452C-80E2-3EB243571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433" y="3026090"/>
              <a:ext cx="247650" cy="438150"/>
            </a:xfrm>
            <a:custGeom>
              <a:avLst/>
              <a:gdLst>
                <a:gd name="T0" fmla="*/ 134927 w 247650"/>
                <a:gd name="T1" fmla="*/ 368143 h 438150"/>
                <a:gd name="T2" fmla="*/ 193411 w 247650"/>
                <a:gd name="T3" fmla="*/ 431866 h 438150"/>
                <a:gd name="T4" fmla="*/ 188267 w 247650"/>
                <a:gd name="T5" fmla="*/ 432532 h 438150"/>
                <a:gd name="T6" fmla="*/ 247608 w 247650"/>
                <a:gd name="T7" fmla="*/ 376049 h 438150"/>
                <a:gd name="T8" fmla="*/ 149596 w 247650"/>
                <a:gd name="T9" fmla="*/ 66391 h 438150"/>
                <a:gd name="T10" fmla="*/ 39487 w 247650"/>
                <a:gd name="T11" fmla="*/ 11718 h 438150"/>
                <a:gd name="T12" fmla="*/ 39487 w 247650"/>
                <a:gd name="T13" fmla="*/ 11718 h 438150"/>
                <a:gd name="T14" fmla="*/ 20627 w 247650"/>
                <a:gd name="T15" fmla="*/ 117731 h 438150"/>
                <a:gd name="T16" fmla="*/ 134832 w 247650"/>
                <a:gd name="T17" fmla="*/ 368239 h 4381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7650"/>
                <a:gd name="T28" fmla="*/ 0 h 438150"/>
                <a:gd name="T29" fmla="*/ 247650 w 247650"/>
                <a:gd name="T30" fmla="*/ 438150 h 4381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7650" h="438150">
                  <a:moveTo>
                    <a:pt x="134927" y="368143"/>
                  </a:moveTo>
                  <a:cubicBezTo>
                    <a:pt x="137975" y="378049"/>
                    <a:pt x="147976" y="447201"/>
                    <a:pt x="193411" y="431866"/>
                  </a:cubicBezTo>
                  <a:lnTo>
                    <a:pt x="188267" y="432532"/>
                  </a:lnTo>
                  <a:cubicBezTo>
                    <a:pt x="233797" y="417197"/>
                    <a:pt x="247608" y="376049"/>
                    <a:pt x="247608" y="376049"/>
                  </a:cubicBezTo>
                  <a:lnTo>
                    <a:pt x="149596" y="66391"/>
                  </a:lnTo>
                  <a:cubicBezTo>
                    <a:pt x="134260" y="20862"/>
                    <a:pt x="84921" y="-3617"/>
                    <a:pt x="39487" y="11718"/>
                  </a:cubicBezTo>
                  <a:cubicBezTo>
                    <a:pt x="-6043" y="27053"/>
                    <a:pt x="5292" y="72297"/>
                    <a:pt x="20627" y="117731"/>
                  </a:cubicBezTo>
                  <a:lnTo>
                    <a:pt x="134832" y="368239"/>
                  </a:lnTo>
                  <a:lnTo>
                    <a:pt x="134927" y="368143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78" name="Freeform: Shape 78">
              <a:extLst>
                <a:ext uri="{FF2B5EF4-FFF2-40B4-BE49-F238E27FC236}">
                  <a16:creationId xmlns:a16="http://schemas.microsoft.com/office/drawing/2014/main" id="{B731614C-B23F-417D-BC3F-1CF2D1B2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8894" y="3164570"/>
              <a:ext cx="104775" cy="152400"/>
            </a:xfrm>
            <a:custGeom>
              <a:avLst/>
              <a:gdLst>
                <a:gd name="T0" fmla="*/ 84519 w 104775"/>
                <a:gd name="T1" fmla="*/ 85741 h 152400"/>
                <a:gd name="T2" fmla="*/ 86614 w 104775"/>
                <a:gd name="T3" fmla="*/ 8398 h 152400"/>
                <a:gd name="T4" fmla="*/ 21844 w 104775"/>
                <a:gd name="T5" fmla="*/ 88123 h 152400"/>
                <a:gd name="T6" fmla="*/ 18415 w 104775"/>
                <a:gd name="T7" fmla="*/ 143082 h 152400"/>
                <a:gd name="T8" fmla="*/ 84424 w 104775"/>
                <a:gd name="T9" fmla="*/ 85741 h 1524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775"/>
                <a:gd name="T16" fmla="*/ 0 h 152400"/>
                <a:gd name="T17" fmla="*/ 104775 w 104775"/>
                <a:gd name="T18" fmla="*/ 152400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775" h="152400">
                  <a:moveTo>
                    <a:pt x="84519" y="85741"/>
                  </a:moveTo>
                  <a:cubicBezTo>
                    <a:pt x="107569" y="57357"/>
                    <a:pt x="98140" y="19543"/>
                    <a:pt x="86614" y="8398"/>
                  </a:cubicBezTo>
                  <a:cubicBezTo>
                    <a:pt x="75089" y="-2841"/>
                    <a:pt x="44895" y="64501"/>
                    <a:pt x="21844" y="88123"/>
                  </a:cubicBezTo>
                  <a:cubicBezTo>
                    <a:pt x="-1111" y="111745"/>
                    <a:pt x="6890" y="131842"/>
                    <a:pt x="18415" y="143082"/>
                  </a:cubicBezTo>
                  <a:cubicBezTo>
                    <a:pt x="29845" y="154226"/>
                    <a:pt x="52324" y="125270"/>
                    <a:pt x="84424" y="85741"/>
                  </a:cubicBezTo>
                  <a:lnTo>
                    <a:pt x="84519" y="85741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79" name="Freeform: Shape 79">
              <a:extLst>
                <a:ext uri="{FF2B5EF4-FFF2-40B4-BE49-F238E27FC236}">
                  <a16:creationId xmlns:a16="http://schemas.microsoft.com/office/drawing/2014/main" id="{81532C03-DA42-4F6F-B48E-540F9D49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745" y="3261627"/>
              <a:ext cx="381000" cy="209550"/>
            </a:xfrm>
            <a:custGeom>
              <a:avLst/>
              <a:gdLst>
                <a:gd name="T0" fmla="*/ 313798 w 381000"/>
                <a:gd name="T1" fmla="*/ 73933 h 209550"/>
                <a:gd name="T2" fmla="*/ 377235 w 381000"/>
                <a:gd name="T3" fmla="*/ 32023 h 209550"/>
                <a:gd name="T4" fmla="*/ 343611 w 381000"/>
                <a:gd name="T5" fmla="*/ 7544 h 209550"/>
                <a:gd name="T6" fmla="*/ 53479 w 381000"/>
                <a:gd name="T7" fmla="*/ 100889 h 209550"/>
                <a:gd name="T8" fmla="*/ 17189 w 381000"/>
                <a:gd name="T9" fmla="*/ 187757 h 209550"/>
                <a:gd name="T10" fmla="*/ 17189 w 381000"/>
                <a:gd name="T11" fmla="*/ 187757 h 209550"/>
                <a:gd name="T12" fmla="*/ 124631 w 381000"/>
                <a:gd name="T13" fmla="*/ 184518 h 209550"/>
                <a:gd name="T14" fmla="*/ 313893 w 381000"/>
                <a:gd name="T15" fmla="*/ 73933 h 2095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81000"/>
                <a:gd name="T25" fmla="*/ 0 h 209550"/>
                <a:gd name="T26" fmla="*/ 381000 w 381000"/>
                <a:gd name="T27" fmla="*/ 209550 h 2095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81000" h="209550">
                  <a:moveTo>
                    <a:pt x="313798" y="73933"/>
                  </a:moveTo>
                  <a:cubicBezTo>
                    <a:pt x="323132" y="70218"/>
                    <a:pt x="377235" y="32023"/>
                    <a:pt x="377235" y="32023"/>
                  </a:cubicBezTo>
                  <a:cubicBezTo>
                    <a:pt x="354946" y="2019"/>
                    <a:pt x="343611" y="7544"/>
                    <a:pt x="343611" y="7544"/>
                  </a:cubicBezTo>
                  <a:lnTo>
                    <a:pt x="53479" y="100889"/>
                  </a:lnTo>
                  <a:cubicBezTo>
                    <a:pt x="11094" y="118891"/>
                    <a:pt x="-5194" y="157848"/>
                    <a:pt x="17189" y="187757"/>
                  </a:cubicBezTo>
                  <a:cubicBezTo>
                    <a:pt x="39573" y="217665"/>
                    <a:pt x="82245" y="202521"/>
                    <a:pt x="124631" y="184518"/>
                  </a:cubicBezTo>
                  <a:lnTo>
                    <a:pt x="313893" y="73933"/>
                  </a:lnTo>
                  <a:lnTo>
                    <a:pt x="313798" y="73933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80" name="Freeform: Shape 80">
              <a:extLst>
                <a:ext uri="{FF2B5EF4-FFF2-40B4-BE49-F238E27FC236}">
                  <a16:creationId xmlns:a16="http://schemas.microsoft.com/office/drawing/2014/main" id="{00ECCE70-375C-45FA-BA63-063062D23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7901" y="3618305"/>
              <a:ext cx="228600" cy="1238250"/>
            </a:xfrm>
            <a:custGeom>
              <a:avLst/>
              <a:gdLst>
                <a:gd name="T0" fmla="*/ 144969 w 228600"/>
                <a:gd name="T1" fmla="*/ 1215347 h 1238250"/>
                <a:gd name="T2" fmla="*/ 101250 w 228600"/>
                <a:gd name="T3" fmla="*/ 1233540 h 1238250"/>
                <a:gd name="T4" fmla="*/ 79342 w 228600"/>
                <a:gd name="T5" fmla="*/ 646895 h 1238250"/>
                <a:gd name="T6" fmla="*/ 54863 w 228600"/>
                <a:gd name="T7" fmla="*/ 18340 h 1238250"/>
                <a:gd name="T8" fmla="*/ 212026 w 228600"/>
                <a:gd name="T9" fmla="*/ 69775 h 1238250"/>
                <a:gd name="T10" fmla="*/ 204596 w 228600"/>
                <a:gd name="T11" fmla="*/ 647371 h 1238250"/>
                <a:gd name="T12" fmla="*/ 191070 w 228600"/>
                <a:gd name="T13" fmla="*/ 759576 h 1238250"/>
                <a:gd name="T14" fmla="*/ 144874 w 228600"/>
                <a:gd name="T15" fmla="*/ 1215347 h 12382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8600"/>
                <a:gd name="T25" fmla="*/ 0 h 1238250"/>
                <a:gd name="T26" fmla="*/ 228600 w 228600"/>
                <a:gd name="T27" fmla="*/ 1238250 h 12382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8600" h="1238250">
                  <a:moveTo>
                    <a:pt x="144969" y="1215347"/>
                  </a:moveTo>
                  <a:cubicBezTo>
                    <a:pt x="144969" y="1215347"/>
                    <a:pt x="103060" y="1255066"/>
                    <a:pt x="101250" y="1233540"/>
                  </a:cubicBezTo>
                  <a:cubicBezTo>
                    <a:pt x="85343" y="1036658"/>
                    <a:pt x="94963" y="785484"/>
                    <a:pt x="79342" y="646895"/>
                  </a:cubicBezTo>
                  <a:cubicBezTo>
                    <a:pt x="75151" y="609557"/>
                    <a:pt x="-63533" y="44058"/>
                    <a:pt x="54863" y="18340"/>
                  </a:cubicBezTo>
                  <a:cubicBezTo>
                    <a:pt x="162781" y="-5187"/>
                    <a:pt x="175735" y="6720"/>
                    <a:pt x="212026" y="69775"/>
                  </a:cubicBezTo>
                  <a:cubicBezTo>
                    <a:pt x="242315" y="122448"/>
                    <a:pt x="220407" y="599841"/>
                    <a:pt x="204596" y="647371"/>
                  </a:cubicBezTo>
                  <a:cubicBezTo>
                    <a:pt x="199262" y="663183"/>
                    <a:pt x="192785" y="742907"/>
                    <a:pt x="191070" y="759576"/>
                  </a:cubicBezTo>
                  <a:cubicBezTo>
                    <a:pt x="166115" y="994843"/>
                    <a:pt x="144874" y="1215347"/>
                    <a:pt x="144874" y="1215347"/>
                  </a:cubicBezTo>
                  <a:lnTo>
                    <a:pt x="144969" y="1215347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81" name="Freeform: Shape 81">
              <a:extLst>
                <a:ext uri="{FF2B5EF4-FFF2-40B4-BE49-F238E27FC236}">
                  <a16:creationId xmlns:a16="http://schemas.microsoft.com/office/drawing/2014/main" id="{5F09F52C-7692-4909-844D-2F5C0F4B3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648" y="4817301"/>
              <a:ext cx="152400" cy="123825"/>
            </a:xfrm>
            <a:custGeom>
              <a:avLst/>
              <a:gdLst>
                <a:gd name="T0" fmla="*/ 29120 w 152400"/>
                <a:gd name="T1" fmla="*/ 44640 h 123825"/>
                <a:gd name="T2" fmla="*/ 27405 w 152400"/>
                <a:gd name="T3" fmla="*/ 123412 h 123825"/>
                <a:gd name="T4" fmla="*/ 144467 w 152400"/>
                <a:gd name="T5" fmla="*/ 95789 h 123825"/>
                <a:gd name="T6" fmla="*/ 97319 w 152400"/>
                <a:gd name="T7" fmla="*/ 20161 h 123825"/>
                <a:gd name="T8" fmla="*/ 29215 w 152400"/>
                <a:gd name="T9" fmla="*/ 44640 h 1238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123825"/>
                <a:gd name="T17" fmla="*/ 152400 w 152400"/>
                <a:gd name="T18" fmla="*/ 123825 h 1238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23825">
                  <a:moveTo>
                    <a:pt x="29120" y="44640"/>
                  </a:moveTo>
                  <a:cubicBezTo>
                    <a:pt x="30739" y="62547"/>
                    <a:pt x="-19934" y="127508"/>
                    <a:pt x="27405" y="123412"/>
                  </a:cubicBezTo>
                  <a:cubicBezTo>
                    <a:pt x="144087" y="113125"/>
                    <a:pt x="151802" y="111506"/>
                    <a:pt x="144467" y="95789"/>
                  </a:cubicBezTo>
                  <a:cubicBezTo>
                    <a:pt x="127037" y="58832"/>
                    <a:pt x="107416" y="76739"/>
                    <a:pt x="97319" y="20161"/>
                  </a:cubicBezTo>
                  <a:cubicBezTo>
                    <a:pt x="91413" y="-13558"/>
                    <a:pt x="27596" y="26828"/>
                    <a:pt x="29215" y="44640"/>
                  </a:cubicBezTo>
                  <a:lnTo>
                    <a:pt x="29120" y="44640"/>
                  </a:ln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82" name="Freeform: Shape 82">
              <a:extLst>
                <a:ext uri="{FF2B5EF4-FFF2-40B4-BE49-F238E27FC236}">
                  <a16:creationId xmlns:a16="http://schemas.microsoft.com/office/drawing/2014/main" id="{2B703C49-F2A8-4E5C-8313-9E49A9231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4785" y="3010757"/>
              <a:ext cx="428625" cy="1285875"/>
            </a:xfrm>
            <a:custGeom>
              <a:avLst/>
              <a:gdLst>
                <a:gd name="T0" fmla="*/ 382190 w 428625"/>
                <a:gd name="T1" fmla="*/ 605695 h 1285875"/>
                <a:gd name="T2" fmla="*/ 394382 w 428625"/>
                <a:gd name="T3" fmla="*/ 368046 h 1285875"/>
                <a:gd name="T4" fmla="*/ 425529 w 428625"/>
                <a:gd name="T5" fmla="*/ 211169 h 1285875"/>
                <a:gd name="T6" fmla="*/ 244363 w 428625"/>
                <a:gd name="T7" fmla="*/ 7144 h 1285875"/>
                <a:gd name="T8" fmla="*/ 7476 w 428625"/>
                <a:gd name="T9" fmla="*/ 209169 h 1285875"/>
                <a:gd name="T10" fmla="*/ 87296 w 428625"/>
                <a:gd name="T11" fmla="*/ 553403 h 1285875"/>
                <a:gd name="T12" fmla="*/ 11191 w 428625"/>
                <a:gd name="T13" fmla="*/ 1256538 h 1285875"/>
                <a:gd name="T14" fmla="*/ 384000 w 428625"/>
                <a:gd name="T15" fmla="*/ 1241393 h 1285875"/>
                <a:gd name="T16" fmla="*/ 382285 w 428625"/>
                <a:gd name="T17" fmla="*/ 605504 h 12858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8625"/>
                <a:gd name="T28" fmla="*/ 0 h 1285875"/>
                <a:gd name="T29" fmla="*/ 428625 w 428625"/>
                <a:gd name="T30" fmla="*/ 1285875 h 12858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8625" h="1285875">
                  <a:moveTo>
                    <a:pt x="382190" y="605695"/>
                  </a:moveTo>
                  <a:cubicBezTo>
                    <a:pt x="361997" y="520065"/>
                    <a:pt x="379904" y="436245"/>
                    <a:pt x="394382" y="368046"/>
                  </a:cubicBezTo>
                  <a:cubicBezTo>
                    <a:pt x="414003" y="275082"/>
                    <a:pt x="425529" y="211169"/>
                    <a:pt x="425529" y="211169"/>
                  </a:cubicBezTo>
                  <a:cubicBezTo>
                    <a:pt x="425529" y="100013"/>
                    <a:pt x="403621" y="7144"/>
                    <a:pt x="244363" y="7144"/>
                  </a:cubicBezTo>
                  <a:cubicBezTo>
                    <a:pt x="85105" y="7144"/>
                    <a:pt x="7476" y="98012"/>
                    <a:pt x="7476" y="209169"/>
                  </a:cubicBezTo>
                  <a:cubicBezTo>
                    <a:pt x="7476" y="209169"/>
                    <a:pt x="87677" y="504254"/>
                    <a:pt x="87296" y="553403"/>
                  </a:cubicBezTo>
                  <a:cubicBezTo>
                    <a:pt x="86248" y="694087"/>
                    <a:pt x="-13955" y="867347"/>
                    <a:pt x="11191" y="1256538"/>
                  </a:cubicBezTo>
                  <a:cubicBezTo>
                    <a:pt x="15287" y="1319879"/>
                    <a:pt x="293702" y="1245299"/>
                    <a:pt x="384000" y="1241393"/>
                  </a:cubicBezTo>
                  <a:cubicBezTo>
                    <a:pt x="392477" y="1241012"/>
                    <a:pt x="432577" y="818198"/>
                    <a:pt x="382285" y="605504"/>
                  </a:cubicBezTo>
                  <a:lnTo>
                    <a:pt x="382190" y="605695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83" name="Freeform: Shape 83">
              <a:extLst>
                <a:ext uri="{FF2B5EF4-FFF2-40B4-BE49-F238E27FC236}">
                  <a16:creationId xmlns:a16="http://schemas.microsoft.com/office/drawing/2014/main" id="{95E2720D-A939-4C32-864B-36155C520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9298" y="3052284"/>
              <a:ext cx="228600" cy="438150"/>
            </a:xfrm>
            <a:custGeom>
              <a:avLst/>
              <a:gdLst>
                <a:gd name="T0" fmla="*/ 194596 w 228600"/>
                <a:gd name="T1" fmla="*/ 11718 h 438150"/>
                <a:gd name="T2" fmla="*/ 84487 w 228600"/>
                <a:gd name="T3" fmla="*/ 66391 h 438150"/>
                <a:gd name="T4" fmla="*/ 7144 w 228600"/>
                <a:gd name="T5" fmla="*/ 406720 h 438150"/>
                <a:gd name="T6" fmla="*/ 103537 w 228600"/>
                <a:gd name="T7" fmla="*/ 433580 h 438150"/>
                <a:gd name="T8" fmla="*/ 133064 w 228600"/>
                <a:gd name="T9" fmla="*/ 368334 h 438150"/>
                <a:gd name="T10" fmla="*/ 213551 w 228600"/>
                <a:gd name="T11" fmla="*/ 117826 h 438150"/>
                <a:gd name="T12" fmla="*/ 194691 w 228600"/>
                <a:gd name="T13" fmla="*/ 11813 h 438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600"/>
                <a:gd name="T22" fmla="*/ 0 h 438150"/>
                <a:gd name="T23" fmla="*/ 228600 w 228600"/>
                <a:gd name="T24" fmla="*/ 438150 h 4381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600" h="438150">
                  <a:moveTo>
                    <a:pt x="194596" y="11718"/>
                  </a:moveTo>
                  <a:cubicBezTo>
                    <a:pt x="149066" y="-3617"/>
                    <a:pt x="99822" y="20862"/>
                    <a:pt x="84487" y="66391"/>
                  </a:cubicBezTo>
                  <a:lnTo>
                    <a:pt x="7144" y="406720"/>
                  </a:lnTo>
                  <a:cubicBezTo>
                    <a:pt x="43815" y="409387"/>
                    <a:pt x="72009" y="416626"/>
                    <a:pt x="103537" y="433580"/>
                  </a:cubicBezTo>
                  <a:cubicBezTo>
                    <a:pt x="113919" y="399576"/>
                    <a:pt x="132017" y="371763"/>
                    <a:pt x="133064" y="368334"/>
                  </a:cubicBezTo>
                  <a:lnTo>
                    <a:pt x="213551" y="117826"/>
                  </a:lnTo>
                  <a:cubicBezTo>
                    <a:pt x="228886" y="72392"/>
                    <a:pt x="240221" y="27148"/>
                    <a:pt x="194691" y="11813"/>
                  </a:cubicBezTo>
                  <a:lnTo>
                    <a:pt x="194596" y="11718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84" name="Freeform: Shape 84">
              <a:extLst>
                <a:ext uri="{FF2B5EF4-FFF2-40B4-BE49-F238E27FC236}">
                  <a16:creationId xmlns:a16="http://schemas.microsoft.com/office/drawing/2014/main" id="{C27E1EC5-1E8D-4EB9-A027-070015E35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575" y="3718009"/>
              <a:ext cx="152400" cy="95250"/>
            </a:xfrm>
            <a:custGeom>
              <a:avLst/>
              <a:gdLst>
                <a:gd name="T0" fmla="*/ 85133 w 152400"/>
                <a:gd name="T1" fmla="*/ 80466 h 95250"/>
                <a:gd name="T2" fmla="*/ 8076 w 152400"/>
                <a:gd name="T3" fmla="*/ 73989 h 95250"/>
                <a:gd name="T4" fmla="*/ 94563 w 152400"/>
                <a:gd name="T5" fmla="*/ 18553 h 95250"/>
                <a:gd name="T6" fmla="*/ 149522 w 152400"/>
                <a:gd name="T7" fmla="*/ 21220 h 95250"/>
                <a:gd name="T8" fmla="*/ 85228 w 152400"/>
                <a:gd name="T9" fmla="*/ 80466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95250"/>
                <a:gd name="T17" fmla="*/ 152400 w 15240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95250">
                  <a:moveTo>
                    <a:pt x="85133" y="80466"/>
                  </a:moveTo>
                  <a:cubicBezTo>
                    <a:pt x="54367" y="100278"/>
                    <a:pt x="17886" y="86657"/>
                    <a:pt x="8076" y="73989"/>
                  </a:cubicBezTo>
                  <a:cubicBezTo>
                    <a:pt x="-1735" y="61321"/>
                    <a:pt x="68560" y="38746"/>
                    <a:pt x="94563" y="18553"/>
                  </a:cubicBezTo>
                  <a:cubicBezTo>
                    <a:pt x="120566" y="-1640"/>
                    <a:pt x="139711" y="8647"/>
                    <a:pt x="149522" y="21220"/>
                  </a:cubicBezTo>
                  <a:cubicBezTo>
                    <a:pt x="159333" y="33889"/>
                    <a:pt x="128091" y="52939"/>
                    <a:pt x="85228" y="80466"/>
                  </a:cubicBezTo>
                  <a:lnTo>
                    <a:pt x="85133" y="80466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85" name="Freeform: Shape 85">
              <a:extLst>
                <a:ext uri="{FF2B5EF4-FFF2-40B4-BE49-F238E27FC236}">
                  <a16:creationId xmlns:a16="http://schemas.microsoft.com/office/drawing/2014/main" id="{6B8B91C0-A00A-4F54-BB32-BD574E233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996" y="3407143"/>
              <a:ext cx="247650" cy="361950"/>
            </a:xfrm>
            <a:custGeom>
              <a:avLst/>
              <a:gdLst>
                <a:gd name="T0" fmla="*/ 75629 w 247650"/>
                <a:gd name="T1" fmla="*/ 314846 h 361950"/>
                <a:gd name="T2" fmla="*/ 34766 w 247650"/>
                <a:gd name="T3" fmla="*/ 361042 h 361950"/>
                <a:gd name="T4" fmla="*/ 7144 w 247650"/>
                <a:gd name="T5" fmla="*/ 330562 h 361950"/>
                <a:gd name="T6" fmla="*/ 139446 w 247650"/>
                <a:gd name="T7" fmla="*/ 47003 h 361950"/>
                <a:gd name="T8" fmla="*/ 229838 w 247650"/>
                <a:gd name="T9" fmla="*/ 20619 h 361950"/>
                <a:gd name="T10" fmla="*/ 229838 w 247650"/>
                <a:gd name="T11" fmla="*/ 20619 h 361950"/>
                <a:gd name="T12" fmla="*/ 214598 w 247650"/>
                <a:gd name="T13" fmla="*/ 127013 h 361950"/>
                <a:gd name="T14" fmla="*/ 75724 w 247650"/>
                <a:gd name="T15" fmla="*/ 314941 h 3619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7650"/>
                <a:gd name="T25" fmla="*/ 0 h 361950"/>
                <a:gd name="T26" fmla="*/ 247650 w 247650"/>
                <a:gd name="T27" fmla="*/ 361950 h 3619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7650" h="361950">
                  <a:moveTo>
                    <a:pt x="75629" y="314846"/>
                  </a:moveTo>
                  <a:cubicBezTo>
                    <a:pt x="70771" y="323704"/>
                    <a:pt x="34766" y="361042"/>
                    <a:pt x="34766" y="361042"/>
                  </a:cubicBezTo>
                  <a:cubicBezTo>
                    <a:pt x="7525" y="335515"/>
                    <a:pt x="7144" y="330562"/>
                    <a:pt x="7144" y="330562"/>
                  </a:cubicBezTo>
                  <a:lnTo>
                    <a:pt x="139446" y="47003"/>
                  </a:lnTo>
                  <a:cubicBezTo>
                    <a:pt x="162020" y="6903"/>
                    <a:pt x="202502" y="-4908"/>
                    <a:pt x="229838" y="20619"/>
                  </a:cubicBezTo>
                  <a:cubicBezTo>
                    <a:pt x="257080" y="46146"/>
                    <a:pt x="237268" y="86913"/>
                    <a:pt x="214598" y="127013"/>
                  </a:cubicBezTo>
                  <a:lnTo>
                    <a:pt x="75724" y="314941"/>
                  </a:lnTo>
                  <a:lnTo>
                    <a:pt x="75629" y="314846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86" name="Freeform: Shape 86">
              <a:extLst>
                <a:ext uri="{FF2B5EF4-FFF2-40B4-BE49-F238E27FC236}">
                  <a16:creationId xmlns:a16="http://schemas.microsoft.com/office/drawing/2014/main" id="{4A7EBF25-AF79-4559-990C-8BF9650F3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6123" y="4824719"/>
              <a:ext cx="152400" cy="123825"/>
            </a:xfrm>
            <a:custGeom>
              <a:avLst/>
              <a:gdLst>
                <a:gd name="T0" fmla="*/ 34901 w 152400"/>
                <a:gd name="T1" fmla="*/ 39889 h 123825"/>
                <a:gd name="T2" fmla="*/ 26233 w 152400"/>
                <a:gd name="T3" fmla="*/ 118185 h 123825"/>
                <a:gd name="T4" fmla="*/ 145201 w 152400"/>
                <a:gd name="T5" fmla="*/ 101040 h 123825"/>
                <a:gd name="T6" fmla="*/ 104910 w 152400"/>
                <a:gd name="T7" fmla="*/ 21601 h 123825"/>
                <a:gd name="T8" fmla="*/ 34901 w 152400"/>
                <a:gd name="T9" fmla="*/ 39984 h 1238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123825"/>
                <a:gd name="T17" fmla="*/ 152400 w 152400"/>
                <a:gd name="T18" fmla="*/ 123825 h 1238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23825">
                  <a:moveTo>
                    <a:pt x="34901" y="39889"/>
                  </a:moveTo>
                  <a:cubicBezTo>
                    <a:pt x="34901" y="57796"/>
                    <a:pt x="-21296" y="118185"/>
                    <a:pt x="26233" y="118185"/>
                  </a:cubicBezTo>
                  <a:cubicBezTo>
                    <a:pt x="143391" y="118185"/>
                    <a:pt x="151201" y="117232"/>
                    <a:pt x="145201" y="101040"/>
                  </a:cubicBezTo>
                  <a:cubicBezTo>
                    <a:pt x="131104" y="62654"/>
                    <a:pt x="109958" y="78751"/>
                    <a:pt x="104910" y="21601"/>
                  </a:cubicBezTo>
                  <a:cubicBezTo>
                    <a:pt x="101957" y="-12498"/>
                    <a:pt x="34901" y="22077"/>
                    <a:pt x="34901" y="39984"/>
                  </a:cubicBezTo>
                  <a:lnTo>
                    <a:pt x="34901" y="39889"/>
                  </a:ln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87" name="Freeform: Shape 87">
              <a:extLst>
                <a:ext uri="{FF2B5EF4-FFF2-40B4-BE49-F238E27FC236}">
                  <a16:creationId xmlns:a16="http://schemas.microsoft.com/office/drawing/2014/main" id="{90ECA146-D82A-4F96-9EF5-74F5D3E06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0840" y="2850823"/>
              <a:ext cx="228600" cy="219075"/>
            </a:xfrm>
            <a:custGeom>
              <a:avLst/>
              <a:gdLst>
                <a:gd name="T0" fmla="*/ 27246 w 228600"/>
                <a:gd name="T1" fmla="*/ 188795 h 219075"/>
                <a:gd name="T2" fmla="*/ 109542 w 228600"/>
                <a:gd name="T3" fmla="*/ 218513 h 219075"/>
                <a:gd name="T4" fmla="*/ 211650 w 228600"/>
                <a:gd name="T5" fmla="*/ 171269 h 219075"/>
                <a:gd name="T6" fmla="*/ 115829 w 228600"/>
                <a:gd name="T7" fmla="*/ 7153 h 219075"/>
                <a:gd name="T8" fmla="*/ 27246 w 228600"/>
                <a:gd name="T9" fmla="*/ 188890 h 2190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8600"/>
                <a:gd name="T16" fmla="*/ 0 h 219075"/>
                <a:gd name="T17" fmla="*/ 228600 w 228600"/>
                <a:gd name="T18" fmla="*/ 219075 h 2190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8600" h="219075">
                  <a:moveTo>
                    <a:pt x="27246" y="188795"/>
                  </a:moveTo>
                  <a:cubicBezTo>
                    <a:pt x="-35904" y="211274"/>
                    <a:pt x="66013" y="219085"/>
                    <a:pt x="109542" y="218513"/>
                  </a:cubicBezTo>
                  <a:cubicBezTo>
                    <a:pt x="153167" y="217942"/>
                    <a:pt x="268705" y="199082"/>
                    <a:pt x="211650" y="171269"/>
                  </a:cubicBezTo>
                  <a:cubicBezTo>
                    <a:pt x="116019" y="124597"/>
                    <a:pt x="210317" y="5915"/>
                    <a:pt x="115829" y="7153"/>
                  </a:cubicBezTo>
                  <a:cubicBezTo>
                    <a:pt x="32390" y="8201"/>
                    <a:pt x="132117" y="151552"/>
                    <a:pt x="27246" y="188890"/>
                  </a:cubicBezTo>
                  <a:lnTo>
                    <a:pt x="27246" y="188795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88" name="Freeform: Shape 88">
              <a:extLst>
                <a:ext uri="{FF2B5EF4-FFF2-40B4-BE49-F238E27FC236}">
                  <a16:creationId xmlns:a16="http://schemas.microsoft.com/office/drawing/2014/main" id="{19A2B2EE-0B19-40A2-9149-F22CB759F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7620" y="2653852"/>
              <a:ext cx="95250" cy="95250"/>
            </a:xfrm>
            <a:custGeom>
              <a:avLst/>
              <a:gdLst>
                <a:gd name="T0" fmla="*/ 96205 w 95250"/>
                <a:gd name="T1" fmla="*/ 50486 h 95250"/>
                <a:gd name="T2" fmla="*/ 52200 w 95250"/>
                <a:gd name="T3" fmla="*/ 94967 h 95250"/>
                <a:gd name="T4" fmla="*/ 7147 w 95250"/>
                <a:gd name="T5" fmla="*/ 51629 h 95250"/>
                <a:gd name="T6" fmla="*/ 51152 w 95250"/>
                <a:gd name="T7" fmla="*/ 7147 h 95250"/>
                <a:gd name="T8" fmla="*/ 96205 w 95250"/>
                <a:gd name="T9" fmla="*/ 50486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96205" y="50486"/>
                  </a:moveTo>
                  <a:cubicBezTo>
                    <a:pt x="96586" y="74679"/>
                    <a:pt x="76869" y="94682"/>
                    <a:pt x="52200" y="94967"/>
                  </a:cubicBezTo>
                  <a:cubicBezTo>
                    <a:pt x="27625" y="95253"/>
                    <a:pt x="7528" y="75822"/>
                    <a:pt x="7147" y="51629"/>
                  </a:cubicBezTo>
                  <a:cubicBezTo>
                    <a:pt x="6861" y="27340"/>
                    <a:pt x="26578" y="7433"/>
                    <a:pt x="51152" y="7147"/>
                  </a:cubicBezTo>
                  <a:cubicBezTo>
                    <a:pt x="75822" y="6861"/>
                    <a:pt x="95919" y="26197"/>
                    <a:pt x="96205" y="50486"/>
                  </a:cubicBezTo>
                  <a:close/>
                </a:path>
              </a:pathLst>
            </a:custGeom>
            <a:solidFill>
              <a:srgbClr val="FBD2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89" name="Freeform: Shape 89">
              <a:extLst>
                <a:ext uri="{FF2B5EF4-FFF2-40B4-BE49-F238E27FC236}">
                  <a16:creationId xmlns:a16="http://schemas.microsoft.com/office/drawing/2014/main" id="{3787B579-15B7-490C-8F6D-5FCBB6583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0450" y="2634325"/>
              <a:ext cx="228600" cy="304800"/>
            </a:xfrm>
            <a:custGeom>
              <a:avLst/>
              <a:gdLst>
                <a:gd name="T0" fmla="*/ 7156 w 228600"/>
                <a:gd name="T1" fmla="*/ 182027 h 304800"/>
                <a:gd name="T2" fmla="*/ 133267 w 228600"/>
                <a:gd name="T3" fmla="*/ 302042 h 304800"/>
                <a:gd name="T4" fmla="*/ 226802 w 228600"/>
                <a:gd name="T5" fmla="*/ 188123 h 304800"/>
                <a:gd name="T6" fmla="*/ 149555 w 228600"/>
                <a:gd name="T7" fmla="*/ 7148 h 304800"/>
                <a:gd name="T8" fmla="*/ 7156 w 228600"/>
                <a:gd name="T9" fmla="*/ 182027 h 304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8600"/>
                <a:gd name="T16" fmla="*/ 0 h 304800"/>
                <a:gd name="T17" fmla="*/ 228600 w 228600"/>
                <a:gd name="T18" fmla="*/ 304800 h 3048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8600" h="304800">
                  <a:moveTo>
                    <a:pt x="7156" y="182027"/>
                  </a:moveTo>
                  <a:cubicBezTo>
                    <a:pt x="7727" y="229462"/>
                    <a:pt x="110407" y="302328"/>
                    <a:pt x="133267" y="302042"/>
                  </a:cubicBezTo>
                  <a:cubicBezTo>
                    <a:pt x="156603" y="301756"/>
                    <a:pt x="235947" y="277563"/>
                    <a:pt x="226802" y="188123"/>
                  </a:cubicBezTo>
                  <a:cubicBezTo>
                    <a:pt x="218135" y="104208"/>
                    <a:pt x="213849" y="6386"/>
                    <a:pt x="149555" y="7148"/>
                  </a:cubicBezTo>
                  <a:cubicBezTo>
                    <a:pt x="85261" y="8005"/>
                    <a:pt x="6013" y="92683"/>
                    <a:pt x="7156" y="182027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90" name="Freeform: Shape 90">
              <a:extLst>
                <a:ext uri="{FF2B5EF4-FFF2-40B4-BE49-F238E27FC236}">
                  <a16:creationId xmlns:a16="http://schemas.microsoft.com/office/drawing/2014/main" id="{806245AA-A828-435E-83C0-37112E085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699" y="2610126"/>
              <a:ext cx="219075" cy="247650"/>
            </a:xfrm>
            <a:custGeom>
              <a:avLst/>
              <a:gdLst>
                <a:gd name="T0" fmla="*/ 219068 w 219075"/>
                <a:gd name="T1" fmla="*/ 72304 h 247650"/>
                <a:gd name="T2" fmla="*/ 46380 w 219075"/>
                <a:gd name="T3" fmla="*/ 249565 h 247650"/>
                <a:gd name="T4" fmla="*/ 140297 w 219075"/>
                <a:gd name="T5" fmla="*/ 9154 h 247650"/>
                <a:gd name="T6" fmla="*/ 219068 w 219075"/>
                <a:gd name="T7" fmla="*/ 72209 h 2476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9075"/>
                <a:gd name="T13" fmla="*/ 0 h 247650"/>
                <a:gd name="T14" fmla="*/ 219075 w 219075"/>
                <a:gd name="T15" fmla="*/ 247650 h 2476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9075" h="247650">
                  <a:moveTo>
                    <a:pt x="219068" y="72304"/>
                  </a:moveTo>
                  <a:cubicBezTo>
                    <a:pt x="119722" y="73638"/>
                    <a:pt x="126485" y="248612"/>
                    <a:pt x="46380" y="249565"/>
                  </a:cubicBezTo>
                  <a:cubicBezTo>
                    <a:pt x="-33725" y="250517"/>
                    <a:pt x="14376" y="33919"/>
                    <a:pt x="140297" y="9154"/>
                  </a:cubicBezTo>
                  <a:cubicBezTo>
                    <a:pt x="218973" y="-6277"/>
                    <a:pt x="219068" y="72209"/>
                    <a:pt x="219068" y="72209"/>
                  </a:cubicBezTo>
                  <a:lnTo>
                    <a:pt x="219068" y="72304"/>
                  </a:lnTo>
                  <a:close/>
                </a:path>
              </a:pathLst>
            </a:custGeom>
            <a:solidFill>
              <a:srgbClr val="FBD2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91" name="Freeform: Shape 91">
              <a:extLst>
                <a:ext uri="{FF2B5EF4-FFF2-40B4-BE49-F238E27FC236}">
                  <a16:creationId xmlns:a16="http://schemas.microsoft.com/office/drawing/2014/main" id="{2CEDDD0B-DD89-4F84-BEA7-4570C631D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1326" y="2611270"/>
              <a:ext cx="142875" cy="95250"/>
            </a:xfrm>
            <a:custGeom>
              <a:avLst/>
              <a:gdLst>
                <a:gd name="T0" fmla="*/ 138495 w 142875"/>
                <a:gd name="T1" fmla="*/ 49443 h 95250"/>
                <a:gd name="T2" fmla="*/ 73345 w 142875"/>
                <a:gd name="T3" fmla="*/ 93354 h 95250"/>
                <a:gd name="T4" fmla="*/ 7146 w 142875"/>
                <a:gd name="T5" fmla="*/ 51063 h 95250"/>
                <a:gd name="T6" fmla="*/ 72297 w 142875"/>
                <a:gd name="T7" fmla="*/ 7153 h 95250"/>
                <a:gd name="T8" fmla="*/ 138495 w 142875"/>
                <a:gd name="T9" fmla="*/ 49443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875"/>
                <a:gd name="T16" fmla="*/ 0 h 95250"/>
                <a:gd name="T17" fmla="*/ 142875 w 142875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875" h="95250">
                  <a:moveTo>
                    <a:pt x="138495" y="49443"/>
                  </a:moveTo>
                  <a:cubicBezTo>
                    <a:pt x="138781" y="73256"/>
                    <a:pt x="109635" y="92878"/>
                    <a:pt x="73345" y="93354"/>
                  </a:cubicBezTo>
                  <a:cubicBezTo>
                    <a:pt x="37150" y="93830"/>
                    <a:pt x="7431" y="74875"/>
                    <a:pt x="7146" y="51063"/>
                  </a:cubicBezTo>
                  <a:cubicBezTo>
                    <a:pt x="6860" y="27250"/>
                    <a:pt x="36006" y="7534"/>
                    <a:pt x="72297" y="7153"/>
                  </a:cubicBezTo>
                  <a:cubicBezTo>
                    <a:pt x="108587" y="6676"/>
                    <a:pt x="138210" y="25631"/>
                    <a:pt x="138495" y="49443"/>
                  </a:cubicBezTo>
                  <a:close/>
                </a:path>
              </a:pathLst>
            </a:custGeom>
            <a:solidFill>
              <a:srgbClr val="FBD2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92" name="Freeform: Shape 92">
              <a:extLst>
                <a:ext uri="{FF2B5EF4-FFF2-40B4-BE49-F238E27FC236}">
                  <a16:creationId xmlns:a16="http://schemas.microsoft.com/office/drawing/2014/main" id="{BF1C500D-2204-4111-86BF-4DBAC26E9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5298" y="2589946"/>
              <a:ext cx="209550" cy="561975"/>
            </a:xfrm>
            <a:custGeom>
              <a:avLst/>
              <a:gdLst>
                <a:gd name="T0" fmla="*/ 7144 w 209550"/>
                <a:gd name="T1" fmla="*/ 303082 h 561975"/>
                <a:gd name="T2" fmla="*/ 87916 w 209550"/>
                <a:gd name="T3" fmla="*/ 527872 h 561975"/>
                <a:gd name="T4" fmla="*/ 145256 w 209550"/>
                <a:gd name="T5" fmla="*/ 401285 h 561975"/>
                <a:gd name="T6" fmla="*/ 87058 w 209550"/>
                <a:gd name="T7" fmla="*/ 197164 h 561975"/>
                <a:gd name="T8" fmla="*/ 198691 w 209550"/>
                <a:gd name="T9" fmla="*/ 26476 h 561975"/>
                <a:gd name="T10" fmla="*/ 7144 w 209550"/>
                <a:gd name="T11" fmla="*/ 303177 h 5619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9550"/>
                <a:gd name="T19" fmla="*/ 0 h 561975"/>
                <a:gd name="T20" fmla="*/ 209550 w 209550"/>
                <a:gd name="T21" fmla="*/ 561975 h 5619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9550" h="561975">
                  <a:moveTo>
                    <a:pt x="7144" y="303082"/>
                  </a:moveTo>
                  <a:cubicBezTo>
                    <a:pt x="7144" y="487010"/>
                    <a:pt x="70199" y="378234"/>
                    <a:pt x="87916" y="527872"/>
                  </a:cubicBezTo>
                  <a:cubicBezTo>
                    <a:pt x="96869" y="602834"/>
                    <a:pt x="150114" y="528253"/>
                    <a:pt x="145256" y="401285"/>
                  </a:cubicBezTo>
                  <a:cubicBezTo>
                    <a:pt x="142684" y="333657"/>
                    <a:pt x="87058" y="260981"/>
                    <a:pt x="87058" y="197164"/>
                  </a:cubicBezTo>
                  <a:cubicBezTo>
                    <a:pt x="87058" y="13331"/>
                    <a:pt x="247745" y="81340"/>
                    <a:pt x="198691" y="26476"/>
                  </a:cubicBezTo>
                  <a:cubicBezTo>
                    <a:pt x="129159" y="-51439"/>
                    <a:pt x="7144" y="119345"/>
                    <a:pt x="7144" y="303177"/>
                  </a:cubicBezTo>
                  <a:lnTo>
                    <a:pt x="7144" y="303082"/>
                  </a:ln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93" name="Freeform: Shape 93">
              <a:extLst>
                <a:ext uri="{FF2B5EF4-FFF2-40B4-BE49-F238E27FC236}">
                  <a16:creationId xmlns:a16="http://schemas.microsoft.com/office/drawing/2014/main" id="{8CD346E6-E235-4398-857F-AA69ECAB9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3674" y="4694587"/>
              <a:ext cx="57150" cy="171450"/>
            </a:xfrm>
            <a:custGeom>
              <a:avLst/>
              <a:gdLst>
                <a:gd name="T0" fmla="*/ 7144 w 57150"/>
                <a:gd name="T1" fmla="*/ 136588 h 171450"/>
                <a:gd name="T2" fmla="*/ 32766 w 57150"/>
                <a:gd name="T3" fmla="*/ 164878 h 171450"/>
                <a:gd name="T4" fmla="*/ 32766 w 57150"/>
                <a:gd name="T5" fmla="*/ 164878 h 171450"/>
                <a:gd name="T6" fmla="*/ 58388 w 57150"/>
                <a:gd name="T7" fmla="*/ 136588 h 171450"/>
                <a:gd name="T8" fmla="*/ 58388 w 57150"/>
                <a:gd name="T9" fmla="*/ 35528 h 171450"/>
                <a:gd name="T10" fmla="*/ 32766 w 57150"/>
                <a:gd name="T11" fmla="*/ 7144 h 171450"/>
                <a:gd name="T12" fmla="*/ 32766 w 57150"/>
                <a:gd name="T13" fmla="*/ 7144 h 171450"/>
                <a:gd name="T14" fmla="*/ 7144 w 57150"/>
                <a:gd name="T15" fmla="*/ 35528 h 171450"/>
                <a:gd name="T16" fmla="*/ 7144 w 57150"/>
                <a:gd name="T17" fmla="*/ 136588 h 1714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150"/>
                <a:gd name="T28" fmla="*/ 0 h 171450"/>
                <a:gd name="T29" fmla="*/ 57150 w 57150"/>
                <a:gd name="T30" fmla="*/ 171450 h 1714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150" h="171450">
                  <a:moveTo>
                    <a:pt x="7144" y="136588"/>
                  </a:moveTo>
                  <a:cubicBezTo>
                    <a:pt x="7144" y="152305"/>
                    <a:pt x="18574" y="164878"/>
                    <a:pt x="32766" y="164878"/>
                  </a:cubicBezTo>
                  <a:cubicBezTo>
                    <a:pt x="46958" y="164878"/>
                    <a:pt x="58388" y="152210"/>
                    <a:pt x="58388" y="136588"/>
                  </a:cubicBezTo>
                  <a:lnTo>
                    <a:pt x="58388" y="35528"/>
                  </a:lnTo>
                  <a:cubicBezTo>
                    <a:pt x="58388" y="19812"/>
                    <a:pt x="46958" y="7144"/>
                    <a:pt x="32766" y="7144"/>
                  </a:cubicBezTo>
                  <a:cubicBezTo>
                    <a:pt x="18574" y="7144"/>
                    <a:pt x="7144" y="19812"/>
                    <a:pt x="7144" y="35528"/>
                  </a:cubicBezTo>
                  <a:lnTo>
                    <a:pt x="7144" y="136588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94" name="Freeform: Shape 94">
              <a:extLst>
                <a:ext uri="{FF2B5EF4-FFF2-40B4-BE49-F238E27FC236}">
                  <a16:creationId xmlns:a16="http://schemas.microsoft.com/office/drawing/2014/main" id="{BCE84951-4761-46F9-88BF-9D44F362F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7761" y="3601568"/>
              <a:ext cx="333375" cy="1181100"/>
            </a:xfrm>
            <a:custGeom>
              <a:avLst/>
              <a:gdLst>
                <a:gd name="T0" fmla="*/ 254222 w 333375"/>
                <a:gd name="T1" fmla="*/ 32029 h 1181100"/>
                <a:gd name="T2" fmla="*/ 100679 w 333375"/>
                <a:gd name="T3" fmla="*/ 69367 h 1181100"/>
                <a:gd name="T4" fmla="*/ 7144 w 333375"/>
                <a:gd name="T5" fmla="*/ 633723 h 1181100"/>
                <a:gd name="T6" fmla="*/ 75724 w 333375"/>
                <a:gd name="T7" fmla="*/ 1168837 h 1181100"/>
                <a:gd name="T8" fmla="*/ 141922 w 333375"/>
                <a:gd name="T9" fmla="*/ 1174743 h 1181100"/>
                <a:gd name="T10" fmla="*/ 164211 w 333375"/>
                <a:gd name="T11" fmla="*/ 805173 h 1181100"/>
                <a:gd name="T12" fmla="*/ 148971 w 333375"/>
                <a:gd name="T13" fmla="*/ 639914 h 1181100"/>
                <a:gd name="T14" fmla="*/ 243173 w 333375"/>
                <a:gd name="T15" fmla="*/ 441794 h 1181100"/>
                <a:gd name="T16" fmla="*/ 332518 w 333375"/>
                <a:gd name="T17" fmla="*/ 156901 h 1181100"/>
                <a:gd name="T18" fmla="*/ 254413 w 333375"/>
                <a:gd name="T19" fmla="*/ 31933 h 1181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3375"/>
                <a:gd name="T31" fmla="*/ 0 h 1181100"/>
                <a:gd name="T32" fmla="*/ 333375 w 333375"/>
                <a:gd name="T33" fmla="*/ 1181100 h 1181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3375" h="1181100">
                  <a:moveTo>
                    <a:pt x="254222" y="32029"/>
                  </a:moveTo>
                  <a:cubicBezTo>
                    <a:pt x="171164" y="-10548"/>
                    <a:pt x="127159" y="1263"/>
                    <a:pt x="100679" y="69367"/>
                  </a:cubicBezTo>
                  <a:cubicBezTo>
                    <a:pt x="26194" y="261010"/>
                    <a:pt x="7144" y="571715"/>
                    <a:pt x="7144" y="633723"/>
                  </a:cubicBezTo>
                  <a:cubicBezTo>
                    <a:pt x="7144" y="758215"/>
                    <a:pt x="75724" y="1168837"/>
                    <a:pt x="75724" y="1168837"/>
                  </a:cubicBezTo>
                  <a:cubicBezTo>
                    <a:pt x="75724" y="1168837"/>
                    <a:pt x="142494" y="1193222"/>
                    <a:pt x="141922" y="1174743"/>
                  </a:cubicBezTo>
                  <a:cubicBezTo>
                    <a:pt x="133826" y="885659"/>
                    <a:pt x="165640" y="907948"/>
                    <a:pt x="164211" y="805173"/>
                  </a:cubicBezTo>
                  <a:cubicBezTo>
                    <a:pt x="163449" y="745547"/>
                    <a:pt x="144399" y="690873"/>
                    <a:pt x="148971" y="639914"/>
                  </a:cubicBezTo>
                  <a:cubicBezTo>
                    <a:pt x="150400" y="624008"/>
                    <a:pt x="224885" y="489229"/>
                    <a:pt x="243173" y="441794"/>
                  </a:cubicBezTo>
                  <a:cubicBezTo>
                    <a:pt x="291465" y="315874"/>
                    <a:pt x="314515" y="220052"/>
                    <a:pt x="332518" y="156901"/>
                  </a:cubicBezTo>
                  <a:cubicBezTo>
                    <a:pt x="349853" y="95370"/>
                    <a:pt x="285560" y="47935"/>
                    <a:pt x="254413" y="31933"/>
                  </a:cubicBezTo>
                  <a:lnTo>
                    <a:pt x="254222" y="32029"/>
                  </a:ln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95" name="Freeform: Shape 95">
              <a:extLst>
                <a:ext uri="{FF2B5EF4-FFF2-40B4-BE49-F238E27FC236}">
                  <a16:creationId xmlns:a16="http://schemas.microsoft.com/office/drawing/2014/main" id="{D9A2DF56-9DDF-4465-B1AC-E2B72AC28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7572" y="3618643"/>
              <a:ext cx="228600" cy="1171575"/>
            </a:xfrm>
            <a:custGeom>
              <a:avLst/>
              <a:gdLst>
                <a:gd name="T0" fmla="*/ 144411 w 228600"/>
                <a:gd name="T1" fmla="*/ 14954 h 1171575"/>
                <a:gd name="T2" fmla="*/ 128218 w 228600"/>
                <a:gd name="T3" fmla="*/ 7144 h 1171575"/>
                <a:gd name="T4" fmla="*/ 139172 w 228600"/>
                <a:gd name="T5" fmla="*/ 91821 h 1171575"/>
                <a:gd name="T6" fmla="*/ 121932 w 228600"/>
                <a:gd name="T7" fmla="*/ 202121 h 1171575"/>
                <a:gd name="T8" fmla="*/ 121932 w 228600"/>
                <a:gd name="T9" fmla="*/ 202121 h 1171575"/>
                <a:gd name="T10" fmla="*/ 121932 w 228600"/>
                <a:gd name="T11" fmla="*/ 202121 h 1171575"/>
                <a:gd name="T12" fmla="*/ 95548 w 228600"/>
                <a:gd name="T13" fmla="*/ 407098 h 1171575"/>
                <a:gd name="T14" fmla="*/ 9823 w 228600"/>
                <a:gd name="T15" fmla="*/ 639985 h 1171575"/>
                <a:gd name="T16" fmla="*/ 17824 w 228600"/>
                <a:gd name="T17" fmla="*/ 802577 h 1171575"/>
                <a:gd name="T18" fmla="*/ 7251 w 228600"/>
                <a:gd name="T19" fmla="*/ 1159669 h 1171575"/>
                <a:gd name="T20" fmla="*/ 32111 w 228600"/>
                <a:gd name="T21" fmla="*/ 1157669 h 1171575"/>
                <a:gd name="T22" fmla="*/ 54400 w 228600"/>
                <a:gd name="T23" fmla="*/ 788098 h 1171575"/>
                <a:gd name="T24" fmla="*/ 39160 w 228600"/>
                <a:gd name="T25" fmla="*/ 622840 h 1171575"/>
                <a:gd name="T26" fmla="*/ 133362 w 228600"/>
                <a:gd name="T27" fmla="*/ 424720 h 1171575"/>
                <a:gd name="T28" fmla="*/ 222707 w 228600"/>
                <a:gd name="T29" fmla="*/ 139827 h 1171575"/>
                <a:gd name="T30" fmla="*/ 144601 w 228600"/>
                <a:gd name="T31" fmla="*/ 14859 h 11715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8600"/>
                <a:gd name="T49" fmla="*/ 0 h 1171575"/>
                <a:gd name="T50" fmla="*/ 228600 w 228600"/>
                <a:gd name="T51" fmla="*/ 1171575 h 117157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8600" h="1171575">
                  <a:moveTo>
                    <a:pt x="144411" y="14954"/>
                  </a:moveTo>
                  <a:cubicBezTo>
                    <a:pt x="138791" y="12097"/>
                    <a:pt x="133362" y="9525"/>
                    <a:pt x="128218" y="7144"/>
                  </a:cubicBezTo>
                  <a:cubicBezTo>
                    <a:pt x="137172" y="33814"/>
                    <a:pt x="141363" y="62389"/>
                    <a:pt x="139172" y="91821"/>
                  </a:cubicBezTo>
                  <a:cubicBezTo>
                    <a:pt x="136505" y="128492"/>
                    <a:pt x="130314" y="166592"/>
                    <a:pt x="121932" y="202121"/>
                  </a:cubicBezTo>
                  <a:cubicBezTo>
                    <a:pt x="121932" y="201739"/>
                    <a:pt x="121932" y="201644"/>
                    <a:pt x="121932" y="202121"/>
                  </a:cubicBezTo>
                  <a:cubicBezTo>
                    <a:pt x="120789" y="206883"/>
                    <a:pt x="120122" y="354425"/>
                    <a:pt x="95548" y="407098"/>
                  </a:cubicBezTo>
                  <a:cubicBezTo>
                    <a:pt x="71640" y="458438"/>
                    <a:pt x="5156" y="598075"/>
                    <a:pt x="9823" y="639985"/>
                  </a:cubicBezTo>
                  <a:cubicBezTo>
                    <a:pt x="12775" y="667131"/>
                    <a:pt x="17443" y="775145"/>
                    <a:pt x="17824" y="802577"/>
                  </a:cubicBezTo>
                  <a:cubicBezTo>
                    <a:pt x="17443" y="851345"/>
                    <a:pt x="5917" y="1062323"/>
                    <a:pt x="7251" y="1159669"/>
                  </a:cubicBezTo>
                  <a:cubicBezTo>
                    <a:pt x="26110" y="1164717"/>
                    <a:pt x="32492" y="1168527"/>
                    <a:pt x="32111" y="1157669"/>
                  </a:cubicBezTo>
                  <a:cubicBezTo>
                    <a:pt x="24015" y="868585"/>
                    <a:pt x="55829" y="890873"/>
                    <a:pt x="54400" y="788098"/>
                  </a:cubicBezTo>
                  <a:cubicBezTo>
                    <a:pt x="53638" y="728472"/>
                    <a:pt x="34588" y="673798"/>
                    <a:pt x="39160" y="622840"/>
                  </a:cubicBezTo>
                  <a:cubicBezTo>
                    <a:pt x="40589" y="606933"/>
                    <a:pt x="115074" y="472154"/>
                    <a:pt x="133362" y="424720"/>
                  </a:cubicBezTo>
                  <a:cubicBezTo>
                    <a:pt x="181654" y="298799"/>
                    <a:pt x="204704" y="202978"/>
                    <a:pt x="222707" y="139827"/>
                  </a:cubicBezTo>
                  <a:cubicBezTo>
                    <a:pt x="240042" y="78296"/>
                    <a:pt x="175748" y="30861"/>
                    <a:pt x="144601" y="14859"/>
                  </a:cubicBezTo>
                  <a:lnTo>
                    <a:pt x="144411" y="14954"/>
                  </a:ln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96" name="Freeform: Shape 96">
              <a:extLst>
                <a:ext uri="{FF2B5EF4-FFF2-40B4-BE49-F238E27FC236}">
                  <a16:creationId xmlns:a16="http://schemas.microsoft.com/office/drawing/2014/main" id="{6292173A-C787-458E-9AE5-023116D30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9229" y="3580829"/>
              <a:ext cx="295275" cy="171450"/>
            </a:xfrm>
            <a:custGeom>
              <a:avLst/>
              <a:gdLst>
                <a:gd name="T0" fmla="*/ 294676 w 295275"/>
                <a:gd name="T1" fmla="*/ 39529 h 171450"/>
                <a:gd name="T2" fmla="*/ 291532 w 295275"/>
                <a:gd name="T3" fmla="*/ 35909 h 171450"/>
                <a:gd name="T4" fmla="*/ 126369 w 295275"/>
                <a:gd name="T5" fmla="*/ 164592 h 171450"/>
                <a:gd name="T6" fmla="*/ 8926 w 295275"/>
                <a:gd name="T7" fmla="*/ 22955 h 171450"/>
                <a:gd name="T8" fmla="*/ 39311 w 295275"/>
                <a:gd name="T9" fmla="*/ 7144 h 171450"/>
                <a:gd name="T10" fmla="*/ 294676 w 295275"/>
                <a:gd name="T11" fmla="*/ 39433 h 1714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5275"/>
                <a:gd name="T19" fmla="*/ 0 h 171450"/>
                <a:gd name="T20" fmla="*/ 295275 w 295275"/>
                <a:gd name="T21" fmla="*/ 171450 h 1714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5275" h="171450">
                  <a:moveTo>
                    <a:pt x="294676" y="39529"/>
                  </a:moveTo>
                  <a:lnTo>
                    <a:pt x="291532" y="35909"/>
                  </a:lnTo>
                  <a:cubicBezTo>
                    <a:pt x="291532" y="167354"/>
                    <a:pt x="269435" y="164592"/>
                    <a:pt x="126369" y="164592"/>
                  </a:cubicBezTo>
                  <a:cubicBezTo>
                    <a:pt x="-16696" y="164592"/>
                    <a:pt x="8926" y="154496"/>
                    <a:pt x="8926" y="22955"/>
                  </a:cubicBezTo>
                  <a:lnTo>
                    <a:pt x="39311" y="7144"/>
                  </a:lnTo>
                  <a:lnTo>
                    <a:pt x="294676" y="39433"/>
                  </a:lnTo>
                  <a:lnTo>
                    <a:pt x="294676" y="39529"/>
                  </a:ln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97" name="Freeform: Shape 97">
              <a:extLst>
                <a:ext uri="{FF2B5EF4-FFF2-40B4-BE49-F238E27FC236}">
                  <a16:creationId xmlns:a16="http://schemas.microsoft.com/office/drawing/2014/main" id="{49C47D51-FB6F-4CDD-9FFA-8A0665876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6761" y="4694587"/>
              <a:ext cx="57150" cy="171450"/>
            </a:xfrm>
            <a:custGeom>
              <a:avLst/>
              <a:gdLst>
                <a:gd name="T0" fmla="*/ 7144 w 57150"/>
                <a:gd name="T1" fmla="*/ 136588 h 171450"/>
                <a:gd name="T2" fmla="*/ 32766 w 57150"/>
                <a:gd name="T3" fmla="*/ 164878 h 171450"/>
                <a:gd name="T4" fmla="*/ 32766 w 57150"/>
                <a:gd name="T5" fmla="*/ 164878 h 171450"/>
                <a:gd name="T6" fmla="*/ 58388 w 57150"/>
                <a:gd name="T7" fmla="*/ 136588 h 171450"/>
                <a:gd name="T8" fmla="*/ 58388 w 57150"/>
                <a:gd name="T9" fmla="*/ 35528 h 171450"/>
                <a:gd name="T10" fmla="*/ 32766 w 57150"/>
                <a:gd name="T11" fmla="*/ 7144 h 171450"/>
                <a:gd name="T12" fmla="*/ 32766 w 57150"/>
                <a:gd name="T13" fmla="*/ 7144 h 171450"/>
                <a:gd name="T14" fmla="*/ 7144 w 57150"/>
                <a:gd name="T15" fmla="*/ 35528 h 171450"/>
                <a:gd name="T16" fmla="*/ 7144 w 57150"/>
                <a:gd name="T17" fmla="*/ 136588 h 1714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150"/>
                <a:gd name="T28" fmla="*/ 0 h 171450"/>
                <a:gd name="T29" fmla="*/ 57150 w 57150"/>
                <a:gd name="T30" fmla="*/ 171450 h 1714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150" h="171450">
                  <a:moveTo>
                    <a:pt x="7144" y="136588"/>
                  </a:moveTo>
                  <a:cubicBezTo>
                    <a:pt x="7144" y="152305"/>
                    <a:pt x="18574" y="164878"/>
                    <a:pt x="32766" y="164878"/>
                  </a:cubicBezTo>
                  <a:cubicBezTo>
                    <a:pt x="46958" y="164878"/>
                    <a:pt x="58388" y="152210"/>
                    <a:pt x="58388" y="136588"/>
                  </a:cubicBezTo>
                  <a:lnTo>
                    <a:pt x="58388" y="35528"/>
                  </a:lnTo>
                  <a:cubicBezTo>
                    <a:pt x="58388" y="19812"/>
                    <a:pt x="46958" y="7144"/>
                    <a:pt x="32766" y="7144"/>
                  </a:cubicBezTo>
                  <a:cubicBezTo>
                    <a:pt x="18574" y="7144"/>
                    <a:pt x="7144" y="19812"/>
                    <a:pt x="7144" y="35528"/>
                  </a:cubicBezTo>
                  <a:lnTo>
                    <a:pt x="7144" y="136588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98" name="Freeform: Shape 98">
              <a:extLst>
                <a:ext uri="{FF2B5EF4-FFF2-40B4-BE49-F238E27FC236}">
                  <a16:creationId xmlns:a16="http://schemas.microsoft.com/office/drawing/2014/main" id="{2D0DCD09-2666-4003-A3AB-4EADC0DE1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621" y="3590672"/>
              <a:ext cx="238125" cy="1162050"/>
            </a:xfrm>
            <a:custGeom>
              <a:avLst/>
              <a:gdLst>
                <a:gd name="T0" fmla="*/ 162664 w 238125"/>
                <a:gd name="T1" fmla="*/ 1156207 h 1162050"/>
                <a:gd name="T2" fmla="*/ 224481 w 238125"/>
                <a:gd name="T3" fmla="*/ 1141063 h 1162050"/>
                <a:gd name="T4" fmla="*/ 218385 w 238125"/>
                <a:gd name="T5" fmla="*/ 638143 h 1162050"/>
                <a:gd name="T6" fmla="*/ 165141 w 238125"/>
                <a:gd name="T7" fmla="*/ 12160 h 1162050"/>
                <a:gd name="T8" fmla="*/ 13122 w 238125"/>
                <a:gd name="T9" fmla="*/ 77120 h 1162050"/>
                <a:gd name="T10" fmla="*/ 71224 w 238125"/>
                <a:gd name="T11" fmla="*/ 651478 h 1162050"/>
                <a:gd name="T12" fmla="*/ 94560 w 238125"/>
                <a:gd name="T13" fmla="*/ 761968 h 1162050"/>
                <a:gd name="T14" fmla="*/ 162664 w 238125"/>
                <a:gd name="T15" fmla="*/ 1156303 h 11620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8125"/>
                <a:gd name="T25" fmla="*/ 0 h 1162050"/>
                <a:gd name="T26" fmla="*/ 238125 w 238125"/>
                <a:gd name="T27" fmla="*/ 1162050 h 11620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8125" h="1162050">
                  <a:moveTo>
                    <a:pt x="162664" y="1156207"/>
                  </a:moveTo>
                  <a:cubicBezTo>
                    <a:pt x="162664" y="1156207"/>
                    <a:pt x="224672" y="1162685"/>
                    <a:pt x="224481" y="1141063"/>
                  </a:cubicBezTo>
                  <a:cubicBezTo>
                    <a:pt x="223053" y="943705"/>
                    <a:pt x="215052" y="777398"/>
                    <a:pt x="218385" y="638143"/>
                  </a:cubicBezTo>
                  <a:cubicBezTo>
                    <a:pt x="219338" y="600519"/>
                    <a:pt x="285251" y="27400"/>
                    <a:pt x="165141" y="12160"/>
                  </a:cubicBezTo>
                  <a:cubicBezTo>
                    <a:pt x="55603" y="-1747"/>
                    <a:pt x="43697" y="11207"/>
                    <a:pt x="13122" y="77120"/>
                  </a:cubicBezTo>
                  <a:cubicBezTo>
                    <a:pt x="-12501" y="132175"/>
                    <a:pt x="51317" y="605567"/>
                    <a:pt x="71224" y="651478"/>
                  </a:cubicBezTo>
                  <a:cubicBezTo>
                    <a:pt x="77892" y="666813"/>
                    <a:pt x="91417" y="745680"/>
                    <a:pt x="94560" y="761968"/>
                  </a:cubicBezTo>
                  <a:cubicBezTo>
                    <a:pt x="140090" y="994092"/>
                    <a:pt x="162664" y="1156303"/>
                    <a:pt x="162664" y="1156303"/>
                  </a:cubicBezTo>
                  <a:lnTo>
                    <a:pt x="162664" y="1156207"/>
                  </a:ln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99" name="Freeform: Shape 99">
              <a:extLst>
                <a:ext uri="{FF2B5EF4-FFF2-40B4-BE49-F238E27FC236}">
                  <a16:creationId xmlns:a16="http://schemas.microsoft.com/office/drawing/2014/main" id="{A53F4F3A-12EA-40C2-9704-4B4ED255F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721" y="3590585"/>
              <a:ext cx="400050" cy="1152525"/>
            </a:xfrm>
            <a:custGeom>
              <a:avLst/>
              <a:gdLst>
                <a:gd name="T0" fmla="*/ 379286 w 400050"/>
                <a:gd name="T1" fmla="*/ 638134 h 1152525"/>
                <a:gd name="T2" fmla="*/ 326041 w 400050"/>
                <a:gd name="T3" fmla="*/ 12151 h 1152525"/>
                <a:gd name="T4" fmla="*/ 192405 w 400050"/>
                <a:gd name="T5" fmla="*/ 41678 h 1152525"/>
                <a:gd name="T6" fmla="*/ 41624 w 400050"/>
                <a:gd name="T7" fmla="*/ 80350 h 1152525"/>
                <a:gd name="T8" fmla="*/ 7144 w 400050"/>
                <a:gd name="T9" fmla="*/ 191221 h 1152525"/>
                <a:gd name="T10" fmla="*/ 339662 w 400050"/>
                <a:gd name="T11" fmla="*/ 211318 h 1152525"/>
                <a:gd name="T12" fmla="*/ 354044 w 400050"/>
                <a:gd name="T13" fmla="*/ 651564 h 1152525"/>
                <a:gd name="T14" fmla="*/ 370618 w 400050"/>
                <a:gd name="T15" fmla="*/ 1154293 h 1152525"/>
                <a:gd name="T16" fmla="*/ 385381 w 400050"/>
                <a:gd name="T17" fmla="*/ 1141054 h 1152525"/>
                <a:gd name="T18" fmla="*/ 379286 w 400050"/>
                <a:gd name="T19" fmla="*/ 638134 h 11525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0050"/>
                <a:gd name="T31" fmla="*/ 0 h 1152525"/>
                <a:gd name="T32" fmla="*/ 400050 w 400050"/>
                <a:gd name="T33" fmla="*/ 1152525 h 11525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0050" h="1152525">
                  <a:moveTo>
                    <a:pt x="379286" y="638134"/>
                  </a:moveTo>
                  <a:cubicBezTo>
                    <a:pt x="380238" y="600510"/>
                    <a:pt x="446151" y="27391"/>
                    <a:pt x="326041" y="12151"/>
                  </a:cubicBezTo>
                  <a:cubicBezTo>
                    <a:pt x="240221" y="1197"/>
                    <a:pt x="214313" y="7007"/>
                    <a:pt x="192405" y="41678"/>
                  </a:cubicBezTo>
                  <a:cubicBezTo>
                    <a:pt x="111157" y="911"/>
                    <a:pt x="67818" y="13103"/>
                    <a:pt x="41624" y="80350"/>
                  </a:cubicBezTo>
                  <a:cubicBezTo>
                    <a:pt x="28480" y="114259"/>
                    <a:pt x="17050" y="151882"/>
                    <a:pt x="7144" y="191221"/>
                  </a:cubicBezTo>
                  <a:cubicBezTo>
                    <a:pt x="65818" y="264182"/>
                    <a:pt x="268129" y="165027"/>
                    <a:pt x="339662" y="211318"/>
                  </a:cubicBezTo>
                  <a:cubicBezTo>
                    <a:pt x="403098" y="252276"/>
                    <a:pt x="351472" y="589080"/>
                    <a:pt x="354044" y="651564"/>
                  </a:cubicBezTo>
                  <a:cubicBezTo>
                    <a:pt x="356902" y="721858"/>
                    <a:pt x="362331" y="1156484"/>
                    <a:pt x="370618" y="1154293"/>
                  </a:cubicBezTo>
                  <a:cubicBezTo>
                    <a:pt x="379190" y="1152007"/>
                    <a:pt x="385381" y="1147912"/>
                    <a:pt x="385381" y="1141054"/>
                  </a:cubicBezTo>
                  <a:cubicBezTo>
                    <a:pt x="383953" y="943696"/>
                    <a:pt x="375952" y="777389"/>
                    <a:pt x="379286" y="638134"/>
                  </a:cubicBez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00" name="Freeform: Shape 100">
              <a:extLst>
                <a:ext uri="{FF2B5EF4-FFF2-40B4-BE49-F238E27FC236}">
                  <a16:creationId xmlns:a16="http://schemas.microsoft.com/office/drawing/2014/main" id="{31E82A8C-B367-4ED3-A566-B2EFF4C7F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0497" y="2983306"/>
              <a:ext cx="457200" cy="161925"/>
            </a:xfrm>
            <a:custGeom>
              <a:avLst/>
              <a:gdLst>
                <a:gd name="T0" fmla="*/ 90202 w 457200"/>
                <a:gd name="T1" fmla="*/ 154324 h 161925"/>
                <a:gd name="T2" fmla="*/ 7144 w 457200"/>
                <a:gd name="T3" fmla="*/ 129940 h 161925"/>
                <a:gd name="T4" fmla="*/ 8954 w 457200"/>
                <a:gd name="T5" fmla="*/ 134798 h 161925"/>
                <a:gd name="T6" fmla="*/ 33433 w 457200"/>
                <a:gd name="T7" fmla="*/ 56693 h 161925"/>
                <a:gd name="T8" fmla="*/ 354425 w 457200"/>
                <a:gd name="T9" fmla="*/ 7925 h 161925"/>
                <a:gd name="T10" fmla="*/ 452057 w 457200"/>
                <a:gd name="T11" fmla="*/ 82601 h 161925"/>
                <a:gd name="T12" fmla="*/ 452057 w 457200"/>
                <a:gd name="T13" fmla="*/ 82601 h 161925"/>
                <a:gd name="T14" fmla="*/ 365284 w 457200"/>
                <a:gd name="T15" fmla="*/ 146228 h 161925"/>
                <a:gd name="T16" fmla="*/ 90202 w 457200"/>
                <a:gd name="T17" fmla="*/ 154229 h 1619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7200"/>
                <a:gd name="T28" fmla="*/ 0 h 161925"/>
                <a:gd name="T29" fmla="*/ 457200 w 457200"/>
                <a:gd name="T30" fmla="*/ 161925 h 1619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7200" h="161925">
                  <a:moveTo>
                    <a:pt x="90202" y="154324"/>
                  </a:moveTo>
                  <a:cubicBezTo>
                    <a:pt x="79915" y="156038"/>
                    <a:pt x="13526" y="177565"/>
                    <a:pt x="7144" y="129940"/>
                  </a:cubicBezTo>
                  <a:lnTo>
                    <a:pt x="8954" y="134798"/>
                  </a:lnTo>
                  <a:cubicBezTo>
                    <a:pt x="2667" y="87268"/>
                    <a:pt x="33433" y="56693"/>
                    <a:pt x="33433" y="56693"/>
                  </a:cubicBezTo>
                  <a:lnTo>
                    <a:pt x="354425" y="7925"/>
                  </a:lnTo>
                  <a:cubicBezTo>
                    <a:pt x="401955" y="1543"/>
                    <a:pt x="445675" y="34976"/>
                    <a:pt x="452057" y="82601"/>
                  </a:cubicBezTo>
                  <a:cubicBezTo>
                    <a:pt x="458438" y="130130"/>
                    <a:pt x="412813" y="139941"/>
                    <a:pt x="365284" y="146228"/>
                  </a:cubicBezTo>
                  <a:lnTo>
                    <a:pt x="90202" y="154229"/>
                  </a:lnTo>
                  <a:lnTo>
                    <a:pt x="90202" y="154324"/>
                  </a:ln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01" name="Freeform: Shape 101">
              <a:extLst>
                <a:ext uri="{FF2B5EF4-FFF2-40B4-BE49-F238E27FC236}">
                  <a16:creationId xmlns:a16="http://schemas.microsoft.com/office/drawing/2014/main" id="{F36184DF-EF3E-4402-99B5-BE88BA528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4148" y="2782669"/>
              <a:ext cx="85725" cy="152400"/>
            </a:xfrm>
            <a:custGeom>
              <a:avLst/>
              <a:gdLst>
                <a:gd name="T0" fmla="*/ 15646 w 85725"/>
                <a:gd name="T1" fmla="*/ 84642 h 152400"/>
                <a:gd name="T2" fmla="*/ 25552 w 85725"/>
                <a:gd name="T3" fmla="*/ 7966 h 152400"/>
                <a:gd name="T4" fmla="*/ 76987 w 85725"/>
                <a:gd name="T5" fmla="*/ 96834 h 152400"/>
                <a:gd name="T6" fmla="*/ 71843 w 85725"/>
                <a:gd name="T7" fmla="*/ 151602 h 152400"/>
                <a:gd name="T8" fmla="*/ 15646 w 85725"/>
                <a:gd name="T9" fmla="*/ 84642 h 1524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725"/>
                <a:gd name="T16" fmla="*/ 0 h 152400"/>
                <a:gd name="T17" fmla="*/ 85725 w 85725"/>
                <a:gd name="T18" fmla="*/ 152400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725" h="152400">
                  <a:moveTo>
                    <a:pt x="15646" y="84642"/>
                  </a:moveTo>
                  <a:cubicBezTo>
                    <a:pt x="-2737" y="53019"/>
                    <a:pt x="12503" y="17205"/>
                    <a:pt x="25552" y="7966"/>
                  </a:cubicBezTo>
                  <a:cubicBezTo>
                    <a:pt x="38696" y="-1274"/>
                    <a:pt x="58032" y="69878"/>
                    <a:pt x="76987" y="96834"/>
                  </a:cubicBezTo>
                  <a:cubicBezTo>
                    <a:pt x="96037" y="123789"/>
                    <a:pt x="84892" y="142458"/>
                    <a:pt x="71843" y="151602"/>
                  </a:cubicBezTo>
                  <a:cubicBezTo>
                    <a:pt x="58699" y="160842"/>
                    <a:pt x="41078" y="128743"/>
                    <a:pt x="15646" y="84642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02" name="Freeform: Shape 102">
              <a:extLst>
                <a:ext uri="{FF2B5EF4-FFF2-40B4-BE49-F238E27FC236}">
                  <a16:creationId xmlns:a16="http://schemas.microsoft.com/office/drawing/2014/main" id="{A7BC9895-B8D8-4820-9E1D-C74819F21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128" y="2856833"/>
              <a:ext cx="371475" cy="285750"/>
            </a:xfrm>
            <a:custGeom>
              <a:avLst/>
              <a:gdLst>
                <a:gd name="T0" fmla="*/ 40672 w 371475"/>
                <a:gd name="T1" fmla="*/ 91345 h 285750"/>
                <a:gd name="T2" fmla="*/ 7144 w 371475"/>
                <a:gd name="T3" fmla="*/ 63246 h 285750"/>
                <a:gd name="T4" fmla="*/ 56579 w 371475"/>
                <a:gd name="T5" fmla="*/ 7144 h 285750"/>
                <a:gd name="T6" fmla="*/ 329660 w 371475"/>
                <a:gd name="T7" fmla="*/ 177546 h 285750"/>
                <a:gd name="T8" fmla="*/ 351854 w 371475"/>
                <a:gd name="T9" fmla="*/ 268986 h 285750"/>
                <a:gd name="T10" fmla="*/ 351854 w 371475"/>
                <a:gd name="T11" fmla="*/ 268986 h 285750"/>
                <a:gd name="T12" fmla="*/ 246317 w 371475"/>
                <a:gd name="T13" fmla="*/ 249079 h 285750"/>
                <a:gd name="T14" fmla="*/ 40577 w 371475"/>
                <a:gd name="T15" fmla="*/ 91440 h 2857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1475"/>
                <a:gd name="T25" fmla="*/ 0 h 285750"/>
                <a:gd name="T26" fmla="*/ 371475 w 371475"/>
                <a:gd name="T27" fmla="*/ 285750 h 2857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1475" h="285750">
                  <a:moveTo>
                    <a:pt x="40672" y="91345"/>
                  </a:moveTo>
                  <a:cubicBezTo>
                    <a:pt x="32004" y="86201"/>
                    <a:pt x="7144" y="63246"/>
                    <a:pt x="7144" y="63246"/>
                  </a:cubicBezTo>
                  <a:cubicBezTo>
                    <a:pt x="33814" y="37148"/>
                    <a:pt x="56579" y="7144"/>
                    <a:pt x="56579" y="7144"/>
                  </a:cubicBezTo>
                  <a:lnTo>
                    <a:pt x="329660" y="177546"/>
                  </a:lnTo>
                  <a:cubicBezTo>
                    <a:pt x="368713" y="201930"/>
                    <a:pt x="378714" y="242983"/>
                    <a:pt x="351854" y="268986"/>
                  </a:cubicBezTo>
                  <a:cubicBezTo>
                    <a:pt x="325184" y="295085"/>
                    <a:pt x="285369" y="273368"/>
                    <a:pt x="246317" y="249079"/>
                  </a:cubicBezTo>
                  <a:lnTo>
                    <a:pt x="40577" y="91440"/>
                  </a:lnTo>
                  <a:lnTo>
                    <a:pt x="40672" y="91345"/>
                  </a:ln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03" name="Freeform: Shape 103">
              <a:extLst>
                <a:ext uri="{FF2B5EF4-FFF2-40B4-BE49-F238E27FC236}">
                  <a16:creationId xmlns:a16="http://schemas.microsoft.com/office/drawing/2014/main" id="{1F4FA15C-9358-45FD-9184-16263B19B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7113" y="2973038"/>
              <a:ext cx="314325" cy="428625"/>
            </a:xfrm>
            <a:custGeom>
              <a:avLst/>
              <a:gdLst>
                <a:gd name="T0" fmla="*/ 44577 w 314325"/>
                <a:gd name="T1" fmla="*/ 213455 h 428625"/>
                <a:gd name="T2" fmla="*/ 131350 w 314325"/>
                <a:gd name="T3" fmla="*/ 419481 h 428625"/>
                <a:gd name="T4" fmla="*/ 245174 w 314325"/>
                <a:gd name="T5" fmla="*/ 255746 h 428625"/>
                <a:gd name="T6" fmla="*/ 315182 w 314325"/>
                <a:gd name="T7" fmla="*/ 187452 h 428625"/>
                <a:gd name="T8" fmla="*/ 79438 w 314325"/>
                <a:gd name="T9" fmla="*/ 7144 h 428625"/>
                <a:gd name="T10" fmla="*/ 27051 w 314325"/>
                <a:gd name="T11" fmla="*/ 10287 h 428625"/>
                <a:gd name="T12" fmla="*/ 22098 w 314325"/>
                <a:gd name="T13" fmla="*/ 18098 h 428625"/>
                <a:gd name="T14" fmla="*/ 7144 w 314325"/>
                <a:gd name="T15" fmla="*/ 30480 h 428625"/>
                <a:gd name="T16" fmla="*/ 44482 w 314325"/>
                <a:gd name="T17" fmla="*/ 213455 h 4286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4325"/>
                <a:gd name="T28" fmla="*/ 0 h 428625"/>
                <a:gd name="T29" fmla="*/ 314325 w 314325"/>
                <a:gd name="T30" fmla="*/ 428625 h 4286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4325" h="428625">
                  <a:moveTo>
                    <a:pt x="44577" y="213455"/>
                  </a:moveTo>
                  <a:cubicBezTo>
                    <a:pt x="47816" y="270986"/>
                    <a:pt x="15812" y="456248"/>
                    <a:pt x="131350" y="419481"/>
                  </a:cubicBezTo>
                  <a:cubicBezTo>
                    <a:pt x="213836" y="393192"/>
                    <a:pt x="209645" y="320897"/>
                    <a:pt x="245174" y="255746"/>
                  </a:cubicBezTo>
                  <a:cubicBezTo>
                    <a:pt x="262509" y="224028"/>
                    <a:pt x="287179" y="204121"/>
                    <a:pt x="315182" y="187452"/>
                  </a:cubicBezTo>
                  <a:cubicBezTo>
                    <a:pt x="305657" y="86487"/>
                    <a:pt x="228219" y="7144"/>
                    <a:pt x="79438" y="7144"/>
                  </a:cubicBezTo>
                  <a:cubicBezTo>
                    <a:pt x="59817" y="7144"/>
                    <a:pt x="42482" y="8192"/>
                    <a:pt x="27051" y="10287"/>
                  </a:cubicBezTo>
                  <a:cubicBezTo>
                    <a:pt x="26575" y="13240"/>
                    <a:pt x="25051" y="16097"/>
                    <a:pt x="22098" y="18098"/>
                  </a:cubicBezTo>
                  <a:cubicBezTo>
                    <a:pt x="16764" y="21717"/>
                    <a:pt x="11811" y="26003"/>
                    <a:pt x="7144" y="30480"/>
                  </a:cubicBezTo>
                  <a:cubicBezTo>
                    <a:pt x="33052" y="87344"/>
                    <a:pt x="41053" y="151448"/>
                    <a:pt x="44482" y="213455"/>
                  </a:cubicBezTo>
                  <a:lnTo>
                    <a:pt x="44577" y="2134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04" name="Freeform: Shape 104">
              <a:extLst>
                <a:ext uri="{FF2B5EF4-FFF2-40B4-BE49-F238E27FC236}">
                  <a16:creationId xmlns:a16="http://schemas.microsoft.com/office/drawing/2014/main" id="{8EEA969A-9EF0-419D-AD45-4FF431FFF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291" y="2979706"/>
              <a:ext cx="419100" cy="771525"/>
            </a:xfrm>
            <a:custGeom>
              <a:avLst/>
              <a:gdLst>
                <a:gd name="T0" fmla="*/ 414052 w 419100"/>
                <a:gd name="T1" fmla="*/ 202311 h 771525"/>
                <a:gd name="T2" fmla="*/ 291084 w 419100"/>
                <a:gd name="T3" fmla="*/ 20193 h 771525"/>
                <a:gd name="T4" fmla="*/ 212979 w 419100"/>
                <a:gd name="T5" fmla="*/ 125921 h 771525"/>
                <a:gd name="T6" fmla="*/ 210026 w 419100"/>
                <a:gd name="T7" fmla="*/ 249650 h 771525"/>
                <a:gd name="T8" fmla="*/ 177165 w 419100"/>
                <a:gd name="T9" fmla="*/ 561975 h 771525"/>
                <a:gd name="T10" fmla="*/ 145447 w 419100"/>
                <a:gd name="T11" fmla="*/ 210121 h 771525"/>
                <a:gd name="T12" fmla="*/ 158496 w 419100"/>
                <a:gd name="T13" fmla="*/ 112109 h 771525"/>
                <a:gd name="T14" fmla="*/ 120777 w 419100"/>
                <a:gd name="T15" fmla="*/ 29432 h 771525"/>
                <a:gd name="T16" fmla="*/ 116014 w 419100"/>
                <a:gd name="T17" fmla="*/ 26194 h 771525"/>
                <a:gd name="T18" fmla="*/ 104299 w 419100"/>
                <a:gd name="T19" fmla="*/ 7144 h 771525"/>
                <a:gd name="T20" fmla="*/ 7144 w 419100"/>
                <a:gd name="T21" fmla="*/ 181546 h 771525"/>
                <a:gd name="T22" fmla="*/ 30004 w 419100"/>
                <a:gd name="T23" fmla="*/ 702469 h 771525"/>
                <a:gd name="T24" fmla="*/ 413861 w 419100"/>
                <a:gd name="T25" fmla="*/ 718661 h 771525"/>
                <a:gd name="T26" fmla="*/ 414052 w 419100"/>
                <a:gd name="T27" fmla="*/ 202121 h 7715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9100"/>
                <a:gd name="T43" fmla="*/ 0 h 771525"/>
                <a:gd name="T44" fmla="*/ 419100 w 419100"/>
                <a:gd name="T45" fmla="*/ 771525 h 7715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9100" h="771525">
                  <a:moveTo>
                    <a:pt x="414052" y="202311"/>
                  </a:moveTo>
                  <a:cubicBezTo>
                    <a:pt x="414052" y="122111"/>
                    <a:pt x="373380" y="52769"/>
                    <a:pt x="291084" y="20193"/>
                  </a:cubicBezTo>
                  <a:cubicBezTo>
                    <a:pt x="265462" y="47625"/>
                    <a:pt x="222695" y="90488"/>
                    <a:pt x="212979" y="125921"/>
                  </a:cubicBezTo>
                  <a:cubicBezTo>
                    <a:pt x="195929" y="188214"/>
                    <a:pt x="214503" y="185166"/>
                    <a:pt x="210026" y="249650"/>
                  </a:cubicBezTo>
                  <a:cubicBezTo>
                    <a:pt x="210026" y="249746"/>
                    <a:pt x="177070" y="560260"/>
                    <a:pt x="177165" y="561975"/>
                  </a:cubicBezTo>
                  <a:cubicBezTo>
                    <a:pt x="177165" y="576167"/>
                    <a:pt x="154019" y="264319"/>
                    <a:pt x="145447" y="210121"/>
                  </a:cubicBezTo>
                  <a:cubicBezTo>
                    <a:pt x="140589" y="179070"/>
                    <a:pt x="174593" y="139446"/>
                    <a:pt x="158496" y="112109"/>
                  </a:cubicBezTo>
                  <a:cubicBezTo>
                    <a:pt x="151924" y="100965"/>
                    <a:pt x="129540" y="38862"/>
                    <a:pt x="120777" y="29432"/>
                  </a:cubicBezTo>
                  <a:cubicBezTo>
                    <a:pt x="119063" y="28861"/>
                    <a:pt x="117443" y="28003"/>
                    <a:pt x="116014" y="26194"/>
                  </a:cubicBezTo>
                  <a:cubicBezTo>
                    <a:pt x="111062" y="20288"/>
                    <a:pt x="107347" y="13906"/>
                    <a:pt x="104299" y="7144"/>
                  </a:cubicBezTo>
                  <a:cubicBezTo>
                    <a:pt x="14573" y="27242"/>
                    <a:pt x="7144" y="90773"/>
                    <a:pt x="7144" y="181546"/>
                  </a:cubicBezTo>
                  <a:cubicBezTo>
                    <a:pt x="7144" y="181546"/>
                    <a:pt x="90392" y="342043"/>
                    <a:pt x="30004" y="702469"/>
                  </a:cubicBezTo>
                  <a:cubicBezTo>
                    <a:pt x="13240" y="802672"/>
                    <a:pt x="422529" y="767143"/>
                    <a:pt x="413861" y="718661"/>
                  </a:cubicBezTo>
                  <a:cubicBezTo>
                    <a:pt x="382238" y="543020"/>
                    <a:pt x="414052" y="202121"/>
                    <a:pt x="414052" y="202121"/>
                  </a:cubicBezTo>
                  <a:lnTo>
                    <a:pt x="414052" y="202311"/>
                  </a:ln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05" name="Freeform: Shape 105">
              <a:extLst>
                <a:ext uri="{FF2B5EF4-FFF2-40B4-BE49-F238E27FC236}">
                  <a16:creationId xmlns:a16="http://schemas.microsoft.com/office/drawing/2014/main" id="{BD1970FE-EAB1-4D68-8AAD-DA7E8B3CB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0471" y="3657409"/>
              <a:ext cx="152400" cy="142875"/>
            </a:xfrm>
            <a:custGeom>
              <a:avLst/>
              <a:gdLst>
                <a:gd name="T0" fmla="*/ 88582 w 152400"/>
                <a:gd name="T1" fmla="*/ 7144 h 142875"/>
                <a:gd name="T2" fmla="*/ 60770 w 152400"/>
                <a:gd name="T3" fmla="*/ 79343 h 142875"/>
                <a:gd name="T4" fmla="*/ 7144 w 152400"/>
                <a:gd name="T5" fmla="*/ 124301 h 142875"/>
                <a:gd name="T6" fmla="*/ 97346 w 152400"/>
                <a:gd name="T7" fmla="*/ 111538 h 142875"/>
                <a:gd name="T8" fmla="*/ 149447 w 152400"/>
                <a:gd name="T9" fmla="*/ 13811 h 142875"/>
                <a:gd name="T10" fmla="*/ 88582 w 152400"/>
                <a:gd name="T11" fmla="*/ 7144 h 1428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2400"/>
                <a:gd name="T19" fmla="*/ 0 h 142875"/>
                <a:gd name="T20" fmla="*/ 152400 w 152400"/>
                <a:gd name="T21" fmla="*/ 142875 h 1428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2400" h="142875">
                  <a:moveTo>
                    <a:pt x="88582" y="7144"/>
                  </a:moveTo>
                  <a:lnTo>
                    <a:pt x="60770" y="79343"/>
                  </a:lnTo>
                  <a:cubicBezTo>
                    <a:pt x="42196" y="123539"/>
                    <a:pt x="7144" y="124301"/>
                    <a:pt x="7144" y="124301"/>
                  </a:cubicBezTo>
                  <a:cubicBezTo>
                    <a:pt x="51435" y="142875"/>
                    <a:pt x="78677" y="155734"/>
                    <a:pt x="97346" y="111538"/>
                  </a:cubicBezTo>
                  <a:lnTo>
                    <a:pt x="149447" y="13811"/>
                  </a:lnTo>
                  <a:cubicBezTo>
                    <a:pt x="129159" y="12002"/>
                    <a:pt x="108871" y="9811"/>
                    <a:pt x="88582" y="7144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06" name="Freeform: Shape 106">
              <a:extLst>
                <a:ext uri="{FF2B5EF4-FFF2-40B4-BE49-F238E27FC236}">
                  <a16:creationId xmlns:a16="http://schemas.microsoft.com/office/drawing/2014/main" id="{F27934DE-FD52-4416-8968-AC45D3DB5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0910" y="3026261"/>
              <a:ext cx="285750" cy="428625"/>
            </a:xfrm>
            <a:custGeom>
              <a:avLst/>
              <a:gdLst>
                <a:gd name="T0" fmla="*/ 250925 w 285750"/>
                <a:gd name="T1" fmla="*/ 325681 h 428625"/>
                <a:gd name="T2" fmla="*/ 262355 w 285750"/>
                <a:gd name="T3" fmla="*/ 408549 h 428625"/>
                <a:gd name="T4" fmla="*/ 266260 w 285750"/>
                <a:gd name="T5" fmla="*/ 405120 h 428625"/>
                <a:gd name="T6" fmla="*/ 185393 w 285750"/>
                <a:gd name="T7" fmla="*/ 423789 h 428625"/>
                <a:gd name="T8" fmla="*/ 18610 w 285750"/>
                <a:gd name="T9" fmla="*/ 132990 h 428625"/>
                <a:gd name="T10" fmla="*/ 50900 w 285750"/>
                <a:gd name="T11" fmla="*/ 14404 h 428625"/>
                <a:gd name="T12" fmla="*/ 50900 w 285750"/>
                <a:gd name="T13" fmla="*/ 14404 h 428625"/>
                <a:gd name="T14" fmla="*/ 142626 w 285750"/>
                <a:gd name="T15" fmla="*/ 70792 h 428625"/>
                <a:gd name="T16" fmla="*/ 250925 w 285750"/>
                <a:gd name="T17" fmla="*/ 325681 h 4286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5750"/>
                <a:gd name="T28" fmla="*/ 0 h 428625"/>
                <a:gd name="T29" fmla="*/ 285750 w 285750"/>
                <a:gd name="T30" fmla="*/ 428625 h 4286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5750" h="428625">
                  <a:moveTo>
                    <a:pt x="250925" y="325681"/>
                  </a:moveTo>
                  <a:cubicBezTo>
                    <a:pt x="256354" y="334635"/>
                    <a:pt x="303979" y="384832"/>
                    <a:pt x="262355" y="408549"/>
                  </a:cubicBezTo>
                  <a:lnTo>
                    <a:pt x="266260" y="405120"/>
                  </a:lnTo>
                  <a:cubicBezTo>
                    <a:pt x="224636" y="428932"/>
                    <a:pt x="185393" y="423789"/>
                    <a:pt x="185393" y="423789"/>
                  </a:cubicBezTo>
                  <a:lnTo>
                    <a:pt x="18610" y="132990"/>
                  </a:lnTo>
                  <a:cubicBezTo>
                    <a:pt x="-5202" y="91271"/>
                    <a:pt x="9276" y="38217"/>
                    <a:pt x="50900" y="14404"/>
                  </a:cubicBezTo>
                  <a:cubicBezTo>
                    <a:pt x="92524" y="-9313"/>
                    <a:pt x="118813" y="29168"/>
                    <a:pt x="142626" y="70792"/>
                  </a:cubicBezTo>
                  <a:lnTo>
                    <a:pt x="250925" y="325681"/>
                  </a:ln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07" name="Freeform: Shape 107">
              <a:extLst>
                <a:ext uri="{FF2B5EF4-FFF2-40B4-BE49-F238E27FC236}">
                  <a16:creationId xmlns:a16="http://schemas.microsoft.com/office/drawing/2014/main" id="{5D1A54C1-9DD6-443B-866D-96B5EEAA3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24" y="3357621"/>
              <a:ext cx="200025" cy="323850"/>
            </a:xfrm>
            <a:custGeom>
              <a:avLst/>
              <a:gdLst>
                <a:gd name="T0" fmla="*/ 7144 w 200025"/>
                <a:gd name="T1" fmla="*/ 317981 h 323850"/>
                <a:gd name="T2" fmla="*/ 60960 w 200025"/>
                <a:gd name="T3" fmla="*/ 178059 h 323850"/>
                <a:gd name="T4" fmla="*/ 82201 w 200025"/>
                <a:gd name="T5" fmla="*/ 122338 h 323850"/>
                <a:gd name="T6" fmla="*/ 58293 w 200025"/>
                <a:gd name="T7" fmla="*/ 22135 h 323850"/>
                <a:gd name="T8" fmla="*/ 111157 w 200025"/>
                <a:gd name="T9" fmla="*/ 13657 h 323850"/>
                <a:gd name="T10" fmla="*/ 142685 w 200025"/>
                <a:gd name="T11" fmla="*/ 7276 h 323850"/>
                <a:gd name="T12" fmla="*/ 176974 w 200025"/>
                <a:gd name="T13" fmla="*/ 117004 h 323850"/>
                <a:gd name="T14" fmla="*/ 65627 w 200025"/>
                <a:gd name="T15" fmla="*/ 325887 h 323850"/>
                <a:gd name="T16" fmla="*/ 7144 w 200025"/>
                <a:gd name="T17" fmla="*/ 317886 h 3238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25"/>
                <a:gd name="T28" fmla="*/ 0 h 323850"/>
                <a:gd name="T29" fmla="*/ 200025 w 200025"/>
                <a:gd name="T30" fmla="*/ 323850 h 3238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25" h="323850">
                  <a:moveTo>
                    <a:pt x="7144" y="317981"/>
                  </a:moveTo>
                  <a:lnTo>
                    <a:pt x="60960" y="178059"/>
                  </a:lnTo>
                  <a:cubicBezTo>
                    <a:pt x="60960" y="178059"/>
                    <a:pt x="80105" y="128434"/>
                    <a:pt x="82201" y="122338"/>
                  </a:cubicBezTo>
                  <a:cubicBezTo>
                    <a:pt x="90583" y="98144"/>
                    <a:pt x="90488" y="78332"/>
                    <a:pt x="58293" y="22135"/>
                  </a:cubicBezTo>
                  <a:cubicBezTo>
                    <a:pt x="58293" y="22135"/>
                    <a:pt x="66961" y="-4916"/>
                    <a:pt x="111157" y="13657"/>
                  </a:cubicBezTo>
                  <a:lnTo>
                    <a:pt x="142685" y="7276"/>
                  </a:lnTo>
                  <a:cubicBezTo>
                    <a:pt x="200787" y="14038"/>
                    <a:pt x="207073" y="60806"/>
                    <a:pt x="176974" y="117004"/>
                  </a:cubicBezTo>
                  <a:lnTo>
                    <a:pt x="65627" y="325887"/>
                  </a:lnTo>
                  <a:lnTo>
                    <a:pt x="7144" y="317886"/>
                  </a:lnTo>
                  <a:lnTo>
                    <a:pt x="7144" y="317981"/>
                  </a:ln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08" name="Freeform: Shape 108">
              <a:extLst>
                <a:ext uri="{FF2B5EF4-FFF2-40B4-BE49-F238E27FC236}">
                  <a16:creationId xmlns:a16="http://schemas.microsoft.com/office/drawing/2014/main" id="{059D7B6E-5ADD-44AA-A570-A7EF28487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878" y="2819876"/>
              <a:ext cx="219075" cy="209550"/>
            </a:xfrm>
            <a:custGeom>
              <a:avLst/>
              <a:gdLst>
                <a:gd name="T0" fmla="*/ 196497 w 219075"/>
                <a:gd name="T1" fmla="*/ 178213 h 209550"/>
                <a:gd name="T2" fmla="*/ 118869 w 219075"/>
                <a:gd name="T3" fmla="*/ 207264 h 209550"/>
                <a:gd name="T4" fmla="*/ 21618 w 219075"/>
                <a:gd name="T5" fmla="*/ 163735 h 209550"/>
                <a:gd name="T6" fmla="*/ 110487 w 219075"/>
                <a:gd name="T7" fmla="*/ 7144 h 209550"/>
                <a:gd name="T8" fmla="*/ 196497 w 219075"/>
                <a:gd name="T9" fmla="*/ 178213 h 209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9075"/>
                <a:gd name="T16" fmla="*/ 0 h 209550"/>
                <a:gd name="T17" fmla="*/ 219075 w 219075"/>
                <a:gd name="T18" fmla="*/ 209550 h 209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9075" h="209550">
                  <a:moveTo>
                    <a:pt x="196497" y="178213"/>
                  </a:moveTo>
                  <a:cubicBezTo>
                    <a:pt x="256505" y="198692"/>
                    <a:pt x="160112" y="207264"/>
                    <a:pt x="118869" y="207264"/>
                  </a:cubicBezTo>
                  <a:cubicBezTo>
                    <a:pt x="77625" y="207264"/>
                    <a:pt x="-32007" y="190786"/>
                    <a:pt x="21618" y="163735"/>
                  </a:cubicBezTo>
                  <a:cubicBezTo>
                    <a:pt x="111630" y="118396"/>
                    <a:pt x="20952" y="7144"/>
                    <a:pt x="110487" y="7144"/>
                  </a:cubicBezTo>
                  <a:cubicBezTo>
                    <a:pt x="189449" y="7144"/>
                    <a:pt x="96771" y="144113"/>
                    <a:pt x="196497" y="178213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09" name="Freeform: Shape 109">
              <a:extLst>
                <a:ext uri="{FF2B5EF4-FFF2-40B4-BE49-F238E27FC236}">
                  <a16:creationId xmlns:a16="http://schemas.microsoft.com/office/drawing/2014/main" id="{1717FB44-8398-4188-BB14-274704AF7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256" y="2615375"/>
              <a:ext cx="219075" cy="285750"/>
            </a:xfrm>
            <a:custGeom>
              <a:avLst/>
              <a:gdLst>
                <a:gd name="T0" fmla="*/ 215314 w 219075"/>
                <a:gd name="T1" fmla="*/ 170974 h 285750"/>
                <a:gd name="T2" fmla="*/ 97299 w 219075"/>
                <a:gd name="T3" fmla="*/ 286131 h 285750"/>
                <a:gd name="T4" fmla="*/ 7478 w 219075"/>
                <a:gd name="T5" fmla="*/ 179356 h 285750"/>
                <a:gd name="T6" fmla="*/ 78439 w 219075"/>
                <a:gd name="T7" fmla="*/ 7144 h 285750"/>
                <a:gd name="T8" fmla="*/ 215409 w 219075"/>
                <a:gd name="T9" fmla="*/ 170974 h 2857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9075"/>
                <a:gd name="T16" fmla="*/ 0 h 285750"/>
                <a:gd name="T17" fmla="*/ 219075 w 219075"/>
                <a:gd name="T18" fmla="*/ 285750 h 2857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9075" h="285750">
                  <a:moveTo>
                    <a:pt x="215314" y="170974"/>
                  </a:moveTo>
                  <a:cubicBezTo>
                    <a:pt x="215314" y="215836"/>
                    <a:pt x="119016" y="286131"/>
                    <a:pt x="97299" y="286131"/>
                  </a:cubicBezTo>
                  <a:cubicBezTo>
                    <a:pt x="75582" y="286131"/>
                    <a:pt x="1573" y="211169"/>
                    <a:pt x="7478" y="179356"/>
                  </a:cubicBezTo>
                  <a:cubicBezTo>
                    <a:pt x="21670" y="100775"/>
                    <a:pt x="17479" y="7144"/>
                    <a:pt x="78439" y="7144"/>
                  </a:cubicBezTo>
                  <a:cubicBezTo>
                    <a:pt x="139399" y="7144"/>
                    <a:pt x="215409" y="86392"/>
                    <a:pt x="215409" y="170974"/>
                  </a:cubicBezTo>
                  <a:lnTo>
                    <a:pt x="215314" y="170974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10" name="Freeform: Shape 110">
              <a:extLst>
                <a:ext uri="{FF2B5EF4-FFF2-40B4-BE49-F238E27FC236}">
                  <a16:creationId xmlns:a16="http://schemas.microsoft.com/office/drawing/2014/main" id="{B94E7B1A-72F5-4C31-89D9-24F6611CA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5961" y="2589946"/>
              <a:ext cx="257175" cy="590550"/>
            </a:xfrm>
            <a:custGeom>
              <a:avLst/>
              <a:gdLst>
                <a:gd name="T0" fmla="*/ 259100 w 257175"/>
                <a:gd name="T1" fmla="*/ 303082 h 590550"/>
                <a:gd name="T2" fmla="*/ 161564 w 257175"/>
                <a:gd name="T3" fmla="*/ 561590 h 590550"/>
                <a:gd name="T4" fmla="*/ 7259 w 257175"/>
                <a:gd name="T5" fmla="*/ 401285 h 590550"/>
                <a:gd name="T6" fmla="*/ 111844 w 257175"/>
                <a:gd name="T7" fmla="*/ 197164 h 590550"/>
                <a:gd name="T8" fmla="*/ 50788 w 257175"/>
                <a:gd name="T9" fmla="*/ 26476 h 590550"/>
                <a:gd name="T10" fmla="*/ 259195 w 257175"/>
                <a:gd name="T11" fmla="*/ 303177 h 5905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7175"/>
                <a:gd name="T19" fmla="*/ 0 h 590550"/>
                <a:gd name="T20" fmla="*/ 257175 w 257175"/>
                <a:gd name="T21" fmla="*/ 590550 h 5905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7175" h="590550">
                  <a:moveTo>
                    <a:pt x="259100" y="303082"/>
                  </a:moveTo>
                  <a:cubicBezTo>
                    <a:pt x="259100" y="487010"/>
                    <a:pt x="179185" y="411953"/>
                    <a:pt x="161564" y="561590"/>
                  </a:cubicBezTo>
                  <a:cubicBezTo>
                    <a:pt x="152611" y="636552"/>
                    <a:pt x="2401" y="528253"/>
                    <a:pt x="7259" y="401285"/>
                  </a:cubicBezTo>
                  <a:cubicBezTo>
                    <a:pt x="9831" y="333657"/>
                    <a:pt x="111844" y="260981"/>
                    <a:pt x="111844" y="197164"/>
                  </a:cubicBezTo>
                  <a:cubicBezTo>
                    <a:pt x="111844" y="13331"/>
                    <a:pt x="1735" y="81340"/>
                    <a:pt x="50788" y="26476"/>
                  </a:cubicBezTo>
                  <a:cubicBezTo>
                    <a:pt x="120321" y="-51439"/>
                    <a:pt x="259195" y="119345"/>
                    <a:pt x="259195" y="303177"/>
                  </a:cubicBezTo>
                  <a:lnTo>
                    <a:pt x="259100" y="303082"/>
                  </a:ln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11" name="Freeform: Shape 111">
              <a:extLst>
                <a:ext uri="{FF2B5EF4-FFF2-40B4-BE49-F238E27FC236}">
                  <a16:creationId xmlns:a16="http://schemas.microsoft.com/office/drawing/2014/main" id="{100461A6-C2CE-4C14-9C5E-6FAF5D936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4063" y="2590800"/>
              <a:ext cx="238125" cy="133350"/>
            </a:xfrm>
            <a:custGeom>
              <a:avLst/>
              <a:gdLst>
                <a:gd name="T0" fmla="*/ 7239 w 238125"/>
                <a:gd name="T1" fmla="*/ 100013 h 133350"/>
                <a:gd name="T2" fmla="*/ 220694 w 238125"/>
                <a:gd name="T3" fmla="*/ 133731 h 133350"/>
                <a:gd name="T4" fmla="*/ 195358 w 238125"/>
                <a:gd name="T5" fmla="*/ 55054 h 133350"/>
                <a:gd name="T6" fmla="*/ 115919 w 238125"/>
                <a:gd name="T7" fmla="*/ 7144 h 133350"/>
                <a:gd name="T8" fmla="*/ 7144 w 238125"/>
                <a:gd name="T9" fmla="*/ 100013 h 133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8125"/>
                <a:gd name="T16" fmla="*/ 0 h 133350"/>
                <a:gd name="T17" fmla="*/ 238125 w 238125"/>
                <a:gd name="T18" fmla="*/ 133350 h 133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8125" h="133350">
                  <a:moveTo>
                    <a:pt x="7239" y="100013"/>
                  </a:moveTo>
                  <a:cubicBezTo>
                    <a:pt x="4572" y="116110"/>
                    <a:pt x="182118" y="133731"/>
                    <a:pt x="220694" y="133731"/>
                  </a:cubicBezTo>
                  <a:cubicBezTo>
                    <a:pt x="259271" y="133731"/>
                    <a:pt x="195358" y="71438"/>
                    <a:pt x="195358" y="55054"/>
                  </a:cubicBezTo>
                  <a:cubicBezTo>
                    <a:pt x="195358" y="38671"/>
                    <a:pt x="154496" y="7144"/>
                    <a:pt x="115919" y="7144"/>
                  </a:cubicBezTo>
                  <a:cubicBezTo>
                    <a:pt x="77343" y="7144"/>
                    <a:pt x="18383" y="31718"/>
                    <a:pt x="7144" y="100013"/>
                  </a:cubicBezTo>
                  <a:lnTo>
                    <a:pt x="7239" y="100013"/>
                  </a:ln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12" name="Freeform: Shape 112">
              <a:extLst>
                <a:ext uri="{FF2B5EF4-FFF2-40B4-BE49-F238E27FC236}">
                  <a16:creationId xmlns:a16="http://schemas.microsoft.com/office/drawing/2014/main" id="{85EF775B-10EC-449F-AB5B-BB37D0150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608" y="4817177"/>
              <a:ext cx="228600" cy="114300"/>
            </a:xfrm>
            <a:custGeom>
              <a:avLst/>
              <a:gdLst>
                <a:gd name="T0" fmla="*/ 220884 w 228600"/>
                <a:gd name="T1" fmla="*/ 30572 h 114300"/>
                <a:gd name="T2" fmla="*/ 200119 w 228600"/>
                <a:gd name="T3" fmla="*/ 108868 h 114300"/>
                <a:gd name="T4" fmla="*/ 8190 w 228600"/>
                <a:gd name="T5" fmla="*/ 91627 h 114300"/>
                <a:gd name="T6" fmla="*/ 8190 w 228600"/>
                <a:gd name="T7" fmla="*/ 69720 h 114300"/>
                <a:gd name="T8" fmla="*/ 144017 w 228600"/>
                <a:gd name="T9" fmla="*/ 25143 h 114300"/>
                <a:gd name="T10" fmla="*/ 220884 w 228600"/>
                <a:gd name="T11" fmla="*/ 30572 h 114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8600"/>
                <a:gd name="T19" fmla="*/ 0 h 114300"/>
                <a:gd name="T20" fmla="*/ 228600 w 228600"/>
                <a:gd name="T21" fmla="*/ 114300 h 1143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8600" h="114300">
                  <a:moveTo>
                    <a:pt x="220884" y="30572"/>
                  </a:moveTo>
                  <a:cubicBezTo>
                    <a:pt x="220884" y="48574"/>
                    <a:pt x="252221" y="108868"/>
                    <a:pt x="200119" y="108868"/>
                  </a:cubicBezTo>
                  <a:cubicBezTo>
                    <a:pt x="71627" y="108868"/>
                    <a:pt x="-2668" y="105438"/>
                    <a:pt x="8190" y="91627"/>
                  </a:cubicBezTo>
                  <a:cubicBezTo>
                    <a:pt x="10095" y="89246"/>
                    <a:pt x="5809" y="71625"/>
                    <a:pt x="8190" y="69720"/>
                  </a:cubicBezTo>
                  <a:cubicBezTo>
                    <a:pt x="44004" y="41145"/>
                    <a:pt x="138873" y="78768"/>
                    <a:pt x="144017" y="25143"/>
                  </a:cubicBezTo>
                  <a:cubicBezTo>
                    <a:pt x="147351" y="-8957"/>
                    <a:pt x="220884" y="12665"/>
                    <a:pt x="220884" y="305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13" name="Freeform: Shape 113">
              <a:extLst>
                <a:ext uri="{FF2B5EF4-FFF2-40B4-BE49-F238E27FC236}">
                  <a16:creationId xmlns:a16="http://schemas.microsoft.com/office/drawing/2014/main" id="{3549D1AC-01A8-47A3-A68C-F4AEF3D76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431" y="4807838"/>
              <a:ext cx="152400" cy="123825"/>
            </a:xfrm>
            <a:custGeom>
              <a:avLst/>
              <a:gdLst>
                <a:gd name="T0" fmla="*/ 123053 w 152400"/>
                <a:gd name="T1" fmla="*/ 39911 h 123825"/>
                <a:gd name="T2" fmla="*/ 150771 w 152400"/>
                <a:gd name="T3" fmla="*/ 83154 h 123825"/>
                <a:gd name="T4" fmla="*/ 131721 w 152400"/>
                <a:gd name="T5" fmla="*/ 118206 h 123825"/>
                <a:gd name="T6" fmla="*/ 8372 w 152400"/>
                <a:gd name="T7" fmla="*/ 99823 h 123825"/>
                <a:gd name="T8" fmla="*/ 14849 w 152400"/>
                <a:gd name="T9" fmla="*/ 74105 h 123825"/>
                <a:gd name="T10" fmla="*/ 53044 w 152400"/>
                <a:gd name="T11" fmla="*/ 21622 h 123825"/>
                <a:gd name="T12" fmla="*/ 123053 w 152400"/>
                <a:gd name="T13" fmla="*/ 39911 h 1238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2400"/>
                <a:gd name="T22" fmla="*/ 0 h 123825"/>
                <a:gd name="T23" fmla="*/ 152400 w 152400"/>
                <a:gd name="T24" fmla="*/ 123825 h 1238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2400" h="123825">
                  <a:moveTo>
                    <a:pt x="123053" y="39911"/>
                  </a:moveTo>
                  <a:cubicBezTo>
                    <a:pt x="123053" y="50769"/>
                    <a:pt x="145056" y="64104"/>
                    <a:pt x="150771" y="83154"/>
                  </a:cubicBezTo>
                  <a:cubicBezTo>
                    <a:pt x="154581" y="95632"/>
                    <a:pt x="150485" y="118206"/>
                    <a:pt x="131721" y="118206"/>
                  </a:cubicBezTo>
                  <a:cubicBezTo>
                    <a:pt x="14563" y="118206"/>
                    <a:pt x="2371" y="116111"/>
                    <a:pt x="8372" y="99823"/>
                  </a:cubicBezTo>
                  <a:cubicBezTo>
                    <a:pt x="11896" y="90298"/>
                    <a:pt x="10753" y="78868"/>
                    <a:pt x="14849" y="74105"/>
                  </a:cubicBezTo>
                  <a:cubicBezTo>
                    <a:pt x="26946" y="59818"/>
                    <a:pt x="49329" y="64485"/>
                    <a:pt x="53044" y="21622"/>
                  </a:cubicBezTo>
                  <a:cubicBezTo>
                    <a:pt x="55997" y="-12477"/>
                    <a:pt x="123053" y="22003"/>
                    <a:pt x="123053" y="399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14" name="Freeform: Shape 114">
              <a:extLst>
                <a:ext uri="{FF2B5EF4-FFF2-40B4-BE49-F238E27FC236}">
                  <a16:creationId xmlns:a16="http://schemas.microsoft.com/office/drawing/2014/main" id="{0FAB7520-8B45-48E4-A6F2-9528FE75B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608" y="4795174"/>
              <a:ext cx="228600" cy="114300"/>
            </a:xfrm>
            <a:custGeom>
              <a:avLst/>
              <a:gdLst>
                <a:gd name="T0" fmla="*/ 220884 w 228600"/>
                <a:gd name="T1" fmla="*/ 30572 h 114300"/>
                <a:gd name="T2" fmla="*/ 200119 w 228600"/>
                <a:gd name="T3" fmla="*/ 108867 h 114300"/>
                <a:gd name="T4" fmla="*/ 8190 w 228600"/>
                <a:gd name="T5" fmla="*/ 91627 h 114300"/>
                <a:gd name="T6" fmla="*/ 144017 w 228600"/>
                <a:gd name="T7" fmla="*/ 25143 h 114300"/>
                <a:gd name="T8" fmla="*/ 220884 w 228600"/>
                <a:gd name="T9" fmla="*/ 30572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8600"/>
                <a:gd name="T16" fmla="*/ 0 h 114300"/>
                <a:gd name="T17" fmla="*/ 228600 w 228600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8600" h="114300">
                  <a:moveTo>
                    <a:pt x="220884" y="30572"/>
                  </a:moveTo>
                  <a:cubicBezTo>
                    <a:pt x="220884" y="48574"/>
                    <a:pt x="252221" y="108867"/>
                    <a:pt x="200119" y="108867"/>
                  </a:cubicBezTo>
                  <a:cubicBezTo>
                    <a:pt x="71627" y="108867"/>
                    <a:pt x="-2668" y="105438"/>
                    <a:pt x="8190" y="91627"/>
                  </a:cubicBezTo>
                  <a:cubicBezTo>
                    <a:pt x="38289" y="53337"/>
                    <a:pt x="138492" y="82293"/>
                    <a:pt x="144017" y="25143"/>
                  </a:cubicBezTo>
                  <a:cubicBezTo>
                    <a:pt x="147351" y="-8957"/>
                    <a:pt x="220884" y="12665"/>
                    <a:pt x="220884" y="30572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15" name="Freeform: Shape 115">
              <a:extLst>
                <a:ext uri="{FF2B5EF4-FFF2-40B4-BE49-F238E27FC236}">
                  <a16:creationId xmlns:a16="http://schemas.microsoft.com/office/drawing/2014/main" id="{E6D75191-36E1-40A4-82E2-A9F8145B8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653" y="4785836"/>
              <a:ext cx="152400" cy="123825"/>
            </a:xfrm>
            <a:custGeom>
              <a:avLst/>
              <a:gdLst>
                <a:gd name="T0" fmla="*/ 118832 w 152400"/>
                <a:gd name="T1" fmla="*/ 39911 h 123825"/>
                <a:gd name="T2" fmla="*/ 127500 w 152400"/>
                <a:gd name="T3" fmla="*/ 118206 h 123825"/>
                <a:gd name="T4" fmla="*/ 8628 w 152400"/>
                <a:gd name="T5" fmla="*/ 100966 h 123825"/>
                <a:gd name="T6" fmla="*/ 48823 w 152400"/>
                <a:gd name="T7" fmla="*/ 21622 h 123825"/>
                <a:gd name="T8" fmla="*/ 118832 w 152400"/>
                <a:gd name="T9" fmla="*/ 39911 h 1238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123825"/>
                <a:gd name="T17" fmla="*/ 152400 w 152400"/>
                <a:gd name="T18" fmla="*/ 123825 h 1238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23825">
                  <a:moveTo>
                    <a:pt x="118832" y="39911"/>
                  </a:moveTo>
                  <a:cubicBezTo>
                    <a:pt x="118832" y="57913"/>
                    <a:pt x="174934" y="118206"/>
                    <a:pt x="127500" y="118206"/>
                  </a:cubicBezTo>
                  <a:cubicBezTo>
                    <a:pt x="10342" y="118206"/>
                    <a:pt x="2531" y="117253"/>
                    <a:pt x="8628" y="100966"/>
                  </a:cubicBezTo>
                  <a:cubicBezTo>
                    <a:pt x="22725" y="62675"/>
                    <a:pt x="43870" y="78772"/>
                    <a:pt x="48823" y="21622"/>
                  </a:cubicBezTo>
                  <a:cubicBezTo>
                    <a:pt x="51776" y="-12477"/>
                    <a:pt x="118832" y="22003"/>
                    <a:pt x="118832" y="39911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16" name="Freeform: Shape 116">
              <a:extLst>
                <a:ext uri="{FF2B5EF4-FFF2-40B4-BE49-F238E27FC236}">
                  <a16:creationId xmlns:a16="http://schemas.microsoft.com/office/drawing/2014/main" id="{2DB0D7AC-CAD4-4E01-BB13-77B34C791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468" y="4046982"/>
              <a:ext cx="180975" cy="800100"/>
            </a:xfrm>
            <a:custGeom>
              <a:avLst/>
              <a:gdLst>
                <a:gd name="T0" fmla="*/ 92945 w 180975"/>
                <a:gd name="T1" fmla="*/ 792956 h 800100"/>
                <a:gd name="T2" fmla="*/ 178289 w 180975"/>
                <a:gd name="T3" fmla="*/ 329755 h 800100"/>
                <a:gd name="T4" fmla="*/ 155143 w 180975"/>
                <a:gd name="T5" fmla="*/ 153352 h 800100"/>
                <a:gd name="T6" fmla="*/ 37509 w 180975"/>
                <a:gd name="T7" fmla="*/ 7144 h 800100"/>
                <a:gd name="T8" fmla="*/ 9220 w 180975"/>
                <a:gd name="T9" fmla="*/ 113824 h 800100"/>
                <a:gd name="T10" fmla="*/ 7696 w 180975"/>
                <a:gd name="T11" fmla="*/ 294322 h 800100"/>
                <a:gd name="T12" fmla="*/ 47511 w 180975"/>
                <a:gd name="T13" fmla="*/ 773049 h 800100"/>
                <a:gd name="T14" fmla="*/ 92945 w 180975"/>
                <a:gd name="T15" fmla="*/ 792956 h 8001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0975"/>
                <a:gd name="T25" fmla="*/ 0 h 800100"/>
                <a:gd name="T26" fmla="*/ 180975 w 180975"/>
                <a:gd name="T27" fmla="*/ 800100 h 8001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0975" h="800100">
                  <a:moveTo>
                    <a:pt x="92945" y="792956"/>
                  </a:moveTo>
                  <a:cubicBezTo>
                    <a:pt x="113233" y="586835"/>
                    <a:pt x="159334" y="474726"/>
                    <a:pt x="178289" y="329755"/>
                  </a:cubicBezTo>
                  <a:cubicBezTo>
                    <a:pt x="178765" y="326041"/>
                    <a:pt x="152667" y="166211"/>
                    <a:pt x="155143" y="153352"/>
                  </a:cubicBezTo>
                  <a:cubicBezTo>
                    <a:pt x="102851" y="174784"/>
                    <a:pt x="87801" y="30766"/>
                    <a:pt x="37509" y="7144"/>
                  </a:cubicBezTo>
                  <a:cubicBezTo>
                    <a:pt x="17983" y="46292"/>
                    <a:pt x="11030" y="71628"/>
                    <a:pt x="9220" y="113824"/>
                  </a:cubicBezTo>
                  <a:cubicBezTo>
                    <a:pt x="8458" y="131254"/>
                    <a:pt x="6077" y="276987"/>
                    <a:pt x="7696" y="294322"/>
                  </a:cubicBezTo>
                  <a:cubicBezTo>
                    <a:pt x="29508" y="541496"/>
                    <a:pt x="47511" y="773049"/>
                    <a:pt x="47511" y="773049"/>
                  </a:cubicBezTo>
                  <a:cubicBezTo>
                    <a:pt x="47511" y="773049"/>
                    <a:pt x="90754" y="815435"/>
                    <a:pt x="92945" y="792956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17" name="Freeform: Shape 117">
              <a:extLst>
                <a:ext uri="{FF2B5EF4-FFF2-40B4-BE49-F238E27FC236}">
                  <a16:creationId xmlns:a16="http://schemas.microsoft.com/office/drawing/2014/main" id="{03875272-B183-47E2-9666-EA7DCCA3E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531" y="4046792"/>
              <a:ext cx="171450" cy="800100"/>
            </a:xfrm>
            <a:custGeom>
              <a:avLst/>
              <a:gdLst>
                <a:gd name="T0" fmla="*/ 66770 w 171450"/>
                <a:gd name="T1" fmla="*/ 791718 h 800100"/>
                <a:gd name="T2" fmla="*/ 14859 w 171450"/>
                <a:gd name="T3" fmla="*/ 325374 h 800100"/>
                <a:gd name="T4" fmla="*/ 7144 w 171450"/>
                <a:gd name="T5" fmla="*/ 175641 h 800100"/>
                <a:gd name="T6" fmla="*/ 138208 w 171450"/>
                <a:gd name="T7" fmla="*/ 7144 h 800100"/>
                <a:gd name="T8" fmla="*/ 164306 w 171450"/>
                <a:gd name="T9" fmla="*/ 114395 h 800100"/>
                <a:gd name="T10" fmla="*/ 162211 w 171450"/>
                <a:gd name="T11" fmla="*/ 294894 h 800100"/>
                <a:gd name="T12" fmla="*/ 112586 w 171450"/>
                <a:gd name="T13" fmla="*/ 772763 h 800100"/>
                <a:gd name="T14" fmla="*/ 66675 w 171450"/>
                <a:gd name="T15" fmla="*/ 791718 h 8001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1450"/>
                <a:gd name="T25" fmla="*/ 0 h 800100"/>
                <a:gd name="T26" fmla="*/ 171450 w 171450"/>
                <a:gd name="T27" fmla="*/ 800100 h 8001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1450" h="800100">
                  <a:moveTo>
                    <a:pt x="66770" y="791718"/>
                  </a:moveTo>
                  <a:cubicBezTo>
                    <a:pt x="50673" y="585216"/>
                    <a:pt x="30861" y="470725"/>
                    <a:pt x="14859" y="325374"/>
                  </a:cubicBezTo>
                  <a:cubicBezTo>
                    <a:pt x="14478" y="321659"/>
                    <a:pt x="9430" y="188595"/>
                    <a:pt x="7144" y="175641"/>
                  </a:cubicBezTo>
                  <a:cubicBezTo>
                    <a:pt x="58960" y="198120"/>
                    <a:pt x="87439" y="29718"/>
                    <a:pt x="138208" y="7144"/>
                  </a:cubicBezTo>
                  <a:cubicBezTo>
                    <a:pt x="156877" y="46672"/>
                    <a:pt x="163354" y="72104"/>
                    <a:pt x="164306" y="114395"/>
                  </a:cubicBezTo>
                  <a:cubicBezTo>
                    <a:pt x="164687" y="131921"/>
                    <a:pt x="164116" y="277559"/>
                    <a:pt x="162211" y="294894"/>
                  </a:cubicBezTo>
                  <a:cubicBezTo>
                    <a:pt x="135350" y="541592"/>
                    <a:pt x="112586" y="772763"/>
                    <a:pt x="112586" y="772763"/>
                  </a:cubicBezTo>
                  <a:cubicBezTo>
                    <a:pt x="112586" y="772763"/>
                    <a:pt x="68485" y="814292"/>
                    <a:pt x="66675" y="791718"/>
                  </a:cubicBezTo>
                  <a:lnTo>
                    <a:pt x="66770" y="791718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18" name="Freeform: Shape 118">
              <a:extLst>
                <a:ext uri="{FF2B5EF4-FFF2-40B4-BE49-F238E27FC236}">
                  <a16:creationId xmlns:a16="http://schemas.microsoft.com/office/drawing/2014/main" id="{84BCC389-55FA-4BA0-8C6F-9E9163CEA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468" y="4047077"/>
              <a:ext cx="180975" cy="676275"/>
            </a:xfrm>
            <a:custGeom>
              <a:avLst/>
              <a:gdLst>
                <a:gd name="T0" fmla="*/ 27413 w 180975"/>
                <a:gd name="T1" fmla="*/ 671893 h 676275"/>
                <a:gd name="T2" fmla="*/ 121139 w 180975"/>
                <a:gd name="T3" fmla="*/ 671893 h 676275"/>
                <a:gd name="T4" fmla="*/ 178289 w 180975"/>
                <a:gd name="T5" fmla="*/ 329756 h 676275"/>
                <a:gd name="T6" fmla="*/ 155143 w 180975"/>
                <a:gd name="T7" fmla="*/ 153353 h 676275"/>
                <a:gd name="T8" fmla="*/ 37509 w 180975"/>
                <a:gd name="T9" fmla="*/ 7144 h 676275"/>
                <a:gd name="T10" fmla="*/ 9220 w 180975"/>
                <a:gd name="T11" fmla="*/ 113824 h 676275"/>
                <a:gd name="T12" fmla="*/ 7696 w 180975"/>
                <a:gd name="T13" fmla="*/ 294323 h 676275"/>
                <a:gd name="T14" fmla="*/ 27508 w 180975"/>
                <a:gd name="T15" fmla="*/ 671893 h 6762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0975"/>
                <a:gd name="T25" fmla="*/ 0 h 676275"/>
                <a:gd name="T26" fmla="*/ 180975 w 180975"/>
                <a:gd name="T27" fmla="*/ 676275 h 6762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0975" h="676275">
                  <a:moveTo>
                    <a:pt x="27413" y="671893"/>
                  </a:moveTo>
                  <a:lnTo>
                    <a:pt x="121139" y="671893"/>
                  </a:lnTo>
                  <a:cubicBezTo>
                    <a:pt x="143904" y="537210"/>
                    <a:pt x="163430" y="443484"/>
                    <a:pt x="178289" y="329756"/>
                  </a:cubicBezTo>
                  <a:cubicBezTo>
                    <a:pt x="178765" y="326041"/>
                    <a:pt x="152667" y="166211"/>
                    <a:pt x="155143" y="153353"/>
                  </a:cubicBezTo>
                  <a:cubicBezTo>
                    <a:pt x="102851" y="174784"/>
                    <a:pt x="87801" y="30766"/>
                    <a:pt x="37509" y="7144"/>
                  </a:cubicBezTo>
                  <a:cubicBezTo>
                    <a:pt x="17983" y="46292"/>
                    <a:pt x="11030" y="71628"/>
                    <a:pt x="9220" y="113824"/>
                  </a:cubicBezTo>
                  <a:cubicBezTo>
                    <a:pt x="8458" y="131254"/>
                    <a:pt x="6077" y="276987"/>
                    <a:pt x="7696" y="294323"/>
                  </a:cubicBezTo>
                  <a:cubicBezTo>
                    <a:pt x="20555" y="440531"/>
                    <a:pt x="20174" y="581311"/>
                    <a:pt x="27508" y="671893"/>
                  </a:cubicBezTo>
                  <a:lnTo>
                    <a:pt x="27413" y="671893"/>
                  </a:ln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19" name="Freeform: Shape 119">
              <a:extLst>
                <a:ext uri="{FF2B5EF4-FFF2-40B4-BE49-F238E27FC236}">
                  <a16:creationId xmlns:a16="http://schemas.microsoft.com/office/drawing/2014/main" id="{6D187564-3066-48F7-A981-12E0AC972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294" y="2780836"/>
              <a:ext cx="333375" cy="571500"/>
            </a:xfrm>
            <a:custGeom>
              <a:avLst/>
              <a:gdLst>
                <a:gd name="T0" fmla="*/ 172593 w 333375"/>
                <a:gd name="T1" fmla="*/ 568250 h 571500"/>
                <a:gd name="T2" fmla="*/ 80296 w 333375"/>
                <a:gd name="T3" fmla="*/ 558725 h 571500"/>
                <a:gd name="T4" fmla="*/ 85915 w 333375"/>
                <a:gd name="T5" fmla="*/ 558058 h 571500"/>
                <a:gd name="T6" fmla="*/ 7144 w 333375"/>
                <a:gd name="T7" fmla="*/ 513005 h 571500"/>
                <a:gd name="T8" fmla="*/ 65627 w 333375"/>
                <a:gd name="T9" fmla="*/ 107144 h 571500"/>
                <a:gd name="T10" fmla="*/ 163830 w 333375"/>
                <a:gd name="T11" fmla="*/ 7418 h 571500"/>
                <a:gd name="T12" fmla="*/ 227838 w 333375"/>
                <a:gd name="T13" fmla="*/ 60281 h 571500"/>
                <a:gd name="T14" fmla="*/ 332232 w 333375"/>
                <a:gd name="T15" fmla="*/ 176963 h 571500"/>
                <a:gd name="T16" fmla="*/ 172498 w 333375"/>
                <a:gd name="T17" fmla="*/ 568154 h 5715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3375"/>
                <a:gd name="T28" fmla="*/ 0 h 571500"/>
                <a:gd name="T29" fmla="*/ 333375 w 333375"/>
                <a:gd name="T30" fmla="*/ 571500 h 5715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3375" h="571500">
                  <a:moveTo>
                    <a:pt x="172593" y="568250"/>
                  </a:moveTo>
                  <a:cubicBezTo>
                    <a:pt x="171926" y="579775"/>
                    <a:pt x="133350" y="563201"/>
                    <a:pt x="80296" y="558725"/>
                  </a:cubicBezTo>
                  <a:lnTo>
                    <a:pt x="85915" y="558058"/>
                  </a:lnTo>
                  <a:cubicBezTo>
                    <a:pt x="32861" y="553581"/>
                    <a:pt x="7144" y="513005"/>
                    <a:pt x="7144" y="513005"/>
                  </a:cubicBezTo>
                  <a:lnTo>
                    <a:pt x="65627" y="107144"/>
                  </a:lnTo>
                  <a:cubicBezTo>
                    <a:pt x="70009" y="54090"/>
                    <a:pt x="110871" y="2941"/>
                    <a:pt x="163830" y="7418"/>
                  </a:cubicBezTo>
                  <a:lnTo>
                    <a:pt x="227838" y="60281"/>
                  </a:lnTo>
                  <a:cubicBezTo>
                    <a:pt x="280892" y="64758"/>
                    <a:pt x="336613" y="124004"/>
                    <a:pt x="332232" y="176963"/>
                  </a:cubicBezTo>
                  <a:lnTo>
                    <a:pt x="172498" y="568154"/>
                  </a:lnTo>
                  <a:lnTo>
                    <a:pt x="172593" y="568250"/>
                  </a:ln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20" name="Freeform: Shape 120">
              <a:extLst>
                <a:ext uri="{FF2B5EF4-FFF2-40B4-BE49-F238E27FC236}">
                  <a16:creationId xmlns:a16="http://schemas.microsoft.com/office/drawing/2014/main" id="{90E06A46-D05C-48B0-A682-E81A754AD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818" y="3656653"/>
              <a:ext cx="133350" cy="133350"/>
            </a:xfrm>
            <a:custGeom>
              <a:avLst/>
              <a:gdLst>
                <a:gd name="T0" fmla="*/ 73417 w 133350"/>
                <a:gd name="T1" fmla="*/ 115818 h 133350"/>
                <a:gd name="T2" fmla="*/ 8075 w 133350"/>
                <a:gd name="T3" fmla="*/ 112580 h 133350"/>
                <a:gd name="T4" fmla="*/ 77894 w 133350"/>
                <a:gd name="T5" fmla="*/ 25902 h 133350"/>
                <a:gd name="T6" fmla="*/ 124471 w 133350"/>
                <a:gd name="T7" fmla="*/ 25426 h 133350"/>
                <a:gd name="T8" fmla="*/ 73512 w 133350"/>
                <a:gd name="T9" fmla="*/ 115818 h 133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350"/>
                <a:gd name="T16" fmla="*/ 0 h 133350"/>
                <a:gd name="T17" fmla="*/ 133350 w 133350"/>
                <a:gd name="T18" fmla="*/ 133350 h 133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350" h="133350">
                  <a:moveTo>
                    <a:pt x="73417" y="115818"/>
                  </a:moveTo>
                  <a:cubicBezTo>
                    <a:pt x="48557" y="146679"/>
                    <a:pt x="17029" y="130011"/>
                    <a:pt x="8075" y="112580"/>
                  </a:cubicBezTo>
                  <a:cubicBezTo>
                    <a:pt x="-878" y="95054"/>
                    <a:pt x="57129" y="57049"/>
                    <a:pt x="77894" y="25902"/>
                  </a:cubicBezTo>
                  <a:cubicBezTo>
                    <a:pt x="98754" y="-5244"/>
                    <a:pt x="115422" y="7995"/>
                    <a:pt x="124471" y="25426"/>
                  </a:cubicBezTo>
                  <a:cubicBezTo>
                    <a:pt x="133425" y="42952"/>
                    <a:pt x="108088" y="72765"/>
                    <a:pt x="73512" y="115818"/>
                  </a:cubicBezTo>
                  <a:lnTo>
                    <a:pt x="73417" y="115818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21" name="Freeform: Shape 121">
              <a:extLst>
                <a:ext uri="{FF2B5EF4-FFF2-40B4-BE49-F238E27FC236}">
                  <a16:creationId xmlns:a16="http://schemas.microsoft.com/office/drawing/2014/main" id="{4CF55467-DB6C-45BF-B7ED-3C7D63800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0328" y="3222081"/>
              <a:ext cx="247650" cy="523875"/>
            </a:xfrm>
            <a:custGeom>
              <a:avLst/>
              <a:gdLst>
                <a:gd name="T0" fmla="*/ 58865 w 247650"/>
                <a:gd name="T1" fmla="*/ 522006 h 523875"/>
                <a:gd name="T2" fmla="*/ 7144 w 247650"/>
                <a:gd name="T3" fmla="*/ 459236 h 523875"/>
                <a:gd name="T4" fmla="*/ 124778 w 247650"/>
                <a:gd name="T5" fmla="*/ 42803 h 523875"/>
                <a:gd name="T6" fmla="*/ 186785 w 247650"/>
                <a:gd name="T7" fmla="*/ 43375 h 523875"/>
                <a:gd name="T8" fmla="*/ 247364 w 247650"/>
                <a:gd name="T9" fmla="*/ 133481 h 523875"/>
                <a:gd name="T10" fmla="*/ 58865 w 247650"/>
                <a:gd name="T11" fmla="*/ 522006 h 5238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7650"/>
                <a:gd name="T19" fmla="*/ 0 h 523875"/>
                <a:gd name="T20" fmla="*/ 247650 w 247650"/>
                <a:gd name="T21" fmla="*/ 523875 h 5238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7650" h="523875">
                  <a:moveTo>
                    <a:pt x="58865" y="522006"/>
                  </a:moveTo>
                  <a:cubicBezTo>
                    <a:pt x="34481" y="487526"/>
                    <a:pt x="7144" y="459236"/>
                    <a:pt x="7144" y="459236"/>
                  </a:cubicBezTo>
                  <a:lnTo>
                    <a:pt x="124778" y="42803"/>
                  </a:lnTo>
                  <a:cubicBezTo>
                    <a:pt x="141637" y="-16728"/>
                    <a:pt x="162401" y="8799"/>
                    <a:pt x="186785" y="43375"/>
                  </a:cubicBezTo>
                  <a:lnTo>
                    <a:pt x="247364" y="133481"/>
                  </a:lnTo>
                  <a:cubicBezTo>
                    <a:pt x="216979" y="220826"/>
                    <a:pt x="58865" y="522006"/>
                    <a:pt x="58865" y="522006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953D57-5D73-4A8B-8CB6-565DB5B42471}"/>
                </a:ext>
              </a:extLst>
            </p:cNvPr>
            <p:cNvSpPr/>
            <p:nvPr/>
          </p:nvSpPr>
          <p:spPr>
            <a:xfrm>
              <a:off x="4150104" y="2781516"/>
              <a:ext cx="438599" cy="961448"/>
            </a:xfrm>
            <a:custGeom>
              <a:avLst/>
              <a:gdLst>
                <a:gd name="connsiteX0" fmla="*/ 334994 w 438150"/>
                <a:gd name="connsiteY0" fmla="*/ 60281 h 962025"/>
                <a:gd name="connsiteX1" fmla="*/ 270986 w 438150"/>
                <a:gd name="connsiteY1" fmla="*/ 7418 h 962025"/>
                <a:gd name="connsiteX2" fmla="*/ 172784 w 438150"/>
                <a:gd name="connsiteY2" fmla="*/ 107144 h 962025"/>
                <a:gd name="connsiteX3" fmla="*/ 114300 w 438150"/>
                <a:gd name="connsiteY3" fmla="*/ 513005 h 962025"/>
                <a:gd name="connsiteX4" fmla="*/ 115919 w 438150"/>
                <a:gd name="connsiteY4" fmla="*/ 515291 h 962025"/>
                <a:gd name="connsiteX5" fmla="*/ 7144 w 438150"/>
                <a:gd name="connsiteY5" fmla="*/ 900386 h 962025"/>
                <a:gd name="connsiteX6" fmla="*/ 58865 w 438150"/>
                <a:gd name="connsiteY6" fmla="*/ 963156 h 962025"/>
                <a:gd name="connsiteX7" fmla="*/ 247364 w 438150"/>
                <a:gd name="connsiteY7" fmla="*/ 574631 h 962025"/>
                <a:gd name="connsiteX8" fmla="*/ 242411 w 438150"/>
                <a:gd name="connsiteY8" fmla="*/ 567297 h 962025"/>
                <a:gd name="connsiteX9" fmla="*/ 279654 w 438150"/>
                <a:gd name="connsiteY9" fmla="*/ 568250 h 962025"/>
                <a:gd name="connsiteX10" fmla="*/ 439388 w 438150"/>
                <a:gd name="connsiteY10" fmla="*/ 177058 h 962025"/>
                <a:gd name="connsiteX11" fmla="*/ 334994 w 438150"/>
                <a:gd name="connsiteY11" fmla="*/ 60377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150" h="962025">
                  <a:moveTo>
                    <a:pt x="334994" y="60281"/>
                  </a:moveTo>
                  <a:lnTo>
                    <a:pt x="270986" y="7418"/>
                  </a:lnTo>
                  <a:cubicBezTo>
                    <a:pt x="217932" y="2941"/>
                    <a:pt x="177165" y="54090"/>
                    <a:pt x="172784" y="107144"/>
                  </a:cubicBezTo>
                  <a:lnTo>
                    <a:pt x="114300" y="513005"/>
                  </a:lnTo>
                  <a:cubicBezTo>
                    <a:pt x="114300" y="513005"/>
                    <a:pt x="114871" y="513862"/>
                    <a:pt x="115919" y="515291"/>
                  </a:cubicBezTo>
                  <a:lnTo>
                    <a:pt x="7144" y="900386"/>
                  </a:lnTo>
                  <a:cubicBezTo>
                    <a:pt x="7144" y="900386"/>
                    <a:pt x="34481" y="928676"/>
                    <a:pt x="58865" y="963156"/>
                  </a:cubicBezTo>
                  <a:cubicBezTo>
                    <a:pt x="58865" y="963156"/>
                    <a:pt x="216979" y="662071"/>
                    <a:pt x="247364" y="574631"/>
                  </a:cubicBezTo>
                  <a:lnTo>
                    <a:pt x="242411" y="567297"/>
                  </a:lnTo>
                  <a:cubicBezTo>
                    <a:pt x="265081" y="571964"/>
                    <a:pt x="279273" y="575203"/>
                    <a:pt x="279654" y="568250"/>
                  </a:cubicBezTo>
                  <a:lnTo>
                    <a:pt x="439388" y="177058"/>
                  </a:lnTo>
                  <a:cubicBezTo>
                    <a:pt x="443865" y="124004"/>
                    <a:pt x="388049" y="64758"/>
                    <a:pt x="334994" y="60377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1323" name="Freeform: Shape 123">
              <a:extLst>
                <a:ext uri="{FF2B5EF4-FFF2-40B4-BE49-F238E27FC236}">
                  <a16:creationId xmlns:a16="http://schemas.microsoft.com/office/drawing/2014/main" id="{47A36BF4-0B01-4E11-9BC2-EC4CB0EFB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437" y="3434878"/>
              <a:ext cx="266700" cy="847725"/>
            </a:xfrm>
            <a:custGeom>
              <a:avLst/>
              <a:gdLst>
                <a:gd name="T0" fmla="*/ 160555 w 266700"/>
                <a:gd name="T1" fmla="*/ 778220 h 847725"/>
                <a:gd name="T2" fmla="*/ 12822 w 266700"/>
                <a:gd name="T3" fmla="*/ 846419 h 847725"/>
                <a:gd name="T4" fmla="*/ 41493 w 266700"/>
                <a:gd name="T5" fmla="*/ 66512 h 847725"/>
                <a:gd name="T6" fmla="*/ 245804 w 266700"/>
                <a:gd name="T7" fmla="*/ 95468 h 847725"/>
                <a:gd name="T8" fmla="*/ 160555 w 266700"/>
                <a:gd name="T9" fmla="*/ 778220 h 8477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700"/>
                <a:gd name="T16" fmla="*/ 0 h 847725"/>
                <a:gd name="T17" fmla="*/ 266700 w 266700"/>
                <a:gd name="T18" fmla="*/ 847725 h 8477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700" h="847725">
                  <a:moveTo>
                    <a:pt x="160555" y="778220"/>
                  </a:moveTo>
                  <a:cubicBezTo>
                    <a:pt x="145029" y="772981"/>
                    <a:pt x="14442" y="855277"/>
                    <a:pt x="12822" y="846419"/>
                  </a:cubicBezTo>
                  <a:cubicBezTo>
                    <a:pt x="5679" y="807557"/>
                    <a:pt x="-2513" y="214340"/>
                    <a:pt x="41493" y="66512"/>
                  </a:cubicBezTo>
                  <a:cubicBezTo>
                    <a:pt x="74544" y="-44550"/>
                    <a:pt x="229992" y="20792"/>
                    <a:pt x="245804" y="95468"/>
                  </a:cubicBezTo>
                  <a:cubicBezTo>
                    <a:pt x="303621" y="368740"/>
                    <a:pt x="161317" y="767552"/>
                    <a:pt x="160555" y="778220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24" name="Freeform: Shape 124">
              <a:extLst>
                <a:ext uri="{FF2B5EF4-FFF2-40B4-BE49-F238E27FC236}">
                  <a16:creationId xmlns:a16="http://schemas.microsoft.com/office/drawing/2014/main" id="{828EAAE9-A583-4F65-B42D-E70C72946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4652" y="4768165"/>
              <a:ext cx="247650" cy="114300"/>
            </a:xfrm>
            <a:custGeom>
              <a:avLst/>
              <a:gdLst>
                <a:gd name="T0" fmla="*/ 229811 w 247650"/>
                <a:gd name="T1" fmla="*/ 30530 h 114300"/>
                <a:gd name="T2" fmla="*/ 209903 w 247650"/>
                <a:gd name="T3" fmla="*/ 113016 h 114300"/>
                <a:gd name="T4" fmla="*/ 8164 w 247650"/>
                <a:gd name="T5" fmla="*/ 99681 h 114300"/>
                <a:gd name="T6" fmla="*/ 149039 w 247650"/>
                <a:gd name="T7" fmla="*/ 26720 h 114300"/>
                <a:gd name="T8" fmla="*/ 229811 w 247650"/>
                <a:gd name="T9" fmla="*/ 30530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7650"/>
                <a:gd name="T16" fmla="*/ 0 h 114300"/>
                <a:gd name="T17" fmla="*/ 247650 w 247650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7650" h="114300">
                  <a:moveTo>
                    <a:pt x="229811" y="30530"/>
                  </a:moveTo>
                  <a:cubicBezTo>
                    <a:pt x="230287" y="49294"/>
                    <a:pt x="264577" y="111778"/>
                    <a:pt x="209903" y="113016"/>
                  </a:cubicBezTo>
                  <a:cubicBezTo>
                    <a:pt x="75125" y="116160"/>
                    <a:pt x="-2790" y="114445"/>
                    <a:pt x="8164" y="99681"/>
                  </a:cubicBezTo>
                  <a:cubicBezTo>
                    <a:pt x="38835" y="58724"/>
                    <a:pt x="144657" y="86728"/>
                    <a:pt x="149039" y="26720"/>
                  </a:cubicBezTo>
                  <a:cubicBezTo>
                    <a:pt x="151706" y="-9189"/>
                    <a:pt x="229335" y="11766"/>
                    <a:pt x="229811" y="305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25" name="Freeform: Shape 125">
              <a:extLst>
                <a:ext uri="{FF2B5EF4-FFF2-40B4-BE49-F238E27FC236}">
                  <a16:creationId xmlns:a16="http://schemas.microsoft.com/office/drawing/2014/main" id="{C5F0A21C-95F8-4CD4-820D-9A58D136C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626" y="4046887"/>
              <a:ext cx="171450" cy="676275"/>
            </a:xfrm>
            <a:custGeom>
              <a:avLst/>
              <a:gdLst>
                <a:gd name="T0" fmla="*/ 32099 w 171450"/>
                <a:gd name="T1" fmla="*/ 672084 h 676275"/>
                <a:gd name="T2" fmla="*/ 122682 w 171450"/>
                <a:gd name="T3" fmla="*/ 672084 h 676275"/>
                <a:gd name="T4" fmla="*/ 162211 w 171450"/>
                <a:gd name="T5" fmla="*/ 294894 h 676275"/>
                <a:gd name="T6" fmla="*/ 164306 w 171450"/>
                <a:gd name="T7" fmla="*/ 114395 h 676275"/>
                <a:gd name="T8" fmla="*/ 138208 w 171450"/>
                <a:gd name="T9" fmla="*/ 7144 h 676275"/>
                <a:gd name="T10" fmla="*/ 7144 w 171450"/>
                <a:gd name="T11" fmla="*/ 175641 h 676275"/>
                <a:gd name="T12" fmla="*/ 14859 w 171450"/>
                <a:gd name="T13" fmla="*/ 325374 h 676275"/>
                <a:gd name="T14" fmla="*/ 32099 w 171450"/>
                <a:gd name="T15" fmla="*/ 672179 h 6762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1450"/>
                <a:gd name="T25" fmla="*/ 0 h 676275"/>
                <a:gd name="T26" fmla="*/ 171450 w 171450"/>
                <a:gd name="T27" fmla="*/ 676275 h 6762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1450" h="676275">
                  <a:moveTo>
                    <a:pt x="32099" y="672084"/>
                  </a:moveTo>
                  <a:lnTo>
                    <a:pt x="122682" y="672084"/>
                  </a:lnTo>
                  <a:cubicBezTo>
                    <a:pt x="131826" y="581692"/>
                    <a:pt x="146304" y="441008"/>
                    <a:pt x="162211" y="294894"/>
                  </a:cubicBezTo>
                  <a:cubicBezTo>
                    <a:pt x="164116" y="277559"/>
                    <a:pt x="164687" y="131826"/>
                    <a:pt x="164306" y="114395"/>
                  </a:cubicBezTo>
                  <a:cubicBezTo>
                    <a:pt x="163354" y="72200"/>
                    <a:pt x="156877" y="46673"/>
                    <a:pt x="138208" y="7144"/>
                  </a:cubicBezTo>
                  <a:cubicBezTo>
                    <a:pt x="87440" y="29718"/>
                    <a:pt x="58960" y="198120"/>
                    <a:pt x="7144" y="175641"/>
                  </a:cubicBezTo>
                  <a:cubicBezTo>
                    <a:pt x="9335" y="188595"/>
                    <a:pt x="14383" y="321659"/>
                    <a:pt x="14859" y="325374"/>
                  </a:cubicBezTo>
                  <a:cubicBezTo>
                    <a:pt x="27432" y="439960"/>
                    <a:pt x="18479" y="535591"/>
                    <a:pt x="32099" y="672179"/>
                  </a:cubicBezTo>
                  <a:lnTo>
                    <a:pt x="32099" y="672084"/>
                  </a:ln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26" name="Freeform: Shape 126">
              <a:extLst>
                <a:ext uri="{FF2B5EF4-FFF2-40B4-BE49-F238E27FC236}">
                  <a16:creationId xmlns:a16="http://schemas.microsoft.com/office/drawing/2014/main" id="{1587BCD3-5C03-44B2-99C4-B7F4BEAD5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3700" y="4771444"/>
              <a:ext cx="161925" cy="133350"/>
            </a:xfrm>
            <a:custGeom>
              <a:avLst/>
              <a:gdLst>
                <a:gd name="T0" fmla="*/ 39647 w 161925"/>
                <a:gd name="T1" fmla="*/ 41253 h 133350"/>
                <a:gd name="T2" fmla="*/ 27551 w 161925"/>
                <a:gd name="T3" fmla="*/ 126597 h 133350"/>
                <a:gd name="T4" fmla="*/ 158234 w 161925"/>
                <a:gd name="T5" fmla="*/ 111833 h 133350"/>
                <a:gd name="T6" fmla="*/ 116895 w 161925"/>
                <a:gd name="T7" fmla="*/ 23536 h 133350"/>
                <a:gd name="T8" fmla="*/ 39647 w 161925"/>
                <a:gd name="T9" fmla="*/ 41253 h 133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925"/>
                <a:gd name="T16" fmla="*/ 0 h 133350"/>
                <a:gd name="T17" fmla="*/ 161925 w 161925"/>
                <a:gd name="T18" fmla="*/ 133350 h 133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925" h="133350">
                  <a:moveTo>
                    <a:pt x="39647" y="41253"/>
                  </a:moveTo>
                  <a:cubicBezTo>
                    <a:pt x="39076" y="60874"/>
                    <a:pt x="-24361" y="124977"/>
                    <a:pt x="27551" y="126597"/>
                  </a:cubicBezTo>
                  <a:cubicBezTo>
                    <a:pt x="155662" y="130597"/>
                    <a:pt x="164235" y="129835"/>
                    <a:pt x="158234" y="111833"/>
                  </a:cubicBezTo>
                  <a:cubicBezTo>
                    <a:pt x="144137" y="69447"/>
                    <a:pt x="120419" y="86306"/>
                    <a:pt x="116895" y="23536"/>
                  </a:cubicBezTo>
                  <a:cubicBezTo>
                    <a:pt x="114800" y="-13802"/>
                    <a:pt x="40314" y="21631"/>
                    <a:pt x="39647" y="412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27" name="Freeform: Shape 127">
              <a:extLst>
                <a:ext uri="{FF2B5EF4-FFF2-40B4-BE49-F238E27FC236}">
                  <a16:creationId xmlns:a16="http://schemas.microsoft.com/office/drawing/2014/main" id="{04B4A39E-DE86-4146-ADF6-E2D0B1B5A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7290" y="3501055"/>
              <a:ext cx="333375" cy="771525"/>
            </a:xfrm>
            <a:custGeom>
              <a:avLst/>
              <a:gdLst>
                <a:gd name="T0" fmla="*/ 299213 w 333375"/>
                <a:gd name="T1" fmla="*/ 702613 h 771525"/>
                <a:gd name="T2" fmla="*/ 154529 w 333375"/>
                <a:gd name="T3" fmla="*/ 768050 h 771525"/>
                <a:gd name="T4" fmla="*/ 29561 w 333375"/>
                <a:gd name="T5" fmla="*/ 198169 h 771525"/>
                <a:gd name="T6" fmla="*/ 301499 w 333375"/>
                <a:gd name="T7" fmla="*/ 21100 h 771525"/>
                <a:gd name="T8" fmla="*/ 299213 w 333375"/>
                <a:gd name="T9" fmla="*/ 702613 h 7715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3375"/>
                <a:gd name="T16" fmla="*/ 0 h 771525"/>
                <a:gd name="T17" fmla="*/ 333375 w 333375"/>
                <a:gd name="T18" fmla="*/ 771525 h 7715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3375" h="771525">
                  <a:moveTo>
                    <a:pt x="299213" y="702613"/>
                  </a:moveTo>
                  <a:cubicBezTo>
                    <a:pt x="283402" y="698327"/>
                    <a:pt x="156719" y="776813"/>
                    <a:pt x="154529" y="768050"/>
                  </a:cubicBezTo>
                  <a:cubicBezTo>
                    <a:pt x="145004" y="729664"/>
                    <a:pt x="90330" y="203503"/>
                    <a:pt x="29561" y="198169"/>
                  </a:cubicBezTo>
                  <a:cubicBezTo>
                    <a:pt x="-85882" y="188073"/>
                    <a:pt x="281116" y="-52433"/>
                    <a:pt x="301499" y="21100"/>
                  </a:cubicBezTo>
                  <a:cubicBezTo>
                    <a:pt x="376366" y="290276"/>
                    <a:pt x="299213" y="691945"/>
                    <a:pt x="299213" y="702613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28" name="Freeform: Shape 128">
              <a:extLst>
                <a:ext uri="{FF2B5EF4-FFF2-40B4-BE49-F238E27FC236}">
                  <a16:creationId xmlns:a16="http://schemas.microsoft.com/office/drawing/2014/main" id="{F15F0BDC-AA16-4894-B8E5-9F0EDAA73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410" y="3434783"/>
              <a:ext cx="476250" cy="847725"/>
            </a:xfrm>
            <a:custGeom>
              <a:avLst/>
              <a:gdLst>
                <a:gd name="T0" fmla="*/ 437379 w 476250"/>
                <a:gd name="T1" fmla="*/ 87372 h 847725"/>
                <a:gd name="T2" fmla="*/ 253547 w 476250"/>
                <a:gd name="T3" fmla="*/ 142521 h 847725"/>
                <a:gd name="T4" fmla="*/ 245736 w 476250"/>
                <a:gd name="T5" fmla="*/ 95468 h 847725"/>
                <a:gd name="T6" fmla="*/ 41425 w 476250"/>
                <a:gd name="T7" fmla="*/ 66512 h 847725"/>
                <a:gd name="T8" fmla="*/ 12755 w 476250"/>
                <a:gd name="T9" fmla="*/ 846419 h 847725"/>
                <a:gd name="T10" fmla="*/ 160487 w 476250"/>
                <a:gd name="T11" fmla="*/ 778220 h 847725"/>
                <a:gd name="T12" fmla="*/ 236497 w 476250"/>
                <a:gd name="T13" fmla="*/ 476182 h 847725"/>
                <a:gd name="T14" fmla="*/ 290218 w 476250"/>
                <a:gd name="T15" fmla="*/ 834322 h 847725"/>
                <a:gd name="T16" fmla="*/ 434903 w 476250"/>
                <a:gd name="T17" fmla="*/ 768885 h 847725"/>
                <a:gd name="T18" fmla="*/ 437189 w 476250"/>
                <a:gd name="T19" fmla="*/ 87372 h 8477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6250"/>
                <a:gd name="T31" fmla="*/ 0 h 847725"/>
                <a:gd name="T32" fmla="*/ 476250 w 476250"/>
                <a:gd name="T33" fmla="*/ 847725 h 8477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6250" h="847725">
                  <a:moveTo>
                    <a:pt x="437379" y="87372"/>
                  </a:moveTo>
                  <a:cubicBezTo>
                    <a:pt x="427283" y="51081"/>
                    <a:pt x="332795" y="91277"/>
                    <a:pt x="253547" y="142521"/>
                  </a:cubicBezTo>
                  <a:cubicBezTo>
                    <a:pt x="251546" y="126519"/>
                    <a:pt x="248975" y="110803"/>
                    <a:pt x="245736" y="95468"/>
                  </a:cubicBezTo>
                  <a:cubicBezTo>
                    <a:pt x="229925" y="20792"/>
                    <a:pt x="74477" y="-44550"/>
                    <a:pt x="41425" y="66512"/>
                  </a:cubicBezTo>
                  <a:cubicBezTo>
                    <a:pt x="-2485" y="214245"/>
                    <a:pt x="5706" y="807557"/>
                    <a:pt x="12755" y="846419"/>
                  </a:cubicBezTo>
                  <a:cubicBezTo>
                    <a:pt x="14374" y="855277"/>
                    <a:pt x="144962" y="772981"/>
                    <a:pt x="160487" y="778220"/>
                  </a:cubicBezTo>
                  <a:cubicBezTo>
                    <a:pt x="160868" y="772124"/>
                    <a:pt x="207350" y="639631"/>
                    <a:pt x="236497" y="476182"/>
                  </a:cubicBezTo>
                  <a:cubicBezTo>
                    <a:pt x="264405" y="629058"/>
                    <a:pt x="284789" y="812224"/>
                    <a:pt x="290218" y="834322"/>
                  </a:cubicBezTo>
                  <a:cubicBezTo>
                    <a:pt x="292409" y="843085"/>
                    <a:pt x="419091" y="764599"/>
                    <a:pt x="434903" y="768885"/>
                  </a:cubicBezTo>
                  <a:cubicBezTo>
                    <a:pt x="434903" y="758217"/>
                    <a:pt x="512055" y="356548"/>
                    <a:pt x="437189" y="87372"/>
                  </a:cubicBezTo>
                  <a:lnTo>
                    <a:pt x="437379" y="87372"/>
                  </a:ln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60038F4-D92B-4F8D-BE66-1F550866E626}"/>
                </a:ext>
              </a:extLst>
            </p:cNvPr>
            <p:cNvSpPr/>
            <p:nvPr/>
          </p:nvSpPr>
          <p:spPr>
            <a:xfrm>
              <a:off x="4446621" y="3905606"/>
              <a:ext cx="142082" cy="817334"/>
            </a:xfrm>
            <a:custGeom>
              <a:avLst/>
              <a:gdLst>
                <a:gd name="connsiteX0" fmla="*/ 140970 w 142875"/>
                <a:gd name="connsiteY0" fmla="*/ 8572 h 819150"/>
                <a:gd name="connsiteX1" fmla="*/ 140017 w 142875"/>
                <a:gd name="connsiteY1" fmla="*/ 7144 h 819150"/>
                <a:gd name="connsiteX2" fmla="*/ 49721 w 142875"/>
                <a:gd name="connsiteY2" fmla="*/ 295751 h 819150"/>
                <a:gd name="connsiteX3" fmla="*/ 71723 w 142875"/>
                <a:gd name="connsiteY3" fmla="*/ 512540 h 819150"/>
                <a:gd name="connsiteX4" fmla="*/ 7144 w 142875"/>
                <a:gd name="connsiteY4" fmla="*/ 814388 h 819150"/>
                <a:gd name="connsiteX5" fmla="*/ 30861 w 142875"/>
                <a:gd name="connsiteY5" fmla="*/ 814388 h 819150"/>
                <a:gd name="connsiteX6" fmla="*/ 88011 w 142875"/>
                <a:gd name="connsiteY6" fmla="*/ 472249 h 819150"/>
                <a:gd name="connsiteX7" fmla="*/ 65342 w 142875"/>
                <a:gd name="connsiteY7" fmla="*/ 308610 h 819150"/>
                <a:gd name="connsiteX8" fmla="*/ 140970 w 142875"/>
                <a:gd name="connsiteY8" fmla="*/ 8763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819150">
                  <a:moveTo>
                    <a:pt x="140970" y="8572"/>
                  </a:moveTo>
                  <a:cubicBezTo>
                    <a:pt x="140684" y="8096"/>
                    <a:pt x="140208" y="7620"/>
                    <a:pt x="140017" y="7144"/>
                  </a:cubicBezTo>
                  <a:cubicBezTo>
                    <a:pt x="107918" y="60579"/>
                    <a:pt x="62103" y="221742"/>
                    <a:pt x="49721" y="295751"/>
                  </a:cubicBezTo>
                  <a:cubicBezTo>
                    <a:pt x="34576" y="386239"/>
                    <a:pt x="88011" y="409194"/>
                    <a:pt x="71723" y="512540"/>
                  </a:cubicBezTo>
                  <a:cubicBezTo>
                    <a:pt x="60198" y="585502"/>
                    <a:pt x="18383" y="741331"/>
                    <a:pt x="7144" y="814388"/>
                  </a:cubicBezTo>
                  <a:lnTo>
                    <a:pt x="30861" y="814388"/>
                  </a:lnTo>
                  <a:cubicBezTo>
                    <a:pt x="53626" y="679704"/>
                    <a:pt x="73152" y="585978"/>
                    <a:pt x="88011" y="472249"/>
                  </a:cubicBezTo>
                  <a:cubicBezTo>
                    <a:pt x="88392" y="469011"/>
                    <a:pt x="69056" y="349377"/>
                    <a:pt x="65342" y="308610"/>
                  </a:cubicBezTo>
                  <a:cubicBezTo>
                    <a:pt x="65723" y="302514"/>
                    <a:pt x="111824" y="171164"/>
                    <a:pt x="140970" y="8763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E34E0446-9167-4EF9-A4B7-20AA1A26B3DD}"/>
                </a:ext>
              </a:extLst>
            </p:cNvPr>
            <p:cNvSpPr/>
            <p:nvPr/>
          </p:nvSpPr>
          <p:spPr>
            <a:xfrm>
              <a:off x="4360137" y="3434147"/>
              <a:ext cx="467427" cy="1286732"/>
            </a:xfrm>
            <a:custGeom>
              <a:avLst/>
              <a:gdLst>
                <a:gd name="connsiteX0" fmla="*/ 434150 w 466725"/>
                <a:gd name="connsiteY0" fmla="*/ 710688 h 1285875"/>
                <a:gd name="connsiteX1" fmla="*/ 427672 w 466725"/>
                <a:gd name="connsiteY1" fmla="*/ 87372 h 1285875"/>
                <a:gd name="connsiteX2" fmla="*/ 243840 w 466725"/>
                <a:gd name="connsiteY2" fmla="*/ 142521 h 1285875"/>
                <a:gd name="connsiteX3" fmla="*/ 236029 w 466725"/>
                <a:gd name="connsiteY3" fmla="*/ 95468 h 1285875"/>
                <a:gd name="connsiteX4" fmla="*/ 31718 w 466725"/>
                <a:gd name="connsiteY4" fmla="*/ 66512 h 1285875"/>
                <a:gd name="connsiteX5" fmla="*/ 7144 w 466725"/>
                <a:gd name="connsiteY5" fmla="*/ 253488 h 1285875"/>
                <a:gd name="connsiteX6" fmla="*/ 414909 w 466725"/>
                <a:gd name="connsiteY6" fmla="*/ 397887 h 1285875"/>
                <a:gd name="connsiteX7" fmla="*/ 384810 w 466725"/>
                <a:gd name="connsiteY7" fmla="*/ 941002 h 1285875"/>
                <a:gd name="connsiteX8" fmla="*/ 348520 w 466725"/>
                <a:gd name="connsiteY8" fmla="*/ 1284093 h 1285875"/>
                <a:gd name="connsiteX9" fmla="*/ 393097 w 466725"/>
                <a:gd name="connsiteY9" fmla="*/ 1284093 h 1285875"/>
                <a:gd name="connsiteX10" fmla="*/ 432625 w 466725"/>
                <a:gd name="connsiteY10" fmla="*/ 906903 h 1285875"/>
                <a:gd name="connsiteX11" fmla="*/ 434721 w 466725"/>
                <a:gd name="connsiteY11" fmla="*/ 726404 h 1285875"/>
                <a:gd name="connsiteX12" fmla="*/ 434054 w 466725"/>
                <a:gd name="connsiteY12" fmla="*/ 710688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1285875">
                  <a:moveTo>
                    <a:pt x="434150" y="710688"/>
                  </a:moveTo>
                  <a:cubicBezTo>
                    <a:pt x="451961" y="588006"/>
                    <a:pt x="486061" y="297303"/>
                    <a:pt x="427672" y="87372"/>
                  </a:cubicBezTo>
                  <a:cubicBezTo>
                    <a:pt x="417576" y="51081"/>
                    <a:pt x="323088" y="91277"/>
                    <a:pt x="243840" y="142521"/>
                  </a:cubicBezTo>
                  <a:cubicBezTo>
                    <a:pt x="241840" y="126519"/>
                    <a:pt x="239268" y="110803"/>
                    <a:pt x="236029" y="95468"/>
                  </a:cubicBezTo>
                  <a:cubicBezTo>
                    <a:pt x="220218" y="20792"/>
                    <a:pt x="64770" y="-44550"/>
                    <a:pt x="31718" y="66512"/>
                  </a:cubicBezTo>
                  <a:cubicBezTo>
                    <a:pt x="20383" y="104802"/>
                    <a:pt x="12478" y="172906"/>
                    <a:pt x="7144" y="253488"/>
                  </a:cubicBezTo>
                  <a:cubicBezTo>
                    <a:pt x="219170" y="322830"/>
                    <a:pt x="417195" y="227008"/>
                    <a:pt x="414909" y="397887"/>
                  </a:cubicBezTo>
                  <a:cubicBezTo>
                    <a:pt x="413861" y="478468"/>
                    <a:pt x="386048" y="855563"/>
                    <a:pt x="384810" y="941002"/>
                  </a:cubicBezTo>
                  <a:cubicBezTo>
                    <a:pt x="383000" y="1058160"/>
                    <a:pt x="392335" y="1175698"/>
                    <a:pt x="348520" y="1284093"/>
                  </a:cubicBezTo>
                  <a:lnTo>
                    <a:pt x="393097" y="1284093"/>
                  </a:lnTo>
                  <a:cubicBezTo>
                    <a:pt x="402241" y="1193700"/>
                    <a:pt x="416719" y="1053016"/>
                    <a:pt x="432625" y="906903"/>
                  </a:cubicBezTo>
                  <a:cubicBezTo>
                    <a:pt x="434530" y="889567"/>
                    <a:pt x="435102" y="743835"/>
                    <a:pt x="434721" y="726404"/>
                  </a:cubicBezTo>
                  <a:cubicBezTo>
                    <a:pt x="434626" y="720879"/>
                    <a:pt x="434340" y="715736"/>
                    <a:pt x="434054" y="710688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1331" name="Freeform: Shape 131">
              <a:extLst>
                <a:ext uri="{FF2B5EF4-FFF2-40B4-BE49-F238E27FC236}">
                  <a16:creationId xmlns:a16="http://schemas.microsoft.com/office/drawing/2014/main" id="{A886AF1C-2B0F-49C2-9716-6CC08135A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2643" y="3448145"/>
              <a:ext cx="438150" cy="190500"/>
            </a:xfrm>
            <a:custGeom>
              <a:avLst/>
              <a:gdLst>
                <a:gd name="T0" fmla="*/ 7144 w 438150"/>
                <a:gd name="T1" fmla="*/ 39910 h 190500"/>
                <a:gd name="T2" fmla="*/ 10668 w 438150"/>
                <a:gd name="T3" fmla="*/ 36100 h 190500"/>
                <a:gd name="T4" fmla="*/ 178308 w 438150"/>
                <a:gd name="T5" fmla="*/ 186690 h 190500"/>
                <a:gd name="T6" fmla="*/ 431673 w 438150"/>
                <a:gd name="T7" fmla="*/ 7144 h 190500"/>
                <a:gd name="T8" fmla="*/ 278035 w 438150"/>
                <a:gd name="T9" fmla="*/ 16574 h 190500"/>
                <a:gd name="T10" fmla="*/ 7144 w 438150"/>
                <a:gd name="T11" fmla="*/ 39910 h 1905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8150"/>
                <a:gd name="T19" fmla="*/ 0 h 190500"/>
                <a:gd name="T20" fmla="*/ 438150 w 438150"/>
                <a:gd name="T21" fmla="*/ 190500 h 1905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8150" h="190500">
                  <a:moveTo>
                    <a:pt x="7144" y="39910"/>
                  </a:moveTo>
                  <a:lnTo>
                    <a:pt x="10668" y="36100"/>
                  </a:lnTo>
                  <a:cubicBezTo>
                    <a:pt x="4000" y="181832"/>
                    <a:pt x="27432" y="179737"/>
                    <a:pt x="178308" y="186690"/>
                  </a:cubicBezTo>
                  <a:cubicBezTo>
                    <a:pt x="329184" y="193643"/>
                    <a:pt x="425006" y="152876"/>
                    <a:pt x="431673" y="7144"/>
                  </a:cubicBezTo>
                  <a:lnTo>
                    <a:pt x="278035" y="16574"/>
                  </a:lnTo>
                  <a:lnTo>
                    <a:pt x="7144" y="39910"/>
                  </a:lnTo>
                  <a:close/>
                </a:path>
              </a:pathLst>
            </a:custGeom>
            <a:solidFill>
              <a:srgbClr val="D33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32" name="Freeform: Shape 132">
              <a:extLst>
                <a:ext uri="{FF2B5EF4-FFF2-40B4-BE49-F238E27FC236}">
                  <a16:creationId xmlns:a16="http://schemas.microsoft.com/office/drawing/2014/main" id="{EEBB8C26-D0C7-4376-A63A-8833307C8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082" y="2711894"/>
              <a:ext cx="238125" cy="962025"/>
            </a:xfrm>
            <a:custGeom>
              <a:avLst/>
              <a:gdLst>
                <a:gd name="T0" fmla="*/ 7144 w 238125"/>
                <a:gd name="T1" fmla="*/ 19685 h 962025"/>
                <a:gd name="T2" fmla="*/ 7144 w 238125"/>
                <a:gd name="T3" fmla="*/ 941991 h 962025"/>
                <a:gd name="T4" fmla="*/ 230981 w 238125"/>
                <a:gd name="T5" fmla="*/ 959708 h 962025"/>
                <a:gd name="T6" fmla="*/ 230981 w 238125"/>
                <a:gd name="T7" fmla="*/ 14447 h 962025"/>
                <a:gd name="T8" fmla="*/ 7144 w 238125"/>
                <a:gd name="T9" fmla="*/ 19685 h 9620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8125"/>
                <a:gd name="T16" fmla="*/ 0 h 962025"/>
                <a:gd name="T17" fmla="*/ 238125 w 238125"/>
                <a:gd name="T18" fmla="*/ 962025 h 9620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8125" h="962025">
                  <a:moveTo>
                    <a:pt x="7144" y="19685"/>
                  </a:moveTo>
                  <a:lnTo>
                    <a:pt x="7144" y="941991"/>
                  </a:lnTo>
                  <a:cubicBezTo>
                    <a:pt x="74295" y="949992"/>
                    <a:pt x="157829" y="957517"/>
                    <a:pt x="230981" y="959708"/>
                  </a:cubicBezTo>
                  <a:lnTo>
                    <a:pt x="230981" y="14447"/>
                  </a:lnTo>
                  <a:cubicBezTo>
                    <a:pt x="159639" y="921"/>
                    <a:pt x="77915" y="8255"/>
                    <a:pt x="7144" y="196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33" name="Freeform: Shape 133">
              <a:extLst>
                <a:ext uri="{FF2B5EF4-FFF2-40B4-BE49-F238E27FC236}">
                  <a16:creationId xmlns:a16="http://schemas.microsoft.com/office/drawing/2014/main" id="{7AA5AF23-BD48-4547-A0F8-04EDFF3C9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558" y="2526616"/>
              <a:ext cx="238125" cy="247650"/>
            </a:xfrm>
            <a:custGeom>
              <a:avLst/>
              <a:gdLst>
                <a:gd name="T0" fmla="*/ 11477 w 238125"/>
                <a:gd name="T1" fmla="*/ 213155 h 247650"/>
                <a:gd name="T2" fmla="*/ 127682 w 238125"/>
                <a:gd name="T3" fmla="*/ 238016 h 247650"/>
                <a:gd name="T4" fmla="*/ 226361 w 238125"/>
                <a:gd name="T5" fmla="*/ 200773 h 247650"/>
                <a:gd name="T6" fmla="*/ 192357 w 238125"/>
                <a:gd name="T7" fmla="*/ 87330 h 247650"/>
                <a:gd name="T8" fmla="*/ 45576 w 238125"/>
                <a:gd name="T9" fmla="*/ 33704 h 247650"/>
                <a:gd name="T10" fmla="*/ 11477 w 238125"/>
                <a:gd name="T11" fmla="*/ 213155 h 2476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125"/>
                <a:gd name="T19" fmla="*/ 0 h 247650"/>
                <a:gd name="T20" fmla="*/ 238125 w 238125"/>
                <a:gd name="T21" fmla="*/ 247650 h 2476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125" h="247650">
                  <a:moveTo>
                    <a:pt x="11477" y="213155"/>
                  </a:moveTo>
                  <a:cubicBezTo>
                    <a:pt x="-14717" y="262209"/>
                    <a:pt x="84629" y="236111"/>
                    <a:pt x="127682" y="238016"/>
                  </a:cubicBezTo>
                  <a:cubicBezTo>
                    <a:pt x="170830" y="240016"/>
                    <a:pt x="263604" y="242397"/>
                    <a:pt x="226361" y="200773"/>
                  </a:cubicBezTo>
                  <a:cubicBezTo>
                    <a:pt x="212645" y="185533"/>
                    <a:pt x="172926" y="137527"/>
                    <a:pt x="192357" y="87330"/>
                  </a:cubicBezTo>
                  <a:cubicBezTo>
                    <a:pt x="221408" y="12368"/>
                    <a:pt x="49577" y="-19826"/>
                    <a:pt x="45576" y="33704"/>
                  </a:cubicBezTo>
                  <a:cubicBezTo>
                    <a:pt x="42338" y="76186"/>
                    <a:pt x="54435" y="133050"/>
                    <a:pt x="11477" y="213155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34" name="Freeform: Shape 134">
              <a:extLst>
                <a:ext uri="{FF2B5EF4-FFF2-40B4-BE49-F238E27FC236}">
                  <a16:creationId xmlns:a16="http://schemas.microsoft.com/office/drawing/2014/main" id="{98BDFEF7-0C3B-4F54-B90D-79033F943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69" y="2718541"/>
              <a:ext cx="342900" cy="990600"/>
            </a:xfrm>
            <a:custGeom>
              <a:avLst/>
              <a:gdLst>
                <a:gd name="T0" fmla="*/ 313468 w 342900"/>
                <a:gd name="T1" fmla="*/ 503385 h 990600"/>
                <a:gd name="T2" fmla="*/ 310896 w 342900"/>
                <a:gd name="T3" fmla="*/ 74284 h 990600"/>
                <a:gd name="T4" fmla="*/ 188119 w 342900"/>
                <a:gd name="T5" fmla="*/ 8657 h 990600"/>
                <a:gd name="T6" fmla="*/ 86678 w 342900"/>
                <a:gd name="T7" fmla="*/ 150960 h 990600"/>
                <a:gd name="T8" fmla="*/ 57341 w 342900"/>
                <a:gd name="T9" fmla="*/ 266499 h 990600"/>
                <a:gd name="T10" fmla="*/ 36862 w 342900"/>
                <a:gd name="T11" fmla="*/ 436520 h 990600"/>
                <a:gd name="T12" fmla="*/ 40481 w 342900"/>
                <a:gd name="T13" fmla="*/ 634545 h 990600"/>
                <a:gd name="T14" fmla="*/ 45339 w 342900"/>
                <a:gd name="T15" fmla="*/ 792088 h 990600"/>
                <a:gd name="T16" fmla="*/ 7144 w 342900"/>
                <a:gd name="T17" fmla="*/ 976683 h 990600"/>
                <a:gd name="T18" fmla="*/ 337280 w 342900"/>
                <a:gd name="T19" fmla="*/ 981159 h 990600"/>
                <a:gd name="T20" fmla="*/ 313563 w 342900"/>
                <a:gd name="T21" fmla="*/ 503290 h 990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2900"/>
                <a:gd name="T34" fmla="*/ 0 h 990600"/>
                <a:gd name="T35" fmla="*/ 342900 w 342900"/>
                <a:gd name="T36" fmla="*/ 990600 h 990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2900" h="990600">
                  <a:moveTo>
                    <a:pt x="313468" y="503385"/>
                  </a:moveTo>
                  <a:cubicBezTo>
                    <a:pt x="354901" y="124862"/>
                    <a:pt x="310896" y="74284"/>
                    <a:pt x="310896" y="74284"/>
                  </a:cubicBezTo>
                  <a:cubicBezTo>
                    <a:pt x="279845" y="38661"/>
                    <a:pt x="236601" y="18658"/>
                    <a:pt x="188119" y="8657"/>
                  </a:cubicBezTo>
                  <a:cubicBezTo>
                    <a:pt x="123730" y="-4583"/>
                    <a:pt x="93154" y="71236"/>
                    <a:pt x="86678" y="150960"/>
                  </a:cubicBezTo>
                  <a:cubicBezTo>
                    <a:pt x="83344" y="191537"/>
                    <a:pt x="69151" y="227827"/>
                    <a:pt x="57341" y="266499"/>
                  </a:cubicBezTo>
                  <a:cubicBezTo>
                    <a:pt x="40862" y="320886"/>
                    <a:pt x="38291" y="380037"/>
                    <a:pt x="36862" y="436520"/>
                  </a:cubicBezTo>
                  <a:cubicBezTo>
                    <a:pt x="35242" y="502623"/>
                    <a:pt x="34766" y="568537"/>
                    <a:pt x="40481" y="634545"/>
                  </a:cubicBezTo>
                  <a:cubicBezTo>
                    <a:pt x="44958" y="686266"/>
                    <a:pt x="52578" y="740367"/>
                    <a:pt x="45339" y="792088"/>
                  </a:cubicBezTo>
                  <a:cubicBezTo>
                    <a:pt x="38195" y="843237"/>
                    <a:pt x="23050" y="928010"/>
                    <a:pt x="7144" y="976683"/>
                  </a:cubicBezTo>
                  <a:cubicBezTo>
                    <a:pt x="122968" y="988589"/>
                    <a:pt x="276416" y="996685"/>
                    <a:pt x="337280" y="981159"/>
                  </a:cubicBezTo>
                  <a:cubicBezTo>
                    <a:pt x="310801" y="803995"/>
                    <a:pt x="301942" y="609684"/>
                    <a:pt x="313563" y="503290"/>
                  </a:cubicBezTo>
                  <a:lnTo>
                    <a:pt x="313468" y="503385"/>
                  </a:ln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35" name="Freeform: Shape 135">
              <a:extLst>
                <a:ext uri="{FF2B5EF4-FFF2-40B4-BE49-F238E27FC236}">
                  <a16:creationId xmlns:a16="http://schemas.microsoft.com/office/drawing/2014/main" id="{F479A59C-16E6-43F3-B29B-156E910CA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074" y="2724245"/>
              <a:ext cx="209550" cy="971550"/>
            </a:xfrm>
            <a:custGeom>
              <a:avLst/>
              <a:gdLst>
                <a:gd name="T0" fmla="*/ 209112 w 209550"/>
                <a:gd name="T1" fmla="*/ 745045 h 971550"/>
                <a:gd name="T2" fmla="*/ 175108 w 209550"/>
                <a:gd name="T3" fmla="*/ 407765 h 971550"/>
                <a:gd name="T4" fmla="*/ 179394 w 209550"/>
                <a:gd name="T5" fmla="*/ 268415 h 971550"/>
                <a:gd name="T6" fmla="*/ 188157 w 209550"/>
                <a:gd name="T7" fmla="*/ 144018 h 971550"/>
                <a:gd name="T8" fmla="*/ 145295 w 209550"/>
                <a:gd name="T9" fmla="*/ 7144 h 971550"/>
                <a:gd name="T10" fmla="*/ 138056 w 209550"/>
                <a:gd name="T11" fmla="*/ 8287 h 971550"/>
                <a:gd name="T12" fmla="*/ 18422 w 209550"/>
                <a:gd name="T13" fmla="*/ 102775 h 971550"/>
                <a:gd name="T14" fmla="*/ 12421 w 209550"/>
                <a:gd name="T15" fmla="*/ 947261 h 971550"/>
                <a:gd name="T16" fmla="*/ 169679 w 209550"/>
                <a:gd name="T17" fmla="*/ 968502 h 971550"/>
                <a:gd name="T18" fmla="*/ 209112 w 209550"/>
                <a:gd name="T19" fmla="*/ 744950 h 9715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9550"/>
                <a:gd name="T31" fmla="*/ 0 h 971550"/>
                <a:gd name="T32" fmla="*/ 209550 w 209550"/>
                <a:gd name="T33" fmla="*/ 971550 h 9715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9550" h="971550">
                  <a:moveTo>
                    <a:pt x="209112" y="745045"/>
                  </a:moveTo>
                  <a:cubicBezTo>
                    <a:pt x="207112" y="631984"/>
                    <a:pt x="169107" y="521208"/>
                    <a:pt x="175108" y="407765"/>
                  </a:cubicBezTo>
                  <a:cubicBezTo>
                    <a:pt x="177489" y="362045"/>
                    <a:pt x="165964" y="312611"/>
                    <a:pt x="179394" y="268415"/>
                  </a:cubicBezTo>
                  <a:cubicBezTo>
                    <a:pt x="191205" y="229552"/>
                    <a:pt x="189776" y="185261"/>
                    <a:pt x="188157" y="144018"/>
                  </a:cubicBezTo>
                  <a:cubicBezTo>
                    <a:pt x="185300" y="73247"/>
                    <a:pt x="161011" y="71342"/>
                    <a:pt x="145295" y="7144"/>
                  </a:cubicBezTo>
                  <a:cubicBezTo>
                    <a:pt x="142913" y="7525"/>
                    <a:pt x="140437" y="7906"/>
                    <a:pt x="138056" y="8287"/>
                  </a:cubicBezTo>
                  <a:cubicBezTo>
                    <a:pt x="110624" y="12859"/>
                    <a:pt x="31661" y="51721"/>
                    <a:pt x="18422" y="102775"/>
                  </a:cubicBezTo>
                  <a:cubicBezTo>
                    <a:pt x="18041" y="104680"/>
                    <a:pt x="-2152" y="916115"/>
                    <a:pt x="12421" y="947261"/>
                  </a:cubicBezTo>
                  <a:cubicBezTo>
                    <a:pt x="30995" y="952119"/>
                    <a:pt x="99956" y="960882"/>
                    <a:pt x="169679" y="968502"/>
                  </a:cubicBezTo>
                  <a:cubicBezTo>
                    <a:pt x="190824" y="907161"/>
                    <a:pt x="210255" y="809244"/>
                    <a:pt x="209112" y="744950"/>
                  </a:cubicBezTo>
                  <a:lnTo>
                    <a:pt x="209112" y="745045"/>
                  </a:ln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616C9A33-F5D4-4808-9815-AEAE24E22DC4}"/>
                </a:ext>
              </a:extLst>
            </p:cNvPr>
            <p:cNvSpPr/>
            <p:nvPr/>
          </p:nvSpPr>
          <p:spPr>
            <a:xfrm>
              <a:off x="4337487" y="2785633"/>
              <a:ext cx="504491" cy="514693"/>
            </a:xfrm>
            <a:custGeom>
              <a:avLst/>
              <a:gdLst>
                <a:gd name="connsiteX0" fmla="*/ 448818 w 504825"/>
                <a:gd name="connsiteY0" fmla="*/ 86011 h 514350"/>
                <a:gd name="connsiteX1" fmla="*/ 416338 w 504825"/>
                <a:gd name="connsiteY1" fmla="*/ 9620 h 514350"/>
                <a:gd name="connsiteX2" fmla="*/ 411766 w 504825"/>
                <a:gd name="connsiteY2" fmla="*/ 7144 h 514350"/>
                <a:gd name="connsiteX3" fmla="*/ 411766 w 504825"/>
                <a:gd name="connsiteY3" fmla="*/ 166021 h 514350"/>
                <a:gd name="connsiteX4" fmla="*/ 202406 w 504825"/>
                <a:gd name="connsiteY4" fmla="*/ 166021 h 514350"/>
                <a:gd name="connsiteX5" fmla="*/ 65342 w 504825"/>
                <a:gd name="connsiteY5" fmla="*/ 357569 h 514350"/>
                <a:gd name="connsiteX6" fmla="*/ 7144 w 504825"/>
                <a:gd name="connsiteY6" fmla="*/ 357854 h 514350"/>
                <a:gd name="connsiteX7" fmla="*/ 23622 w 504825"/>
                <a:gd name="connsiteY7" fmla="*/ 476250 h 514350"/>
                <a:gd name="connsiteX8" fmla="*/ 156877 w 504825"/>
                <a:gd name="connsiteY8" fmla="*/ 513207 h 514350"/>
                <a:gd name="connsiteX9" fmla="*/ 158305 w 504825"/>
                <a:gd name="connsiteY9" fmla="*/ 511873 h 514350"/>
                <a:gd name="connsiteX10" fmla="*/ 166116 w 504825"/>
                <a:gd name="connsiteY10" fmla="*/ 511397 h 514350"/>
                <a:gd name="connsiteX11" fmla="*/ 487966 w 504825"/>
                <a:gd name="connsiteY11" fmla="*/ 237554 h 514350"/>
                <a:gd name="connsiteX12" fmla="*/ 449009 w 504825"/>
                <a:gd name="connsiteY12" fmla="*/ 85915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825" h="514350">
                  <a:moveTo>
                    <a:pt x="448818" y="86011"/>
                  </a:moveTo>
                  <a:lnTo>
                    <a:pt x="416338" y="9620"/>
                  </a:lnTo>
                  <a:cubicBezTo>
                    <a:pt x="414814" y="8668"/>
                    <a:pt x="413290" y="8001"/>
                    <a:pt x="411766" y="7144"/>
                  </a:cubicBezTo>
                  <a:lnTo>
                    <a:pt x="411766" y="166021"/>
                  </a:lnTo>
                  <a:lnTo>
                    <a:pt x="202406" y="166021"/>
                  </a:lnTo>
                  <a:lnTo>
                    <a:pt x="65342" y="357569"/>
                  </a:lnTo>
                  <a:lnTo>
                    <a:pt x="7144" y="357854"/>
                  </a:lnTo>
                  <a:lnTo>
                    <a:pt x="23622" y="476250"/>
                  </a:lnTo>
                  <a:cubicBezTo>
                    <a:pt x="79153" y="493586"/>
                    <a:pt x="128968" y="507873"/>
                    <a:pt x="156877" y="513207"/>
                  </a:cubicBezTo>
                  <a:lnTo>
                    <a:pt x="158305" y="511873"/>
                  </a:lnTo>
                  <a:cubicBezTo>
                    <a:pt x="162020" y="513683"/>
                    <a:pt x="164687" y="513778"/>
                    <a:pt x="166116" y="511397"/>
                  </a:cubicBezTo>
                  <a:lnTo>
                    <a:pt x="487966" y="237554"/>
                  </a:lnTo>
                  <a:cubicBezTo>
                    <a:pt x="516255" y="192500"/>
                    <a:pt x="494062" y="114205"/>
                    <a:pt x="449009" y="85915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1337" name="Freeform: Shape 137">
              <a:extLst>
                <a:ext uri="{FF2B5EF4-FFF2-40B4-BE49-F238E27FC236}">
                  <a16:creationId xmlns:a16="http://schemas.microsoft.com/office/drawing/2014/main" id="{A450EE67-708F-4E52-AB06-0EFD5190D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2676" y="2757815"/>
              <a:ext cx="476250" cy="485775"/>
            </a:xfrm>
            <a:custGeom>
              <a:avLst/>
              <a:gdLst>
                <a:gd name="T0" fmla="*/ 107886 w 476250"/>
                <a:gd name="T1" fmla="*/ 483066 h 485775"/>
                <a:gd name="T2" fmla="*/ 39115 w 476250"/>
                <a:gd name="T3" fmla="*/ 420773 h 485775"/>
                <a:gd name="T4" fmla="*/ 44068 w 476250"/>
                <a:gd name="T5" fmla="*/ 423630 h 485775"/>
                <a:gd name="T6" fmla="*/ 7206 w 476250"/>
                <a:gd name="T7" fmla="*/ 340668 h 485775"/>
                <a:gd name="T8" fmla="*/ 294671 w 476250"/>
                <a:gd name="T9" fmla="*/ 48250 h 485775"/>
                <a:gd name="T10" fmla="*/ 432879 w 476250"/>
                <a:gd name="T11" fmla="*/ 26057 h 485775"/>
                <a:gd name="T12" fmla="*/ 453167 w 476250"/>
                <a:gd name="T13" fmla="*/ 106543 h 485775"/>
                <a:gd name="T14" fmla="*/ 420210 w 476250"/>
                <a:gd name="T15" fmla="*/ 310378 h 485775"/>
                <a:gd name="T16" fmla="*/ 107790 w 476250"/>
                <a:gd name="T17" fmla="*/ 483066 h 4857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76250"/>
                <a:gd name="T28" fmla="*/ 0 h 485775"/>
                <a:gd name="T29" fmla="*/ 476250 w 476250"/>
                <a:gd name="T30" fmla="*/ 485775 h 4857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76250" h="485775">
                  <a:moveTo>
                    <a:pt x="107886" y="483066"/>
                  </a:moveTo>
                  <a:cubicBezTo>
                    <a:pt x="100456" y="491925"/>
                    <a:pt x="79215" y="455730"/>
                    <a:pt x="39115" y="420773"/>
                  </a:cubicBezTo>
                  <a:lnTo>
                    <a:pt x="44068" y="423630"/>
                  </a:lnTo>
                  <a:cubicBezTo>
                    <a:pt x="3968" y="388674"/>
                    <a:pt x="7206" y="340668"/>
                    <a:pt x="7206" y="340668"/>
                  </a:cubicBezTo>
                  <a:lnTo>
                    <a:pt x="294671" y="48250"/>
                  </a:lnTo>
                  <a:cubicBezTo>
                    <a:pt x="329628" y="8150"/>
                    <a:pt x="392778" y="-8900"/>
                    <a:pt x="432879" y="26057"/>
                  </a:cubicBezTo>
                  <a:lnTo>
                    <a:pt x="453167" y="106543"/>
                  </a:lnTo>
                  <a:cubicBezTo>
                    <a:pt x="494124" y="169503"/>
                    <a:pt x="455167" y="270278"/>
                    <a:pt x="420210" y="310378"/>
                  </a:cubicBezTo>
                  <a:lnTo>
                    <a:pt x="107790" y="483066"/>
                  </a:lnTo>
                  <a:lnTo>
                    <a:pt x="107886" y="483066"/>
                  </a:ln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38" name="Freeform: Shape 138">
              <a:extLst>
                <a:ext uri="{FF2B5EF4-FFF2-40B4-BE49-F238E27FC236}">
                  <a16:creationId xmlns:a16="http://schemas.microsoft.com/office/drawing/2014/main" id="{4C2D673C-13FA-41F0-B7A4-0065F2519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2313" y="2932524"/>
              <a:ext cx="133350" cy="133350"/>
            </a:xfrm>
            <a:custGeom>
              <a:avLst/>
              <a:gdLst>
                <a:gd name="T0" fmla="*/ 24100 w 133350"/>
                <a:gd name="T1" fmla="*/ 73376 h 133350"/>
                <a:gd name="T2" fmla="*/ 27910 w 133350"/>
                <a:gd name="T3" fmla="*/ 8034 h 133350"/>
                <a:gd name="T4" fmla="*/ 113921 w 133350"/>
                <a:gd name="T5" fmla="*/ 78710 h 133350"/>
                <a:gd name="T6" fmla="*/ 113921 w 133350"/>
                <a:gd name="T7" fmla="*/ 125192 h 133350"/>
                <a:gd name="T8" fmla="*/ 24005 w 133350"/>
                <a:gd name="T9" fmla="*/ 73376 h 133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350"/>
                <a:gd name="T16" fmla="*/ 0 h 133350"/>
                <a:gd name="T17" fmla="*/ 133350 w 133350"/>
                <a:gd name="T18" fmla="*/ 133350 h 133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350" h="133350">
                  <a:moveTo>
                    <a:pt x="24100" y="73376"/>
                  </a:moveTo>
                  <a:cubicBezTo>
                    <a:pt x="-6570" y="48230"/>
                    <a:pt x="10384" y="16797"/>
                    <a:pt x="27910" y="8034"/>
                  </a:cubicBezTo>
                  <a:cubicBezTo>
                    <a:pt x="45436" y="-729"/>
                    <a:pt x="82965" y="57564"/>
                    <a:pt x="113921" y="78710"/>
                  </a:cubicBezTo>
                  <a:cubicBezTo>
                    <a:pt x="144877" y="99855"/>
                    <a:pt x="131447" y="116429"/>
                    <a:pt x="113921" y="125192"/>
                  </a:cubicBezTo>
                  <a:cubicBezTo>
                    <a:pt x="96395" y="134050"/>
                    <a:pt x="66772" y="108428"/>
                    <a:pt x="24005" y="73376"/>
                  </a:cubicBezTo>
                  <a:lnTo>
                    <a:pt x="24100" y="73376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39" name="Freeform: Shape 139">
              <a:extLst>
                <a:ext uri="{FF2B5EF4-FFF2-40B4-BE49-F238E27FC236}">
                  <a16:creationId xmlns:a16="http://schemas.microsoft.com/office/drawing/2014/main" id="{55482DA5-1AF4-467B-A4EE-F1F252B8E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178" y="2990850"/>
              <a:ext cx="523875" cy="257175"/>
            </a:xfrm>
            <a:custGeom>
              <a:avLst/>
              <a:gdLst>
                <a:gd name="T0" fmla="*/ 7239 w 523875"/>
                <a:gd name="T1" fmla="*/ 58293 h 257175"/>
                <a:gd name="T2" fmla="*/ 70485 w 523875"/>
                <a:gd name="T3" fmla="*/ 7144 h 257175"/>
                <a:gd name="T4" fmla="*/ 485775 w 523875"/>
                <a:gd name="T5" fmla="*/ 128588 h 257175"/>
                <a:gd name="T6" fmla="*/ 484632 w 523875"/>
                <a:gd name="T7" fmla="*/ 190595 h 257175"/>
                <a:gd name="T8" fmla="*/ 393954 w 523875"/>
                <a:gd name="T9" fmla="*/ 250317 h 257175"/>
                <a:gd name="T10" fmla="*/ 7144 w 523875"/>
                <a:gd name="T11" fmla="*/ 58293 h 2571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875"/>
                <a:gd name="T19" fmla="*/ 0 h 257175"/>
                <a:gd name="T20" fmla="*/ 523875 w 523875"/>
                <a:gd name="T21" fmla="*/ 257175 h 2571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875" h="257175">
                  <a:moveTo>
                    <a:pt x="7239" y="58293"/>
                  </a:moveTo>
                  <a:cubicBezTo>
                    <a:pt x="42005" y="34195"/>
                    <a:pt x="70485" y="7144"/>
                    <a:pt x="70485" y="7144"/>
                  </a:cubicBezTo>
                  <a:lnTo>
                    <a:pt x="485775" y="128588"/>
                  </a:lnTo>
                  <a:cubicBezTo>
                    <a:pt x="545211" y="146018"/>
                    <a:pt x="519493" y="166497"/>
                    <a:pt x="484632" y="190595"/>
                  </a:cubicBezTo>
                  <a:lnTo>
                    <a:pt x="393954" y="250317"/>
                  </a:lnTo>
                  <a:cubicBezTo>
                    <a:pt x="306800" y="219170"/>
                    <a:pt x="7144" y="58293"/>
                    <a:pt x="7144" y="58293"/>
                  </a:cubicBezTo>
                  <a:lnTo>
                    <a:pt x="7239" y="58293"/>
                  </a:ln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40" name="Freeform: Shape 140">
              <a:extLst>
                <a:ext uri="{FF2B5EF4-FFF2-40B4-BE49-F238E27FC236}">
                  <a16:creationId xmlns:a16="http://schemas.microsoft.com/office/drawing/2014/main" id="{76EA984D-9DE5-44D0-9725-461A551E9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914" y="2388878"/>
              <a:ext cx="219075" cy="285750"/>
            </a:xfrm>
            <a:custGeom>
              <a:avLst/>
              <a:gdLst>
                <a:gd name="T0" fmla="*/ 217812 w 219075"/>
                <a:gd name="T1" fmla="*/ 132199 h 285750"/>
                <a:gd name="T2" fmla="*/ 154756 w 219075"/>
                <a:gd name="T3" fmla="*/ 268026 h 285750"/>
                <a:gd name="T4" fmla="*/ 7214 w 219075"/>
                <a:gd name="T5" fmla="*/ 235831 h 285750"/>
                <a:gd name="T6" fmla="*/ 59887 w 219075"/>
                <a:gd name="T7" fmla="*/ 8469 h 285750"/>
                <a:gd name="T8" fmla="*/ 217812 w 219075"/>
                <a:gd name="T9" fmla="*/ 132199 h 2857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9075"/>
                <a:gd name="T16" fmla="*/ 0 h 285750"/>
                <a:gd name="T17" fmla="*/ 219075 w 219075"/>
                <a:gd name="T18" fmla="*/ 285750 h 2857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9075" h="285750">
                  <a:moveTo>
                    <a:pt x="217812" y="132199"/>
                  </a:moveTo>
                  <a:cubicBezTo>
                    <a:pt x="222765" y="173347"/>
                    <a:pt x="220479" y="238689"/>
                    <a:pt x="154756" y="268026"/>
                  </a:cubicBezTo>
                  <a:cubicBezTo>
                    <a:pt x="78175" y="302220"/>
                    <a:pt x="4547" y="270788"/>
                    <a:pt x="7214" y="235831"/>
                  </a:cubicBezTo>
                  <a:cubicBezTo>
                    <a:pt x="12834" y="165251"/>
                    <a:pt x="6833" y="14756"/>
                    <a:pt x="59887" y="8469"/>
                  </a:cubicBezTo>
                  <a:cubicBezTo>
                    <a:pt x="150756" y="-2389"/>
                    <a:pt x="208477" y="54761"/>
                    <a:pt x="217812" y="132199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41" name="Freeform: Shape 141">
              <a:extLst>
                <a:ext uri="{FF2B5EF4-FFF2-40B4-BE49-F238E27FC236}">
                  <a16:creationId xmlns:a16="http://schemas.microsoft.com/office/drawing/2014/main" id="{9257E60F-8DFF-4A3F-AC66-72D3D8799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985" y="2360843"/>
              <a:ext cx="247650" cy="228600"/>
            </a:xfrm>
            <a:custGeom>
              <a:avLst/>
              <a:gdLst>
                <a:gd name="T0" fmla="*/ 7144 w 247650"/>
                <a:gd name="T1" fmla="*/ 98798 h 228600"/>
                <a:gd name="T2" fmla="*/ 162306 w 247650"/>
                <a:gd name="T3" fmla="*/ 15454 h 228600"/>
                <a:gd name="T4" fmla="*/ 238696 w 247650"/>
                <a:gd name="T5" fmla="*/ 154424 h 228600"/>
                <a:gd name="T6" fmla="*/ 214979 w 247650"/>
                <a:gd name="T7" fmla="*/ 222337 h 228600"/>
                <a:gd name="T8" fmla="*/ 193643 w 247650"/>
                <a:gd name="T9" fmla="*/ 129659 h 228600"/>
                <a:gd name="T10" fmla="*/ 72580 w 247650"/>
                <a:gd name="T11" fmla="*/ 119657 h 228600"/>
                <a:gd name="T12" fmla="*/ 7239 w 247650"/>
                <a:gd name="T13" fmla="*/ 98798 h 228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7650"/>
                <a:gd name="T22" fmla="*/ 0 h 228600"/>
                <a:gd name="T23" fmla="*/ 247650 w 247650"/>
                <a:gd name="T24" fmla="*/ 228600 h 228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7650" h="228600">
                  <a:moveTo>
                    <a:pt x="7144" y="98798"/>
                  </a:moveTo>
                  <a:cubicBezTo>
                    <a:pt x="21050" y="-16074"/>
                    <a:pt x="111442" y="5643"/>
                    <a:pt x="162306" y="15454"/>
                  </a:cubicBezTo>
                  <a:cubicBezTo>
                    <a:pt x="202787" y="23264"/>
                    <a:pt x="267176" y="49839"/>
                    <a:pt x="238696" y="154424"/>
                  </a:cubicBezTo>
                  <a:cubicBezTo>
                    <a:pt x="221742" y="216431"/>
                    <a:pt x="215075" y="218146"/>
                    <a:pt x="214979" y="222337"/>
                  </a:cubicBezTo>
                  <a:cubicBezTo>
                    <a:pt x="193738" y="225766"/>
                    <a:pt x="229171" y="143279"/>
                    <a:pt x="193643" y="129659"/>
                  </a:cubicBezTo>
                  <a:cubicBezTo>
                    <a:pt x="155162" y="114895"/>
                    <a:pt x="113538" y="120991"/>
                    <a:pt x="72580" y="119657"/>
                  </a:cubicBezTo>
                  <a:cubicBezTo>
                    <a:pt x="19526" y="117848"/>
                    <a:pt x="7906" y="111561"/>
                    <a:pt x="7239" y="98798"/>
                  </a:cubicBezTo>
                  <a:lnTo>
                    <a:pt x="7144" y="98798"/>
                  </a:ln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42" name="Freeform: Shape 142">
              <a:extLst>
                <a:ext uri="{FF2B5EF4-FFF2-40B4-BE49-F238E27FC236}">
                  <a16:creationId xmlns:a16="http://schemas.microsoft.com/office/drawing/2014/main" id="{73829797-3169-49FE-BA1D-BB90A1048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511" y="2344588"/>
              <a:ext cx="257175" cy="152400"/>
            </a:xfrm>
            <a:custGeom>
              <a:avLst/>
              <a:gdLst>
                <a:gd name="T0" fmla="*/ 172780 w 257175"/>
                <a:gd name="T1" fmla="*/ 31613 h 152400"/>
                <a:gd name="T2" fmla="*/ 256124 w 257175"/>
                <a:gd name="T3" fmla="*/ 128292 h 152400"/>
                <a:gd name="T4" fmla="*/ 220215 w 257175"/>
                <a:gd name="T5" fmla="*/ 149533 h 152400"/>
                <a:gd name="T6" fmla="*/ 169828 w 257175"/>
                <a:gd name="T7" fmla="*/ 146009 h 152400"/>
                <a:gd name="T8" fmla="*/ 83055 w 257175"/>
                <a:gd name="T9" fmla="*/ 135912 h 152400"/>
                <a:gd name="T10" fmla="*/ 9998 w 257175"/>
                <a:gd name="T11" fmla="*/ 119339 h 152400"/>
                <a:gd name="T12" fmla="*/ 172876 w 257175"/>
                <a:gd name="T13" fmla="*/ 31709 h 1524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7175"/>
                <a:gd name="T22" fmla="*/ 0 h 152400"/>
                <a:gd name="T23" fmla="*/ 257175 w 257175"/>
                <a:gd name="T24" fmla="*/ 152400 h 1524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7175" h="152400">
                  <a:moveTo>
                    <a:pt x="172780" y="31613"/>
                  </a:moveTo>
                  <a:cubicBezTo>
                    <a:pt x="207070" y="38281"/>
                    <a:pt x="258696" y="58379"/>
                    <a:pt x="256124" y="128292"/>
                  </a:cubicBezTo>
                  <a:cubicBezTo>
                    <a:pt x="241075" y="132959"/>
                    <a:pt x="235645" y="146390"/>
                    <a:pt x="220215" y="149533"/>
                  </a:cubicBezTo>
                  <a:cubicBezTo>
                    <a:pt x="214786" y="150676"/>
                    <a:pt x="176114" y="146199"/>
                    <a:pt x="169828" y="146009"/>
                  </a:cubicBezTo>
                  <a:cubicBezTo>
                    <a:pt x="134585" y="136103"/>
                    <a:pt x="120012" y="137150"/>
                    <a:pt x="83055" y="135912"/>
                  </a:cubicBezTo>
                  <a:cubicBezTo>
                    <a:pt x="30001" y="134102"/>
                    <a:pt x="10665" y="132102"/>
                    <a:pt x="9998" y="119339"/>
                  </a:cubicBezTo>
                  <a:cubicBezTo>
                    <a:pt x="-14195" y="-52969"/>
                    <a:pt x="121917" y="21898"/>
                    <a:pt x="172876" y="31709"/>
                  </a:cubicBezTo>
                  <a:lnTo>
                    <a:pt x="172780" y="31613"/>
                  </a:ln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43" name="Freeform: Shape 143">
              <a:extLst>
                <a:ext uri="{FF2B5EF4-FFF2-40B4-BE49-F238E27FC236}">
                  <a16:creationId xmlns:a16="http://schemas.microsoft.com/office/drawing/2014/main" id="{34F1FC99-5CE0-4F97-9EBC-CFB3150CF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9156" y="4075938"/>
              <a:ext cx="161925" cy="771525"/>
            </a:xfrm>
            <a:custGeom>
              <a:avLst/>
              <a:gdLst>
                <a:gd name="T0" fmla="*/ 83922 w 161925"/>
                <a:gd name="T1" fmla="*/ 766096 h 771525"/>
                <a:gd name="T2" fmla="*/ 7151 w 161925"/>
                <a:gd name="T3" fmla="*/ 318707 h 771525"/>
                <a:gd name="T4" fmla="*/ 27915 w 161925"/>
                <a:gd name="T5" fmla="*/ 148304 h 771525"/>
                <a:gd name="T6" fmla="*/ 133834 w 161925"/>
                <a:gd name="T7" fmla="*/ 7144 h 771525"/>
                <a:gd name="T8" fmla="*/ 159265 w 161925"/>
                <a:gd name="T9" fmla="*/ 110204 h 771525"/>
                <a:gd name="T10" fmla="*/ 160694 w 161925"/>
                <a:gd name="T11" fmla="*/ 284607 h 771525"/>
                <a:gd name="T12" fmla="*/ 124880 w 161925"/>
                <a:gd name="T13" fmla="*/ 747046 h 771525"/>
                <a:gd name="T14" fmla="*/ 83922 w 161925"/>
                <a:gd name="T15" fmla="*/ 766191 h 7715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1925"/>
                <a:gd name="T25" fmla="*/ 0 h 771525"/>
                <a:gd name="T26" fmla="*/ 161925 w 161925"/>
                <a:gd name="T27" fmla="*/ 771525 h 7715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1925" h="771525">
                  <a:moveTo>
                    <a:pt x="83922" y="766096"/>
                  </a:moveTo>
                  <a:cubicBezTo>
                    <a:pt x="65635" y="567023"/>
                    <a:pt x="24201" y="458724"/>
                    <a:pt x="7151" y="318707"/>
                  </a:cubicBezTo>
                  <a:cubicBezTo>
                    <a:pt x="6675" y="315087"/>
                    <a:pt x="30202" y="160782"/>
                    <a:pt x="27915" y="148304"/>
                  </a:cubicBezTo>
                  <a:cubicBezTo>
                    <a:pt x="74969" y="168974"/>
                    <a:pt x="88494" y="29813"/>
                    <a:pt x="133834" y="7144"/>
                  </a:cubicBezTo>
                  <a:cubicBezTo>
                    <a:pt x="151360" y="44863"/>
                    <a:pt x="157646" y="69437"/>
                    <a:pt x="159265" y="110204"/>
                  </a:cubicBezTo>
                  <a:cubicBezTo>
                    <a:pt x="159932" y="127063"/>
                    <a:pt x="162027" y="267843"/>
                    <a:pt x="160694" y="284607"/>
                  </a:cubicBezTo>
                  <a:cubicBezTo>
                    <a:pt x="141072" y="523303"/>
                    <a:pt x="124880" y="747046"/>
                    <a:pt x="124880" y="747046"/>
                  </a:cubicBezTo>
                  <a:cubicBezTo>
                    <a:pt x="124880" y="747046"/>
                    <a:pt x="86018" y="788003"/>
                    <a:pt x="83922" y="766191"/>
                  </a:cubicBezTo>
                  <a:lnTo>
                    <a:pt x="83922" y="766096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44" name="Freeform: Shape 144">
              <a:extLst>
                <a:ext uri="{FF2B5EF4-FFF2-40B4-BE49-F238E27FC236}">
                  <a16:creationId xmlns:a16="http://schemas.microsoft.com/office/drawing/2014/main" id="{2C2F43DE-F39D-4462-8601-008EA1765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009" y="4075652"/>
              <a:ext cx="152400" cy="771525"/>
            </a:xfrm>
            <a:custGeom>
              <a:avLst/>
              <a:gdLst>
                <a:gd name="T0" fmla="*/ 95137 w 152400"/>
                <a:gd name="T1" fmla="*/ 764953 h 771525"/>
                <a:gd name="T2" fmla="*/ 141810 w 152400"/>
                <a:gd name="T3" fmla="*/ 314516 h 771525"/>
                <a:gd name="T4" fmla="*/ 148668 w 152400"/>
                <a:gd name="T5" fmla="*/ 169831 h 771525"/>
                <a:gd name="T6" fmla="*/ 30748 w 152400"/>
                <a:gd name="T7" fmla="*/ 7144 h 771525"/>
                <a:gd name="T8" fmla="*/ 7221 w 152400"/>
                <a:gd name="T9" fmla="*/ 110680 h 771525"/>
                <a:gd name="T10" fmla="*/ 9126 w 152400"/>
                <a:gd name="T11" fmla="*/ 285083 h 771525"/>
                <a:gd name="T12" fmla="*/ 53798 w 152400"/>
                <a:gd name="T13" fmla="*/ 746569 h 771525"/>
                <a:gd name="T14" fmla="*/ 95042 w 152400"/>
                <a:gd name="T15" fmla="*/ 764858 h 7715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2400"/>
                <a:gd name="T25" fmla="*/ 0 h 771525"/>
                <a:gd name="T26" fmla="*/ 152400 w 152400"/>
                <a:gd name="T27" fmla="*/ 771525 h 7715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2400" h="771525">
                  <a:moveTo>
                    <a:pt x="95137" y="764953"/>
                  </a:moveTo>
                  <a:cubicBezTo>
                    <a:pt x="109615" y="565499"/>
                    <a:pt x="127522" y="454914"/>
                    <a:pt x="141810" y="314516"/>
                  </a:cubicBezTo>
                  <a:cubicBezTo>
                    <a:pt x="142190" y="310896"/>
                    <a:pt x="146667" y="182404"/>
                    <a:pt x="148668" y="169831"/>
                  </a:cubicBezTo>
                  <a:cubicBezTo>
                    <a:pt x="101995" y="191548"/>
                    <a:pt x="76373" y="28861"/>
                    <a:pt x="30748" y="7144"/>
                  </a:cubicBezTo>
                  <a:cubicBezTo>
                    <a:pt x="13889" y="45339"/>
                    <a:pt x="8078" y="69913"/>
                    <a:pt x="7221" y="110680"/>
                  </a:cubicBezTo>
                  <a:cubicBezTo>
                    <a:pt x="6935" y="127540"/>
                    <a:pt x="7412" y="268319"/>
                    <a:pt x="9126" y="285083"/>
                  </a:cubicBezTo>
                  <a:cubicBezTo>
                    <a:pt x="33320" y="523303"/>
                    <a:pt x="53798" y="746569"/>
                    <a:pt x="53798" y="746569"/>
                  </a:cubicBezTo>
                  <a:cubicBezTo>
                    <a:pt x="53798" y="746569"/>
                    <a:pt x="93518" y="786670"/>
                    <a:pt x="95042" y="764858"/>
                  </a:cubicBezTo>
                  <a:lnTo>
                    <a:pt x="95137" y="764953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45" name="Freeform: Shape 145">
              <a:extLst>
                <a:ext uri="{FF2B5EF4-FFF2-40B4-BE49-F238E27FC236}">
                  <a16:creationId xmlns:a16="http://schemas.microsoft.com/office/drawing/2014/main" id="{0F20FF3B-EE28-46D0-8563-354FE5515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9156" y="4075843"/>
              <a:ext cx="161925" cy="647700"/>
            </a:xfrm>
            <a:custGeom>
              <a:avLst/>
              <a:gdLst>
                <a:gd name="T0" fmla="*/ 142882 w 161925"/>
                <a:gd name="T1" fmla="*/ 649224 h 647700"/>
                <a:gd name="T2" fmla="*/ 58586 w 161925"/>
                <a:gd name="T3" fmla="*/ 649224 h 647700"/>
                <a:gd name="T4" fmla="*/ 7151 w 161925"/>
                <a:gd name="T5" fmla="*/ 318706 h 647700"/>
                <a:gd name="T6" fmla="*/ 27915 w 161925"/>
                <a:gd name="T7" fmla="*/ 148304 h 647700"/>
                <a:gd name="T8" fmla="*/ 133834 w 161925"/>
                <a:gd name="T9" fmla="*/ 7144 h 647700"/>
                <a:gd name="T10" fmla="*/ 159265 w 161925"/>
                <a:gd name="T11" fmla="*/ 110204 h 647700"/>
                <a:gd name="T12" fmla="*/ 160694 w 161925"/>
                <a:gd name="T13" fmla="*/ 284607 h 647700"/>
                <a:gd name="T14" fmla="*/ 142882 w 161925"/>
                <a:gd name="T15" fmla="*/ 649319 h 6477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1925"/>
                <a:gd name="T25" fmla="*/ 0 h 647700"/>
                <a:gd name="T26" fmla="*/ 161925 w 161925"/>
                <a:gd name="T27" fmla="*/ 647700 h 6477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1925" h="647700">
                  <a:moveTo>
                    <a:pt x="142882" y="649224"/>
                  </a:moveTo>
                  <a:lnTo>
                    <a:pt x="58586" y="649224"/>
                  </a:lnTo>
                  <a:cubicBezTo>
                    <a:pt x="38107" y="519113"/>
                    <a:pt x="20581" y="428625"/>
                    <a:pt x="7151" y="318706"/>
                  </a:cubicBezTo>
                  <a:cubicBezTo>
                    <a:pt x="6675" y="315087"/>
                    <a:pt x="30202" y="160782"/>
                    <a:pt x="27915" y="148304"/>
                  </a:cubicBezTo>
                  <a:cubicBezTo>
                    <a:pt x="74969" y="168973"/>
                    <a:pt x="88494" y="29813"/>
                    <a:pt x="133834" y="7144"/>
                  </a:cubicBezTo>
                  <a:cubicBezTo>
                    <a:pt x="151360" y="44863"/>
                    <a:pt x="157646" y="69437"/>
                    <a:pt x="159265" y="110204"/>
                  </a:cubicBezTo>
                  <a:cubicBezTo>
                    <a:pt x="159932" y="127063"/>
                    <a:pt x="162027" y="267843"/>
                    <a:pt x="160694" y="284607"/>
                  </a:cubicBezTo>
                  <a:cubicBezTo>
                    <a:pt x="149073" y="425863"/>
                    <a:pt x="149454" y="561880"/>
                    <a:pt x="142882" y="649319"/>
                  </a:cubicBezTo>
                  <a:lnTo>
                    <a:pt x="142882" y="649224"/>
                  </a:ln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46" name="Freeform: Shape 146">
              <a:extLst>
                <a:ext uri="{FF2B5EF4-FFF2-40B4-BE49-F238E27FC236}">
                  <a16:creationId xmlns:a16="http://schemas.microsoft.com/office/drawing/2014/main" id="{F45F28B1-3105-4414-9E86-A41EA1CC6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2270" y="2852859"/>
              <a:ext cx="304800" cy="552450"/>
            </a:xfrm>
            <a:custGeom>
              <a:avLst/>
              <a:gdLst>
                <a:gd name="T0" fmla="*/ 151196 w 304800"/>
                <a:gd name="T1" fmla="*/ 549090 h 552450"/>
                <a:gd name="T2" fmla="*/ 234254 w 304800"/>
                <a:gd name="T3" fmla="*/ 539946 h 552450"/>
                <a:gd name="T4" fmla="*/ 229110 w 304800"/>
                <a:gd name="T5" fmla="*/ 539280 h 552450"/>
                <a:gd name="T6" fmla="*/ 299976 w 304800"/>
                <a:gd name="T7" fmla="*/ 495750 h 552450"/>
                <a:gd name="T8" fmla="*/ 247303 w 304800"/>
                <a:gd name="T9" fmla="*/ 103797 h 552450"/>
                <a:gd name="T10" fmla="*/ 158911 w 304800"/>
                <a:gd name="T11" fmla="*/ 7404 h 552450"/>
                <a:gd name="T12" fmla="*/ 101285 w 304800"/>
                <a:gd name="T13" fmla="*/ 58458 h 552450"/>
                <a:gd name="T14" fmla="*/ 7368 w 304800"/>
                <a:gd name="T15" fmla="*/ 171234 h 552450"/>
                <a:gd name="T16" fmla="*/ 151100 w 304800"/>
                <a:gd name="T17" fmla="*/ 549090 h 5524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800"/>
                <a:gd name="T28" fmla="*/ 0 h 552450"/>
                <a:gd name="T29" fmla="*/ 304800 w 304800"/>
                <a:gd name="T30" fmla="*/ 552450 h 5524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800" h="552450">
                  <a:moveTo>
                    <a:pt x="151196" y="549090"/>
                  </a:moveTo>
                  <a:cubicBezTo>
                    <a:pt x="151863" y="560235"/>
                    <a:pt x="186533" y="544233"/>
                    <a:pt x="234254" y="539946"/>
                  </a:cubicBezTo>
                  <a:lnTo>
                    <a:pt x="229110" y="539280"/>
                  </a:lnTo>
                  <a:cubicBezTo>
                    <a:pt x="276830" y="534993"/>
                    <a:pt x="299976" y="495750"/>
                    <a:pt x="299976" y="495750"/>
                  </a:cubicBezTo>
                  <a:lnTo>
                    <a:pt x="247303" y="103797"/>
                  </a:lnTo>
                  <a:cubicBezTo>
                    <a:pt x="243302" y="52552"/>
                    <a:pt x="206631" y="3117"/>
                    <a:pt x="158911" y="7404"/>
                  </a:cubicBezTo>
                  <a:lnTo>
                    <a:pt x="101285" y="58458"/>
                  </a:lnTo>
                  <a:cubicBezTo>
                    <a:pt x="53564" y="62744"/>
                    <a:pt x="3368" y="119989"/>
                    <a:pt x="7368" y="171234"/>
                  </a:cubicBezTo>
                  <a:lnTo>
                    <a:pt x="151100" y="549090"/>
                  </a:lnTo>
                  <a:lnTo>
                    <a:pt x="151196" y="549090"/>
                  </a:ln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47" name="Freeform: Shape 147">
              <a:extLst>
                <a:ext uri="{FF2B5EF4-FFF2-40B4-BE49-F238E27FC236}">
                  <a16:creationId xmlns:a16="http://schemas.microsoft.com/office/drawing/2014/main" id="{48B7708C-DABD-431D-A8A3-A030286F7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1494" y="3151007"/>
              <a:ext cx="133350" cy="123825"/>
            </a:xfrm>
            <a:custGeom>
              <a:avLst/>
              <a:gdLst>
                <a:gd name="T0" fmla="*/ 111171 w 133350"/>
                <a:gd name="T1" fmla="*/ 66538 h 123825"/>
                <a:gd name="T2" fmla="*/ 106028 w 133350"/>
                <a:gd name="T3" fmla="*/ 7864 h 123825"/>
                <a:gd name="T4" fmla="*/ 24494 w 133350"/>
                <a:gd name="T5" fmla="*/ 73492 h 123825"/>
                <a:gd name="T6" fmla="*/ 25446 w 133350"/>
                <a:gd name="T7" fmla="*/ 115306 h 123825"/>
                <a:gd name="T8" fmla="*/ 111171 w 133350"/>
                <a:gd name="T9" fmla="*/ 66538 h 1238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350"/>
                <a:gd name="T16" fmla="*/ 0 h 123825"/>
                <a:gd name="T17" fmla="*/ 133350 w 133350"/>
                <a:gd name="T18" fmla="*/ 123825 h 1238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350" h="123825">
                  <a:moveTo>
                    <a:pt x="111171" y="66538"/>
                  </a:moveTo>
                  <a:cubicBezTo>
                    <a:pt x="140222" y="43202"/>
                    <a:pt x="123173" y="15294"/>
                    <a:pt x="106028" y="7864"/>
                  </a:cubicBezTo>
                  <a:cubicBezTo>
                    <a:pt x="88883" y="340"/>
                    <a:pt x="53926" y="53775"/>
                    <a:pt x="24494" y="73492"/>
                  </a:cubicBezTo>
                  <a:cubicBezTo>
                    <a:pt x="-4938" y="93208"/>
                    <a:pt x="8396" y="107877"/>
                    <a:pt x="25446" y="115306"/>
                  </a:cubicBezTo>
                  <a:cubicBezTo>
                    <a:pt x="42591" y="122831"/>
                    <a:pt x="70595" y="99019"/>
                    <a:pt x="111171" y="66538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48" name="Freeform: Shape 148">
              <a:extLst>
                <a:ext uri="{FF2B5EF4-FFF2-40B4-BE49-F238E27FC236}">
                  <a16:creationId xmlns:a16="http://schemas.microsoft.com/office/drawing/2014/main" id="{93B599FB-FB50-4F48-996F-16E5E2939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5081" y="3205448"/>
              <a:ext cx="504825" cy="238125"/>
            </a:xfrm>
            <a:custGeom>
              <a:avLst/>
              <a:gdLst>
                <a:gd name="T0" fmla="*/ 501485 w 504825"/>
                <a:gd name="T1" fmla="*/ 51625 h 238125"/>
                <a:gd name="T2" fmla="*/ 439287 w 504825"/>
                <a:gd name="T3" fmla="*/ 7144 h 238125"/>
                <a:gd name="T4" fmla="*/ 40856 w 504825"/>
                <a:gd name="T5" fmla="*/ 126397 h 238125"/>
                <a:gd name="T6" fmla="*/ 43238 w 504825"/>
                <a:gd name="T7" fmla="*/ 182118 h 238125"/>
                <a:gd name="T8" fmla="*/ 132106 w 504825"/>
                <a:gd name="T9" fmla="*/ 233744 h 238125"/>
                <a:gd name="T10" fmla="*/ 501485 w 504825"/>
                <a:gd name="T11" fmla="*/ 51625 h 2381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4825"/>
                <a:gd name="T19" fmla="*/ 0 h 238125"/>
                <a:gd name="T20" fmla="*/ 504825 w 504825"/>
                <a:gd name="T21" fmla="*/ 238125 h 2381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4825" h="238125">
                  <a:moveTo>
                    <a:pt x="501485" y="51625"/>
                  </a:moveTo>
                  <a:cubicBezTo>
                    <a:pt x="467481" y="30766"/>
                    <a:pt x="439287" y="7144"/>
                    <a:pt x="439287" y="7144"/>
                  </a:cubicBezTo>
                  <a:lnTo>
                    <a:pt x="40856" y="126397"/>
                  </a:lnTo>
                  <a:cubicBezTo>
                    <a:pt x="-16103" y="143446"/>
                    <a:pt x="9138" y="161354"/>
                    <a:pt x="43238" y="182118"/>
                  </a:cubicBezTo>
                  <a:lnTo>
                    <a:pt x="132106" y="233744"/>
                  </a:lnTo>
                  <a:cubicBezTo>
                    <a:pt x="215545" y="203645"/>
                    <a:pt x="501485" y="51625"/>
                    <a:pt x="501485" y="51625"/>
                  </a:cubicBez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8F69B8E9-6584-4EB4-BEF4-8953AAD3EC1D}"/>
                </a:ext>
              </a:extLst>
            </p:cNvPr>
            <p:cNvSpPr/>
            <p:nvPr/>
          </p:nvSpPr>
          <p:spPr>
            <a:xfrm>
              <a:off x="5482374" y="2853573"/>
              <a:ext cx="580680" cy="590867"/>
            </a:xfrm>
            <a:custGeom>
              <a:avLst/>
              <a:gdLst>
                <a:gd name="connsiteX0" fmla="*/ 237587 w 581025"/>
                <a:gd name="connsiteY0" fmla="*/ 512507 h 590550"/>
                <a:gd name="connsiteX1" fmla="*/ 208346 w 581025"/>
                <a:gd name="connsiteY1" fmla="*/ 131602 h 590550"/>
                <a:gd name="connsiteX2" fmla="*/ 210060 w 581025"/>
                <a:gd name="connsiteY2" fmla="*/ 25303 h 590550"/>
                <a:gd name="connsiteX3" fmla="*/ 158911 w 581025"/>
                <a:gd name="connsiteY3" fmla="*/ 7396 h 590550"/>
                <a:gd name="connsiteX4" fmla="*/ 101285 w 581025"/>
                <a:gd name="connsiteY4" fmla="*/ 58450 h 590550"/>
                <a:gd name="connsiteX5" fmla="*/ 7368 w 581025"/>
                <a:gd name="connsiteY5" fmla="*/ 171226 h 590550"/>
                <a:gd name="connsiteX6" fmla="*/ 123287 w 581025"/>
                <a:gd name="connsiteY6" fmla="*/ 476026 h 590550"/>
                <a:gd name="connsiteX7" fmla="*/ 113477 w 581025"/>
                <a:gd name="connsiteY7" fmla="*/ 478979 h 590550"/>
                <a:gd name="connsiteX8" fmla="*/ 115858 w 581025"/>
                <a:gd name="connsiteY8" fmla="*/ 534700 h 590550"/>
                <a:gd name="connsiteX9" fmla="*/ 204726 w 581025"/>
                <a:gd name="connsiteY9" fmla="*/ 586325 h 590550"/>
                <a:gd name="connsiteX10" fmla="*/ 574106 w 581025"/>
                <a:gd name="connsiteY10" fmla="*/ 404207 h 590550"/>
                <a:gd name="connsiteX11" fmla="*/ 556865 w 581025"/>
                <a:gd name="connsiteY11" fmla="*/ 388586 h 590550"/>
                <a:gd name="connsiteX12" fmla="*/ 237587 w 581025"/>
                <a:gd name="connsiteY12" fmla="*/ 512507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1025" h="590550">
                  <a:moveTo>
                    <a:pt x="237587" y="512507"/>
                  </a:moveTo>
                  <a:cubicBezTo>
                    <a:pt x="189486" y="467453"/>
                    <a:pt x="209679" y="170083"/>
                    <a:pt x="208346" y="131602"/>
                  </a:cubicBezTo>
                  <a:cubicBezTo>
                    <a:pt x="206726" y="88835"/>
                    <a:pt x="209203" y="68070"/>
                    <a:pt x="210060" y="25303"/>
                  </a:cubicBezTo>
                  <a:cubicBezTo>
                    <a:pt x="195773" y="12825"/>
                    <a:pt x="178247" y="5681"/>
                    <a:pt x="158911" y="7396"/>
                  </a:cubicBezTo>
                  <a:lnTo>
                    <a:pt x="101285" y="58450"/>
                  </a:lnTo>
                  <a:cubicBezTo>
                    <a:pt x="53564" y="62736"/>
                    <a:pt x="3368" y="119981"/>
                    <a:pt x="7368" y="171226"/>
                  </a:cubicBezTo>
                  <a:lnTo>
                    <a:pt x="123287" y="476026"/>
                  </a:lnTo>
                  <a:lnTo>
                    <a:pt x="113477" y="478979"/>
                  </a:lnTo>
                  <a:cubicBezTo>
                    <a:pt x="56517" y="496028"/>
                    <a:pt x="81758" y="513935"/>
                    <a:pt x="115858" y="534700"/>
                  </a:cubicBezTo>
                  <a:lnTo>
                    <a:pt x="204726" y="586325"/>
                  </a:lnTo>
                  <a:cubicBezTo>
                    <a:pt x="288165" y="556226"/>
                    <a:pt x="574106" y="404207"/>
                    <a:pt x="574106" y="404207"/>
                  </a:cubicBezTo>
                  <a:cubicBezTo>
                    <a:pt x="559342" y="395159"/>
                    <a:pt x="567629" y="396587"/>
                    <a:pt x="556865" y="388586"/>
                  </a:cubicBezTo>
                  <a:cubicBezTo>
                    <a:pt x="548293" y="391634"/>
                    <a:pt x="269401" y="542320"/>
                    <a:pt x="237587" y="51250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1350" name="Freeform: Shape 150">
              <a:extLst>
                <a:ext uri="{FF2B5EF4-FFF2-40B4-BE49-F238E27FC236}">
                  <a16:creationId xmlns:a16="http://schemas.microsoft.com/office/drawing/2014/main" id="{1398B417-D2D1-456B-8129-A2712221B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540" y="3484530"/>
              <a:ext cx="238125" cy="819150"/>
            </a:xfrm>
            <a:custGeom>
              <a:avLst/>
              <a:gdLst>
                <a:gd name="T0" fmla="*/ 96246 w 238125"/>
                <a:gd name="T1" fmla="*/ 752000 h 819150"/>
                <a:gd name="T2" fmla="*/ 229215 w 238125"/>
                <a:gd name="T3" fmla="*/ 817817 h 819150"/>
                <a:gd name="T4" fmla="*/ 203402 w 238125"/>
                <a:gd name="T5" fmla="*/ 64485 h 819150"/>
                <a:gd name="T6" fmla="*/ 19570 w 238125"/>
                <a:gd name="T7" fmla="*/ 92488 h 819150"/>
                <a:gd name="T8" fmla="*/ 96246 w 238125"/>
                <a:gd name="T9" fmla="*/ 752000 h 819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8125"/>
                <a:gd name="T16" fmla="*/ 0 h 819150"/>
                <a:gd name="T17" fmla="*/ 238125 w 238125"/>
                <a:gd name="T18" fmla="*/ 819150 h 8191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8125" h="819150">
                  <a:moveTo>
                    <a:pt x="96246" y="752000"/>
                  </a:moveTo>
                  <a:cubicBezTo>
                    <a:pt x="110248" y="746951"/>
                    <a:pt x="227691" y="826485"/>
                    <a:pt x="229215" y="817817"/>
                  </a:cubicBezTo>
                  <a:cubicBezTo>
                    <a:pt x="235597" y="780289"/>
                    <a:pt x="242931" y="207265"/>
                    <a:pt x="203402" y="64485"/>
                  </a:cubicBezTo>
                  <a:cubicBezTo>
                    <a:pt x="173684" y="-42767"/>
                    <a:pt x="33762" y="20289"/>
                    <a:pt x="19570" y="92488"/>
                  </a:cubicBezTo>
                  <a:cubicBezTo>
                    <a:pt x="-32437" y="356426"/>
                    <a:pt x="95579" y="741712"/>
                    <a:pt x="96246" y="752000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51" name="Freeform: Shape 151">
              <a:extLst>
                <a:ext uri="{FF2B5EF4-FFF2-40B4-BE49-F238E27FC236}">
                  <a16:creationId xmlns:a16="http://schemas.microsoft.com/office/drawing/2014/main" id="{3F256F4E-F779-4B82-8276-E4745E0E3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2458" y="4772451"/>
              <a:ext cx="219075" cy="114300"/>
            </a:xfrm>
            <a:custGeom>
              <a:avLst/>
              <a:gdLst>
                <a:gd name="T0" fmla="*/ 17095 w 219075"/>
                <a:gd name="T1" fmla="*/ 29673 h 114300"/>
                <a:gd name="T2" fmla="*/ 35002 w 219075"/>
                <a:gd name="T3" fmla="*/ 109398 h 114300"/>
                <a:gd name="T4" fmla="*/ 216549 w 219075"/>
                <a:gd name="T5" fmla="*/ 96539 h 114300"/>
                <a:gd name="T6" fmla="*/ 89866 w 219075"/>
                <a:gd name="T7" fmla="*/ 26054 h 114300"/>
                <a:gd name="T8" fmla="*/ 17190 w 219075"/>
                <a:gd name="T9" fmla="*/ 29769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9075"/>
                <a:gd name="T16" fmla="*/ 0 h 114300"/>
                <a:gd name="T17" fmla="*/ 219075 w 219075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9075" h="114300">
                  <a:moveTo>
                    <a:pt x="17095" y="29673"/>
                  </a:moveTo>
                  <a:cubicBezTo>
                    <a:pt x="16714" y="47866"/>
                    <a:pt x="-14242" y="108159"/>
                    <a:pt x="35002" y="109398"/>
                  </a:cubicBezTo>
                  <a:cubicBezTo>
                    <a:pt x="156351" y="112446"/>
                    <a:pt x="226455" y="110731"/>
                    <a:pt x="216549" y="96539"/>
                  </a:cubicBezTo>
                  <a:cubicBezTo>
                    <a:pt x="188926" y="57010"/>
                    <a:pt x="93772" y="83966"/>
                    <a:pt x="89866" y="26054"/>
                  </a:cubicBezTo>
                  <a:cubicBezTo>
                    <a:pt x="87485" y="-8617"/>
                    <a:pt x="17667" y="11576"/>
                    <a:pt x="17190" y="29769"/>
                  </a:cubicBezTo>
                  <a:lnTo>
                    <a:pt x="17095" y="296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52" name="Freeform: Shape 152">
              <a:extLst>
                <a:ext uri="{FF2B5EF4-FFF2-40B4-BE49-F238E27FC236}">
                  <a16:creationId xmlns:a16="http://schemas.microsoft.com/office/drawing/2014/main" id="{92DC915F-20EB-4087-B3B1-168B15AF5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974" y="4075652"/>
              <a:ext cx="152400" cy="647700"/>
            </a:xfrm>
            <a:custGeom>
              <a:avLst/>
              <a:gdLst>
                <a:gd name="T0" fmla="*/ 126319 w 152400"/>
                <a:gd name="T1" fmla="*/ 649415 h 647700"/>
                <a:gd name="T2" fmla="*/ 44785 w 152400"/>
                <a:gd name="T3" fmla="*/ 649415 h 647700"/>
                <a:gd name="T4" fmla="*/ 9161 w 152400"/>
                <a:gd name="T5" fmla="*/ 285083 h 647700"/>
                <a:gd name="T6" fmla="*/ 7257 w 152400"/>
                <a:gd name="T7" fmla="*/ 110680 h 647700"/>
                <a:gd name="T8" fmla="*/ 30783 w 152400"/>
                <a:gd name="T9" fmla="*/ 7144 h 647700"/>
                <a:gd name="T10" fmla="*/ 148703 w 152400"/>
                <a:gd name="T11" fmla="*/ 169831 h 647700"/>
                <a:gd name="T12" fmla="*/ 141845 w 152400"/>
                <a:gd name="T13" fmla="*/ 314516 h 647700"/>
                <a:gd name="T14" fmla="*/ 126319 w 152400"/>
                <a:gd name="T15" fmla="*/ 649510 h 6477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2400"/>
                <a:gd name="T25" fmla="*/ 0 h 647700"/>
                <a:gd name="T26" fmla="*/ 152400 w 152400"/>
                <a:gd name="T27" fmla="*/ 647700 h 6477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2400" h="647700">
                  <a:moveTo>
                    <a:pt x="126319" y="649415"/>
                  </a:moveTo>
                  <a:lnTo>
                    <a:pt x="44785" y="649415"/>
                  </a:lnTo>
                  <a:cubicBezTo>
                    <a:pt x="36498" y="562070"/>
                    <a:pt x="23544" y="426244"/>
                    <a:pt x="9161" y="285083"/>
                  </a:cubicBezTo>
                  <a:cubicBezTo>
                    <a:pt x="7447" y="268319"/>
                    <a:pt x="6876" y="127635"/>
                    <a:pt x="7257" y="110680"/>
                  </a:cubicBezTo>
                  <a:cubicBezTo>
                    <a:pt x="8114" y="69913"/>
                    <a:pt x="13924" y="45244"/>
                    <a:pt x="30783" y="7144"/>
                  </a:cubicBezTo>
                  <a:cubicBezTo>
                    <a:pt x="76503" y="28861"/>
                    <a:pt x="102126" y="191548"/>
                    <a:pt x="148703" y="169831"/>
                  </a:cubicBezTo>
                  <a:cubicBezTo>
                    <a:pt x="146702" y="182309"/>
                    <a:pt x="142226" y="310801"/>
                    <a:pt x="141845" y="314516"/>
                  </a:cubicBezTo>
                  <a:cubicBezTo>
                    <a:pt x="130510" y="425196"/>
                    <a:pt x="138606" y="517589"/>
                    <a:pt x="126319" y="649510"/>
                  </a:cubicBezTo>
                  <a:lnTo>
                    <a:pt x="126319" y="649415"/>
                  </a:ln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53" name="Freeform: Shape 153">
              <a:extLst>
                <a:ext uri="{FF2B5EF4-FFF2-40B4-BE49-F238E27FC236}">
                  <a16:creationId xmlns:a16="http://schemas.microsoft.com/office/drawing/2014/main" id="{AF1BF639-6F59-4D5A-9CFF-F018D0B48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509" y="4775519"/>
              <a:ext cx="142875" cy="123825"/>
            </a:xfrm>
            <a:custGeom>
              <a:avLst/>
              <a:gdLst>
                <a:gd name="T0" fmla="*/ 115067 w 142875"/>
                <a:gd name="T1" fmla="*/ 40130 h 123825"/>
                <a:gd name="T2" fmla="*/ 126021 w 142875"/>
                <a:gd name="T3" fmla="*/ 122522 h 123825"/>
                <a:gd name="T4" fmla="*/ 8388 w 142875"/>
                <a:gd name="T5" fmla="*/ 108234 h 123825"/>
                <a:gd name="T6" fmla="*/ 45630 w 142875"/>
                <a:gd name="T7" fmla="*/ 22985 h 123825"/>
                <a:gd name="T8" fmla="*/ 115163 w 142875"/>
                <a:gd name="T9" fmla="*/ 40130 h 1238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875"/>
                <a:gd name="T16" fmla="*/ 0 h 123825"/>
                <a:gd name="T17" fmla="*/ 142875 w 142875"/>
                <a:gd name="T18" fmla="*/ 123825 h 1238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875" h="123825">
                  <a:moveTo>
                    <a:pt x="115067" y="40130"/>
                  </a:moveTo>
                  <a:cubicBezTo>
                    <a:pt x="115639" y="59085"/>
                    <a:pt x="172694" y="120998"/>
                    <a:pt x="126021" y="122522"/>
                  </a:cubicBezTo>
                  <a:cubicBezTo>
                    <a:pt x="10769" y="126332"/>
                    <a:pt x="2958" y="125570"/>
                    <a:pt x="8388" y="108234"/>
                  </a:cubicBezTo>
                  <a:cubicBezTo>
                    <a:pt x="21056" y="67277"/>
                    <a:pt x="42392" y="83565"/>
                    <a:pt x="45630" y="22985"/>
                  </a:cubicBezTo>
                  <a:cubicBezTo>
                    <a:pt x="47535" y="-13114"/>
                    <a:pt x="114591" y="21176"/>
                    <a:pt x="115163" y="40130"/>
                  </a:cubicBezTo>
                  <a:lnTo>
                    <a:pt x="115067" y="401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54" name="Freeform: Shape 154">
              <a:extLst>
                <a:ext uri="{FF2B5EF4-FFF2-40B4-BE49-F238E27FC236}">
                  <a16:creationId xmlns:a16="http://schemas.microsoft.com/office/drawing/2014/main" id="{D909DEAC-198B-450F-93DA-64142D37D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977" y="3548479"/>
              <a:ext cx="304800" cy="742950"/>
            </a:xfrm>
            <a:custGeom>
              <a:avLst/>
              <a:gdLst>
                <a:gd name="T0" fmla="*/ 38730 w 304800"/>
                <a:gd name="T1" fmla="*/ 678907 h 742950"/>
                <a:gd name="T2" fmla="*/ 168937 w 304800"/>
                <a:gd name="T3" fmla="*/ 742153 h 742950"/>
                <a:gd name="T4" fmla="*/ 281332 w 304800"/>
                <a:gd name="T5" fmla="*/ 191703 h 742950"/>
                <a:gd name="T6" fmla="*/ 36540 w 304800"/>
                <a:gd name="T7" fmla="*/ 20634 h 742950"/>
                <a:gd name="T8" fmla="*/ 38635 w 304800"/>
                <a:gd name="T9" fmla="*/ 678907 h 742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800"/>
                <a:gd name="T16" fmla="*/ 0 h 742950"/>
                <a:gd name="T17" fmla="*/ 304800 w 304800"/>
                <a:gd name="T18" fmla="*/ 742950 h 7429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800" h="742950">
                  <a:moveTo>
                    <a:pt x="38730" y="678907"/>
                  </a:moveTo>
                  <a:cubicBezTo>
                    <a:pt x="52923" y="674811"/>
                    <a:pt x="167032" y="750630"/>
                    <a:pt x="168937" y="742153"/>
                  </a:cubicBezTo>
                  <a:cubicBezTo>
                    <a:pt x="177510" y="705100"/>
                    <a:pt x="226754" y="196846"/>
                    <a:pt x="281332" y="191703"/>
                  </a:cubicBezTo>
                  <a:cubicBezTo>
                    <a:pt x="385155" y="181892"/>
                    <a:pt x="54923" y="-50423"/>
                    <a:pt x="36540" y="20634"/>
                  </a:cubicBezTo>
                  <a:cubicBezTo>
                    <a:pt x="-30802" y="280571"/>
                    <a:pt x="38635" y="668620"/>
                    <a:pt x="38635" y="678907"/>
                  </a:cubicBezTo>
                  <a:lnTo>
                    <a:pt x="38730" y="678907"/>
                  </a:ln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55" name="Freeform: Shape 155">
              <a:extLst>
                <a:ext uri="{FF2B5EF4-FFF2-40B4-BE49-F238E27FC236}">
                  <a16:creationId xmlns:a16="http://schemas.microsoft.com/office/drawing/2014/main" id="{E89280F5-69A4-4085-A4E4-3263A9E79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263" y="3484461"/>
              <a:ext cx="428625" cy="819150"/>
            </a:xfrm>
            <a:custGeom>
              <a:avLst/>
              <a:gdLst>
                <a:gd name="T0" fmla="*/ 36444 w 428625"/>
                <a:gd name="T1" fmla="*/ 84652 h 819150"/>
                <a:gd name="T2" fmla="*/ 201894 w 428625"/>
                <a:gd name="T3" fmla="*/ 126943 h 819150"/>
                <a:gd name="T4" fmla="*/ 208942 w 428625"/>
                <a:gd name="T5" fmla="*/ 92462 h 819150"/>
                <a:gd name="T6" fmla="*/ 392775 w 428625"/>
                <a:gd name="T7" fmla="*/ 64459 h 819150"/>
                <a:gd name="T8" fmla="*/ 418587 w 428625"/>
                <a:gd name="T9" fmla="*/ 817791 h 819150"/>
                <a:gd name="T10" fmla="*/ 285618 w 428625"/>
                <a:gd name="T11" fmla="*/ 751974 h 819150"/>
                <a:gd name="T12" fmla="*/ 217229 w 428625"/>
                <a:gd name="T13" fmla="*/ 460223 h 819150"/>
                <a:gd name="T14" fmla="*/ 168842 w 428625"/>
                <a:gd name="T15" fmla="*/ 806171 h 819150"/>
                <a:gd name="T16" fmla="*/ 38635 w 428625"/>
                <a:gd name="T17" fmla="*/ 742925 h 819150"/>
                <a:gd name="T18" fmla="*/ 36540 w 428625"/>
                <a:gd name="T19" fmla="*/ 84652 h 8191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8625"/>
                <a:gd name="T31" fmla="*/ 0 h 819150"/>
                <a:gd name="T32" fmla="*/ 428625 w 428625"/>
                <a:gd name="T33" fmla="*/ 819150 h 8191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8625" h="819150">
                  <a:moveTo>
                    <a:pt x="36444" y="84652"/>
                  </a:moveTo>
                  <a:cubicBezTo>
                    <a:pt x="45493" y="49600"/>
                    <a:pt x="130551" y="77508"/>
                    <a:pt x="201894" y="126943"/>
                  </a:cubicBezTo>
                  <a:cubicBezTo>
                    <a:pt x="203703" y="111512"/>
                    <a:pt x="205990" y="107226"/>
                    <a:pt x="208942" y="92462"/>
                  </a:cubicBezTo>
                  <a:cubicBezTo>
                    <a:pt x="223134" y="20358"/>
                    <a:pt x="363057" y="-42793"/>
                    <a:pt x="392775" y="64459"/>
                  </a:cubicBezTo>
                  <a:cubicBezTo>
                    <a:pt x="432303" y="207239"/>
                    <a:pt x="424969" y="780263"/>
                    <a:pt x="418587" y="817791"/>
                  </a:cubicBezTo>
                  <a:cubicBezTo>
                    <a:pt x="417063" y="826364"/>
                    <a:pt x="299620" y="746925"/>
                    <a:pt x="285618" y="751974"/>
                  </a:cubicBezTo>
                  <a:cubicBezTo>
                    <a:pt x="285237" y="746163"/>
                    <a:pt x="243423" y="618052"/>
                    <a:pt x="217229" y="460223"/>
                  </a:cubicBezTo>
                  <a:cubicBezTo>
                    <a:pt x="192083" y="607860"/>
                    <a:pt x="173795" y="784835"/>
                    <a:pt x="168842" y="806171"/>
                  </a:cubicBezTo>
                  <a:cubicBezTo>
                    <a:pt x="166842" y="814648"/>
                    <a:pt x="52827" y="738829"/>
                    <a:pt x="38635" y="742925"/>
                  </a:cubicBezTo>
                  <a:cubicBezTo>
                    <a:pt x="38635" y="732638"/>
                    <a:pt x="-30802" y="344684"/>
                    <a:pt x="36540" y="84652"/>
                  </a:cubicBezTo>
                  <a:lnTo>
                    <a:pt x="36444" y="84652"/>
                  </a:ln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56" name="Freeform: Shape 156">
              <a:extLst>
                <a:ext uri="{FF2B5EF4-FFF2-40B4-BE49-F238E27FC236}">
                  <a16:creationId xmlns:a16="http://schemas.microsoft.com/office/drawing/2014/main" id="{A4D11E19-24F7-40DE-9440-FAE26BECF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443" y="3938302"/>
              <a:ext cx="133350" cy="790575"/>
            </a:xfrm>
            <a:custGeom>
              <a:avLst/>
              <a:gdLst>
                <a:gd name="T0" fmla="*/ 7239 w 133350"/>
                <a:gd name="T1" fmla="*/ 8572 h 790575"/>
                <a:gd name="T2" fmla="*/ 8096 w 133350"/>
                <a:gd name="T3" fmla="*/ 7144 h 790575"/>
                <a:gd name="T4" fmla="*/ 89345 w 133350"/>
                <a:gd name="T5" fmla="*/ 285941 h 790575"/>
                <a:gd name="T6" fmla="*/ 69533 w 133350"/>
                <a:gd name="T7" fmla="*/ 495300 h 790575"/>
                <a:gd name="T8" fmla="*/ 127635 w 133350"/>
                <a:gd name="T9" fmla="*/ 786860 h 790575"/>
                <a:gd name="T10" fmla="*/ 106299 w 133350"/>
                <a:gd name="T11" fmla="*/ 786860 h 790575"/>
                <a:gd name="T12" fmla="*/ 54864 w 133350"/>
                <a:gd name="T13" fmla="*/ 456343 h 790575"/>
                <a:gd name="T14" fmla="*/ 75248 w 133350"/>
                <a:gd name="T15" fmla="*/ 298228 h 790575"/>
                <a:gd name="T16" fmla="*/ 7144 w 133350"/>
                <a:gd name="T17" fmla="*/ 8572 h 7905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3350"/>
                <a:gd name="T28" fmla="*/ 0 h 790575"/>
                <a:gd name="T29" fmla="*/ 133350 w 133350"/>
                <a:gd name="T30" fmla="*/ 790575 h 7905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3350" h="790575">
                  <a:moveTo>
                    <a:pt x="7239" y="8572"/>
                  </a:moveTo>
                  <a:cubicBezTo>
                    <a:pt x="7525" y="8096"/>
                    <a:pt x="7906" y="7620"/>
                    <a:pt x="8096" y="7144"/>
                  </a:cubicBezTo>
                  <a:cubicBezTo>
                    <a:pt x="37052" y="58769"/>
                    <a:pt x="78200" y="214503"/>
                    <a:pt x="89345" y="285941"/>
                  </a:cubicBezTo>
                  <a:cubicBezTo>
                    <a:pt x="102966" y="373285"/>
                    <a:pt x="54864" y="395383"/>
                    <a:pt x="69533" y="495300"/>
                  </a:cubicBezTo>
                  <a:cubicBezTo>
                    <a:pt x="79915" y="565785"/>
                    <a:pt x="117539" y="716280"/>
                    <a:pt x="127635" y="786860"/>
                  </a:cubicBezTo>
                  <a:lnTo>
                    <a:pt x="106299" y="786860"/>
                  </a:lnTo>
                  <a:cubicBezTo>
                    <a:pt x="85820" y="656749"/>
                    <a:pt x="68294" y="566261"/>
                    <a:pt x="54864" y="456343"/>
                  </a:cubicBezTo>
                  <a:cubicBezTo>
                    <a:pt x="54483" y="453199"/>
                    <a:pt x="71914" y="337661"/>
                    <a:pt x="75248" y="298228"/>
                  </a:cubicBezTo>
                  <a:cubicBezTo>
                    <a:pt x="74867" y="292322"/>
                    <a:pt x="33433" y="165449"/>
                    <a:pt x="7144" y="8572"/>
                  </a:cubicBezTo>
                  <a:lnTo>
                    <a:pt x="7239" y="857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57" name="Freeform: Shape 157">
              <a:extLst>
                <a:ext uri="{FF2B5EF4-FFF2-40B4-BE49-F238E27FC236}">
                  <a16:creationId xmlns:a16="http://schemas.microsoft.com/office/drawing/2014/main" id="{94D60C75-4AA4-4737-825B-49224A1C2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23" y="3484461"/>
              <a:ext cx="409575" cy="1238250"/>
            </a:xfrm>
            <a:custGeom>
              <a:avLst/>
              <a:gdLst>
                <a:gd name="T0" fmla="*/ 30774 w 409575"/>
                <a:gd name="T1" fmla="*/ 686727 h 1238250"/>
                <a:gd name="T2" fmla="*/ 36584 w 409575"/>
                <a:gd name="T3" fmla="*/ 84652 h 1238250"/>
                <a:gd name="T4" fmla="*/ 202034 w 409575"/>
                <a:gd name="T5" fmla="*/ 126943 h 1238250"/>
                <a:gd name="T6" fmla="*/ 209082 w 409575"/>
                <a:gd name="T7" fmla="*/ 92462 h 1238250"/>
                <a:gd name="T8" fmla="*/ 392915 w 409575"/>
                <a:gd name="T9" fmla="*/ 64459 h 1238250"/>
                <a:gd name="T10" fmla="*/ 408155 w 409575"/>
                <a:gd name="T11" fmla="*/ 158756 h 1238250"/>
                <a:gd name="T12" fmla="*/ 45348 w 409575"/>
                <a:gd name="T13" fmla="*/ 284867 h 1238250"/>
                <a:gd name="T14" fmla="*/ 75161 w 409575"/>
                <a:gd name="T15" fmla="*/ 909136 h 1238250"/>
                <a:gd name="T16" fmla="*/ 107832 w 409575"/>
                <a:gd name="T17" fmla="*/ 1240511 h 1238250"/>
                <a:gd name="T18" fmla="*/ 67731 w 409575"/>
                <a:gd name="T19" fmla="*/ 1240511 h 1238250"/>
                <a:gd name="T20" fmla="*/ 32108 w 409575"/>
                <a:gd name="T21" fmla="*/ 876179 h 1238250"/>
                <a:gd name="T22" fmla="*/ 30203 w 409575"/>
                <a:gd name="T23" fmla="*/ 701777 h 1238250"/>
                <a:gd name="T24" fmla="*/ 30774 w 409575"/>
                <a:gd name="T25" fmla="*/ 686632 h 12382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9575"/>
                <a:gd name="T40" fmla="*/ 0 h 1238250"/>
                <a:gd name="T41" fmla="*/ 409575 w 409575"/>
                <a:gd name="T42" fmla="*/ 1238250 h 12382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9575" h="1238250">
                  <a:moveTo>
                    <a:pt x="30774" y="686727"/>
                  </a:moveTo>
                  <a:cubicBezTo>
                    <a:pt x="14677" y="568236"/>
                    <a:pt x="-15993" y="287534"/>
                    <a:pt x="36584" y="84652"/>
                  </a:cubicBezTo>
                  <a:cubicBezTo>
                    <a:pt x="45633" y="49600"/>
                    <a:pt x="130691" y="77508"/>
                    <a:pt x="202034" y="126943"/>
                  </a:cubicBezTo>
                  <a:cubicBezTo>
                    <a:pt x="203843" y="111512"/>
                    <a:pt x="206130" y="107226"/>
                    <a:pt x="209082" y="92462"/>
                  </a:cubicBezTo>
                  <a:cubicBezTo>
                    <a:pt x="223274" y="20358"/>
                    <a:pt x="363197" y="-42793"/>
                    <a:pt x="392915" y="64459"/>
                  </a:cubicBezTo>
                  <a:cubicBezTo>
                    <a:pt x="403107" y="101416"/>
                    <a:pt x="403392" y="80842"/>
                    <a:pt x="408155" y="158756"/>
                  </a:cubicBezTo>
                  <a:cubicBezTo>
                    <a:pt x="217369" y="225717"/>
                    <a:pt x="61635" y="120656"/>
                    <a:pt x="45348" y="284867"/>
                  </a:cubicBezTo>
                  <a:cubicBezTo>
                    <a:pt x="30203" y="437267"/>
                    <a:pt x="65445" y="615480"/>
                    <a:pt x="75161" y="909136"/>
                  </a:cubicBezTo>
                  <a:cubicBezTo>
                    <a:pt x="78971" y="1022198"/>
                    <a:pt x="68398" y="1135831"/>
                    <a:pt x="107832" y="1240511"/>
                  </a:cubicBezTo>
                  <a:lnTo>
                    <a:pt x="67731" y="1240511"/>
                  </a:lnTo>
                  <a:cubicBezTo>
                    <a:pt x="59444" y="1153167"/>
                    <a:pt x="46490" y="1017340"/>
                    <a:pt x="32108" y="876179"/>
                  </a:cubicBezTo>
                  <a:cubicBezTo>
                    <a:pt x="30393" y="859415"/>
                    <a:pt x="29822" y="718731"/>
                    <a:pt x="30203" y="701777"/>
                  </a:cubicBezTo>
                  <a:cubicBezTo>
                    <a:pt x="30298" y="696443"/>
                    <a:pt x="30489" y="691490"/>
                    <a:pt x="30774" y="686632"/>
                  </a:cubicBezTo>
                  <a:lnTo>
                    <a:pt x="30774" y="68672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D3C8EB2-A3A3-4A43-9030-394517577715}"/>
                </a:ext>
              </a:extLst>
            </p:cNvPr>
            <p:cNvSpPr/>
            <p:nvPr/>
          </p:nvSpPr>
          <p:spPr>
            <a:xfrm>
              <a:off x="5198211" y="2785633"/>
              <a:ext cx="506551" cy="811157"/>
            </a:xfrm>
            <a:custGeom>
              <a:avLst/>
              <a:gdLst>
                <a:gd name="connsiteX0" fmla="*/ 499416 w 504825"/>
                <a:gd name="connsiteY0" fmla="*/ 111507 h 809625"/>
                <a:gd name="connsiteX1" fmla="*/ 369876 w 504825"/>
                <a:gd name="connsiteY1" fmla="*/ 20257 h 809625"/>
                <a:gd name="connsiteX2" fmla="*/ 363304 w 504825"/>
                <a:gd name="connsiteY2" fmla="*/ 19114 h 809625"/>
                <a:gd name="connsiteX3" fmla="*/ 363304 w 504825"/>
                <a:gd name="connsiteY3" fmla="*/ 19114 h 809625"/>
                <a:gd name="connsiteX4" fmla="*/ 162898 w 504825"/>
                <a:gd name="connsiteY4" fmla="*/ 14161 h 809625"/>
                <a:gd name="connsiteX5" fmla="*/ 162898 w 504825"/>
                <a:gd name="connsiteY5" fmla="*/ 14352 h 809625"/>
                <a:gd name="connsiteX6" fmla="*/ 157945 w 504825"/>
                <a:gd name="connsiteY6" fmla="*/ 15018 h 809625"/>
                <a:gd name="connsiteX7" fmla="*/ 25452 w 504825"/>
                <a:gd name="connsiteY7" fmla="*/ 78455 h 809625"/>
                <a:gd name="connsiteX8" fmla="*/ 23166 w 504825"/>
                <a:gd name="connsiteY8" fmla="*/ 492888 h 809625"/>
                <a:gd name="connsiteX9" fmla="*/ 56122 w 504825"/>
                <a:gd name="connsiteY9" fmla="*/ 802831 h 809625"/>
                <a:gd name="connsiteX10" fmla="*/ 439027 w 504825"/>
                <a:gd name="connsiteY10" fmla="*/ 795687 h 809625"/>
                <a:gd name="connsiteX11" fmla="*/ 499416 w 504825"/>
                <a:gd name="connsiteY11" fmla="*/ 111507 h 80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4825" h="809625">
                  <a:moveTo>
                    <a:pt x="499416" y="111507"/>
                  </a:moveTo>
                  <a:cubicBezTo>
                    <a:pt x="487510" y="62167"/>
                    <a:pt x="394546" y="24639"/>
                    <a:pt x="369876" y="20257"/>
                  </a:cubicBezTo>
                  <a:cubicBezTo>
                    <a:pt x="367685" y="19876"/>
                    <a:pt x="365494" y="19495"/>
                    <a:pt x="363304" y="19114"/>
                  </a:cubicBezTo>
                  <a:lnTo>
                    <a:pt x="363304" y="19114"/>
                  </a:lnTo>
                  <a:cubicBezTo>
                    <a:pt x="299772" y="8160"/>
                    <a:pt x="226715" y="1207"/>
                    <a:pt x="162898" y="14161"/>
                  </a:cubicBezTo>
                  <a:lnTo>
                    <a:pt x="162898" y="14352"/>
                  </a:lnTo>
                  <a:cubicBezTo>
                    <a:pt x="161278" y="14542"/>
                    <a:pt x="159659" y="14637"/>
                    <a:pt x="157945" y="15018"/>
                  </a:cubicBezTo>
                  <a:cubicBezTo>
                    <a:pt x="114320" y="24639"/>
                    <a:pt x="53455" y="44070"/>
                    <a:pt x="25452" y="78455"/>
                  </a:cubicBezTo>
                  <a:cubicBezTo>
                    <a:pt x="25452" y="78455"/>
                    <a:pt x="-14172" y="127318"/>
                    <a:pt x="23166" y="492888"/>
                  </a:cubicBezTo>
                  <a:cubicBezTo>
                    <a:pt x="33643" y="595662"/>
                    <a:pt x="55646" y="581470"/>
                    <a:pt x="56122" y="802831"/>
                  </a:cubicBezTo>
                  <a:cubicBezTo>
                    <a:pt x="110891" y="817785"/>
                    <a:pt x="422263" y="800450"/>
                    <a:pt x="439027" y="795687"/>
                  </a:cubicBezTo>
                  <a:cubicBezTo>
                    <a:pt x="465602" y="342202"/>
                    <a:pt x="499797" y="113316"/>
                    <a:pt x="499416" y="11150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1359" name="Freeform: Shape 159">
              <a:extLst>
                <a:ext uri="{FF2B5EF4-FFF2-40B4-BE49-F238E27FC236}">
                  <a16:creationId xmlns:a16="http://schemas.microsoft.com/office/drawing/2014/main" id="{8FBF9FA5-3FE6-432B-844F-32AD2B1F5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201" y="2849132"/>
              <a:ext cx="419100" cy="752475"/>
            </a:xfrm>
            <a:custGeom>
              <a:avLst/>
              <a:gdLst>
                <a:gd name="T0" fmla="*/ 215857 w 419100"/>
                <a:gd name="T1" fmla="*/ 691406 h 752475"/>
                <a:gd name="T2" fmla="*/ 121178 w 419100"/>
                <a:gd name="T3" fmla="*/ 582440 h 752475"/>
                <a:gd name="T4" fmla="*/ 108510 w 419100"/>
                <a:gd name="T5" fmla="*/ 261924 h 752475"/>
                <a:gd name="T6" fmla="*/ 103843 w 419100"/>
                <a:gd name="T7" fmla="*/ 11226 h 752475"/>
                <a:gd name="T8" fmla="*/ 25452 w 419100"/>
                <a:gd name="T9" fmla="*/ 15417 h 752475"/>
                <a:gd name="T10" fmla="*/ 23166 w 419100"/>
                <a:gd name="T11" fmla="*/ 429850 h 752475"/>
                <a:gd name="T12" fmla="*/ 56122 w 419100"/>
                <a:gd name="T13" fmla="*/ 739793 h 752475"/>
                <a:gd name="T14" fmla="*/ 412643 w 419100"/>
                <a:gd name="T15" fmla="*/ 735602 h 752475"/>
                <a:gd name="T16" fmla="*/ 215761 w 419100"/>
                <a:gd name="T17" fmla="*/ 691406 h 7524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9100"/>
                <a:gd name="T28" fmla="*/ 0 h 752475"/>
                <a:gd name="T29" fmla="*/ 419100 w 419100"/>
                <a:gd name="T30" fmla="*/ 752475 h 7524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9100" h="752475">
                  <a:moveTo>
                    <a:pt x="215857" y="691406"/>
                  </a:moveTo>
                  <a:cubicBezTo>
                    <a:pt x="162517" y="682738"/>
                    <a:pt x="135942" y="630160"/>
                    <a:pt x="121178" y="582440"/>
                  </a:cubicBezTo>
                  <a:cubicBezTo>
                    <a:pt x="90031" y="481951"/>
                    <a:pt x="28690" y="344982"/>
                    <a:pt x="108510" y="261924"/>
                  </a:cubicBezTo>
                  <a:cubicBezTo>
                    <a:pt x="180900" y="186581"/>
                    <a:pt x="105081" y="115620"/>
                    <a:pt x="103843" y="11226"/>
                  </a:cubicBezTo>
                  <a:cubicBezTo>
                    <a:pt x="73077" y="22275"/>
                    <a:pt x="42883" y="-6015"/>
                    <a:pt x="25452" y="15417"/>
                  </a:cubicBezTo>
                  <a:cubicBezTo>
                    <a:pt x="25452" y="15417"/>
                    <a:pt x="-14172" y="64280"/>
                    <a:pt x="23166" y="429850"/>
                  </a:cubicBezTo>
                  <a:cubicBezTo>
                    <a:pt x="33643" y="532624"/>
                    <a:pt x="55646" y="518432"/>
                    <a:pt x="56122" y="739793"/>
                  </a:cubicBezTo>
                  <a:cubicBezTo>
                    <a:pt x="102509" y="752461"/>
                    <a:pt x="333205" y="741984"/>
                    <a:pt x="412643" y="735602"/>
                  </a:cubicBezTo>
                  <a:cubicBezTo>
                    <a:pt x="346444" y="726744"/>
                    <a:pt x="281389" y="701979"/>
                    <a:pt x="215761" y="691406"/>
                  </a:cubicBezTo>
                  <a:lnTo>
                    <a:pt x="215857" y="691406"/>
                  </a:ln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60" name="Freeform: Shape 160">
              <a:extLst>
                <a:ext uri="{FF2B5EF4-FFF2-40B4-BE49-F238E27FC236}">
                  <a16:creationId xmlns:a16="http://schemas.microsoft.com/office/drawing/2014/main" id="{1352AB33-16FC-4A04-9E4A-10EAFDF43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560" y="3552920"/>
              <a:ext cx="428625" cy="66675"/>
            </a:xfrm>
            <a:custGeom>
              <a:avLst/>
              <a:gdLst>
                <a:gd name="T0" fmla="*/ 421862 w 428625"/>
                <a:gd name="T1" fmla="*/ 34290 h 66675"/>
                <a:gd name="T2" fmla="*/ 405670 w 428625"/>
                <a:gd name="T3" fmla="*/ 61436 h 66675"/>
                <a:gd name="T4" fmla="*/ 23336 w 428625"/>
                <a:gd name="T5" fmla="*/ 61436 h 66675"/>
                <a:gd name="T6" fmla="*/ 7144 w 428625"/>
                <a:gd name="T7" fmla="*/ 34290 h 66675"/>
                <a:gd name="T8" fmla="*/ 7144 w 428625"/>
                <a:gd name="T9" fmla="*/ 34290 h 66675"/>
                <a:gd name="T10" fmla="*/ 23336 w 428625"/>
                <a:gd name="T11" fmla="*/ 7144 h 66675"/>
                <a:gd name="T12" fmla="*/ 405670 w 428625"/>
                <a:gd name="T13" fmla="*/ 7144 h 66675"/>
                <a:gd name="T14" fmla="*/ 421862 w 428625"/>
                <a:gd name="T15" fmla="*/ 34290 h 66675"/>
                <a:gd name="T16" fmla="*/ 421862 w 428625"/>
                <a:gd name="T17" fmla="*/ 34290 h 666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8625"/>
                <a:gd name="T28" fmla="*/ 0 h 66675"/>
                <a:gd name="T29" fmla="*/ 428625 w 428625"/>
                <a:gd name="T30" fmla="*/ 66675 h 666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8625" h="66675">
                  <a:moveTo>
                    <a:pt x="421862" y="34290"/>
                  </a:moveTo>
                  <a:cubicBezTo>
                    <a:pt x="421862" y="49244"/>
                    <a:pt x="420624" y="61436"/>
                    <a:pt x="405670" y="61436"/>
                  </a:cubicBezTo>
                  <a:lnTo>
                    <a:pt x="23336" y="61436"/>
                  </a:lnTo>
                  <a:cubicBezTo>
                    <a:pt x="8382" y="61436"/>
                    <a:pt x="7144" y="49244"/>
                    <a:pt x="7144" y="34290"/>
                  </a:cubicBezTo>
                  <a:cubicBezTo>
                    <a:pt x="7144" y="19336"/>
                    <a:pt x="8287" y="7144"/>
                    <a:pt x="23336" y="7144"/>
                  </a:cubicBezTo>
                  <a:lnTo>
                    <a:pt x="405670" y="7144"/>
                  </a:lnTo>
                  <a:cubicBezTo>
                    <a:pt x="420624" y="7144"/>
                    <a:pt x="421862" y="19336"/>
                    <a:pt x="421862" y="34290"/>
                  </a:cubicBezTo>
                  <a:close/>
                </a:path>
              </a:pathLst>
            </a:custGeom>
            <a:solidFill>
              <a:srgbClr val="FA6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24FD27C0-AABC-4399-A38C-F6E1DFA901CD}"/>
                </a:ext>
              </a:extLst>
            </p:cNvPr>
            <p:cNvSpPr/>
            <p:nvPr/>
          </p:nvSpPr>
          <p:spPr>
            <a:xfrm>
              <a:off x="5006710" y="2814456"/>
              <a:ext cx="409771" cy="485870"/>
            </a:xfrm>
            <a:custGeom>
              <a:avLst/>
              <a:gdLst>
                <a:gd name="connsiteX0" fmla="*/ 8370 w 409575"/>
                <a:gd name="connsiteY0" fmla="*/ 382881 h 485775"/>
                <a:gd name="connsiteX1" fmla="*/ 67902 w 409575"/>
                <a:gd name="connsiteY1" fmla="*/ 441460 h 485775"/>
                <a:gd name="connsiteX2" fmla="*/ 65235 w 409575"/>
                <a:gd name="connsiteY2" fmla="*/ 437078 h 485775"/>
                <a:gd name="connsiteX3" fmla="*/ 143721 w 409575"/>
                <a:gd name="connsiteY3" fmla="*/ 486418 h 485775"/>
                <a:gd name="connsiteX4" fmla="*/ 381274 w 409575"/>
                <a:gd name="connsiteY4" fmla="*/ 197810 h 485775"/>
                <a:gd name="connsiteX5" fmla="*/ 389085 w 409575"/>
                <a:gd name="connsiteY5" fmla="*/ 68365 h 485775"/>
                <a:gd name="connsiteX6" fmla="*/ 356985 w 409575"/>
                <a:gd name="connsiteY6" fmla="*/ 34075 h 485775"/>
                <a:gd name="connsiteX7" fmla="*/ 210205 w 409575"/>
                <a:gd name="connsiteY7" fmla="*/ 32551 h 485775"/>
                <a:gd name="connsiteX8" fmla="*/ 8275 w 409575"/>
                <a:gd name="connsiteY8" fmla="*/ 382786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9575" h="485775">
                  <a:moveTo>
                    <a:pt x="8370" y="382881"/>
                  </a:moveTo>
                  <a:cubicBezTo>
                    <a:pt x="179" y="390406"/>
                    <a:pt x="34469" y="407170"/>
                    <a:pt x="67902" y="441460"/>
                  </a:cubicBezTo>
                  <a:lnTo>
                    <a:pt x="65235" y="437078"/>
                  </a:lnTo>
                  <a:cubicBezTo>
                    <a:pt x="98763" y="471368"/>
                    <a:pt x="143721" y="486418"/>
                    <a:pt x="143721" y="486418"/>
                  </a:cubicBezTo>
                  <a:lnTo>
                    <a:pt x="381274" y="197810"/>
                  </a:lnTo>
                  <a:cubicBezTo>
                    <a:pt x="418422" y="162377"/>
                    <a:pt x="422613" y="102655"/>
                    <a:pt x="389085" y="68365"/>
                  </a:cubicBezTo>
                  <a:lnTo>
                    <a:pt x="356985" y="34075"/>
                  </a:lnTo>
                  <a:cubicBezTo>
                    <a:pt x="323457" y="-215"/>
                    <a:pt x="247448" y="-2882"/>
                    <a:pt x="210205" y="32551"/>
                  </a:cubicBezTo>
                  <a:lnTo>
                    <a:pt x="8275" y="38278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1362" name="Freeform: Shape 162">
              <a:extLst>
                <a:ext uri="{FF2B5EF4-FFF2-40B4-BE49-F238E27FC236}">
                  <a16:creationId xmlns:a16="http://schemas.microsoft.com/office/drawing/2014/main" id="{DFF3ABF2-222A-421C-80FD-F83DB2ADA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6201" y="3557484"/>
              <a:ext cx="133350" cy="114300"/>
            </a:xfrm>
            <a:custGeom>
              <a:avLst/>
              <a:gdLst>
                <a:gd name="T0" fmla="*/ 72458 w 133350"/>
                <a:gd name="T1" fmla="*/ 103545 h 114300"/>
                <a:gd name="T2" fmla="*/ 128941 w 133350"/>
                <a:gd name="T3" fmla="*/ 86781 h 114300"/>
                <a:gd name="T4" fmla="*/ 48360 w 133350"/>
                <a:gd name="T5" fmla="*/ 19916 h 114300"/>
                <a:gd name="T6" fmla="*/ 7498 w 133350"/>
                <a:gd name="T7" fmla="*/ 29250 h 114300"/>
                <a:gd name="T8" fmla="*/ 72458 w 133350"/>
                <a:gd name="T9" fmla="*/ 103450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350"/>
                <a:gd name="T16" fmla="*/ 0 h 114300"/>
                <a:gd name="T17" fmla="*/ 133350 w 133350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350" h="114300">
                  <a:moveTo>
                    <a:pt x="72458" y="103545"/>
                  </a:moveTo>
                  <a:cubicBezTo>
                    <a:pt x="101224" y="127358"/>
                    <a:pt x="125036" y="105069"/>
                    <a:pt x="128941" y="86781"/>
                  </a:cubicBezTo>
                  <a:cubicBezTo>
                    <a:pt x="132847" y="68493"/>
                    <a:pt x="73601" y="44871"/>
                    <a:pt x="48360" y="19916"/>
                  </a:cubicBezTo>
                  <a:cubicBezTo>
                    <a:pt x="23118" y="-4945"/>
                    <a:pt x="11498" y="11057"/>
                    <a:pt x="7498" y="29250"/>
                  </a:cubicBezTo>
                  <a:cubicBezTo>
                    <a:pt x="3592" y="47538"/>
                    <a:pt x="32453" y="70303"/>
                    <a:pt x="72458" y="103450"/>
                  </a:cubicBezTo>
                  <a:lnTo>
                    <a:pt x="72458" y="103545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F05AC8B-6DFC-4117-99BA-AD44551B37F0}"/>
                </a:ext>
              </a:extLst>
            </p:cNvPr>
            <p:cNvSpPr/>
            <p:nvPr/>
          </p:nvSpPr>
          <p:spPr>
            <a:xfrm>
              <a:off x="4965527" y="3170624"/>
              <a:ext cx="294459" cy="477635"/>
            </a:xfrm>
            <a:custGeom>
              <a:avLst/>
              <a:gdLst>
                <a:gd name="connsiteX0" fmla="*/ 259366 w 295275"/>
                <a:gd name="connsiteY0" fmla="*/ 472293 h 476250"/>
                <a:gd name="connsiteX1" fmla="*/ 290608 w 295275"/>
                <a:gd name="connsiteY1" fmla="*/ 402475 h 476250"/>
                <a:gd name="connsiteX2" fmla="*/ 159829 w 295275"/>
                <a:gd name="connsiteY2" fmla="*/ 35858 h 476250"/>
                <a:gd name="connsiteX3" fmla="*/ 39910 w 295275"/>
                <a:gd name="connsiteY3" fmla="*/ 49383 h 476250"/>
                <a:gd name="connsiteX4" fmla="*/ 7144 w 295275"/>
                <a:gd name="connsiteY4" fmla="*/ 146729 h 476250"/>
                <a:gd name="connsiteX5" fmla="*/ 259366 w 295275"/>
                <a:gd name="connsiteY5" fmla="*/ 472293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275" h="476250">
                  <a:moveTo>
                    <a:pt x="259366" y="472293"/>
                  </a:moveTo>
                  <a:cubicBezTo>
                    <a:pt x="272986" y="434765"/>
                    <a:pt x="290608" y="402475"/>
                    <a:pt x="290608" y="402475"/>
                  </a:cubicBezTo>
                  <a:lnTo>
                    <a:pt x="159829" y="35858"/>
                  </a:lnTo>
                  <a:cubicBezTo>
                    <a:pt x="131731" y="-16530"/>
                    <a:pt x="53530" y="11759"/>
                    <a:pt x="39910" y="49383"/>
                  </a:cubicBezTo>
                  <a:lnTo>
                    <a:pt x="7144" y="146729"/>
                  </a:lnTo>
                  <a:cubicBezTo>
                    <a:pt x="53340" y="222453"/>
                    <a:pt x="259366" y="472293"/>
                    <a:pt x="259366" y="47229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1364" name="Freeform: Shape 164">
              <a:extLst>
                <a:ext uri="{FF2B5EF4-FFF2-40B4-BE49-F238E27FC236}">
                  <a16:creationId xmlns:a16="http://schemas.microsoft.com/office/drawing/2014/main" id="{CDB7CA0A-1831-4F52-B218-10D17F477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6834" y="2607438"/>
              <a:ext cx="228600" cy="219075"/>
            </a:xfrm>
            <a:custGeom>
              <a:avLst/>
              <a:gdLst>
                <a:gd name="T0" fmla="*/ 226814 w 228600"/>
                <a:gd name="T1" fmla="*/ 184816 h 219075"/>
                <a:gd name="T2" fmla="*/ 122230 w 228600"/>
                <a:gd name="T3" fmla="*/ 219106 h 219075"/>
                <a:gd name="T4" fmla="*/ 13740 w 228600"/>
                <a:gd name="T5" fmla="*/ 183578 h 219075"/>
                <a:gd name="T6" fmla="*/ 64032 w 228600"/>
                <a:gd name="T7" fmla="*/ 84613 h 219075"/>
                <a:gd name="T8" fmla="*/ 196144 w 228600"/>
                <a:gd name="T9" fmla="*/ 32797 h 219075"/>
                <a:gd name="T10" fmla="*/ 226814 w 228600"/>
                <a:gd name="T11" fmla="*/ 184911 h 2190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8600"/>
                <a:gd name="T19" fmla="*/ 0 h 219075"/>
                <a:gd name="T20" fmla="*/ 228600 w 228600"/>
                <a:gd name="T21" fmla="*/ 219075 h 2190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8600" h="219075">
                  <a:moveTo>
                    <a:pt x="226814" y="184816"/>
                  </a:moveTo>
                  <a:cubicBezTo>
                    <a:pt x="250436" y="232155"/>
                    <a:pt x="160997" y="217201"/>
                    <a:pt x="122230" y="219106"/>
                  </a:cubicBezTo>
                  <a:cubicBezTo>
                    <a:pt x="83463" y="221011"/>
                    <a:pt x="-19788" y="223773"/>
                    <a:pt x="13740" y="183578"/>
                  </a:cubicBezTo>
                  <a:cubicBezTo>
                    <a:pt x="26027" y="168814"/>
                    <a:pt x="81558" y="133095"/>
                    <a:pt x="64032" y="84613"/>
                  </a:cubicBezTo>
                  <a:cubicBezTo>
                    <a:pt x="37933" y="12223"/>
                    <a:pt x="192524" y="-18924"/>
                    <a:pt x="196144" y="32797"/>
                  </a:cubicBezTo>
                  <a:cubicBezTo>
                    <a:pt x="199001" y="73850"/>
                    <a:pt x="188238" y="107568"/>
                    <a:pt x="226814" y="184911"/>
                  </a:cubicBezTo>
                  <a:lnTo>
                    <a:pt x="226814" y="184816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65" name="Freeform: Shape 165">
              <a:extLst>
                <a:ext uri="{FF2B5EF4-FFF2-40B4-BE49-F238E27FC236}">
                  <a16:creationId xmlns:a16="http://schemas.microsoft.com/office/drawing/2014/main" id="{B2C6168D-AFC8-423D-81A4-8A3808AD7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071" y="2474269"/>
              <a:ext cx="200025" cy="276225"/>
            </a:xfrm>
            <a:custGeom>
              <a:avLst/>
              <a:gdLst>
                <a:gd name="T0" fmla="*/ 8603 w 200025"/>
                <a:gd name="T1" fmla="*/ 127866 h 276225"/>
                <a:gd name="T2" fmla="*/ 65371 w 200025"/>
                <a:gd name="T3" fmla="*/ 259121 h 276225"/>
                <a:gd name="T4" fmla="*/ 198150 w 200025"/>
                <a:gd name="T5" fmla="*/ 228069 h 276225"/>
                <a:gd name="T6" fmla="*/ 150716 w 200025"/>
                <a:gd name="T7" fmla="*/ 8423 h 276225"/>
                <a:gd name="T8" fmla="*/ 8698 w 200025"/>
                <a:gd name="T9" fmla="*/ 127961 h 276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25"/>
                <a:gd name="T16" fmla="*/ 0 h 276225"/>
                <a:gd name="T17" fmla="*/ 200025 w 200025"/>
                <a:gd name="T18" fmla="*/ 276225 h 276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25" h="276225">
                  <a:moveTo>
                    <a:pt x="8603" y="127866"/>
                  </a:moveTo>
                  <a:cubicBezTo>
                    <a:pt x="4221" y="167681"/>
                    <a:pt x="6221" y="230736"/>
                    <a:pt x="65371" y="259121"/>
                  </a:cubicBezTo>
                  <a:cubicBezTo>
                    <a:pt x="134333" y="292077"/>
                    <a:pt x="200531" y="261788"/>
                    <a:pt x="198150" y="228069"/>
                  </a:cubicBezTo>
                  <a:cubicBezTo>
                    <a:pt x="193102" y="159870"/>
                    <a:pt x="198531" y="14519"/>
                    <a:pt x="150716" y="8423"/>
                  </a:cubicBezTo>
                  <a:cubicBezTo>
                    <a:pt x="68991" y="-2055"/>
                    <a:pt x="16985" y="53095"/>
                    <a:pt x="8698" y="127961"/>
                  </a:cubicBezTo>
                  <a:lnTo>
                    <a:pt x="8603" y="127866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66" name="Freeform: Shape 166">
              <a:extLst>
                <a:ext uri="{FF2B5EF4-FFF2-40B4-BE49-F238E27FC236}">
                  <a16:creationId xmlns:a16="http://schemas.microsoft.com/office/drawing/2014/main" id="{69E16BA8-E9E9-49AB-A1AE-C586A09A2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2288" y="2416934"/>
              <a:ext cx="257175" cy="200025"/>
            </a:xfrm>
            <a:custGeom>
              <a:avLst/>
              <a:gdLst>
                <a:gd name="T0" fmla="*/ 7144 w 257175"/>
                <a:gd name="T1" fmla="*/ 110334 h 200025"/>
                <a:gd name="T2" fmla="*/ 27146 w 257175"/>
                <a:gd name="T3" fmla="*/ 195964 h 200025"/>
                <a:gd name="T4" fmla="*/ 110871 w 257175"/>
                <a:gd name="T5" fmla="*/ 124622 h 200025"/>
                <a:gd name="T6" fmla="*/ 250031 w 257175"/>
                <a:gd name="T7" fmla="*/ 35754 h 200025"/>
                <a:gd name="T8" fmla="*/ 143256 w 257175"/>
                <a:gd name="T9" fmla="*/ 14894 h 200025"/>
                <a:gd name="T10" fmla="*/ 7239 w 257175"/>
                <a:gd name="T11" fmla="*/ 110429 h 2000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7175"/>
                <a:gd name="T19" fmla="*/ 0 h 200025"/>
                <a:gd name="T20" fmla="*/ 257175 w 257175"/>
                <a:gd name="T21" fmla="*/ 200025 h 2000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7175" h="200025">
                  <a:moveTo>
                    <a:pt x="7144" y="110334"/>
                  </a:moveTo>
                  <a:cubicBezTo>
                    <a:pt x="7144" y="148815"/>
                    <a:pt x="27146" y="195964"/>
                    <a:pt x="27146" y="195964"/>
                  </a:cubicBezTo>
                  <a:cubicBezTo>
                    <a:pt x="46577" y="195964"/>
                    <a:pt x="49054" y="117002"/>
                    <a:pt x="110871" y="124622"/>
                  </a:cubicBezTo>
                  <a:cubicBezTo>
                    <a:pt x="252698" y="142243"/>
                    <a:pt x="240221" y="58328"/>
                    <a:pt x="250031" y="35754"/>
                  </a:cubicBezTo>
                  <a:cubicBezTo>
                    <a:pt x="251841" y="31467"/>
                    <a:pt x="220218" y="57756"/>
                    <a:pt x="143256" y="14894"/>
                  </a:cubicBezTo>
                  <a:cubicBezTo>
                    <a:pt x="80581" y="-19968"/>
                    <a:pt x="7239" y="71853"/>
                    <a:pt x="7239" y="110429"/>
                  </a:cubicBezTo>
                  <a:lnTo>
                    <a:pt x="7144" y="110334"/>
                  </a:ln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67" name="Freeform: Shape 167">
              <a:extLst>
                <a:ext uri="{FF2B5EF4-FFF2-40B4-BE49-F238E27FC236}">
                  <a16:creationId xmlns:a16="http://schemas.microsoft.com/office/drawing/2014/main" id="{F2C98B36-13BA-481D-BFFC-125969881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857" y="2795206"/>
              <a:ext cx="161925" cy="114300"/>
            </a:xfrm>
            <a:custGeom>
              <a:avLst/>
              <a:gdLst>
                <a:gd name="T0" fmla="*/ 7144 w 161925"/>
                <a:gd name="T1" fmla="*/ 21717 h 114300"/>
                <a:gd name="T2" fmla="*/ 114871 w 161925"/>
                <a:gd name="T3" fmla="*/ 109347 h 114300"/>
                <a:gd name="T4" fmla="*/ 158686 w 161925"/>
                <a:gd name="T5" fmla="*/ 40100 h 114300"/>
                <a:gd name="T6" fmla="*/ 7144 w 161925"/>
                <a:gd name="T7" fmla="*/ 7144 h 114300"/>
                <a:gd name="T8" fmla="*/ 7144 w 161925"/>
                <a:gd name="T9" fmla="*/ 21717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925"/>
                <a:gd name="T16" fmla="*/ 0 h 114300"/>
                <a:gd name="T17" fmla="*/ 161925 w 161925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925" h="114300">
                  <a:moveTo>
                    <a:pt x="7144" y="21717"/>
                  </a:moveTo>
                  <a:lnTo>
                    <a:pt x="114871" y="109347"/>
                  </a:lnTo>
                  <a:lnTo>
                    <a:pt x="158686" y="40100"/>
                  </a:lnTo>
                  <a:lnTo>
                    <a:pt x="7144" y="7144"/>
                  </a:lnTo>
                  <a:lnTo>
                    <a:pt x="7144" y="21717"/>
                  </a:ln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68" name="Freeform: Shape 168">
              <a:extLst>
                <a:ext uri="{FF2B5EF4-FFF2-40B4-BE49-F238E27FC236}">
                  <a16:creationId xmlns:a16="http://schemas.microsoft.com/office/drawing/2014/main" id="{A4A51A8A-B332-45EF-A034-6A7125ADA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0588" y="2795206"/>
              <a:ext cx="104775" cy="104775"/>
            </a:xfrm>
            <a:custGeom>
              <a:avLst/>
              <a:gdLst>
                <a:gd name="T0" fmla="*/ 103918 w 104775"/>
                <a:gd name="T1" fmla="*/ 21717 h 104775"/>
                <a:gd name="T2" fmla="*/ 51054 w 104775"/>
                <a:gd name="T3" fmla="*/ 98393 h 104775"/>
                <a:gd name="T4" fmla="*/ 7144 w 104775"/>
                <a:gd name="T5" fmla="*/ 40100 h 104775"/>
                <a:gd name="T6" fmla="*/ 103918 w 104775"/>
                <a:gd name="T7" fmla="*/ 7144 h 104775"/>
                <a:gd name="T8" fmla="*/ 103918 w 104775"/>
                <a:gd name="T9" fmla="*/ 21717 h 104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775"/>
                <a:gd name="T16" fmla="*/ 0 h 104775"/>
                <a:gd name="T17" fmla="*/ 104775 w 104775"/>
                <a:gd name="T18" fmla="*/ 104775 h 1047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775" h="104775">
                  <a:moveTo>
                    <a:pt x="103918" y="21717"/>
                  </a:moveTo>
                  <a:lnTo>
                    <a:pt x="51054" y="98393"/>
                  </a:lnTo>
                  <a:lnTo>
                    <a:pt x="7144" y="40100"/>
                  </a:lnTo>
                  <a:lnTo>
                    <a:pt x="103918" y="7144"/>
                  </a:lnTo>
                  <a:lnTo>
                    <a:pt x="103918" y="21717"/>
                  </a:ln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69" name="Freeform: Shape 169">
              <a:extLst>
                <a:ext uri="{FF2B5EF4-FFF2-40B4-BE49-F238E27FC236}">
                  <a16:creationId xmlns:a16="http://schemas.microsoft.com/office/drawing/2014/main" id="{444F2856-0742-4C60-A878-346F4F67E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857" y="2773299"/>
              <a:ext cx="161925" cy="114300"/>
            </a:xfrm>
            <a:custGeom>
              <a:avLst/>
              <a:gdLst>
                <a:gd name="T0" fmla="*/ 7144 w 161925"/>
                <a:gd name="T1" fmla="*/ 43624 h 114300"/>
                <a:gd name="T2" fmla="*/ 114871 w 161925"/>
                <a:gd name="T3" fmla="*/ 109347 h 114300"/>
                <a:gd name="T4" fmla="*/ 158686 w 161925"/>
                <a:gd name="T5" fmla="*/ 40005 h 114300"/>
                <a:gd name="T6" fmla="*/ 7144 w 161925"/>
                <a:gd name="T7" fmla="*/ 7144 h 114300"/>
                <a:gd name="T8" fmla="*/ 7144 w 161925"/>
                <a:gd name="T9" fmla="*/ 43624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925"/>
                <a:gd name="T16" fmla="*/ 0 h 114300"/>
                <a:gd name="T17" fmla="*/ 161925 w 161925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925" h="114300">
                  <a:moveTo>
                    <a:pt x="7144" y="43624"/>
                  </a:moveTo>
                  <a:lnTo>
                    <a:pt x="114871" y="109347"/>
                  </a:lnTo>
                  <a:lnTo>
                    <a:pt x="158686" y="40005"/>
                  </a:lnTo>
                  <a:lnTo>
                    <a:pt x="7144" y="7144"/>
                  </a:lnTo>
                  <a:lnTo>
                    <a:pt x="7144" y="43624"/>
                  </a:ln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70" name="Freeform: Shape 170">
              <a:extLst>
                <a:ext uri="{FF2B5EF4-FFF2-40B4-BE49-F238E27FC236}">
                  <a16:creationId xmlns:a16="http://schemas.microsoft.com/office/drawing/2014/main" id="{0E153237-C420-4D0E-9013-FC8E80572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635" y="2773299"/>
              <a:ext cx="114300" cy="114300"/>
            </a:xfrm>
            <a:custGeom>
              <a:avLst/>
              <a:gdLst>
                <a:gd name="T0" fmla="*/ 114871 w 114300"/>
                <a:gd name="T1" fmla="*/ 32671 h 114300"/>
                <a:gd name="T2" fmla="*/ 51054 w 114300"/>
                <a:gd name="T3" fmla="*/ 109347 h 114300"/>
                <a:gd name="T4" fmla="*/ 7144 w 114300"/>
                <a:gd name="T5" fmla="*/ 40005 h 114300"/>
                <a:gd name="T6" fmla="*/ 114871 w 114300"/>
                <a:gd name="T7" fmla="*/ 7144 h 114300"/>
                <a:gd name="T8" fmla="*/ 114871 w 114300"/>
                <a:gd name="T9" fmla="*/ 32671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300"/>
                <a:gd name="T16" fmla="*/ 0 h 114300"/>
                <a:gd name="T17" fmla="*/ 114300 w 114300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300" h="114300">
                  <a:moveTo>
                    <a:pt x="114871" y="32671"/>
                  </a:moveTo>
                  <a:lnTo>
                    <a:pt x="51054" y="109347"/>
                  </a:lnTo>
                  <a:lnTo>
                    <a:pt x="7144" y="40005"/>
                  </a:lnTo>
                  <a:lnTo>
                    <a:pt x="114871" y="7144"/>
                  </a:lnTo>
                  <a:lnTo>
                    <a:pt x="114871" y="32671"/>
                  </a:ln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71" name="Freeform: Shape 171">
              <a:extLst>
                <a:ext uri="{FF2B5EF4-FFF2-40B4-BE49-F238E27FC236}">
                  <a16:creationId xmlns:a16="http://schemas.microsoft.com/office/drawing/2014/main" id="{D5F45546-E29A-45D9-847B-566FADB3A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875" y="2945225"/>
              <a:ext cx="38100" cy="38100"/>
            </a:xfrm>
            <a:custGeom>
              <a:avLst/>
              <a:gdLst>
                <a:gd name="T0" fmla="*/ 7144 w 38100"/>
                <a:gd name="T1" fmla="*/ 21622 h 38100"/>
                <a:gd name="T2" fmla="*/ 21622 w 38100"/>
                <a:gd name="T3" fmla="*/ 36100 h 38100"/>
                <a:gd name="T4" fmla="*/ 36100 w 38100"/>
                <a:gd name="T5" fmla="*/ 21622 h 38100"/>
                <a:gd name="T6" fmla="*/ 21622 w 38100"/>
                <a:gd name="T7" fmla="*/ 7144 h 38100"/>
                <a:gd name="T8" fmla="*/ 7144 w 38100"/>
                <a:gd name="T9" fmla="*/ 21622 h 38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100"/>
                <a:gd name="T16" fmla="*/ 0 h 38100"/>
                <a:gd name="T17" fmla="*/ 38100 w 38100"/>
                <a:gd name="T18" fmla="*/ 38100 h 38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" h="38100">
                  <a:moveTo>
                    <a:pt x="7144" y="21622"/>
                  </a:moveTo>
                  <a:cubicBezTo>
                    <a:pt x="7144" y="29623"/>
                    <a:pt x="13621" y="36100"/>
                    <a:pt x="21622" y="36100"/>
                  </a:cubicBezTo>
                  <a:cubicBezTo>
                    <a:pt x="29623" y="36100"/>
                    <a:pt x="36100" y="29623"/>
                    <a:pt x="36100" y="21622"/>
                  </a:cubicBezTo>
                  <a:cubicBezTo>
                    <a:pt x="36100" y="13621"/>
                    <a:pt x="29623" y="7144"/>
                    <a:pt x="21622" y="7144"/>
                  </a:cubicBezTo>
                  <a:cubicBezTo>
                    <a:pt x="13621" y="7144"/>
                    <a:pt x="7144" y="13621"/>
                    <a:pt x="7144" y="21622"/>
                  </a:cubicBez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72" name="Freeform: Shape 172">
              <a:extLst>
                <a:ext uri="{FF2B5EF4-FFF2-40B4-BE49-F238E27FC236}">
                  <a16:creationId xmlns:a16="http://schemas.microsoft.com/office/drawing/2014/main" id="{1B9F73E1-B651-46A2-B90E-667C62484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3353" y="3088672"/>
              <a:ext cx="38100" cy="38100"/>
            </a:xfrm>
            <a:custGeom>
              <a:avLst/>
              <a:gdLst>
                <a:gd name="T0" fmla="*/ 7144 w 38100"/>
                <a:gd name="T1" fmla="*/ 21622 h 38100"/>
                <a:gd name="T2" fmla="*/ 21622 w 38100"/>
                <a:gd name="T3" fmla="*/ 36100 h 38100"/>
                <a:gd name="T4" fmla="*/ 36100 w 38100"/>
                <a:gd name="T5" fmla="*/ 21622 h 38100"/>
                <a:gd name="T6" fmla="*/ 21622 w 38100"/>
                <a:gd name="T7" fmla="*/ 7144 h 38100"/>
                <a:gd name="T8" fmla="*/ 7144 w 38100"/>
                <a:gd name="T9" fmla="*/ 21622 h 38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100"/>
                <a:gd name="T16" fmla="*/ 0 h 38100"/>
                <a:gd name="T17" fmla="*/ 38100 w 38100"/>
                <a:gd name="T18" fmla="*/ 38100 h 38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" h="38100">
                  <a:moveTo>
                    <a:pt x="7144" y="21622"/>
                  </a:moveTo>
                  <a:cubicBezTo>
                    <a:pt x="7144" y="29623"/>
                    <a:pt x="13621" y="36100"/>
                    <a:pt x="21622" y="36100"/>
                  </a:cubicBezTo>
                  <a:cubicBezTo>
                    <a:pt x="29623" y="36100"/>
                    <a:pt x="36100" y="29623"/>
                    <a:pt x="36100" y="21622"/>
                  </a:cubicBezTo>
                  <a:cubicBezTo>
                    <a:pt x="36100" y="13621"/>
                    <a:pt x="29623" y="7144"/>
                    <a:pt x="21622" y="7144"/>
                  </a:cubicBezTo>
                  <a:cubicBezTo>
                    <a:pt x="13621" y="7144"/>
                    <a:pt x="7144" y="13621"/>
                    <a:pt x="7144" y="21622"/>
                  </a:cubicBez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73" name="Freeform: Shape 173">
              <a:extLst>
                <a:ext uri="{FF2B5EF4-FFF2-40B4-BE49-F238E27FC236}">
                  <a16:creationId xmlns:a16="http://schemas.microsoft.com/office/drawing/2014/main" id="{47506451-8B39-486F-BA31-9532E9FDF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3353" y="3241453"/>
              <a:ext cx="38100" cy="38100"/>
            </a:xfrm>
            <a:custGeom>
              <a:avLst/>
              <a:gdLst>
                <a:gd name="T0" fmla="*/ 7144 w 38100"/>
                <a:gd name="T1" fmla="*/ 21622 h 38100"/>
                <a:gd name="T2" fmla="*/ 21622 w 38100"/>
                <a:gd name="T3" fmla="*/ 36100 h 38100"/>
                <a:gd name="T4" fmla="*/ 36100 w 38100"/>
                <a:gd name="T5" fmla="*/ 21622 h 38100"/>
                <a:gd name="T6" fmla="*/ 21622 w 38100"/>
                <a:gd name="T7" fmla="*/ 7144 h 38100"/>
                <a:gd name="T8" fmla="*/ 7144 w 38100"/>
                <a:gd name="T9" fmla="*/ 21622 h 38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100"/>
                <a:gd name="T16" fmla="*/ 0 h 38100"/>
                <a:gd name="T17" fmla="*/ 38100 w 38100"/>
                <a:gd name="T18" fmla="*/ 38100 h 38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" h="38100">
                  <a:moveTo>
                    <a:pt x="7144" y="21622"/>
                  </a:moveTo>
                  <a:cubicBezTo>
                    <a:pt x="7144" y="29623"/>
                    <a:pt x="13621" y="36100"/>
                    <a:pt x="21622" y="36100"/>
                  </a:cubicBezTo>
                  <a:cubicBezTo>
                    <a:pt x="29623" y="36100"/>
                    <a:pt x="36100" y="29623"/>
                    <a:pt x="36100" y="21622"/>
                  </a:cubicBezTo>
                  <a:cubicBezTo>
                    <a:pt x="36100" y="13621"/>
                    <a:pt x="29623" y="7144"/>
                    <a:pt x="21622" y="7144"/>
                  </a:cubicBezTo>
                  <a:cubicBezTo>
                    <a:pt x="13621" y="7144"/>
                    <a:pt x="7144" y="13621"/>
                    <a:pt x="7144" y="21622"/>
                  </a:cubicBez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74" name="Freeform: Shape 174">
              <a:extLst>
                <a:ext uri="{FF2B5EF4-FFF2-40B4-BE49-F238E27FC236}">
                  <a16:creationId xmlns:a16="http://schemas.microsoft.com/office/drawing/2014/main" id="{3EE11BA5-EBF2-459A-B5A7-CA3F81BCD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3353" y="3405378"/>
              <a:ext cx="38100" cy="38100"/>
            </a:xfrm>
            <a:custGeom>
              <a:avLst/>
              <a:gdLst>
                <a:gd name="T0" fmla="*/ 7144 w 38100"/>
                <a:gd name="T1" fmla="*/ 21622 h 38100"/>
                <a:gd name="T2" fmla="*/ 21622 w 38100"/>
                <a:gd name="T3" fmla="*/ 36100 h 38100"/>
                <a:gd name="T4" fmla="*/ 36100 w 38100"/>
                <a:gd name="T5" fmla="*/ 21622 h 38100"/>
                <a:gd name="T6" fmla="*/ 21622 w 38100"/>
                <a:gd name="T7" fmla="*/ 7144 h 38100"/>
                <a:gd name="T8" fmla="*/ 7144 w 38100"/>
                <a:gd name="T9" fmla="*/ 21622 h 38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100"/>
                <a:gd name="T16" fmla="*/ 0 h 38100"/>
                <a:gd name="T17" fmla="*/ 38100 w 38100"/>
                <a:gd name="T18" fmla="*/ 38100 h 38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" h="38100">
                  <a:moveTo>
                    <a:pt x="7144" y="21622"/>
                  </a:moveTo>
                  <a:cubicBezTo>
                    <a:pt x="7144" y="29623"/>
                    <a:pt x="13621" y="36100"/>
                    <a:pt x="21622" y="36100"/>
                  </a:cubicBezTo>
                  <a:cubicBezTo>
                    <a:pt x="29623" y="36100"/>
                    <a:pt x="36100" y="29623"/>
                    <a:pt x="36100" y="21622"/>
                  </a:cubicBezTo>
                  <a:cubicBezTo>
                    <a:pt x="36100" y="13621"/>
                    <a:pt x="29623" y="7144"/>
                    <a:pt x="21622" y="7144"/>
                  </a:cubicBezTo>
                  <a:cubicBezTo>
                    <a:pt x="13621" y="7144"/>
                    <a:pt x="7144" y="13621"/>
                    <a:pt x="7144" y="21622"/>
                  </a:cubicBez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75" name="Freeform: Shape 175">
              <a:extLst>
                <a:ext uri="{FF2B5EF4-FFF2-40B4-BE49-F238E27FC236}">
                  <a16:creationId xmlns:a16="http://schemas.microsoft.com/office/drawing/2014/main" id="{94ECD278-FCA9-4FAF-81A2-0A2FBEC8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9444" y="2044865"/>
              <a:ext cx="504825" cy="400050"/>
            </a:xfrm>
            <a:custGeom>
              <a:avLst/>
              <a:gdLst>
                <a:gd name="T0" fmla="*/ 472053 w 504825"/>
                <a:gd name="T1" fmla="*/ 278187 h 400050"/>
                <a:gd name="T2" fmla="*/ 472053 w 504825"/>
                <a:gd name="T3" fmla="*/ 278187 h 400050"/>
                <a:gd name="T4" fmla="*/ 496913 w 504825"/>
                <a:gd name="T5" fmla="*/ 167792 h 400050"/>
                <a:gd name="T6" fmla="*/ 225736 w 504825"/>
                <a:gd name="T7" fmla="*/ 10249 h 400050"/>
                <a:gd name="T8" fmla="*/ 8661 w 504825"/>
                <a:gd name="T9" fmla="*/ 236563 h 400050"/>
                <a:gd name="T10" fmla="*/ 279838 w 504825"/>
                <a:gd name="T11" fmla="*/ 394106 h 400050"/>
                <a:gd name="T12" fmla="*/ 331845 w 504825"/>
                <a:gd name="T13" fmla="*/ 382200 h 400050"/>
                <a:gd name="T14" fmla="*/ 462718 w 504825"/>
                <a:gd name="T15" fmla="*/ 392582 h 400050"/>
                <a:gd name="T16" fmla="*/ 466719 w 504825"/>
                <a:gd name="T17" fmla="*/ 286283 h 400050"/>
                <a:gd name="T18" fmla="*/ 471957 w 504825"/>
                <a:gd name="T19" fmla="*/ 278187 h 4000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4825"/>
                <a:gd name="T31" fmla="*/ 0 h 400050"/>
                <a:gd name="T32" fmla="*/ 504825 w 504825"/>
                <a:gd name="T33" fmla="*/ 400050 h 4000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4825" h="400050">
                  <a:moveTo>
                    <a:pt x="472053" y="278187"/>
                  </a:moveTo>
                  <a:lnTo>
                    <a:pt x="472053" y="278187"/>
                  </a:lnTo>
                  <a:cubicBezTo>
                    <a:pt x="492912" y="244564"/>
                    <a:pt x="502342" y="206464"/>
                    <a:pt x="496913" y="167792"/>
                  </a:cubicBezTo>
                  <a:cubicBezTo>
                    <a:pt x="481959" y="61779"/>
                    <a:pt x="360610" y="-8801"/>
                    <a:pt x="225736" y="10249"/>
                  </a:cubicBezTo>
                  <a:cubicBezTo>
                    <a:pt x="90957" y="29204"/>
                    <a:pt x="-6293" y="130550"/>
                    <a:pt x="8661" y="236563"/>
                  </a:cubicBezTo>
                  <a:cubicBezTo>
                    <a:pt x="23616" y="342576"/>
                    <a:pt x="144964" y="413156"/>
                    <a:pt x="279838" y="394106"/>
                  </a:cubicBezTo>
                  <a:cubicBezTo>
                    <a:pt x="297936" y="391535"/>
                    <a:pt x="315271" y="387534"/>
                    <a:pt x="331845" y="382200"/>
                  </a:cubicBezTo>
                  <a:lnTo>
                    <a:pt x="462718" y="392582"/>
                  </a:lnTo>
                  <a:cubicBezTo>
                    <a:pt x="435858" y="348672"/>
                    <a:pt x="456241" y="304095"/>
                    <a:pt x="466719" y="286283"/>
                  </a:cubicBezTo>
                  <a:cubicBezTo>
                    <a:pt x="468528" y="283616"/>
                    <a:pt x="470338" y="280949"/>
                    <a:pt x="471957" y="278187"/>
                  </a:cubicBezTo>
                  <a:lnTo>
                    <a:pt x="472053" y="278187"/>
                  </a:lnTo>
                  <a:close/>
                </a:path>
              </a:pathLst>
            </a:custGeom>
            <a:solidFill>
              <a:srgbClr val="49A9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76" name="Freeform: Shape 176">
              <a:extLst>
                <a:ext uri="{FF2B5EF4-FFF2-40B4-BE49-F238E27FC236}">
                  <a16:creationId xmlns:a16="http://schemas.microsoft.com/office/drawing/2014/main" id="{ED36AFA0-E697-440D-8C4C-92C0464A7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9935" y="1895884"/>
              <a:ext cx="542925" cy="561975"/>
            </a:xfrm>
            <a:custGeom>
              <a:avLst/>
              <a:gdLst>
                <a:gd name="T0" fmla="*/ 296446 w 542925"/>
                <a:gd name="T1" fmla="*/ 500130 h 561975"/>
                <a:gd name="T2" fmla="*/ 542572 w 542925"/>
                <a:gd name="T3" fmla="*/ 262862 h 561975"/>
                <a:gd name="T4" fmla="*/ 344833 w 542925"/>
                <a:gd name="T5" fmla="*/ 17498 h 561975"/>
                <a:gd name="T6" fmla="*/ 47463 w 542925"/>
                <a:gd name="T7" fmla="*/ 107129 h 561975"/>
                <a:gd name="T8" fmla="*/ 87468 w 542925"/>
                <a:gd name="T9" fmla="*/ 418120 h 561975"/>
                <a:gd name="T10" fmla="*/ 128615 w 542925"/>
                <a:gd name="T11" fmla="*/ 452124 h 561975"/>
                <a:gd name="T12" fmla="*/ 200053 w 542925"/>
                <a:gd name="T13" fmla="*/ 562329 h 561975"/>
                <a:gd name="T14" fmla="*/ 286826 w 542925"/>
                <a:gd name="T15" fmla="*/ 500797 h 561975"/>
                <a:gd name="T16" fmla="*/ 296446 w 542925"/>
                <a:gd name="T17" fmla="*/ 500035 h 5619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2925"/>
                <a:gd name="T28" fmla="*/ 0 h 561975"/>
                <a:gd name="T29" fmla="*/ 542925 w 542925"/>
                <a:gd name="T30" fmla="*/ 561975 h 5619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2925" h="561975">
                  <a:moveTo>
                    <a:pt x="296446" y="500130"/>
                  </a:moveTo>
                  <a:cubicBezTo>
                    <a:pt x="493137" y="491462"/>
                    <a:pt x="541239" y="311059"/>
                    <a:pt x="542572" y="262862"/>
                  </a:cubicBezTo>
                  <a:cubicBezTo>
                    <a:pt x="545620" y="155897"/>
                    <a:pt x="507615" y="54551"/>
                    <a:pt x="344833" y="17498"/>
                  </a:cubicBezTo>
                  <a:cubicBezTo>
                    <a:pt x="212055" y="-12696"/>
                    <a:pt x="104041" y="24928"/>
                    <a:pt x="47463" y="107129"/>
                  </a:cubicBezTo>
                  <a:cubicBezTo>
                    <a:pt x="-13212" y="195330"/>
                    <a:pt x="-9687" y="322775"/>
                    <a:pt x="87468" y="418120"/>
                  </a:cubicBezTo>
                  <a:cubicBezTo>
                    <a:pt x="100517" y="430883"/>
                    <a:pt x="114233" y="442218"/>
                    <a:pt x="128615" y="452124"/>
                  </a:cubicBezTo>
                  <a:lnTo>
                    <a:pt x="200053" y="562329"/>
                  </a:lnTo>
                  <a:cubicBezTo>
                    <a:pt x="218531" y="514322"/>
                    <a:pt x="266252" y="503369"/>
                    <a:pt x="286826" y="500797"/>
                  </a:cubicBezTo>
                  <a:cubicBezTo>
                    <a:pt x="290064" y="500606"/>
                    <a:pt x="296446" y="500035"/>
                    <a:pt x="296446" y="500035"/>
                  </a:cubicBezTo>
                  <a:lnTo>
                    <a:pt x="296446" y="500130"/>
                  </a:lnTo>
                  <a:close/>
                </a:path>
              </a:pathLst>
            </a:custGeom>
            <a:solidFill>
              <a:srgbClr val="49A9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77" name="Freeform: Shape 177">
              <a:extLst>
                <a:ext uri="{FF2B5EF4-FFF2-40B4-BE49-F238E27FC236}">
                  <a16:creationId xmlns:a16="http://schemas.microsoft.com/office/drawing/2014/main" id="{CFE6D4F1-06CE-426B-A03A-D031D603B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5758" y="2146206"/>
              <a:ext cx="95250" cy="95250"/>
            </a:xfrm>
            <a:custGeom>
              <a:avLst/>
              <a:gdLst>
                <a:gd name="T0" fmla="*/ 7587 w 95250"/>
                <a:gd name="T1" fmla="*/ 57498 h 95250"/>
                <a:gd name="T2" fmla="*/ 57498 w 95250"/>
                <a:gd name="T3" fmla="*/ 95026 h 95250"/>
                <a:gd name="T4" fmla="*/ 95026 w 95250"/>
                <a:gd name="T5" fmla="*/ 45115 h 95250"/>
                <a:gd name="T6" fmla="*/ 45115 w 95250"/>
                <a:gd name="T7" fmla="*/ 7587 h 95250"/>
                <a:gd name="T8" fmla="*/ 7587 w 95250"/>
                <a:gd name="T9" fmla="*/ 57498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7587" y="57498"/>
                  </a:moveTo>
                  <a:cubicBezTo>
                    <a:pt x="11016" y="81596"/>
                    <a:pt x="33304" y="98455"/>
                    <a:pt x="57498" y="95026"/>
                  </a:cubicBezTo>
                  <a:cubicBezTo>
                    <a:pt x="81596" y="91597"/>
                    <a:pt x="98455" y="69309"/>
                    <a:pt x="95026" y="45115"/>
                  </a:cubicBezTo>
                  <a:cubicBezTo>
                    <a:pt x="91597" y="21017"/>
                    <a:pt x="69309" y="4158"/>
                    <a:pt x="45115" y="7587"/>
                  </a:cubicBezTo>
                  <a:cubicBezTo>
                    <a:pt x="21017" y="11016"/>
                    <a:pt x="4158" y="33304"/>
                    <a:pt x="7587" y="574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78" name="Freeform: Shape 178">
              <a:extLst>
                <a:ext uri="{FF2B5EF4-FFF2-40B4-BE49-F238E27FC236}">
                  <a16:creationId xmlns:a16="http://schemas.microsoft.com/office/drawing/2014/main" id="{3D2086BB-FA50-4964-96BE-B6A8F8BB5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9489" y="2204303"/>
              <a:ext cx="85725" cy="85725"/>
            </a:xfrm>
            <a:custGeom>
              <a:avLst/>
              <a:gdLst>
                <a:gd name="T0" fmla="*/ 7595 w 85725"/>
                <a:gd name="T1" fmla="*/ 48169 h 85725"/>
                <a:gd name="T2" fmla="*/ 48171 w 85725"/>
                <a:gd name="T3" fmla="*/ 78745 h 85725"/>
                <a:gd name="T4" fmla="*/ 78746 w 85725"/>
                <a:gd name="T5" fmla="*/ 38073 h 85725"/>
                <a:gd name="T6" fmla="*/ 38075 w 85725"/>
                <a:gd name="T7" fmla="*/ 7498 h 85725"/>
                <a:gd name="T8" fmla="*/ 7499 w 85725"/>
                <a:gd name="T9" fmla="*/ 48074 h 857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725"/>
                <a:gd name="T16" fmla="*/ 0 h 85725"/>
                <a:gd name="T17" fmla="*/ 85725 w 85725"/>
                <a:gd name="T18" fmla="*/ 85725 h 857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725" h="85725">
                  <a:moveTo>
                    <a:pt x="7595" y="48169"/>
                  </a:moveTo>
                  <a:cubicBezTo>
                    <a:pt x="10357" y="67791"/>
                    <a:pt x="28550" y="81507"/>
                    <a:pt x="48171" y="78745"/>
                  </a:cubicBezTo>
                  <a:cubicBezTo>
                    <a:pt x="67888" y="75982"/>
                    <a:pt x="81509" y="57790"/>
                    <a:pt x="78746" y="38073"/>
                  </a:cubicBezTo>
                  <a:cubicBezTo>
                    <a:pt x="75984" y="18451"/>
                    <a:pt x="57791" y="4735"/>
                    <a:pt x="38075" y="7498"/>
                  </a:cubicBezTo>
                  <a:cubicBezTo>
                    <a:pt x="18358" y="10260"/>
                    <a:pt x="4737" y="28453"/>
                    <a:pt x="7499" y="48074"/>
                  </a:cubicBezTo>
                  <a:lnTo>
                    <a:pt x="7595" y="48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79" name="Freeform: Shape 179">
              <a:extLst>
                <a:ext uri="{FF2B5EF4-FFF2-40B4-BE49-F238E27FC236}">
                  <a16:creationId xmlns:a16="http://schemas.microsoft.com/office/drawing/2014/main" id="{9C75F59F-8F0F-4C2D-B0A0-9DB7A4AE2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2363" y="2185729"/>
              <a:ext cx="85725" cy="85725"/>
            </a:xfrm>
            <a:custGeom>
              <a:avLst/>
              <a:gdLst>
                <a:gd name="T0" fmla="*/ 7499 w 85725"/>
                <a:gd name="T1" fmla="*/ 48074 h 85725"/>
                <a:gd name="T2" fmla="*/ 48171 w 85725"/>
                <a:gd name="T3" fmla="*/ 78649 h 85725"/>
                <a:gd name="T4" fmla="*/ 78746 w 85725"/>
                <a:gd name="T5" fmla="*/ 38073 h 85725"/>
                <a:gd name="T6" fmla="*/ 38075 w 85725"/>
                <a:gd name="T7" fmla="*/ 7498 h 85725"/>
                <a:gd name="T8" fmla="*/ 7499 w 85725"/>
                <a:gd name="T9" fmla="*/ 48074 h 857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725"/>
                <a:gd name="T16" fmla="*/ 0 h 85725"/>
                <a:gd name="T17" fmla="*/ 85725 w 85725"/>
                <a:gd name="T18" fmla="*/ 85725 h 857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725" h="85725">
                  <a:moveTo>
                    <a:pt x="7499" y="48074"/>
                  </a:moveTo>
                  <a:cubicBezTo>
                    <a:pt x="10262" y="67791"/>
                    <a:pt x="28454" y="81412"/>
                    <a:pt x="48171" y="78649"/>
                  </a:cubicBezTo>
                  <a:cubicBezTo>
                    <a:pt x="67793" y="75887"/>
                    <a:pt x="81509" y="57694"/>
                    <a:pt x="78746" y="38073"/>
                  </a:cubicBezTo>
                  <a:cubicBezTo>
                    <a:pt x="75984" y="18451"/>
                    <a:pt x="57791" y="4735"/>
                    <a:pt x="38075" y="7498"/>
                  </a:cubicBezTo>
                  <a:cubicBezTo>
                    <a:pt x="18358" y="10260"/>
                    <a:pt x="4737" y="28453"/>
                    <a:pt x="7499" y="480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80" name="Freeform: Shape 180">
              <a:extLst>
                <a:ext uri="{FF2B5EF4-FFF2-40B4-BE49-F238E27FC236}">
                  <a16:creationId xmlns:a16="http://schemas.microsoft.com/office/drawing/2014/main" id="{2AEC4106-341A-447D-9577-C0553580D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2363" y="2185729"/>
              <a:ext cx="85725" cy="85725"/>
            </a:xfrm>
            <a:custGeom>
              <a:avLst/>
              <a:gdLst>
                <a:gd name="T0" fmla="*/ 7499 w 85725"/>
                <a:gd name="T1" fmla="*/ 48074 h 85725"/>
                <a:gd name="T2" fmla="*/ 48171 w 85725"/>
                <a:gd name="T3" fmla="*/ 78649 h 85725"/>
                <a:gd name="T4" fmla="*/ 78746 w 85725"/>
                <a:gd name="T5" fmla="*/ 38073 h 85725"/>
                <a:gd name="T6" fmla="*/ 38075 w 85725"/>
                <a:gd name="T7" fmla="*/ 7498 h 85725"/>
                <a:gd name="T8" fmla="*/ 7499 w 85725"/>
                <a:gd name="T9" fmla="*/ 48074 h 857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725"/>
                <a:gd name="T16" fmla="*/ 0 h 85725"/>
                <a:gd name="T17" fmla="*/ 85725 w 85725"/>
                <a:gd name="T18" fmla="*/ 85725 h 857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725" h="85725">
                  <a:moveTo>
                    <a:pt x="7499" y="48074"/>
                  </a:moveTo>
                  <a:cubicBezTo>
                    <a:pt x="10262" y="67791"/>
                    <a:pt x="28454" y="81412"/>
                    <a:pt x="48171" y="78649"/>
                  </a:cubicBezTo>
                  <a:cubicBezTo>
                    <a:pt x="67793" y="75887"/>
                    <a:pt x="81509" y="57694"/>
                    <a:pt x="78746" y="38073"/>
                  </a:cubicBezTo>
                  <a:cubicBezTo>
                    <a:pt x="75984" y="18451"/>
                    <a:pt x="57791" y="4735"/>
                    <a:pt x="38075" y="7498"/>
                  </a:cubicBezTo>
                  <a:cubicBezTo>
                    <a:pt x="18358" y="10260"/>
                    <a:pt x="4737" y="28453"/>
                    <a:pt x="7499" y="480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81" name="Freeform: Shape 181">
              <a:extLst>
                <a:ext uri="{FF2B5EF4-FFF2-40B4-BE49-F238E27FC236}">
                  <a16:creationId xmlns:a16="http://schemas.microsoft.com/office/drawing/2014/main" id="{3E7CC474-0667-4F87-BD4E-CBA470CA3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485" y="1878817"/>
              <a:ext cx="704850" cy="609600"/>
            </a:xfrm>
            <a:custGeom>
              <a:avLst/>
              <a:gdLst>
                <a:gd name="T0" fmla="*/ 316169 w 704850"/>
                <a:gd name="T1" fmla="*/ 11514 h 609600"/>
                <a:gd name="T2" fmla="*/ 9274 w 704850"/>
                <a:gd name="T3" fmla="*/ 331364 h 609600"/>
                <a:gd name="T4" fmla="*/ 31277 w 704850"/>
                <a:gd name="T5" fmla="*/ 400706 h 609600"/>
                <a:gd name="T6" fmla="*/ 31086 w 704850"/>
                <a:gd name="T7" fmla="*/ 400706 h 609600"/>
                <a:gd name="T8" fmla="*/ 32419 w 704850"/>
                <a:gd name="T9" fmla="*/ 402897 h 609600"/>
                <a:gd name="T10" fmla="*/ 37182 w 704850"/>
                <a:gd name="T11" fmla="*/ 411564 h 609600"/>
                <a:gd name="T12" fmla="*/ 14608 w 704850"/>
                <a:gd name="T13" fmla="*/ 603017 h 609600"/>
                <a:gd name="T14" fmla="*/ 224253 w 704850"/>
                <a:gd name="T15" fmla="*/ 544724 h 609600"/>
                <a:gd name="T16" fmla="*/ 392560 w 704850"/>
                <a:gd name="T17" fmla="*/ 554058 h 609600"/>
                <a:gd name="T18" fmla="*/ 699360 w 704850"/>
                <a:gd name="T19" fmla="*/ 234209 h 609600"/>
                <a:gd name="T20" fmla="*/ 316169 w 704850"/>
                <a:gd name="T21" fmla="*/ 11514 h 609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04850"/>
                <a:gd name="T34" fmla="*/ 0 h 609600"/>
                <a:gd name="T35" fmla="*/ 704850 w 704850"/>
                <a:gd name="T36" fmla="*/ 609600 h 609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04850" h="609600">
                  <a:moveTo>
                    <a:pt x="316169" y="11514"/>
                  </a:moveTo>
                  <a:cubicBezTo>
                    <a:pt x="125574" y="38375"/>
                    <a:pt x="-11777" y="181536"/>
                    <a:pt x="9274" y="331364"/>
                  </a:cubicBezTo>
                  <a:cubicBezTo>
                    <a:pt x="12703" y="355938"/>
                    <a:pt x="20227" y="379179"/>
                    <a:pt x="31277" y="400706"/>
                  </a:cubicBezTo>
                  <a:lnTo>
                    <a:pt x="31086" y="400706"/>
                  </a:lnTo>
                  <a:cubicBezTo>
                    <a:pt x="31562" y="401468"/>
                    <a:pt x="31943" y="402135"/>
                    <a:pt x="32419" y="402897"/>
                  </a:cubicBezTo>
                  <a:cubicBezTo>
                    <a:pt x="33944" y="405849"/>
                    <a:pt x="35563" y="408707"/>
                    <a:pt x="37182" y="411564"/>
                  </a:cubicBezTo>
                  <a:cubicBezTo>
                    <a:pt x="86807" y="508148"/>
                    <a:pt x="14608" y="603017"/>
                    <a:pt x="14608" y="603017"/>
                  </a:cubicBezTo>
                  <a:cubicBezTo>
                    <a:pt x="85664" y="593016"/>
                    <a:pt x="165579" y="575013"/>
                    <a:pt x="224253" y="544724"/>
                  </a:cubicBezTo>
                  <a:cubicBezTo>
                    <a:pt x="275879" y="558535"/>
                    <a:pt x="333314" y="562440"/>
                    <a:pt x="392560" y="554058"/>
                  </a:cubicBezTo>
                  <a:cubicBezTo>
                    <a:pt x="583155" y="527198"/>
                    <a:pt x="720506" y="384037"/>
                    <a:pt x="699360" y="234209"/>
                  </a:cubicBezTo>
                  <a:cubicBezTo>
                    <a:pt x="678215" y="84381"/>
                    <a:pt x="506669" y="-15346"/>
                    <a:pt x="316169" y="11514"/>
                  </a:cubicBez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82" name="Freeform: Shape 182">
              <a:extLst>
                <a:ext uri="{FF2B5EF4-FFF2-40B4-BE49-F238E27FC236}">
                  <a16:creationId xmlns:a16="http://schemas.microsoft.com/office/drawing/2014/main" id="{22D1065D-16EC-4F9D-8EDD-9AF91FB59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725" y="1886849"/>
              <a:ext cx="714375" cy="581025"/>
            </a:xfrm>
            <a:custGeom>
              <a:avLst/>
              <a:gdLst>
                <a:gd name="T0" fmla="*/ 316169 w 714375"/>
                <a:gd name="T1" fmla="*/ 18627 h 581025"/>
                <a:gd name="T2" fmla="*/ 9274 w 714375"/>
                <a:gd name="T3" fmla="*/ 249513 h 581025"/>
                <a:gd name="T4" fmla="*/ 31276 w 714375"/>
                <a:gd name="T5" fmla="*/ 407819 h 581025"/>
                <a:gd name="T6" fmla="*/ 31086 w 714375"/>
                <a:gd name="T7" fmla="*/ 407819 h 581025"/>
                <a:gd name="T8" fmla="*/ 32419 w 714375"/>
                <a:gd name="T9" fmla="*/ 410009 h 581025"/>
                <a:gd name="T10" fmla="*/ 37182 w 714375"/>
                <a:gd name="T11" fmla="*/ 418677 h 581025"/>
                <a:gd name="T12" fmla="*/ 14608 w 714375"/>
                <a:gd name="T13" fmla="*/ 580507 h 581025"/>
                <a:gd name="T14" fmla="*/ 224253 w 714375"/>
                <a:gd name="T15" fmla="*/ 551837 h 581025"/>
                <a:gd name="T16" fmla="*/ 540769 w 714375"/>
                <a:gd name="T17" fmla="*/ 561171 h 581025"/>
                <a:gd name="T18" fmla="*/ 699360 w 714375"/>
                <a:gd name="T19" fmla="*/ 152453 h 581025"/>
                <a:gd name="T20" fmla="*/ 316169 w 714375"/>
                <a:gd name="T21" fmla="*/ 18627 h 5810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14375"/>
                <a:gd name="T34" fmla="*/ 0 h 581025"/>
                <a:gd name="T35" fmla="*/ 714375 w 714375"/>
                <a:gd name="T36" fmla="*/ 581025 h 5810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14375" h="581025">
                  <a:moveTo>
                    <a:pt x="316169" y="18627"/>
                  </a:moveTo>
                  <a:cubicBezTo>
                    <a:pt x="125574" y="45488"/>
                    <a:pt x="-11776" y="99685"/>
                    <a:pt x="9274" y="249513"/>
                  </a:cubicBezTo>
                  <a:cubicBezTo>
                    <a:pt x="12703" y="274088"/>
                    <a:pt x="20227" y="386292"/>
                    <a:pt x="31276" y="407819"/>
                  </a:cubicBezTo>
                  <a:lnTo>
                    <a:pt x="31086" y="407819"/>
                  </a:lnTo>
                  <a:cubicBezTo>
                    <a:pt x="31562" y="408581"/>
                    <a:pt x="31943" y="409247"/>
                    <a:pt x="32419" y="410009"/>
                  </a:cubicBezTo>
                  <a:cubicBezTo>
                    <a:pt x="33943" y="412962"/>
                    <a:pt x="35563" y="415820"/>
                    <a:pt x="37182" y="418677"/>
                  </a:cubicBezTo>
                  <a:cubicBezTo>
                    <a:pt x="86807" y="515261"/>
                    <a:pt x="14608" y="580507"/>
                    <a:pt x="14608" y="580507"/>
                  </a:cubicBezTo>
                  <a:cubicBezTo>
                    <a:pt x="85664" y="570506"/>
                    <a:pt x="165579" y="582126"/>
                    <a:pt x="224253" y="551837"/>
                  </a:cubicBezTo>
                  <a:cubicBezTo>
                    <a:pt x="275878" y="565648"/>
                    <a:pt x="481523" y="569553"/>
                    <a:pt x="540769" y="561171"/>
                  </a:cubicBezTo>
                  <a:cubicBezTo>
                    <a:pt x="731364" y="534311"/>
                    <a:pt x="720505" y="302186"/>
                    <a:pt x="699360" y="152453"/>
                  </a:cubicBezTo>
                  <a:cubicBezTo>
                    <a:pt x="678310" y="2625"/>
                    <a:pt x="506669" y="-8138"/>
                    <a:pt x="316169" y="18627"/>
                  </a:cubicBez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83" name="Freeform: Shape 183">
              <a:extLst>
                <a:ext uri="{FF2B5EF4-FFF2-40B4-BE49-F238E27FC236}">
                  <a16:creationId xmlns:a16="http://schemas.microsoft.com/office/drawing/2014/main" id="{AB99C153-AED4-43E4-BC3F-2FEB0261C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0914" y="2027919"/>
              <a:ext cx="485775" cy="381000"/>
            </a:xfrm>
            <a:custGeom>
              <a:avLst/>
              <a:gdLst>
                <a:gd name="T0" fmla="*/ 303578 w 485775"/>
                <a:gd name="T1" fmla="*/ 55294 h 381000"/>
                <a:gd name="T2" fmla="*/ 472171 w 485775"/>
                <a:gd name="T3" fmla="*/ 219315 h 381000"/>
                <a:gd name="T4" fmla="*/ 447597 w 485775"/>
                <a:gd name="T5" fmla="*/ 267035 h 381000"/>
                <a:gd name="T6" fmla="*/ 447691 w 485775"/>
                <a:gd name="T7" fmla="*/ 267035 h 381000"/>
                <a:gd name="T8" fmla="*/ 446358 w 485775"/>
                <a:gd name="T9" fmla="*/ 268178 h 381000"/>
                <a:gd name="T10" fmla="*/ 441500 w 485775"/>
                <a:gd name="T11" fmla="*/ 272655 h 381000"/>
                <a:gd name="T12" fmla="*/ 421307 w 485775"/>
                <a:gd name="T13" fmla="*/ 380192 h 381000"/>
                <a:gd name="T14" fmla="*/ 350822 w 485775"/>
                <a:gd name="T15" fmla="*/ 336186 h 381000"/>
                <a:gd name="T16" fmla="*/ 91457 w 485775"/>
                <a:gd name="T17" fmla="*/ 255510 h 381000"/>
                <a:gd name="T18" fmla="*/ 35926 w 485775"/>
                <a:gd name="T19" fmla="*/ 66629 h 381000"/>
                <a:gd name="T20" fmla="*/ 303578 w 485775"/>
                <a:gd name="T21" fmla="*/ 55199 h 381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5775"/>
                <a:gd name="T34" fmla="*/ 0 h 381000"/>
                <a:gd name="T35" fmla="*/ 485775 w 485775"/>
                <a:gd name="T36" fmla="*/ 381000 h 381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5775" h="381000">
                  <a:moveTo>
                    <a:pt x="303578" y="55294"/>
                  </a:moveTo>
                  <a:cubicBezTo>
                    <a:pt x="424165" y="100728"/>
                    <a:pt x="517605" y="128732"/>
                    <a:pt x="472171" y="219315"/>
                  </a:cubicBezTo>
                  <a:cubicBezTo>
                    <a:pt x="464741" y="234174"/>
                    <a:pt x="459121" y="255700"/>
                    <a:pt x="447597" y="267035"/>
                  </a:cubicBezTo>
                  <a:lnTo>
                    <a:pt x="447691" y="267035"/>
                  </a:lnTo>
                  <a:cubicBezTo>
                    <a:pt x="447691" y="267035"/>
                    <a:pt x="446834" y="267797"/>
                    <a:pt x="446358" y="268178"/>
                  </a:cubicBezTo>
                  <a:cubicBezTo>
                    <a:pt x="444739" y="269702"/>
                    <a:pt x="443120" y="271226"/>
                    <a:pt x="441500" y="272655"/>
                  </a:cubicBezTo>
                  <a:cubicBezTo>
                    <a:pt x="389398" y="323423"/>
                    <a:pt x="421307" y="380192"/>
                    <a:pt x="421307" y="380192"/>
                  </a:cubicBezTo>
                  <a:cubicBezTo>
                    <a:pt x="378350" y="358665"/>
                    <a:pt x="381588" y="368000"/>
                    <a:pt x="350822" y="336186"/>
                  </a:cubicBezTo>
                  <a:cubicBezTo>
                    <a:pt x="315103" y="333900"/>
                    <a:pt x="127271" y="273417"/>
                    <a:pt x="91457" y="255510"/>
                  </a:cubicBezTo>
                  <a:cubicBezTo>
                    <a:pt x="-23796" y="197788"/>
                    <a:pt x="1921" y="162165"/>
                    <a:pt x="35926" y="66629"/>
                  </a:cubicBezTo>
                  <a:cubicBezTo>
                    <a:pt x="68978" y="-26240"/>
                    <a:pt x="171372" y="5383"/>
                    <a:pt x="303578" y="55199"/>
                  </a:cubicBezTo>
                  <a:lnTo>
                    <a:pt x="303578" y="55294"/>
                  </a:lnTo>
                  <a:close/>
                </a:path>
              </a:pathLst>
            </a:custGeom>
            <a:solidFill>
              <a:srgbClr val="49A9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84" name="Freeform: Shape 184">
              <a:extLst>
                <a:ext uri="{FF2B5EF4-FFF2-40B4-BE49-F238E27FC236}">
                  <a16:creationId xmlns:a16="http://schemas.microsoft.com/office/drawing/2014/main" id="{E806DD13-1F1A-4D8C-8BB1-8FB43F1AA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7999" y="2132586"/>
              <a:ext cx="95250" cy="95250"/>
            </a:xfrm>
            <a:custGeom>
              <a:avLst/>
              <a:gdLst>
                <a:gd name="T0" fmla="*/ 7587 w 95250"/>
                <a:gd name="T1" fmla="*/ 57498 h 95250"/>
                <a:gd name="T2" fmla="*/ 57402 w 95250"/>
                <a:gd name="T3" fmla="*/ 95026 h 95250"/>
                <a:gd name="T4" fmla="*/ 95026 w 95250"/>
                <a:gd name="T5" fmla="*/ 45115 h 95250"/>
                <a:gd name="T6" fmla="*/ 45115 w 95250"/>
                <a:gd name="T7" fmla="*/ 7587 h 95250"/>
                <a:gd name="T8" fmla="*/ 7587 w 95250"/>
                <a:gd name="T9" fmla="*/ 57498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7587" y="57498"/>
                  </a:moveTo>
                  <a:cubicBezTo>
                    <a:pt x="11016" y="81596"/>
                    <a:pt x="33304" y="98455"/>
                    <a:pt x="57402" y="95026"/>
                  </a:cubicBezTo>
                  <a:cubicBezTo>
                    <a:pt x="81596" y="91597"/>
                    <a:pt x="98360" y="69309"/>
                    <a:pt x="95026" y="45115"/>
                  </a:cubicBezTo>
                  <a:cubicBezTo>
                    <a:pt x="91597" y="21017"/>
                    <a:pt x="69309" y="4158"/>
                    <a:pt x="45115" y="7587"/>
                  </a:cubicBezTo>
                  <a:cubicBezTo>
                    <a:pt x="21017" y="11016"/>
                    <a:pt x="4158" y="33304"/>
                    <a:pt x="7587" y="574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85" name="Freeform: Shape 185">
              <a:extLst>
                <a:ext uri="{FF2B5EF4-FFF2-40B4-BE49-F238E27FC236}">
                  <a16:creationId xmlns:a16="http://schemas.microsoft.com/office/drawing/2014/main" id="{23CE9F57-FB0F-4906-942D-D49E2089A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925" y="2110869"/>
              <a:ext cx="95250" cy="95250"/>
            </a:xfrm>
            <a:custGeom>
              <a:avLst/>
              <a:gdLst>
                <a:gd name="T0" fmla="*/ 7587 w 95250"/>
                <a:gd name="T1" fmla="*/ 57498 h 95250"/>
                <a:gd name="T2" fmla="*/ 57498 w 95250"/>
                <a:gd name="T3" fmla="*/ 95026 h 95250"/>
                <a:gd name="T4" fmla="*/ 95026 w 95250"/>
                <a:gd name="T5" fmla="*/ 45115 h 95250"/>
                <a:gd name="T6" fmla="*/ 45115 w 95250"/>
                <a:gd name="T7" fmla="*/ 7587 h 95250"/>
                <a:gd name="T8" fmla="*/ 7587 w 95250"/>
                <a:gd name="T9" fmla="*/ 57498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7587" y="57498"/>
                  </a:moveTo>
                  <a:cubicBezTo>
                    <a:pt x="11016" y="81596"/>
                    <a:pt x="33304" y="98455"/>
                    <a:pt x="57498" y="95026"/>
                  </a:cubicBezTo>
                  <a:cubicBezTo>
                    <a:pt x="81596" y="91597"/>
                    <a:pt x="98455" y="69309"/>
                    <a:pt x="95026" y="45115"/>
                  </a:cubicBezTo>
                  <a:cubicBezTo>
                    <a:pt x="91597" y="21017"/>
                    <a:pt x="69309" y="4158"/>
                    <a:pt x="45115" y="7587"/>
                  </a:cubicBezTo>
                  <a:cubicBezTo>
                    <a:pt x="21017" y="11016"/>
                    <a:pt x="4158" y="33304"/>
                    <a:pt x="7587" y="574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86" name="Freeform: Shape 186">
              <a:extLst>
                <a:ext uri="{FF2B5EF4-FFF2-40B4-BE49-F238E27FC236}">
                  <a16:creationId xmlns:a16="http://schemas.microsoft.com/office/drawing/2014/main" id="{D2D18F35-8214-42FF-84FD-69EC85D82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897" y="2087913"/>
              <a:ext cx="95250" cy="95250"/>
            </a:xfrm>
            <a:custGeom>
              <a:avLst/>
              <a:gdLst>
                <a:gd name="T0" fmla="*/ 7587 w 95250"/>
                <a:gd name="T1" fmla="*/ 57498 h 95250"/>
                <a:gd name="T2" fmla="*/ 57498 w 95250"/>
                <a:gd name="T3" fmla="*/ 95026 h 95250"/>
                <a:gd name="T4" fmla="*/ 95026 w 95250"/>
                <a:gd name="T5" fmla="*/ 45115 h 95250"/>
                <a:gd name="T6" fmla="*/ 45115 w 95250"/>
                <a:gd name="T7" fmla="*/ 7587 h 95250"/>
                <a:gd name="T8" fmla="*/ 7587 w 95250"/>
                <a:gd name="T9" fmla="*/ 57498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7587" y="57498"/>
                  </a:moveTo>
                  <a:cubicBezTo>
                    <a:pt x="11016" y="81596"/>
                    <a:pt x="33304" y="98455"/>
                    <a:pt x="57498" y="95026"/>
                  </a:cubicBezTo>
                  <a:cubicBezTo>
                    <a:pt x="81596" y="91597"/>
                    <a:pt x="98455" y="69309"/>
                    <a:pt x="95026" y="45115"/>
                  </a:cubicBezTo>
                  <a:cubicBezTo>
                    <a:pt x="91597" y="21017"/>
                    <a:pt x="69309" y="4158"/>
                    <a:pt x="45115" y="7587"/>
                  </a:cubicBezTo>
                  <a:cubicBezTo>
                    <a:pt x="21017" y="11016"/>
                    <a:pt x="4158" y="33304"/>
                    <a:pt x="7587" y="574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87" name="Freeform: Shape 187">
              <a:extLst>
                <a:ext uri="{FF2B5EF4-FFF2-40B4-BE49-F238E27FC236}">
                  <a16:creationId xmlns:a16="http://schemas.microsoft.com/office/drawing/2014/main" id="{2B9418A3-7A70-4234-A38E-8FF03747D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0593" y="2129177"/>
              <a:ext cx="95250" cy="95250"/>
            </a:xfrm>
            <a:custGeom>
              <a:avLst/>
              <a:gdLst>
                <a:gd name="T0" fmla="*/ 7185 w 95250"/>
                <a:gd name="T1" fmla="*/ 53191 h 95250"/>
                <a:gd name="T2" fmla="*/ 53191 w 95250"/>
                <a:gd name="T3" fmla="*/ 95387 h 95250"/>
                <a:gd name="T4" fmla="*/ 95387 w 95250"/>
                <a:gd name="T5" fmla="*/ 49381 h 95250"/>
                <a:gd name="T6" fmla="*/ 49381 w 95250"/>
                <a:gd name="T7" fmla="*/ 7185 h 95250"/>
                <a:gd name="T8" fmla="*/ 7185 w 95250"/>
                <a:gd name="T9" fmla="*/ 53191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7185" y="53191"/>
                  </a:moveTo>
                  <a:cubicBezTo>
                    <a:pt x="8233" y="77575"/>
                    <a:pt x="28807" y="96435"/>
                    <a:pt x="53191" y="95387"/>
                  </a:cubicBezTo>
                  <a:cubicBezTo>
                    <a:pt x="77575" y="94339"/>
                    <a:pt x="96434" y="73765"/>
                    <a:pt x="95387" y="49381"/>
                  </a:cubicBezTo>
                  <a:cubicBezTo>
                    <a:pt x="94339" y="24997"/>
                    <a:pt x="73765" y="6138"/>
                    <a:pt x="49381" y="7185"/>
                  </a:cubicBezTo>
                  <a:cubicBezTo>
                    <a:pt x="25092" y="8233"/>
                    <a:pt x="6137" y="28807"/>
                    <a:pt x="7185" y="531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88" name="Freeform: Shape 188">
              <a:extLst>
                <a:ext uri="{FF2B5EF4-FFF2-40B4-BE49-F238E27FC236}">
                  <a16:creationId xmlns:a16="http://schemas.microsoft.com/office/drawing/2014/main" id="{454B2A67-531C-4960-A597-4C0223267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852" y="2123367"/>
              <a:ext cx="95250" cy="95250"/>
            </a:xfrm>
            <a:custGeom>
              <a:avLst/>
              <a:gdLst>
                <a:gd name="T0" fmla="*/ 7185 w 95250"/>
                <a:gd name="T1" fmla="*/ 53191 h 95250"/>
                <a:gd name="T2" fmla="*/ 53191 w 95250"/>
                <a:gd name="T3" fmla="*/ 95387 h 95250"/>
                <a:gd name="T4" fmla="*/ 95387 w 95250"/>
                <a:gd name="T5" fmla="*/ 49381 h 95250"/>
                <a:gd name="T6" fmla="*/ 49381 w 95250"/>
                <a:gd name="T7" fmla="*/ 7185 h 95250"/>
                <a:gd name="T8" fmla="*/ 7185 w 95250"/>
                <a:gd name="T9" fmla="*/ 53191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7185" y="53191"/>
                  </a:moveTo>
                  <a:cubicBezTo>
                    <a:pt x="8233" y="77575"/>
                    <a:pt x="28807" y="96435"/>
                    <a:pt x="53191" y="95387"/>
                  </a:cubicBezTo>
                  <a:cubicBezTo>
                    <a:pt x="77575" y="94339"/>
                    <a:pt x="96435" y="73765"/>
                    <a:pt x="95387" y="49381"/>
                  </a:cubicBezTo>
                  <a:cubicBezTo>
                    <a:pt x="94339" y="24997"/>
                    <a:pt x="73765" y="6138"/>
                    <a:pt x="49381" y="7185"/>
                  </a:cubicBezTo>
                  <a:cubicBezTo>
                    <a:pt x="24997" y="8233"/>
                    <a:pt x="6137" y="28807"/>
                    <a:pt x="7185" y="531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89" name="Freeform: Shape 189">
              <a:extLst>
                <a:ext uri="{FF2B5EF4-FFF2-40B4-BE49-F238E27FC236}">
                  <a16:creationId xmlns:a16="http://schemas.microsoft.com/office/drawing/2014/main" id="{CECE318C-049A-4657-8ED4-F53E7DCC3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253" y="2116318"/>
              <a:ext cx="95250" cy="95250"/>
            </a:xfrm>
            <a:custGeom>
              <a:avLst/>
              <a:gdLst>
                <a:gd name="T0" fmla="*/ 7185 w 95250"/>
                <a:gd name="T1" fmla="*/ 53191 h 95250"/>
                <a:gd name="T2" fmla="*/ 53191 w 95250"/>
                <a:gd name="T3" fmla="*/ 95387 h 95250"/>
                <a:gd name="T4" fmla="*/ 95387 w 95250"/>
                <a:gd name="T5" fmla="*/ 49381 h 95250"/>
                <a:gd name="T6" fmla="*/ 49381 w 95250"/>
                <a:gd name="T7" fmla="*/ 7185 h 95250"/>
                <a:gd name="T8" fmla="*/ 7185 w 95250"/>
                <a:gd name="T9" fmla="*/ 53191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7185" y="53191"/>
                  </a:moveTo>
                  <a:cubicBezTo>
                    <a:pt x="8233" y="77575"/>
                    <a:pt x="28807" y="96435"/>
                    <a:pt x="53191" y="95387"/>
                  </a:cubicBezTo>
                  <a:cubicBezTo>
                    <a:pt x="77575" y="94339"/>
                    <a:pt x="96435" y="73765"/>
                    <a:pt x="95387" y="49381"/>
                  </a:cubicBezTo>
                  <a:cubicBezTo>
                    <a:pt x="94339" y="24997"/>
                    <a:pt x="73765" y="6138"/>
                    <a:pt x="49381" y="7185"/>
                  </a:cubicBezTo>
                  <a:cubicBezTo>
                    <a:pt x="24997" y="8233"/>
                    <a:pt x="6138" y="28807"/>
                    <a:pt x="7185" y="531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90" name="Freeform: Shape 190">
              <a:extLst>
                <a:ext uri="{FF2B5EF4-FFF2-40B4-BE49-F238E27FC236}">
                  <a16:creationId xmlns:a16="http://schemas.microsoft.com/office/drawing/2014/main" id="{BD33BFA9-A372-43E0-AC3D-157A41346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0085" y="2083227"/>
              <a:ext cx="76200" cy="76200"/>
            </a:xfrm>
            <a:custGeom>
              <a:avLst/>
              <a:gdLst>
                <a:gd name="T0" fmla="*/ 7510 w 76200"/>
                <a:gd name="T1" fmla="*/ 36943 h 76200"/>
                <a:gd name="T2" fmla="*/ 36943 w 76200"/>
                <a:gd name="T3" fmla="*/ 76471 h 76200"/>
                <a:gd name="T4" fmla="*/ 76471 w 76200"/>
                <a:gd name="T5" fmla="*/ 47039 h 76200"/>
                <a:gd name="T6" fmla="*/ 47039 w 76200"/>
                <a:gd name="T7" fmla="*/ 7510 h 76200"/>
                <a:gd name="T8" fmla="*/ 7510 w 76200"/>
                <a:gd name="T9" fmla="*/ 36943 h 76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200"/>
                <a:gd name="T16" fmla="*/ 0 h 76200"/>
                <a:gd name="T17" fmla="*/ 76200 w 76200"/>
                <a:gd name="T18" fmla="*/ 76200 h 762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200" h="76200">
                  <a:moveTo>
                    <a:pt x="7510" y="36943"/>
                  </a:moveTo>
                  <a:cubicBezTo>
                    <a:pt x="4748" y="55993"/>
                    <a:pt x="17893" y="73709"/>
                    <a:pt x="36943" y="76471"/>
                  </a:cubicBezTo>
                  <a:cubicBezTo>
                    <a:pt x="55993" y="79234"/>
                    <a:pt x="73709" y="66089"/>
                    <a:pt x="76471" y="47039"/>
                  </a:cubicBezTo>
                  <a:cubicBezTo>
                    <a:pt x="79234" y="27989"/>
                    <a:pt x="66089" y="10273"/>
                    <a:pt x="47039" y="7510"/>
                  </a:cubicBezTo>
                  <a:cubicBezTo>
                    <a:pt x="27989" y="4748"/>
                    <a:pt x="10272" y="17893"/>
                    <a:pt x="7510" y="369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91" name="Freeform: Shape 191">
              <a:extLst>
                <a:ext uri="{FF2B5EF4-FFF2-40B4-BE49-F238E27FC236}">
                  <a16:creationId xmlns:a16="http://schemas.microsoft.com/office/drawing/2014/main" id="{075B588C-A939-4D4A-A45A-BC7AD4769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9149" y="2103230"/>
              <a:ext cx="76200" cy="76200"/>
            </a:xfrm>
            <a:custGeom>
              <a:avLst/>
              <a:gdLst>
                <a:gd name="T0" fmla="*/ 7510 w 76200"/>
                <a:gd name="T1" fmla="*/ 36943 h 76200"/>
                <a:gd name="T2" fmla="*/ 36943 w 76200"/>
                <a:gd name="T3" fmla="*/ 76471 h 76200"/>
                <a:gd name="T4" fmla="*/ 76471 w 76200"/>
                <a:gd name="T5" fmla="*/ 47039 h 76200"/>
                <a:gd name="T6" fmla="*/ 47039 w 76200"/>
                <a:gd name="T7" fmla="*/ 7510 h 76200"/>
                <a:gd name="T8" fmla="*/ 7510 w 76200"/>
                <a:gd name="T9" fmla="*/ 36943 h 76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200"/>
                <a:gd name="T16" fmla="*/ 0 h 76200"/>
                <a:gd name="T17" fmla="*/ 76200 w 76200"/>
                <a:gd name="T18" fmla="*/ 76200 h 762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200" h="76200">
                  <a:moveTo>
                    <a:pt x="7510" y="36943"/>
                  </a:moveTo>
                  <a:cubicBezTo>
                    <a:pt x="4748" y="55993"/>
                    <a:pt x="17893" y="73709"/>
                    <a:pt x="36943" y="76471"/>
                  </a:cubicBezTo>
                  <a:cubicBezTo>
                    <a:pt x="55993" y="79234"/>
                    <a:pt x="73709" y="66089"/>
                    <a:pt x="76471" y="47039"/>
                  </a:cubicBezTo>
                  <a:cubicBezTo>
                    <a:pt x="79234" y="27989"/>
                    <a:pt x="66089" y="10273"/>
                    <a:pt x="47039" y="7510"/>
                  </a:cubicBezTo>
                  <a:cubicBezTo>
                    <a:pt x="27989" y="4748"/>
                    <a:pt x="10273" y="17893"/>
                    <a:pt x="7510" y="369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92" name="Freeform: Shape 192">
              <a:extLst>
                <a:ext uri="{FF2B5EF4-FFF2-40B4-BE49-F238E27FC236}">
                  <a16:creationId xmlns:a16="http://schemas.microsoft.com/office/drawing/2014/main" id="{A3653853-2A18-44F6-8D0A-9535D81B2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7736" y="2121994"/>
              <a:ext cx="76200" cy="76200"/>
            </a:xfrm>
            <a:custGeom>
              <a:avLst/>
              <a:gdLst>
                <a:gd name="T0" fmla="*/ 7510 w 76200"/>
                <a:gd name="T1" fmla="*/ 36943 h 76200"/>
                <a:gd name="T2" fmla="*/ 36943 w 76200"/>
                <a:gd name="T3" fmla="*/ 76471 h 76200"/>
                <a:gd name="T4" fmla="*/ 76471 w 76200"/>
                <a:gd name="T5" fmla="*/ 47039 h 76200"/>
                <a:gd name="T6" fmla="*/ 47039 w 76200"/>
                <a:gd name="T7" fmla="*/ 7510 h 76200"/>
                <a:gd name="T8" fmla="*/ 7510 w 76200"/>
                <a:gd name="T9" fmla="*/ 36943 h 76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200"/>
                <a:gd name="T16" fmla="*/ 0 h 76200"/>
                <a:gd name="T17" fmla="*/ 76200 w 76200"/>
                <a:gd name="T18" fmla="*/ 76200 h 762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200" h="76200">
                  <a:moveTo>
                    <a:pt x="7510" y="36943"/>
                  </a:moveTo>
                  <a:cubicBezTo>
                    <a:pt x="4748" y="55993"/>
                    <a:pt x="17893" y="73709"/>
                    <a:pt x="36943" y="76471"/>
                  </a:cubicBezTo>
                  <a:cubicBezTo>
                    <a:pt x="55993" y="79234"/>
                    <a:pt x="73709" y="66089"/>
                    <a:pt x="76471" y="47039"/>
                  </a:cubicBezTo>
                  <a:cubicBezTo>
                    <a:pt x="79234" y="27989"/>
                    <a:pt x="66089" y="10273"/>
                    <a:pt x="47039" y="7510"/>
                  </a:cubicBezTo>
                  <a:cubicBezTo>
                    <a:pt x="27989" y="4748"/>
                    <a:pt x="10273" y="17893"/>
                    <a:pt x="7510" y="369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93" name="Freeform: Shape 193">
              <a:extLst>
                <a:ext uri="{FF2B5EF4-FFF2-40B4-BE49-F238E27FC236}">
                  <a16:creationId xmlns:a16="http://schemas.microsoft.com/office/drawing/2014/main" id="{9FD1F310-AEFD-439E-80E4-FBCEDEF82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2886" y="2350477"/>
              <a:ext cx="638175" cy="409575"/>
            </a:xfrm>
            <a:custGeom>
              <a:avLst/>
              <a:gdLst>
                <a:gd name="T0" fmla="*/ 279075 w 638175"/>
                <a:gd name="T1" fmla="*/ 23725 h 409575"/>
                <a:gd name="T2" fmla="*/ 12184 w 638175"/>
                <a:gd name="T3" fmla="*/ 187745 h 409575"/>
                <a:gd name="T4" fmla="*/ 30282 w 638175"/>
                <a:gd name="T5" fmla="*/ 256897 h 409575"/>
                <a:gd name="T6" fmla="*/ 30091 w 638175"/>
                <a:gd name="T7" fmla="*/ 256897 h 409575"/>
                <a:gd name="T8" fmla="*/ 31425 w 638175"/>
                <a:gd name="T9" fmla="*/ 258706 h 409575"/>
                <a:gd name="T10" fmla="*/ 36473 w 638175"/>
                <a:gd name="T11" fmla="*/ 265945 h 409575"/>
                <a:gd name="T12" fmla="*/ 31425 w 638175"/>
                <a:gd name="T13" fmla="*/ 411583 h 409575"/>
                <a:gd name="T14" fmla="*/ 135818 w 638175"/>
                <a:gd name="T15" fmla="*/ 375007 h 409575"/>
                <a:gd name="T16" fmla="*/ 496245 w 638175"/>
                <a:gd name="T17" fmla="*/ 345765 h 409575"/>
                <a:gd name="T18" fmla="*/ 623403 w 638175"/>
                <a:gd name="T19" fmla="*/ 116593 h 409575"/>
                <a:gd name="T20" fmla="*/ 278979 w 638175"/>
                <a:gd name="T21" fmla="*/ 23725 h 4095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38175"/>
                <a:gd name="T34" fmla="*/ 0 h 409575"/>
                <a:gd name="T35" fmla="*/ 638175 w 638175"/>
                <a:gd name="T36" fmla="*/ 409575 h 40957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38175" h="409575">
                  <a:moveTo>
                    <a:pt x="279075" y="23725"/>
                  </a:moveTo>
                  <a:cubicBezTo>
                    <a:pt x="109148" y="47537"/>
                    <a:pt x="-20391" y="56776"/>
                    <a:pt x="12184" y="187745"/>
                  </a:cubicBezTo>
                  <a:cubicBezTo>
                    <a:pt x="17518" y="209272"/>
                    <a:pt x="18470" y="238799"/>
                    <a:pt x="30282" y="256897"/>
                  </a:cubicBezTo>
                  <a:lnTo>
                    <a:pt x="30091" y="256897"/>
                  </a:lnTo>
                  <a:cubicBezTo>
                    <a:pt x="30567" y="257563"/>
                    <a:pt x="30948" y="258135"/>
                    <a:pt x="31425" y="258706"/>
                  </a:cubicBezTo>
                  <a:cubicBezTo>
                    <a:pt x="33044" y="261183"/>
                    <a:pt x="34758" y="263564"/>
                    <a:pt x="36473" y="265945"/>
                  </a:cubicBezTo>
                  <a:cubicBezTo>
                    <a:pt x="89432" y="347003"/>
                    <a:pt x="31425" y="411583"/>
                    <a:pt x="31425" y="411583"/>
                  </a:cubicBezTo>
                  <a:cubicBezTo>
                    <a:pt x="93527" y="396152"/>
                    <a:pt x="86574" y="407296"/>
                    <a:pt x="135818" y="375007"/>
                  </a:cubicBezTo>
                  <a:cubicBezTo>
                    <a:pt x="182872" y="382531"/>
                    <a:pt x="444524" y="358719"/>
                    <a:pt x="496245" y="345765"/>
                  </a:cubicBezTo>
                  <a:cubicBezTo>
                    <a:pt x="662741" y="304331"/>
                    <a:pt x="639786" y="250515"/>
                    <a:pt x="623403" y="116593"/>
                  </a:cubicBezTo>
                  <a:cubicBezTo>
                    <a:pt x="607497" y="-13709"/>
                    <a:pt x="465384" y="-2469"/>
                    <a:pt x="278979" y="23725"/>
                  </a:cubicBezTo>
                  <a:lnTo>
                    <a:pt x="279075" y="23725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94" name="Freeform: Shape 194">
              <a:extLst>
                <a:ext uri="{FF2B5EF4-FFF2-40B4-BE49-F238E27FC236}">
                  <a16:creationId xmlns:a16="http://schemas.microsoft.com/office/drawing/2014/main" id="{D2AA0FB5-C853-4C84-B985-64853E438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582" y="2501072"/>
              <a:ext cx="95250" cy="95250"/>
            </a:xfrm>
            <a:custGeom>
              <a:avLst/>
              <a:gdLst>
                <a:gd name="T0" fmla="*/ 7550 w 95250"/>
                <a:gd name="T1" fmla="*/ 53248 h 95250"/>
                <a:gd name="T2" fmla="*/ 53270 w 95250"/>
                <a:gd name="T3" fmla="*/ 87823 h 95250"/>
                <a:gd name="T4" fmla="*/ 87846 w 95250"/>
                <a:gd name="T5" fmla="*/ 42103 h 95250"/>
                <a:gd name="T6" fmla="*/ 42031 w 95250"/>
                <a:gd name="T7" fmla="*/ 7528 h 95250"/>
                <a:gd name="T8" fmla="*/ 7550 w 95250"/>
                <a:gd name="T9" fmla="*/ 53248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7550" y="53248"/>
                  </a:moveTo>
                  <a:cubicBezTo>
                    <a:pt x="10598" y="75441"/>
                    <a:pt x="31077" y="90871"/>
                    <a:pt x="53270" y="87823"/>
                  </a:cubicBezTo>
                  <a:cubicBezTo>
                    <a:pt x="75463" y="84680"/>
                    <a:pt x="90894" y="64201"/>
                    <a:pt x="87846" y="42103"/>
                  </a:cubicBezTo>
                  <a:cubicBezTo>
                    <a:pt x="84703" y="19910"/>
                    <a:pt x="64224" y="4480"/>
                    <a:pt x="42031" y="7528"/>
                  </a:cubicBezTo>
                  <a:cubicBezTo>
                    <a:pt x="19838" y="10576"/>
                    <a:pt x="4407" y="31150"/>
                    <a:pt x="7550" y="532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95" name="Freeform: Shape 195">
              <a:extLst>
                <a:ext uri="{FF2B5EF4-FFF2-40B4-BE49-F238E27FC236}">
                  <a16:creationId xmlns:a16="http://schemas.microsoft.com/office/drawing/2014/main" id="{1569BAD9-AFB3-4053-ACB8-5E782E695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1290" y="2481260"/>
              <a:ext cx="95250" cy="95250"/>
            </a:xfrm>
            <a:custGeom>
              <a:avLst/>
              <a:gdLst>
                <a:gd name="T0" fmla="*/ 7432 w 95250"/>
                <a:gd name="T1" fmla="*/ 53248 h 95250"/>
                <a:gd name="T2" fmla="*/ 53248 w 95250"/>
                <a:gd name="T3" fmla="*/ 87823 h 95250"/>
                <a:gd name="T4" fmla="*/ 87823 w 95250"/>
                <a:gd name="T5" fmla="*/ 42103 h 95250"/>
                <a:gd name="T6" fmla="*/ 42103 w 95250"/>
                <a:gd name="T7" fmla="*/ 7528 h 95250"/>
                <a:gd name="T8" fmla="*/ 7528 w 95250"/>
                <a:gd name="T9" fmla="*/ 53248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7432" y="53248"/>
                  </a:moveTo>
                  <a:cubicBezTo>
                    <a:pt x="10576" y="75441"/>
                    <a:pt x="31055" y="90871"/>
                    <a:pt x="53248" y="87823"/>
                  </a:cubicBezTo>
                  <a:cubicBezTo>
                    <a:pt x="75441" y="84680"/>
                    <a:pt x="90871" y="64201"/>
                    <a:pt x="87823" y="42103"/>
                  </a:cubicBezTo>
                  <a:cubicBezTo>
                    <a:pt x="84680" y="19910"/>
                    <a:pt x="64202" y="4480"/>
                    <a:pt x="42103" y="7528"/>
                  </a:cubicBezTo>
                  <a:cubicBezTo>
                    <a:pt x="19910" y="10671"/>
                    <a:pt x="4480" y="31150"/>
                    <a:pt x="7528" y="53248"/>
                  </a:cubicBezTo>
                  <a:lnTo>
                    <a:pt x="7432" y="532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96" name="Freeform: Shape 196">
              <a:extLst>
                <a:ext uri="{FF2B5EF4-FFF2-40B4-BE49-F238E27FC236}">
                  <a16:creationId xmlns:a16="http://schemas.microsoft.com/office/drawing/2014/main" id="{99B5FAE6-F51C-44C2-9CF4-CBD9E29C1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1024" y="2460400"/>
              <a:ext cx="95250" cy="95250"/>
            </a:xfrm>
            <a:custGeom>
              <a:avLst/>
              <a:gdLst>
                <a:gd name="T0" fmla="*/ 7432 w 95250"/>
                <a:gd name="T1" fmla="*/ 53248 h 95250"/>
                <a:gd name="T2" fmla="*/ 53248 w 95250"/>
                <a:gd name="T3" fmla="*/ 87823 h 95250"/>
                <a:gd name="T4" fmla="*/ 87823 w 95250"/>
                <a:gd name="T5" fmla="*/ 42103 h 95250"/>
                <a:gd name="T6" fmla="*/ 42103 w 95250"/>
                <a:gd name="T7" fmla="*/ 7528 h 95250"/>
                <a:gd name="T8" fmla="*/ 7528 w 95250"/>
                <a:gd name="T9" fmla="*/ 53248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7432" y="53248"/>
                  </a:moveTo>
                  <a:cubicBezTo>
                    <a:pt x="10575" y="75441"/>
                    <a:pt x="31054" y="90871"/>
                    <a:pt x="53248" y="87823"/>
                  </a:cubicBezTo>
                  <a:cubicBezTo>
                    <a:pt x="75440" y="84775"/>
                    <a:pt x="90871" y="64201"/>
                    <a:pt x="87823" y="42103"/>
                  </a:cubicBezTo>
                  <a:cubicBezTo>
                    <a:pt x="84680" y="19910"/>
                    <a:pt x="64201" y="4480"/>
                    <a:pt x="42103" y="7528"/>
                  </a:cubicBezTo>
                  <a:cubicBezTo>
                    <a:pt x="19910" y="10576"/>
                    <a:pt x="4480" y="31150"/>
                    <a:pt x="7528" y="53248"/>
                  </a:cubicBezTo>
                  <a:lnTo>
                    <a:pt x="7432" y="532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97" name="Freeform: Shape 197">
              <a:extLst>
                <a:ext uri="{FF2B5EF4-FFF2-40B4-BE49-F238E27FC236}">
                  <a16:creationId xmlns:a16="http://schemas.microsoft.com/office/drawing/2014/main" id="{DFA2C563-C4DE-455D-AA97-C5407D2BB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7072" y="2130491"/>
              <a:ext cx="66675" cy="66675"/>
            </a:xfrm>
            <a:custGeom>
              <a:avLst/>
              <a:gdLst>
                <a:gd name="T0" fmla="*/ 8634 w 66675"/>
                <a:gd name="T1" fmla="*/ 26921 h 66675"/>
                <a:gd name="T2" fmla="*/ 26923 w 66675"/>
                <a:gd name="T3" fmla="*/ 63497 h 66675"/>
                <a:gd name="T4" fmla="*/ 63498 w 66675"/>
                <a:gd name="T5" fmla="*/ 45209 h 66675"/>
                <a:gd name="T6" fmla="*/ 45115 w 66675"/>
                <a:gd name="T7" fmla="*/ 8633 h 66675"/>
                <a:gd name="T8" fmla="*/ 8539 w 66675"/>
                <a:gd name="T9" fmla="*/ 27017 h 666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66675"/>
                <a:gd name="T17" fmla="*/ 66675 w 66675"/>
                <a:gd name="T18" fmla="*/ 66675 h 666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66675">
                  <a:moveTo>
                    <a:pt x="8634" y="26921"/>
                  </a:moveTo>
                  <a:cubicBezTo>
                    <a:pt x="3586" y="42066"/>
                    <a:pt x="11778" y="58449"/>
                    <a:pt x="26923" y="63497"/>
                  </a:cubicBezTo>
                  <a:cubicBezTo>
                    <a:pt x="42067" y="68546"/>
                    <a:pt x="58450" y="60354"/>
                    <a:pt x="63498" y="45209"/>
                  </a:cubicBezTo>
                  <a:cubicBezTo>
                    <a:pt x="68547" y="30065"/>
                    <a:pt x="60355" y="13682"/>
                    <a:pt x="45115" y="8633"/>
                  </a:cubicBezTo>
                  <a:cubicBezTo>
                    <a:pt x="29971" y="3585"/>
                    <a:pt x="13587" y="11777"/>
                    <a:pt x="8539" y="27017"/>
                  </a:cubicBezTo>
                  <a:lnTo>
                    <a:pt x="8634" y="269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98" name="Freeform: Shape 198">
              <a:extLst>
                <a:ext uri="{FF2B5EF4-FFF2-40B4-BE49-F238E27FC236}">
                  <a16:creationId xmlns:a16="http://schemas.microsoft.com/office/drawing/2014/main" id="{AD75D221-F169-4872-AB71-9E43A74CA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9657" y="2165353"/>
              <a:ext cx="66675" cy="66675"/>
            </a:xfrm>
            <a:custGeom>
              <a:avLst/>
              <a:gdLst>
                <a:gd name="T0" fmla="*/ 8633 w 66675"/>
                <a:gd name="T1" fmla="*/ 27017 h 66675"/>
                <a:gd name="T2" fmla="*/ 27017 w 66675"/>
                <a:gd name="T3" fmla="*/ 63593 h 66675"/>
                <a:gd name="T4" fmla="*/ 63593 w 66675"/>
                <a:gd name="T5" fmla="*/ 45209 h 66675"/>
                <a:gd name="T6" fmla="*/ 45210 w 66675"/>
                <a:gd name="T7" fmla="*/ 8633 h 66675"/>
                <a:gd name="T8" fmla="*/ 8633 w 66675"/>
                <a:gd name="T9" fmla="*/ 27017 h 666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66675"/>
                <a:gd name="T17" fmla="*/ 66675 w 66675"/>
                <a:gd name="T18" fmla="*/ 66675 h 666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66675">
                  <a:moveTo>
                    <a:pt x="8633" y="27017"/>
                  </a:moveTo>
                  <a:cubicBezTo>
                    <a:pt x="3585" y="42161"/>
                    <a:pt x="11777" y="58544"/>
                    <a:pt x="27017" y="63593"/>
                  </a:cubicBezTo>
                  <a:cubicBezTo>
                    <a:pt x="42162" y="68641"/>
                    <a:pt x="58544" y="60449"/>
                    <a:pt x="63593" y="45209"/>
                  </a:cubicBezTo>
                  <a:cubicBezTo>
                    <a:pt x="68641" y="30065"/>
                    <a:pt x="60449" y="13682"/>
                    <a:pt x="45210" y="8633"/>
                  </a:cubicBezTo>
                  <a:cubicBezTo>
                    <a:pt x="30065" y="3585"/>
                    <a:pt x="13682" y="11777"/>
                    <a:pt x="8633" y="270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399" name="Freeform: Shape 199">
              <a:extLst>
                <a:ext uri="{FF2B5EF4-FFF2-40B4-BE49-F238E27FC236}">
                  <a16:creationId xmlns:a16="http://schemas.microsoft.com/office/drawing/2014/main" id="{46F2B902-E893-4222-ADA2-AB80C5675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1964" y="2199262"/>
              <a:ext cx="66675" cy="66675"/>
            </a:xfrm>
            <a:custGeom>
              <a:avLst/>
              <a:gdLst>
                <a:gd name="T0" fmla="*/ 8624 w 66675"/>
                <a:gd name="T1" fmla="*/ 27017 h 66675"/>
                <a:gd name="T2" fmla="*/ 27007 w 66675"/>
                <a:gd name="T3" fmla="*/ 63593 h 66675"/>
                <a:gd name="T4" fmla="*/ 63584 w 66675"/>
                <a:gd name="T5" fmla="*/ 45209 h 66675"/>
                <a:gd name="T6" fmla="*/ 45200 w 66675"/>
                <a:gd name="T7" fmla="*/ 8633 h 66675"/>
                <a:gd name="T8" fmla="*/ 8624 w 66675"/>
                <a:gd name="T9" fmla="*/ 27017 h 666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66675"/>
                <a:gd name="T17" fmla="*/ 66675 w 66675"/>
                <a:gd name="T18" fmla="*/ 66675 h 666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66675">
                  <a:moveTo>
                    <a:pt x="8624" y="27017"/>
                  </a:moveTo>
                  <a:cubicBezTo>
                    <a:pt x="3576" y="42161"/>
                    <a:pt x="11863" y="58544"/>
                    <a:pt x="27007" y="63593"/>
                  </a:cubicBezTo>
                  <a:cubicBezTo>
                    <a:pt x="42152" y="68641"/>
                    <a:pt x="58535" y="60449"/>
                    <a:pt x="63584" y="45209"/>
                  </a:cubicBezTo>
                  <a:cubicBezTo>
                    <a:pt x="68632" y="30065"/>
                    <a:pt x="60345" y="13682"/>
                    <a:pt x="45200" y="8633"/>
                  </a:cubicBezTo>
                  <a:cubicBezTo>
                    <a:pt x="30055" y="3585"/>
                    <a:pt x="13673" y="11777"/>
                    <a:pt x="8624" y="270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01" name="TextBox 200">
            <a:extLst>
              <a:ext uri="{FF2B5EF4-FFF2-40B4-BE49-F238E27FC236}">
                <a16:creationId xmlns:a16="http://schemas.microsoft.com/office/drawing/2014/main" id="{A436B2D0-A302-47B7-87EB-76B0ADBE67BD}"/>
              </a:ext>
            </a:extLst>
          </p:cNvPr>
          <p:cNvSpPr txBox="1"/>
          <p:nvPr/>
        </p:nvSpPr>
        <p:spPr>
          <a:xfrm>
            <a:off x="3606800" y="2130425"/>
            <a:ext cx="5091113" cy="140807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rgbClr val="004BD2"/>
                </a:solidFill>
                <a:latin typeface="+mn-lt"/>
                <a:cs typeface="+mn-cs"/>
              </a:rPr>
              <a:t>Манфаатлар</a:t>
            </a:r>
            <a:r>
              <a:rPr lang="tr-TR" sz="1200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rgbClr val="004BD2"/>
                </a:solidFill>
                <a:latin typeface="+mn-lt"/>
                <a:cs typeface="+mn-cs"/>
              </a:rPr>
              <a:t>тўқнашувини</a:t>
            </a:r>
            <a:r>
              <a:rPr lang="tr-TR" sz="1200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rgbClr val="004BD2"/>
                </a:solidFill>
                <a:latin typeface="+mn-lt"/>
                <a:cs typeface="+mn-cs"/>
              </a:rPr>
              <a:t>ҳал</a:t>
            </a:r>
            <a:r>
              <a:rPr lang="tr-TR" sz="1200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rgbClr val="004BD2"/>
                </a:solidFill>
                <a:latin typeface="+mn-lt"/>
                <a:cs typeface="+mn-cs"/>
              </a:rPr>
              <a:t>қилиш</a:t>
            </a:r>
            <a:r>
              <a:rPr lang="tr-TR" sz="1200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rgbClr val="004BD2"/>
                </a:solidFill>
                <a:latin typeface="+mn-lt"/>
                <a:cs typeface="+mn-cs"/>
              </a:rPr>
              <a:t>учун</a:t>
            </a:r>
            <a:r>
              <a:rPr lang="tr-TR" sz="1200" dirty="0">
                <a:solidFill>
                  <a:srgbClr val="004BD2"/>
                </a:solidFill>
                <a:latin typeface="+mn-lt"/>
                <a:cs typeface="+mn-cs"/>
              </a:rPr>
              <a:t>, </a:t>
            </a:r>
            <a:r>
              <a:rPr lang="ru-RU" sz="1200" dirty="0" err="1">
                <a:solidFill>
                  <a:srgbClr val="004BD2"/>
                </a:solidFill>
                <a:latin typeface="+mn-lt"/>
                <a:cs typeface="+mn-cs"/>
              </a:rPr>
              <a:t>қоида</a:t>
            </a:r>
            <a:r>
              <a:rPr lang="tr-TR" sz="1200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rgbClr val="004BD2"/>
                </a:solidFill>
                <a:latin typeface="+mn-lt"/>
                <a:cs typeface="+mn-cs"/>
              </a:rPr>
              <a:t>тариқасида</a:t>
            </a:r>
            <a:r>
              <a:rPr lang="tr-TR" sz="1200" dirty="0">
                <a:solidFill>
                  <a:srgbClr val="004BD2"/>
                </a:solidFill>
                <a:latin typeface="+mn-lt"/>
                <a:cs typeface="+mn-cs"/>
              </a:rPr>
              <a:t>, </a:t>
            </a:r>
            <a:r>
              <a:rPr lang="ru-RU" sz="1200" dirty="0" err="1">
                <a:solidFill>
                  <a:srgbClr val="004BD2"/>
                </a:solidFill>
                <a:latin typeface="+mn-lt"/>
                <a:cs typeface="+mn-cs"/>
              </a:rPr>
              <a:t>ма</a:t>
            </a:r>
            <a:r>
              <a:rPr lang="tr-TR" sz="1200" dirty="0">
                <a:solidFill>
                  <a:srgbClr val="004BD2"/>
                </a:solidFill>
                <a:latin typeface="+mn-lt"/>
                <a:cs typeface="+mn-cs"/>
              </a:rPr>
              <a:t>x</a:t>
            </a:r>
            <a:r>
              <a:rPr lang="ru-RU" sz="1200" dirty="0" err="1">
                <a:solidFill>
                  <a:srgbClr val="004BD2"/>
                </a:solidFill>
                <a:latin typeface="+mn-lt"/>
                <a:cs typeface="+mn-cs"/>
              </a:rPr>
              <a:t>сус</a:t>
            </a:r>
            <a:r>
              <a:rPr lang="tr-TR" sz="1200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uz-Cyrl-UZ" sz="1200" dirty="0">
                <a:solidFill>
                  <a:srgbClr val="004BD2"/>
                </a:solidFill>
                <a:latin typeface="+mn-lt"/>
                <a:cs typeface="+mn-cs"/>
              </a:rPr>
              <a:t>э</a:t>
            </a:r>
            <a:r>
              <a:rPr lang="ru-RU" sz="1200" dirty="0">
                <a:solidFill>
                  <a:srgbClr val="004BD2"/>
                </a:solidFill>
                <a:latin typeface="+mn-lt"/>
                <a:cs typeface="+mn-cs"/>
              </a:rPr>
              <a:t>тика</a:t>
            </a:r>
            <a:r>
              <a:rPr lang="tr-TR" sz="1200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rgbClr val="004BD2"/>
                </a:solidFill>
                <a:latin typeface="+mn-lt"/>
                <a:cs typeface="+mn-cs"/>
              </a:rPr>
              <a:t>комиссияси</a:t>
            </a:r>
            <a:r>
              <a:rPr lang="tr-TR" sz="1200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rgbClr val="004BD2"/>
                </a:solidFill>
                <a:latin typeface="+mn-lt"/>
                <a:cs typeface="+mn-cs"/>
              </a:rPr>
              <a:t>тузилади</a:t>
            </a:r>
            <a:r>
              <a:rPr lang="tr-TR" sz="1200" dirty="0">
                <a:solidFill>
                  <a:srgbClr val="004BD2"/>
                </a:solidFill>
                <a:latin typeface="+mn-lt"/>
                <a:cs typeface="+mn-cs"/>
              </a:rPr>
              <a:t>, </a:t>
            </a:r>
            <a:r>
              <a:rPr lang="ru-RU" sz="1200" dirty="0">
                <a:solidFill>
                  <a:srgbClr val="004BD2"/>
                </a:solidFill>
                <a:latin typeface="+mn-lt"/>
                <a:cs typeface="+mn-cs"/>
              </a:rPr>
              <a:t>у</a:t>
            </a:r>
            <a:r>
              <a:rPr lang="tr-TR" sz="1200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rgbClr val="004BD2"/>
                </a:solidFill>
                <a:latin typeface="+mn-lt"/>
                <a:cs typeface="+mn-cs"/>
              </a:rPr>
              <a:t>қуйидагилардан</a:t>
            </a:r>
            <a:r>
              <a:rPr lang="tr-TR" sz="1200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rgbClr val="004BD2"/>
                </a:solidFill>
                <a:latin typeface="+mn-lt"/>
                <a:cs typeface="+mn-cs"/>
              </a:rPr>
              <a:t>иборат</a:t>
            </a:r>
            <a:r>
              <a:rPr lang="tr-TR" sz="1200" dirty="0">
                <a:solidFill>
                  <a:srgbClr val="004BD2"/>
                </a:solidFill>
                <a:latin typeface="+mn-lt"/>
                <a:cs typeface="+mn-cs"/>
              </a:rPr>
              <a:t>:</a:t>
            </a:r>
            <a:r>
              <a:rPr lang="ru-RU" sz="1200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Кадрлар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бўлими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вакили</a:t>
            </a:r>
            <a:r>
              <a:rPr lang="en-US" sz="12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Юридик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бўлим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вакили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ва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endParaRPr lang="uz-Cyrl-UZ" sz="1200" dirty="0">
              <a:solidFill>
                <a:schemeClr val="tx2"/>
              </a:solidFill>
              <a:latin typeface="+mn-lt"/>
              <a:cs typeface="+mn-cs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коррупцияга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қарши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курашиш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учун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масъул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ша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x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с</a:t>
            </a:r>
            <a:r>
              <a:rPr lang="en-US" sz="12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Комиссия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манфаатлар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тўқнашувини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ҳал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қилишнинг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uz-Cyrl-UZ" sz="1200" dirty="0">
                <a:solidFill>
                  <a:schemeClr val="tx2"/>
                </a:solidFill>
                <a:latin typeface="+mn-lt"/>
                <a:cs typeface="+mn-cs"/>
              </a:rPr>
              <a:t>э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нг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мақбул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вариантларидан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бирини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танлаши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мумкин</a:t>
            </a:r>
            <a:r>
              <a:rPr lang="en-US" sz="1200" dirty="0">
                <a:solidFill>
                  <a:schemeClr val="tx2"/>
                </a:solidFill>
                <a:latin typeface="+mn-lt"/>
                <a:cs typeface="+mn-cs"/>
              </a:rPr>
              <a:t>.</a:t>
            </a:r>
            <a:endParaRPr lang="ru-RU" sz="1200" dirty="0">
              <a:solidFill>
                <a:schemeClr val="tx2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2">
            <a:extLst>
              <a:ext uri="{FF2B5EF4-FFF2-40B4-BE49-F238E27FC236}">
                <a16:creationId xmlns:a16="http://schemas.microsoft.com/office/drawing/2014/main" id="{DD418F59-5C71-4C55-8FB6-AEB3E5D836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50" y="438150"/>
            <a:ext cx="5918200" cy="15224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err="1"/>
              <a:t>Айрим</a:t>
            </a:r>
            <a:r>
              <a:rPr lang="ru-RU" dirty="0"/>
              <a:t> </a:t>
            </a:r>
            <a:r>
              <a:rPr lang="ru-RU" dirty="0" err="1"/>
              <a:t>ҳокимият</a:t>
            </a:r>
            <a:r>
              <a:rPr lang="tr-TR" dirty="0"/>
              <a:t> </a:t>
            </a:r>
            <a:r>
              <a:rPr lang="ru-RU" dirty="0" err="1"/>
              <a:t>органларида</a:t>
            </a:r>
            <a:r>
              <a:rPr lang="tr-TR" dirty="0"/>
              <a:t> </a:t>
            </a:r>
            <a:r>
              <a:rPr lang="ru-RU" dirty="0" err="1"/>
              <a:t>коррупцияга</a:t>
            </a:r>
            <a:r>
              <a:rPr lang="tr-TR" dirty="0"/>
              <a:t> </a:t>
            </a:r>
            <a:r>
              <a:rPr lang="ru-RU" dirty="0" err="1"/>
              <a:t>қарши</a:t>
            </a:r>
            <a:r>
              <a:rPr lang="tr-TR" dirty="0"/>
              <a:t> </a:t>
            </a:r>
            <a:r>
              <a:rPr lang="ru-RU" dirty="0" err="1"/>
              <a:t>курашиш</a:t>
            </a:r>
            <a:r>
              <a:rPr lang="tr-TR" dirty="0"/>
              <a:t> </a:t>
            </a:r>
            <a:r>
              <a:rPr lang="ru-RU" dirty="0" err="1"/>
              <a:t>бўйича</a:t>
            </a:r>
            <a:r>
              <a:rPr lang="tr-TR" dirty="0"/>
              <a:t> </a:t>
            </a:r>
            <a:r>
              <a:rPr lang="ru-RU" dirty="0" err="1"/>
              <a:t>амалга</a:t>
            </a:r>
            <a:r>
              <a:rPr lang="tr-TR" dirty="0"/>
              <a:t> </a:t>
            </a:r>
            <a:r>
              <a:rPr lang="ru-RU" dirty="0" err="1"/>
              <a:t>оширилаётган</a:t>
            </a:r>
            <a:r>
              <a:rPr lang="tr-TR" dirty="0"/>
              <a:t> </a:t>
            </a:r>
            <a:r>
              <a:rPr lang="ru-RU" dirty="0" err="1"/>
              <a:t>чора</a:t>
            </a:r>
            <a:r>
              <a:rPr lang="en-US" dirty="0"/>
              <a:t> </a:t>
            </a:r>
            <a:r>
              <a:rPr lang="tr-TR" dirty="0"/>
              <a:t>–</a:t>
            </a:r>
            <a:r>
              <a:rPr lang="en-US" dirty="0"/>
              <a:t> </a:t>
            </a:r>
            <a:r>
              <a:rPr lang="ru-RU" dirty="0" err="1"/>
              <a:t>тадбирларнинг</a:t>
            </a:r>
            <a:r>
              <a:rPr lang="tr-TR" dirty="0"/>
              <a:t> </a:t>
            </a:r>
            <a:r>
              <a:rPr lang="ru-RU" dirty="0" err="1"/>
              <a:t>умумий</a:t>
            </a:r>
            <a:r>
              <a:rPr lang="tr-TR" dirty="0"/>
              <a:t> </a:t>
            </a:r>
            <a:r>
              <a:rPr lang="ru-RU" dirty="0" err="1"/>
              <a:t>кўриниши</a:t>
            </a:r>
            <a:r>
              <a:rPr lang="tr-TR" dirty="0"/>
              <a:t>.</a:t>
            </a:r>
            <a:endParaRPr lang="en-US" dirty="0"/>
          </a:p>
        </p:txBody>
      </p:sp>
      <p:sp>
        <p:nvSpPr>
          <p:cNvPr id="52227" name="Title 1">
            <a:extLst>
              <a:ext uri="{FF2B5EF4-FFF2-40B4-BE49-F238E27FC236}">
                <a16:creationId xmlns:a16="http://schemas.microsoft.com/office/drawing/2014/main" id="{8950B2B9-9564-43C5-9270-CE209662F54E}"/>
              </a:ext>
            </a:extLst>
          </p:cNvPr>
          <p:cNvSpPr txBox="1">
            <a:spLocks/>
          </p:cNvSpPr>
          <p:nvPr/>
        </p:nvSpPr>
        <p:spPr bwMode="auto">
          <a:xfrm>
            <a:off x="350838" y="5224463"/>
            <a:ext cx="20193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600">
                <a:solidFill>
                  <a:srgbClr val="1BD7D3"/>
                </a:solidFill>
                <a:latin typeface="Arial Black" panose="020B0A04020102020204" pitchFamily="34" charset="0"/>
              </a:rPr>
              <a:t>4</a:t>
            </a:r>
            <a:r>
              <a:rPr lang="ru-RU" altLang="en-US" sz="9600">
                <a:solidFill>
                  <a:srgbClr val="1BD7D3"/>
                </a:solidFill>
                <a:latin typeface="Arial Black" panose="020B0A04020102020204" pitchFamily="34" charset="0"/>
              </a:rPr>
              <a:t>.</a:t>
            </a:r>
            <a:endParaRPr lang="en-US" altLang="en-US" sz="960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193375F-65FD-4771-B41C-2DF20333E874}"/>
              </a:ext>
            </a:extLst>
          </p:cNvPr>
          <p:cNvGrpSpPr/>
          <p:nvPr/>
        </p:nvGrpSpPr>
        <p:grpSpPr>
          <a:xfrm flipH="1">
            <a:off x="4631700" y="2411988"/>
            <a:ext cx="698193" cy="3385462"/>
            <a:chOff x="5731849" y="2411988"/>
            <a:chExt cx="698193" cy="3385462"/>
          </a:xfrm>
          <a:solidFill>
            <a:srgbClr val="E4E4EF"/>
          </a:solidFill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6A1A9403-32AA-4C55-8FD4-8757B69D261A}"/>
                </a:ext>
              </a:extLst>
            </p:cNvPr>
            <p:cNvSpPr/>
            <p:nvPr/>
          </p:nvSpPr>
          <p:spPr>
            <a:xfrm rot="15127384">
              <a:off x="6290430" y="3396730"/>
              <a:ext cx="137457" cy="14176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881EC5C-9357-4E9F-96EB-EA8EF9D99E43}"/>
                </a:ext>
              </a:extLst>
            </p:cNvPr>
            <p:cNvSpPr/>
            <p:nvPr/>
          </p:nvSpPr>
          <p:spPr>
            <a:xfrm rot="13371320">
              <a:off x="5731850" y="2411988"/>
              <a:ext cx="184907" cy="4679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6B020E34-E2AA-4492-B62C-5BD525B0D648}"/>
                </a:ext>
              </a:extLst>
            </p:cNvPr>
            <p:cNvSpPr/>
            <p:nvPr/>
          </p:nvSpPr>
          <p:spPr>
            <a:xfrm rot="8228680" flipV="1">
              <a:off x="5731849" y="5329510"/>
              <a:ext cx="184907" cy="4679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2F5436E-2064-42E7-9894-69BBCAE0E6E2}"/>
                </a:ext>
              </a:extLst>
            </p:cNvPr>
            <p:cNvSpPr/>
            <p:nvPr/>
          </p:nvSpPr>
          <p:spPr>
            <a:xfrm rot="6472616" flipV="1">
              <a:off x="6290430" y="4642218"/>
              <a:ext cx="137457" cy="14176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53251" name="Title 1">
            <a:extLst>
              <a:ext uri="{FF2B5EF4-FFF2-40B4-BE49-F238E27FC236}">
                <a16:creationId xmlns:a16="http://schemas.microsoft.com/office/drawing/2014/main" id="{1F291C48-38D6-4BCD-A4D8-FA49E2BF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9466263" cy="434975"/>
          </a:xfrm>
        </p:spPr>
        <p:txBody>
          <a:bodyPr/>
          <a:lstStyle/>
          <a:p>
            <a:pPr eaLnBrk="1" hangingPunct="1"/>
            <a:r>
              <a:rPr lang="ru-RU" altLang="en-US"/>
              <a:t>Коррупцияга</a:t>
            </a:r>
            <a:r>
              <a:rPr lang="tr-TR" altLang="en-US"/>
              <a:t> </a:t>
            </a:r>
            <a:r>
              <a:rPr lang="ru-RU" altLang="en-US"/>
              <a:t>қарши</a:t>
            </a:r>
            <a:r>
              <a:rPr lang="tr-TR" altLang="en-US"/>
              <a:t> </a:t>
            </a:r>
            <a:r>
              <a:rPr lang="ru-RU" altLang="en-US"/>
              <a:t>курашиш</a:t>
            </a:r>
            <a:r>
              <a:rPr lang="en-US" altLang="en-US"/>
              <a:t> </a:t>
            </a:r>
            <a:r>
              <a:rPr lang="ru-RU" altLang="en-US"/>
              <a:t>тизими</a:t>
            </a:r>
            <a:r>
              <a:rPr lang="tr-TR" altLang="en-US"/>
              <a:t> (8 </a:t>
            </a:r>
            <a:r>
              <a:rPr lang="ru-RU" altLang="en-US"/>
              <a:t>эл</a:t>
            </a:r>
            <a:r>
              <a:rPr lang="tr-TR" altLang="en-US"/>
              <a:t>e</a:t>
            </a:r>
            <a:r>
              <a:rPr lang="ru-RU" altLang="en-US"/>
              <a:t>м</a:t>
            </a:r>
            <a:r>
              <a:rPr lang="tr-TR" altLang="en-US"/>
              <a:t>e</a:t>
            </a:r>
            <a:r>
              <a:rPr lang="ru-RU" altLang="en-US"/>
              <a:t>нт</a:t>
            </a:r>
            <a:r>
              <a:rPr lang="tr-TR" altLang="en-US"/>
              <a:t>)</a:t>
            </a:r>
            <a:endParaRPr lang="ru-RU" altLang="en-US"/>
          </a:p>
        </p:txBody>
      </p:sp>
      <p:grpSp>
        <p:nvGrpSpPr>
          <p:cNvPr id="53252" name="Group 8">
            <a:extLst>
              <a:ext uri="{FF2B5EF4-FFF2-40B4-BE49-F238E27FC236}">
                <a16:creationId xmlns:a16="http://schemas.microsoft.com/office/drawing/2014/main" id="{E4EFF129-FEC6-41E6-B97A-C0F18CB316CC}"/>
              </a:ext>
            </a:extLst>
          </p:cNvPr>
          <p:cNvGrpSpPr>
            <a:grpSpLocks/>
          </p:cNvGrpSpPr>
          <p:nvPr/>
        </p:nvGrpSpPr>
        <p:grpSpPr bwMode="auto">
          <a:xfrm>
            <a:off x="4808538" y="2806700"/>
            <a:ext cx="2574925" cy="2573338"/>
            <a:chOff x="3666289" y="2253686"/>
            <a:chExt cx="2573422" cy="2573422"/>
          </a:xfrm>
        </p:grpSpPr>
        <p:grpSp>
          <p:nvGrpSpPr>
            <p:cNvPr id="53591" name="Group 9">
              <a:extLst>
                <a:ext uri="{FF2B5EF4-FFF2-40B4-BE49-F238E27FC236}">
                  <a16:creationId xmlns:a16="http://schemas.microsoft.com/office/drawing/2014/main" id="{5C094DCA-EAD6-408A-AA44-2673E9FF9A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9939" y="2392326"/>
              <a:ext cx="2286000" cy="2286000"/>
              <a:chOff x="3809939" y="2392326"/>
              <a:chExt cx="2286000" cy="22860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7B575F2-D1B3-4C52-BBAC-56E0859350F4}"/>
                  </a:ext>
                </a:extLst>
              </p:cNvPr>
              <p:cNvSpPr/>
              <p:nvPr/>
            </p:nvSpPr>
            <p:spPr>
              <a:xfrm>
                <a:off x="3810667" y="2391804"/>
                <a:ext cx="2284666" cy="228607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rgbClr val="E4E4EF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1200"/>
                  </a:spcAft>
                  <a:defRPr/>
                </a:pPr>
                <a:endParaRPr lang="en-US" sz="1400" b="1" dirty="0"/>
              </a:p>
            </p:txBody>
          </p:sp>
          <p:sp>
            <p:nvSpPr>
              <p:cNvPr id="53594" name="Rectangle 12">
                <a:extLst>
                  <a:ext uri="{FF2B5EF4-FFF2-40B4-BE49-F238E27FC236}">
                    <a16:creationId xmlns:a16="http://schemas.microsoft.com/office/drawing/2014/main" id="{4FECC95C-755D-44CE-AC28-60947228D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0908" y="2801567"/>
                <a:ext cx="182406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 anchor="ctr">
                <a:spAutoFit/>
              </a:bodyPr>
              <a:lstStyle>
                <a:lvl1pPr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spcAft>
                    <a:spcPts val="300"/>
                  </a:spcAft>
                  <a:buClr>
                    <a:schemeClr val="tx1"/>
                  </a:buClr>
                  <a:buFont typeface="Arial" panose="020B0604020202020204" pitchFamily="34" charset="0"/>
                  <a:defRPr sz="10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spcAft>
                    <a:spcPts val="3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0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10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spcAft>
                    <a:spcPts val="3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0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ts val="3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0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ts val="3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0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ts val="3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0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ts val="3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0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en-US"/>
                  <a:t>Коррупцияга</a:t>
                </a:r>
                <a:r>
                  <a:rPr lang="tr-TR" altLang="en-US"/>
                  <a:t> </a:t>
                </a:r>
                <a:r>
                  <a:rPr lang="ru-RU" altLang="en-US"/>
                  <a:t>қарши</a:t>
                </a:r>
                <a:r>
                  <a:rPr lang="tr-TR" altLang="en-US"/>
                  <a:t> </a:t>
                </a:r>
                <a:r>
                  <a:rPr lang="ru-RU" altLang="en-US"/>
                  <a:t>курашиш</a:t>
                </a:r>
                <a:r>
                  <a:rPr lang="tr-TR" altLang="en-US"/>
                  <a:t> </a:t>
                </a:r>
                <a:r>
                  <a:rPr lang="ru-RU" altLang="en-US"/>
                  <a:t>дастури</a:t>
                </a:r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DDD8BBA-19A1-42EA-9798-E91D7F26BCB5}"/>
                </a:ext>
              </a:extLst>
            </p:cNvPr>
            <p:cNvSpPr/>
            <p:nvPr/>
          </p:nvSpPr>
          <p:spPr>
            <a:xfrm>
              <a:off x="3666289" y="2253686"/>
              <a:ext cx="2573422" cy="2573422"/>
            </a:xfrm>
            <a:prstGeom prst="ellipse">
              <a:avLst/>
            </a:prstGeom>
            <a:noFill/>
            <a:ln>
              <a:solidFill>
                <a:schemeClr val="accent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53253" name="Group 13">
            <a:extLst>
              <a:ext uri="{FF2B5EF4-FFF2-40B4-BE49-F238E27FC236}">
                <a16:creationId xmlns:a16="http://schemas.microsoft.com/office/drawing/2014/main" id="{9BC96066-7BBE-4CA5-A582-8DBC36BB7B0C}"/>
              </a:ext>
            </a:extLst>
          </p:cNvPr>
          <p:cNvGrpSpPr>
            <a:grpSpLocks/>
          </p:cNvGrpSpPr>
          <p:nvPr/>
        </p:nvGrpSpPr>
        <p:grpSpPr bwMode="auto">
          <a:xfrm>
            <a:off x="6996113" y="1897063"/>
            <a:ext cx="3692525" cy="727075"/>
            <a:chOff x="5853113" y="1291174"/>
            <a:chExt cx="3692525" cy="72685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A3D77F2-B7F6-4BE2-A9BB-AA0AFE057ABA}"/>
                </a:ext>
              </a:extLst>
            </p:cNvPr>
            <p:cNvSpPr/>
            <p:nvPr/>
          </p:nvSpPr>
          <p:spPr>
            <a:xfrm>
              <a:off x="5853113" y="1291174"/>
              <a:ext cx="3692525" cy="726853"/>
            </a:xfrm>
            <a:prstGeom prst="roundRect">
              <a:avLst>
                <a:gd name="adj" fmla="val 50000"/>
              </a:avLst>
            </a:prstGeom>
            <a:solidFill>
              <a:srgbClr val="E4E4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2000" tIns="54000" rIns="0" bIns="540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 err="1">
                  <a:solidFill>
                    <a:schemeClr val="tx1"/>
                  </a:solidFill>
                </a:rPr>
                <a:t>Коррупцияга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қарши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курашиш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бўйича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фундам</a:t>
              </a:r>
              <a:r>
                <a:rPr lang="tr-TR" sz="1200" dirty="0">
                  <a:solidFill>
                    <a:schemeClr val="tx1"/>
                  </a:solidFill>
                </a:rPr>
                <a:t>e</a:t>
              </a:r>
              <a:r>
                <a:rPr lang="ru-RU" sz="1200" dirty="0" err="1">
                  <a:solidFill>
                    <a:schemeClr val="tx1"/>
                  </a:solidFill>
                </a:rPr>
                <a:t>нтал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ҳужжатларнинг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мавжудлиги</a:t>
              </a:r>
              <a:r>
                <a:rPr lang="tr-TR" sz="1200" dirty="0">
                  <a:solidFill>
                    <a:schemeClr val="tx1"/>
                  </a:solidFill>
                </a:rPr>
                <a:t>.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879A00C-96DC-429F-90A8-7E38E6A67B25}"/>
                </a:ext>
              </a:extLst>
            </p:cNvPr>
            <p:cNvSpPr/>
            <p:nvPr/>
          </p:nvSpPr>
          <p:spPr>
            <a:xfrm>
              <a:off x="5943600" y="1341958"/>
              <a:ext cx="625475" cy="6252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rgbClr val="E4E4EF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1200"/>
                </a:spcAft>
                <a:defRPr/>
              </a:pPr>
              <a:endParaRPr lang="en-US" sz="1400" b="1" dirty="0"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EF08A60-03D8-4DE7-9255-658B52843DD9}"/>
              </a:ext>
            </a:extLst>
          </p:cNvPr>
          <p:cNvSpPr/>
          <p:nvPr/>
        </p:nvSpPr>
        <p:spPr>
          <a:xfrm>
            <a:off x="6996113" y="5546725"/>
            <a:ext cx="3692525" cy="727075"/>
          </a:xfrm>
          <a:prstGeom prst="roundRect">
            <a:avLst>
              <a:gd name="adj" fmla="val 50000"/>
            </a:avLst>
          </a:prstGeom>
          <a:solidFill>
            <a:srgbClr val="E4E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tIns="54000" rIns="0" bIns="54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tx1"/>
                </a:solidFill>
              </a:rPr>
              <a:t>Коррупцияга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қарши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курашиш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дастурини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амалга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ошириш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учун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масъул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бўлган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ша</a:t>
            </a:r>
            <a:r>
              <a:rPr lang="tr-TR" sz="1200" dirty="0">
                <a:solidFill>
                  <a:schemeClr val="tx1"/>
                </a:solidFill>
              </a:rPr>
              <a:t>x</a:t>
            </a:r>
            <a:r>
              <a:rPr lang="ru-RU" sz="1200" dirty="0" err="1">
                <a:solidFill>
                  <a:schemeClr val="tx1"/>
                </a:solidFill>
              </a:rPr>
              <a:t>слар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ва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бўлинмаларнинг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мавжудлиги</a:t>
            </a:r>
            <a:r>
              <a:rPr lang="tr-TR" sz="1200" dirty="0">
                <a:solidFill>
                  <a:schemeClr val="tx1"/>
                </a:solidFill>
              </a:rPr>
              <a:t>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C19C519-978F-402E-9DCB-7791121E0046}"/>
              </a:ext>
            </a:extLst>
          </p:cNvPr>
          <p:cNvSpPr/>
          <p:nvPr/>
        </p:nvSpPr>
        <p:spPr>
          <a:xfrm>
            <a:off x="7086600" y="5597525"/>
            <a:ext cx="625475" cy="62547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4E4EF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endParaRPr lang="en-US" sz="1400" b="1" dirty="0"/>
          </a:p>
        </p:txBody>
      </p:sp>
      <p:grpSp>
        <p:nvGrpSpPr>
          <p:cNvPr id="53256" name="Group 18">
            <a:extLst>
              <a:ext uri="{FF2B5EF4-FFF2-40B4-BE49-F238E27FC236}">
                <a16:creationId xmlns:a16="http://schemas.microsoft.com/office/drawing/2014/main" id="{35A8F06C-446E-4CA0-8FF8-37114F0EC9DA}"/>
              </a:ext>
            </a:extLst>
          </p:cNvPr>
          <p:cNvGrpSpPr>
            <a:grpSpLocks/>
          </p:cNvGrpSpPr>
          <p:nvPr/>
        </p:nvGrpSpPr>
        <p:grpSpPr bwMode="auto">
          <a:xfrm>
            <a:off x="7526338" y="4389438"/>
            <a:ext cx="3162300" cy="727075"/>
            <a:chOff x="6383361" y="3873386"/>
            <a:chExt cx="3162277" cy="7268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AEEC22E-A900-4FDA-8A9E-42D334A8AF96}"/>
                </a:ext>
              </a:extLst>
            </p:cNvPr>
            <p:cNvSpPr/>
            <p:nvPr/>
          </p:nvSpPr>
          <p:spPr>
            <a:xfrm>
              <a:off x="6383361" y="3873386"/>
              <a:ext cx="3162277" cy="726853"/>
            </a:xfrm>
            <a:prstGeom prst="roundRect">
              <a:avLst>
                <a:gd name="adj" fmla="val 50000"/>
              </a:avLst>
            </a:prstGeom>
            <a:solidFill>
              <a:srgbClr val="E4E4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2000" tIns="54000" rIns="0" bIns="540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solidFill>
                    <a:schemeClr val="tx1"/>
                  </a:solidFill>
                </a:rPr>
                <a:t>Коррупция</a:t>
              </a:r>
              <a:r>
                <a:rPr lang="tr-TR" sz="1200" dirty="0">
                  <a:solidFill>
                    <a:schemeClr val="tx1"/>
                  </a:solidFill>
                </a:rPr>
                <a:t> x</a:t>
              </a:r>
              <a:r>
                <a:rPr lang="ru-RU" sz="1200" dirty="0" err="1">
                  <a:solidFill>
                    <a:schemeClr val="tx1"/>
                  </a:solidFill>
                </a:rPr>
                <a:t>авфини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аниқлаш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ва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баҳолаш</a:t>
              </a:r>
              <a:r>
                <a:rPr lang="tr-TR" sz="1200" dirty="0">
                  <a:solidFill>
                    <a:schemeClr val="tx1"/>
                  </a:solidFill>
                </a:rPr>
                <a:t>.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7656C97-48D2-4B45-A1CF-768468AE00B1}"/>
                </a:ext>
              </a:extLst>
            </p:cNvPr>
            <p:cNvSpPr/>
            <p:nvPr/>
          </p:nvSpPr>
          <p:spPr>
            <a:xfrm>
              <a:off x="6473847" y="3924170"/>
              <a:ext cx="625470" cy="6252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rgbClr val="E4E4EF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1200"/>
                </a:spcAft>
                <a:defRPr/>
              </a:pPr>
              <a:endParaRPr lang="en-US" sz="1400" b="1" dirty="0"/>
            </a:p>
          </p:txBody>
        </p:sp>
      </p:grpSp>
      <p:grpSp>
        <p:nvGrpSpPr>
          <p:cNvPr id="53257" name="Group 21">
            <a:extLst>
              <a:ext uri="{FF2B5EF4-FFF2-40B4-BE49-F238E27FC236}">
                <a16:creationId xmlns:a16="http://schemas.microsoft.com/office/drawing/2014/main" id="{EF5CE5F3-137C-493F-9E7B-7B987138736C}"/>
              </a:ext>
            </a:extLst>
          </p:cNvPr>
          <p:cNvGrpSpPr>
            <a:grpSpLocks/>
          </p:cNvGrpSpPr>
          <p:nvPr/>
        </p:nvGrpSpPr>
        <p:grpSpPr bwMode="auto">
          <a:xfrm>
            <a:off x="7526338" y="3071813"/>
            <a:ext cx="3162300" cy="727075"/>
            <a:chOff x="6383361" y="2484207"/>
            <a:chExt cx="3162277" cy="7268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27EE9E3-5015-4C0A-ADDE-99897235B3A2}"/>
                </a:ext>
              </a:extLst>
            </p:cNvPr>
            <p:cNvSpPr/>
            <p:nvPr/>
          </p:nvSpPr>
          <p:spPr>
            <a:xfrm>
              <a:off x="6383361" y="2484207"/>
              <a:ext cx="3162277" cy="726853"/>
            </a:xfrm>
            <a:prstGeom prst="roundRect">
              <a:avLst>
                <a:gd name="adj" fmla="val 50000"/>
              </a:avLst>
            </a:prstGeom>
            <a:solidFill>
              <a:srgbClr val="E4E4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2000" tIns="54000" rIns="0" bIns="540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“</a:t>
              </a:r>
              <a:r>
                <a:rPr lang="ru-RU" sz="1200" dirty="0" err="1">
                  <a:solidFill>
                    <a:schemeClr val="tx1"/>
                  </a:solidFill>
                </a:rPr>
                <a:t>Юқоридан</a:t>
              </a:r>
              <a:r>
                <a:rPr lang="en-US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мурожаат</a:t>
              </a:r>
              <a:r>
                <a:rPr lang="ru-RU" sz="1200" dirty="0">
                  <a:solidFill>
                    <a:schemeClr val="tx1"/>
                  </a:solidFill>
                </a:rPr>
                <a:t>" 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73B285D-3031-4D23-A274-B8241685F398}"/>
                </a:ext>
              </a:extLst>
            </p:cNvPr>
            <p:cNvSpPr/>
            <p:nvPr/>
          </p:nvSpPr>
          <p:spPr>
            <a:xfrm>
              <a:off x="6473847" y="2534991"/>
              <a:ext cx="625470" cy="6252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rgbClr val="E4E4EF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1200"/>
                </a:spcAft>
                <a:defRPr/>
              </a:pPr>
              <a:endParaRPr lang="en-US" sz="1400" dirty="0"/>
            </a:p>
          </p:txBody>
        </p:sp>
      </p:grpSp>
      <p:grpSp>
        <p:nvGrpSpPr>
          <p:cNvPr id="53258" name="Group 24">
            <a:extLst>
              <a:ext uri="{FF2B5EF4-FFF2-40B4-BE49-F238E27FC236}">
                <a16:creationId xmlns:a16="http://schemas.microsoft.com/office/drawing/2014/main" id="{A9CBD1BA-4997-4A8E-A48D-2E4C56EFD877}"/>
              </a:ext>
            </a:extLst>
          </p:cNvPr>
          <p:cNvGrpSpPr>
            <a:grpSpLocks/>
          </p:cNvGrpSpPr>
          <p:nvPr/>
        </p:nvGrpSpPr>
        <p:grpSpPr bwMode="auto">
          <a:xfrm>
            <a:off x="6473825" y="2751138"/>
            <a:ext cx="939800" cy="2655887"/>
            <a:chOff x="5330742" y="2288456"/>
            <a:chExt cx="939857" cy="2655722"/>
          </a:xfrm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1DAC1C17-74D0-41B8-9B4A-2E5D9F6C8529}"/>
                </a:ext>
              </a:extLst>
            </p:cNvPr>
            <p:cNvSpPr/>
            <p:nvPr/>
          </p:nvSpPr>
          <p:spPr>
            <a:xfrm>
              <a:off x="5330742" y="2288456"/>
              <a:ext cx="349271" cy="349228"/>
            </a:xfrm>
            <a:prstGeom prst="ellipse">
              <a:avLst/>
            </a:prstGeom>
            <a:solidFill>
              <a:schemeClr val="accent3"/>
            </a:solidFill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/>
                <a:t>01</a:t>
              </a:r>
              <a:endParaRPr lang="en-US" sz="1400" b="1" dirty="0"/>
            </a:p>
          </p:txBody>
        </p:sp>
        <p:sp>
          <p:nvSpPr>
            <p:cNvPr id="27" name="Oval 13">
              <a:extLst>
                <a:ext uri="{FF2B5EF4-FFF2-40B4-BE49-F238E27FC236}">
                  <a16:creationId xmlns:a16="http://schemas.microsoft.com/office/drawing/2014/main" id="{96422AA5-09F2-447B-A26F-F704FAA2541B}"/>
                </a:ext>
              </a:extLst>
            </p:cNvPr>
            <p:cNvSpPr/>
            <p:nvPr/>
          </p:nvSpPr>
          <p:spPr>
            <a:xfrm>
              <a:off x="5921328" y="2874207"/>
              <a:ext cx="349271" cy="349228"/>
            </a:xfrm>
            <a:prstGeom prst="ellipse">
              <a:avLst/>
            </a:prstGeom>
            <a:solidFill>
              <a:schemeClr val="accent3"/>
            </a:solidFill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/>
                <a:t>02</a:t>
              </a:r>
              <a:endParaRPr lang="en-US" sz="1400" b="1" dirty="0"/>
            </a:p>
          </p:txBody>
        </p:sp>
        <p:sp>
          <p:nvSpPr>
            <p:cNvPr id="28" name="Oval 13">
              <a:extLst>
                <a:ext uri="{FF2B5EF4-FFF2-40B4-BE49-F238E27FC236}">
                  <a16:creationId xmlns:a16="http://schemas.microsoft.com/office/drawing/2014/main" id="{F77A6D70-3344-4754-A8DB-5115189948A5}"/>
                </a:ext>
              </a:extLst>
            </p:cNvPr>
            <p:cNvSpPr/>
            <p:nvPr/>
          </p:nvSpPr>
          <p:spPr>
            <a:xfrm>
              <a:off x="5921328" y="4023485"/>
              <a:ext cx="349271" cy="349228"/>
            </a:xfrm>
            <a:prstGeom prst="ellipse">
              <a:avLst/>
            </a:prstGeom>
            <a:solidFill>
              <a:schemeClr val="accent3"/>
            </a:solidFill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/>
                <a:t>03</a:t>
              </a:r>
              <a:endParaRPr lang="en-US" sz="1400" b="1" dirty="0"/>
            </a:p>
          </p:txBody>
        </p:sp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00450B7A-85C4-46E1-9149-20E08FC850D1}"/>
                </a:ext>
              </a:extLst>
            </p:cNvPr>
            <p:cNvSpPr/>
            <p:nvPr/>
          </p:nvSpPr>
          <p:spPr>
            <a:xfrm>
              <a:off x="5330742" y="4594950"/>
              <a:ext cx="349271" cy="349228"/>
            </a:xfrm>
            <a:prstGeom prst="ellipse">
              <a:avLst/>
            </a:prstGeom>
            <a:solidFill>
              <a:schemeClr val="accent3"/>
            </a:solidFill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/>
                <a:t>04</a:t>
              </a:r>
              <a:endParaRPr lang="en-US" sz="1400" b="1" dirty="0"/>
            </a:p>
          </p:txBody>
        </p:sp>
      </p:grpSp>
      <p:grpSp>
        <p:nvGrpSpPr>
          <p:cNvPr id="53259" name="Group 29">
            <a:extLst>
              <a:ext uri="{FF2B5EF4-FFF2-40B4-BE49-F238E27FC236}">
                <a16:creationId xmlns:a16="http://schemas.microsoft.com/office/drawing/2014/main" id="{77A60B87-C4F5-4659-87C7-85E7A794E10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1775" y="1897063"/>
            <a:ext cx="3692525" cy="727075"/>
            <a:chOff x="5853113" y="1291174"/>
            <a:chExt cx="3692525" cy="72685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48EA9D9-BF03-4CB1-8A5D-81A39D5EE50A}"/>
                </a:ext>
              </a:extLst>
            </p:cNvPr>
            <p:cNvSpPr/>
            <p:nvPr/>
          </p:nvSpPr>
          <p:spPr>
            <a:xfrm>
              <a:off x="5853113" y="1291174"/>
              <a:ext cx="3692525" cy="726853"/>
            </a:xfrm>
            <a:prstGeom prst="roundRect">
              <a:avLst>
                <a:gd name="adj" fmla="val 50000"/>
              </a:avLst>
            </a:prstGeom>
            <a:solidFill>
              <a:srgbClr val="E4E4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0" bIns="540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 err="1">
                  <a:solidFill>
                    <a:schemeClr val="tx1"/>
                  </a:solidFill>
                </a:rPr>
                <a:t>Аниқланган</a:t>
              </a:r>
              <a:r>
                <a:rPr lang="tr-TR" sz="1200" dirty="0">
                  <a:solidFill>
                    <a:schemeClr val="tx1"/>
                  </a:solidFill>
                </a:rPr>
                <a:t> x</a:t>
              </a:r>
              <a:r>
                <a:rPr lang="ru-RU" sz="1200" dirty="0" err="1">
                  <a:solidFill>
                    <a:schemeClr val="tx1"/>
                  </a:solidFill>
                </a:rPr>
                <a:t>авфларни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endParaRPr lang="uz-Cyrl-UZ" sz="1200" dirty="0">
                <a:solidFill>
                  <a:schemeClr val="tx1"/>
                </a:solidFill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 err="1">
                  <a:solidFill>
                    <a:schemeClr val="tx1"/>
                  </a:solidFill>
                </a:rPr>
                <a:t>минималлаштириш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бўйича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endParaRPr lang="uz-Cyrl-UZ" sz="1200" dirty="0">
                <a:solidFill>
                  <a:schemeClr val="tx1"/>
                </a:solidFill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 err="1">
                  <a:solidFill>
                    <a:schemeClr val="tx1"/>
                  </a:solidFill>
                </a:rPr>
                <a:t>коррупцияга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қарши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курашиш</a:t>
              </a:r>
              <a:r>
                <a:rPr lang="en-US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чора</a:t>
              </a:r>
              <a:r>
                <a:rPr lang="en-US" sz="1200" dirty="0">
                  <a:solidFill>
                    <a:schemeClr val="tx1"/>
                  </a:solidFill>
                </a:rPr>
                <a:t> –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 err="1">
                  <a:solidFill>
                    <a:schemeClr val="tx1"/>
                  </a:solidFill>
                </a:rPr>
                <a:t>тадбирлари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A08F24A-6CA5-4CAD-B5AC-40F99B39DB26}"/>
                </a:ext>
              </a:extLst>
            </p:cNvPr>
            <p:cNvSpPr/>
            <p:nvPr/>
          </p:nvSpPr>
          <p:spPr>
            <a:xfrm>
              <a:off x="5943600" y="1341958"/>
              <a:ext cx="625475" cy="6252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rgbClr val="E4E4EF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1200"/>
                </a:spcAft>
                <a:defRPr/>
              </a:pPr>
              <a:endParaRPr lang="en-US" sz="1400" b="1" dirty="0"/>
            </a:p>
          </p:txBody>
        </p:sp>
      </p:grpSp>
      <p:grpSp>
        <p:nvGrpSpPr>
          <p:cNvPr id="53260" name="Group 32">
            <a:extLst>
              <a:ext uri="{FF2B5EF4-FFF2-40B4-BE49-F238E27FC236}">
                <a16:creationId xmlns:a16="http://schemas.microsoft.com/office/drawing/2014/main" id="{E9D4C9A9-FEAD-4EBC-A36A-E4CF229D512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1775" y="5546725"/>
            <a:ext cx="3692525" cy="727075"/>
            <a:chOff x="5853113" y="5245148"/>
            <a:chExt cx="3692525" cy="72685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D860A6E-4460-4350-B23D-519287988EBF}"/>
                </a:ext>
              </a:extLst>
            </p:cNvPr>
            <p:cNvSpPr/>
            <p:nvPr/>
          </p:nvSpPr>
          <p:spPr>
            <a:xfrm>
              <a:off x="5853113" y="5245148"/>
              <a:ext cx="3692525" cy="726853"/>
            </a:xfrm>
            <a:prstGeom prst="roundRect">
              <a:avLst>
                <a:gd name="adj" fmla="val 50000"/>
              </a:avLst>
            </a:prstGeom>
            <a:solidFill>
              <a:srgbClr val="E4E4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0" bIns="540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solidFill>
                    <a:schemeClr val="tx1"/>
                  </a:solidFill>
                </a:rPr>
                <a:t>А</a:t>
              </a:r>
              <a:r>
                <a:rPr lang="tr-TR" sz="1200" dirty="0">
                  <a:solidFill>
                    <a:schemeClr val="tx1"/>
                  </a:solidFill>
                </a:rPr>
                <a:t>x</a:t>
              </a:r>
              <a:r>
                <a:rPr lang="ru-RU" sz="1200" dirty="0" err="1">
                  <a:solidFill>
                    <a:schemeClr val="tx1"/>
                  </a:solidFill>
                </a:rPr>
                <a:t>боротлаштириш</a:t>
              </a:r>
              <a:r>
                <a:rPr lang="en-US" sz="1200" dirty="0">
                  <a:solidFill>
                    <a:schemeClr val="tx1"/>
                  </a:solidFill>
                </a:rPr>
                <a:t>,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алоқа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ва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маслаҳат</a:t>
              </a:r>
              <a:r>
                <a:rPr lang="en-US" sz="1200" dirty="0">
                  <a:solidFill>
                    <a:schemeClr val="tx1"/>
                  </a:solidFill>
                </a:rPr>
                <a:t>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x</a:t>
              </a:r>
              <a:r>
                <a:rPr lang="ru-RU" sz="1200" dirty="0" err="1">
                  <a:solidFill>
                    <a:schemeClr val="tx1"/>
                  </a:solidFill>
                </a:rPr>
                <a:t>изматлари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CB89A26-3505-4594-AB29-AAF4A9BEFF76}"/>
                </a:ext>
              </a:extLst>
            </p:cNvPr>
            <p:cNvSpPr/>
            <p:nvPr/>
          </p:nvSpPr>
          <p:spPr>
            <a:xfrm>
              <a:off x="5943600" y="5295932"/>
              <a:ext cx="625475" cy="6252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rgbClr val="E4E4EF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1200"/>
                </a:spcAft>
                <a:defRPr/>
              </a:pPr>
              <a:endParaRPr lang="en-US" sz="1400" b="1" dirty="0"/>
            </a:p>
          </p:txBody>
        </p:sp>
      </p:grpSp>
      <p:grpSp>
        <p:nvGrpSpPr>
          <p:cNvPr id="53261" name="Group 35">
            <a:extLst>
              <a:ext uri="{FF2B5EF4-FFF2-40B4-BE49-F238E27FC236}">
                <a16:creationId xmlns:a16="http://schemas.microsoft.com/office/drawing/2014/main" id="{0EE78D9A-FD93-4DE1-912B-CDB01A194A0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1775" y="4389438"/>
            <a:ext cx="3162300" cy="727075"/>
            <a:chOff x="6383361" y="3873386"/>
            <a:chExt cx="3162277" cy="72685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EC1F5DB-B6FE-4564-9AC4-B98B55F6DFD6}"/>
                </a:ext>
              </a:extLst>
            </p:cNvPr>
            <p:cNvSpPr/>
            <p:nvPr/>
          </p:nvSpPr>
          <p:spPr>
            <a:xfrm>
              <a:off x="6383361" y="3873386"/>
              <a:ext cx="3162277" cy="726853"/>
            </a:xfrm>
            <a:prstGeom prst="roundRect">
              <a:avLst>
                <a:gd name="adj" fmla="val 50000"/>
              </a:avLst>
            </a:prstGeom>
            <a:solidFill>
              <a:srgbClr val="E4E4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0" bIns="540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 err="1">
                  <a:solidFill>
                    <a:schemeClr val="tx1"/>
                  </a:solidFill>
                </a:rPr>
                <a:t>Коррупцияга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қарши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курашиш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endParaRPr lang="en-US" sz="1200" dirty="0">
                <a:solidFill>
                  <a:schemeClr val="tx1"/>
                </a:solidFill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 err="1">
                  <a:solidFill>
                    <a:schemeClr val="tx1"/>
                  </a:solidFill>
                </a:rPr>
                <a:t>масалалари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бўйича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>
                  <a:solidFill>
                    <a:schemeClr val="tx1"/>
                  </a:solidFill>
                </a:rPr>
                <a:t>мониторинг</a:t>
              </a:r>
              <a:r>
                <a:rPr lang="tr-TR" sz="1200" dirty="0">
                  <a:solidFill>
                    <a:schemeClr val="tx1"/>
                  </a:solidFill>
                </a:rPr>
                <a:t>,</a:t>
              </a:r>
              <a:endParaRPr lang="uz-Cyrl-UZ" sz="1200" dirty="0">
                <a:solidFill>
                  <a:schemeClr val="tx1"/>
                </a:solidFill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 err="1">
                  <a:solidFill>
                    <a:schemeClr val="tx1"/>
                  </a:solidFill>
                </a:rPr>
                <a:t>назорат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ва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ҳисобот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>
                  <a:solidFill>
                    <a:schemeClr val="tx1"/>
                  </a:solidFill>
                </a:rPr>
                <a:t>б</a:t>
              </a:r>
              <a:r>
                <a:rPr lang="tr-TR" sz="1200" dirty="0">
                  <a:solidFill>
                    <a:schemeClr val="tx1"/>
                  </a:solidFill>
                </a:rPr>
                <a:t>e</a:t>
              </a:r>
              <a:r>
                <a:rPr lang="ru-RU" sz="1200" dirty="0" err="1">
                  <a:solidFill>
                    <a:schemeClr val="tx1"/>
                  </a:solidFill>
                </a:rPr>
                <a:t>риш</a:t>
              </a:r>
              <a:r>
                <a:rPr lang="tr-TR" sz="1200" dirty="0">
                  <a:solidFill>
                    <a:schemeClr val="tx1"/>
                  </a:solidFill>
                </a:rPr>
                <a:t>.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668BB4C-87A9-463F-8C5F-784A9CDC05D3}"/>
                </a:ext>
              </a:extLst>
            </p:cNvPr>
            <p:cNvSpPr/>
            <p:nvPr/>
          </p:nvSpPr>
          <p:spPr>
            <a:xfrm>
              <a:off x="6473847" y="3924170"/>
              <a:ext cx="625470" cy="6252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rgbClr val="E4E4EF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1200"/>
                </a:spcAft>
                <a:defRPr/>
              </a:pPr>
              <a:endParaRPr lang="en-US" sz="1400" b="1" dirty="0"/>
            </a:p>
          </p:txBody>
        </p:sp>
      </p:grpSp>
      <p:grpSp>
        <p:nvGrpSpPr>
          <p:cNvPr id="53262" name="Group 38">
            <a:extLst>
              <a:ext uri="{FF2B5EF4-FFF2-40B4-BE49-F238E27FC236}">
                <a16:creationId xmlns:a16="http://schemas.microsoft.com/office/drawing/2014/main" id="{3817EE41-E888-4E6C-841C-30381713B89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1775" y="3071813"/>
            <a:ext cx="3162300" cy="727075"/>
            <a:chOff x="6383361" y="2484207"/>
            <a:chExt cx="3162277" cy="726853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A3839A1-5BA6-42A1-AB05-918EDB9BE457}"/>
                </a:ext>
              </a:extLst>
            </p:cNvPr>
            <p:cNvSpPr/>
            <p:nvPr/>
          </p:nvSpPr>
          <p:spPr>
            <a:xfrm>
              <a:off x="6383361" y="2484207"/>
              <a:ext cx="3162277" cy="726853"/>
            </a:xfrm>
            <a:prstGeom prst="roundRect">
              <a:avLst>
                <a:gd name="adj" fmla="val 50000"/>
              </a:avLst>
            </a:prstGeom>
            <a:solidFill>
              <a:srgbClr val="E4E4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0" bIns="540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 err="1">
                  <a:solidFill>
                    <a:schemeClr val="tx1"/>
                  </a:solidFill>
                </a:rPr>
                <a:t>Аниқланган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қоидабузарликларга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endParaRPr lang="en-US" sz="1200" dirty="0">
                <a:solidFill>
                  <a:schemeClr val="tx1"/>
                </a:solidFill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 err="1">
                  <a:solidFill>
                    <a:schemeClr val="tx1"/>
                  </a:solidFill>
                </a:rPr>
                <a:t>қарши</a:t>
              </a:r>
              <a:r>
                <a:rPr lang="en-US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чора</a:t>
              </a:r>
              <a:r>
                <a:rPr lang="en-US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кўриш</a:t>
              </a:r>
              <a:r>
                <a:rPr lang="en-US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ва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endParaRPr lang="en-US" sz="1200" dirty="0">
                <a:solidFill>
                  <a:schemeClr val="tx1"/>
                </a:solidFill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 err="1">
                  <a:solidFill>
                    <a:schemeClr val="tx1"/>
                  </a:solidFill>
                </a:rPr>
                <a:t>жавобгарликка</a:t>
              </a:r>
              <a:r>
                <a:rPr lang="tr-TR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тортиш</a:t>
              </a:r>
              <a:r>
                <a:rPr lang="tr-TR" sz="1200" dirty="0">
                  <a:solidFill>
                    <a:schemeClr val="tx1"/>
                  </a:solidFill>
                </a:rPr>
                <a:t>.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8062AFD-6A0D-4F60-A09D-28A6163866A7}"/>
                </a:ext>
              </a:extLst>
            </p:cNvPr>
            <p:cNvSpPr/>
            <p:nvPr/>
          </p:nvSpPr>
          <p:spPr>
            <a:xfrm>
              <a:off x="6473847" y="2534991"/>
              <a:ext cx="625470" cy="6252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rgbClr val="E4E4EF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1200"/>
                </a:spcAft>
                <a:defRPr/>
              </a:pPr>
              <a:endParaRPr lang="en-US" sz="1400" b="1" dirty="0"/>
            </a:p>
          </p:txBody>
        </p:sp>
      </p:grpSp>
      <p:grpSp>
        <p:nvGrpSpPr>
          <p:cNvPr id="53263" name="Group 41">
            <a:extLst>
              <a:ext uri="{FF2B5EF4-FFF2-40B4-BE49-F238E27FC236}">
                <a16:creationId xmlns:a16="http://schemas.microsoft.com/office/drawing/2014/main" id="{0444B7CF-0DA8-4B9C-9E24-F49B247E67B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776788" y="2751138"/>
            <a:ext cx="939800" cy="2655887"/>
            <a:chOff x="5330742" y="2288456"/>
            <a:chExt cx="939857" cy="2655722"/>
          </a:xfrm>
        </p:grpSpPr>
        <p:sp>
          <p:nvSpPr>
            <p:cNvPr id="43" name="Oval 13">
              <a:extLst>
                <a:ext uri="{FF2B5EF4-FFF2-40B4-BE49-F238E27FC236}">
                  <a16:creationId xmlns:a16="http://schemas.microsoft.com/office/drawing/2014/main" id="{B5254C3B-7CEB-4ED0-9BBD-3E4EFFD8E24A}"/>
                </a:ext>
              </a:extLst>
            </p:cNvPr>
            <p:cNvSpPr/>
            <p:nvPr/>
          </p:nvSpPr>
          <p:spPr>
            <a:xfrm>
              <a:off x="5330742" y="2288456"/>
              <a:ext cx="349271" cy="349228"/>
            </a:xfrm>
            <a:prstGeom prst="ellipse">
              <a:avLst/>
            </a:prstGeom>
            <a:solidFill>
              <a:schemeClr val="accent3"/>
            </a:solidFill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/>
                <a:t>08</a:t>
              </a:r>
              <a:endParaRPr lang="en-US" sz="1400" b="1" dirty="0"/>
            </a:p>
          </p:txBody>
        </p:sp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D4EDCF9A-E52D-434B-BF59-6B6D19AF24A9}"/>
                </a:ext>
              </a:extLst>
            </p:cNvPr>
            <p:cNvSpPr/>
            <p:nvPr/>
          </p:nvSpPr>
          <p:spPr>
            <a:xfrm>
              <a:off x="5921328" y="2874207"/>
              <a:ext cx="349271" cy="349228"/>
            </a:xfrm>
            <a:prstGeom prst="ellipse">
              <a:avLst/>
            </a:prstGeom>
            <a:solidFill>
              <a:schemeClr val="accent3"/>
            </a:solidFill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/>
                <a:t>07</a:t>
              </a:r>
              <a:endParaRPr lang="en-US" sz="1400" b="1" dirty="0"/>
            </a:p>
          </p:txBody>
        </p:sp>
        <p:sp>
          <p:nvSpPr>
            <p:cNvPr id="45" name="Oval 13">
              <a:extLst>
                <a:ext uri="{FF2B5EF4-FFF2-40B4-BE49-F238E27FC236}">
                  <a16:creationId xmlns:a16="http://schemas.microsoft.com/office/drawing/2014/main" id="{9D491B1E-FFDF-434D-A152-CDDA56F24940}"/>
                </a:ext>
              </a:extLst>
            </p:cNvPr>
            <p:cNvSpPr/>
            <p:nvPr/>
          </p:nvSpPr>
          <p:spPr>
            <a:xfrm>
              <a:off x="5921328" y="4023485"/>
              <a:ext cx="349271" cy="349228"/>
            </a:xfrm>
            <a:prstGeom prst="ellipse">
              <a:avLst/>
            </a:prstGeom>
            <a:solidFill>
              <a:schemeClr val="accent3"/>
            </a:solidFill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/>
                <a:t>06</a:t>
              </a:r>
              <a:endParaRPr lang="en-US" sz="1400" b="1" dirty="0"/>
            </a:p>
          </p:txBody>
        </p:sp>
        <p:sp>
          <p:nvSpPr>
            <p:cNvPr id="46" name="Oval 13">
              <a:extLst>
                <a:ext uri="{FF2B5EF4-FFF2-40B4-BE49-F238E27FC236}">
                  <a16:creationId xmlns:a16="http://schemas.microsoft.com/office/drawing/2014/main" id="{B3F1065F-160B-4138-9AA7-3DFD251733D0}"/>
                </a:ext>
              </a:extLst>
            </p:cNvPr>
            <p:cNvSpPr/>
            <p:nvPr/>
          </p:nvSpPr>
          <p:spPr>
            <a:xfrm>
              <a:off x="5330742" y="4594950"/>
              <a:ext cx="349271" cy="349228"/>
            </a:xfrm>
            <a:prstGeom prst="ellipse">
              <a:avLst/>
            </a:prstGeom>
            <a:solidFill>
              <a:schemeClr val="accent3"/>
            </a:solidFill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/>
                <a:t>05</a:t>
              </a:r>
              <a:endParaRPr lang="en-US" sz="1400" b="1" dirty="0"/>
            </a:p>
          </p:txBody>
        </p:sp>
      </p:grpSp>
      <p:sp>
        <p:nvSpPr>
          <p:cNvPr id="53264" name="Text Placeholder 3">
            <a:extLst>
              <a:ext uri="{FF2B5EF4-FFF2-40B4-BE49-F238E27FC236}">
                <a16:creationId xmlns:a16="http://schemas.microsoft.com/office/drawing/2014/main" id="{E0DE8835-8359-4CB3-B612-5B1DC17C3FA6}"/>
              </a:ext>
            </a:extLst>
          </p:cNvPr>
          <p:cNvSpPr>
            <a:spLocks/>
          </p:cNvSpPr>
          <p:nvPr/>
        </p:nvSpPr>
        <p:spPr bwMode="auto">
          <a:xfrm>
            <a:off x="1493838" y="985838"/>
            <a:ext cx="9194800" cy="630237"/>
          </a:xfrm>
          <a:prstGeom prst="roundRect">
            <a:avLst>
              <a:gd name="adj" fmla="val 19329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2000" tIns="72000" rIns="72000" bIns="72000" anchor="ctr"/>
          <a:lstStyle>
            <a:lvl1pPr defTabSz="7429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429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defTabSz="7429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defTabSz="7429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defTabSz="7429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74295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74295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74295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74295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altLang="en-US" sz="1200">
                <a:solidFill>
                  <a:srgbClr val="7740FF"/>
                </a:solidFill>
              </a:rPr>
              <a:t>Ушбу</a:t>
            </a:r>
            <a:r>
              <a:rPr lang="tr-TR" altLang="en-US" sz="1200">
                <a:solidFill>
                  <a:srgbClr val="7740FF"/>
                </a:solidFill>
              </a:rPr>
              <a:t> </a:t>
            </a:r>
            <a:r>
              <a:rPr lang="ru-RU" altLang="en-US" sz="1200">
                <a:solidFill>
                  <a:srgbClr val="7740FF"/>
                </a:solidFill>
              </a:rPr>
              <a:t>с</a:t>
            </a:r>
            <a:r>
              <a:rPr lang="tr-TR" altLang="en-US" sz="1200">
                <a:solidFill>
                  <a:srgbClr val="7740FF"/>
                </a:solidFill>
              </a:rPr>
              <a:t>xe</a:t>
            </a:r>
            <a:r>
              <a:rPr lang="ru-RU" altLang="en-US" sz="1200">
                <a:solidFill>
                  <a:srgbClr val="7740FF"/>
                </a:solidFill>
              </a:rPr>
              <a:t>ма</a:t>
            </a:r>
            <a:r>
              <a:rPr lang="tr-TR" altLang="en-US" sz="1200">
                <a:solidFill>
                  <a:srgbClr val="7740FF"/>
                </a:solidFill>
              </a:rPr>
              <a:t> </a:t>
            </a:r>
            <a:r>
              <a:rPr lang="ru-RU" altLang="en-US" sz="1200">
                <a:solidFill>
                  <a:srgbClr val="7740FF"/>
                </a:solidFill>
              </a:rPr>
              <a:t>коррупцияга</a:t>
            </a:r>
            <a:r>
              <a:rPr lang="tr-TR" altLang="en-US" sz="1200">
                <a:solidFill>
                  <a:srgbClr val="7740FF"/>
                </a:solidFill>
              </a:rPr>
              <a:t> </a:t>
            </a:r>
            <a:r>
              <a:rPr lang="ru-RU" altLang="en-US" sz="1200">
                <a:solidFill>
                  <a:srgbClr val="7740FF"/>
                </a:solidFill>
              </a:rPr>
              <a:t>қарши</a:t>
            </a:r>
            <a:r>
              <a:rPr lang="tr-TR" altLang="en-US" sz="1200">
                <a:solidFill>
                  <a:srgbClr val="7740FF"/>
                </a:solidFill>
              </a:rPr>
              <a:t> </a:t>
            </a:r>
            <a:r>
              <a:rPr lang="ru-RU" altLang="en-US" sz="1200">
                <a:solidFill>
                  <a:srgbClr val="7740FF"/>
                </a:solidFill>
              </a:rPr>
              <a:t>самарали</a:t>
            </a:r>
            <a:r>
              <a:rPr lang="tr-TR" altLang="en-US" sz="1200">
                <a:solidFill>
                  <a:srgbClr val="7740FF"/>
                </a:solidFill>
              </a:rPr>
              <a:t> </a:t>
            </a:r>
            <a:r>
              <a:rPr lang="ru-RU" altLang="en-US" sz="1200">
                <a:solidFill>
                  <a:srgbClr val="7740FF"/>
                </a:solidFill>
              </a:rPr>
              <a:t>тизимни</a:t>
            </a:r>
            <a:r>
              <a:rPr lang="tr-TR" altLang="en-US" sz="1200">
                <a:solidFill>
                  <a:srgbClr val="7740FF"/>
                </a:solidFill>
              </a:rPr>
              <a:t> </a:t>
            </a:r>
            <a:r>
              <a:rPr lang="ru-RU" altLang="en-US" sz="1200">
                <a:solidFill>
                  <a:srgbClr val="7740FF"/>
                </a:solidFill>
              </a:rPr>
              <a:t>намойиш</a:t>
            </a:r>
            <a:r>
              <a:rPr lang="tr-TR" altLang="en-US" sz="1200">
                <a:solidFill>
                  <a:srgbClr val="7740FF"/>
                </a:solidFill>
              </a:rPr>
              <a:t> </a:t>
            </a:r>
            <a:r>
              <a:rPr lang="uz-Cyrl-UZ" altLang="en-US" sz="1200">
                <a:solidFill>
                  <a:srgbClr val="7740FF"/>
                </a:solidFill>
              </a:rPr>
              <a:t>э</a:t>
            </a:r>
            <a:r>
              <a:rPr lang="ru-RU" altLang="en-US" sz="1200">
                <a:solidFill>
                  <a:srgbClr val="7740FF"/>
                </a:solidFill>
              </a:rPr>
              <a:t>тади</a:t>
            </a:r>
            <a:r>
              <a:rPr lang="tr-TR" altLang="en-US" sz="1200">
                <a:solidFill>
                  <a:srgbClr val="7740FF"/>
                </a:solidFill>
              </a:rPr>
              <a:t>, </a:t>
            </a:r>
            <a:r>
              <a:rPr lang="ru-RU" altLang="en-US" sz="1200">
                <a:solidFill>
                  <a:srgbClr val="7740FF"/>
                </a:solidFill>
              </a:rPr>
              <a:t>унинг</a:t>
            </a:r>
            <a:r>
              <a:rPr lang="tr-TR" altLang="en-US" sz="1200">
                <a:solidFill>
                  <a:srgbClr val="7740FF"/>
                </a:solidFill>
              </a:rPr>
              <a:t> </a:t>
            </a:r>
            <a:r>
              <a:rPr lang="ru-RU" altLang="en-US" sz="1200">
                <a:solidFill>
                  <a:srgbClr val="7740FF"/>
                </a:solidFill>
              </a:rPr>
              <a:t>барча</a:t>
            </a:r>
            <a:r>
              <a:rPr lang="tr-TR" altLang="en-US" sz="1200">
                <a:solidFill>
                  <a:srgbClr val="7740FF"/>
                </a:solidFill>
              </a:rPr>
              <a:t> </a:t>
            </a:r>
            <a:r>
              <a:rPr lang="ru-RU" altLang="en-US" sz="1200">
                <a:solidFill>
                  <a:srgbClr val="7740FF"/>
                </a:solidFill>
              </a:rPr>
              <a:t>таркибий</a:t>
            </a:r>
            <a:r>
              <a:rPr lang="tr-TR" altLang="en-US" sz="1200">
                <a:solidFill>
                  <a:srgbClr val="7740FF"/>
                </a:solidFill>
              </a:rPr>
              <a:t> </a:t>
            </a:r>
            <a:r>
              <a:rPr lang="ru-RU" altLang="en-US" sz="1200">
                <a:solidFill>
                  <a:srgbClr val="7740FF"/>
                </a:solidFill>
              </a:rPr>
              <a:t>эл</a:t>
            </a:r>
            <a:r>
              <a:rPr lang="tr-TR" altLang="en-US" sz="1200">
                <a:solidFill>
                  <a:srgbClr val="7740FF"/>
                </a:solidFill>
              </a:rPr>
              <a:t>e</a:t>
            </a:r>
            <a:r>
              <a:rPr lang="ru-RU" altLang="en-US" sz="1200">
                <a:solidFill>
                  <a:srgbClr val="7740FF"/>
                </a:solidFill>
              </a:rPr>
              <a:t>м</a:t>
            </a:r>
            <a:r>
              <a:rPr lang="tr-TR" altLang="en-US" sz="1200">
                <a:solidFill>
                  <a:srgbClr val="7740FF"/>
                </a:solidFill>
              </a:rPr>
              <a:t>e</a:t>
            </a:r>
            <a:r>
              <a:rPr lang="ru-RU" altLang="en-US" sz="1200">
                <a:solidFill>
                  <a:srgbClr val="7740FF"/>
                </a:solidFill>
              </a:rPr>
              <a:t>нтлари</a:t>
            </a:r>
            <a:r>
              <a:rPr lang="tr-TR" altLang="en-US" sz="1200">
                <a:solidFill>
                  <a:srgbClr val="7740FF"/>
                </a:solidFill>
              </a:rPr>
              <a:t> </a:t>
            </a:r>
            <a:r>
              <a:rPr lang="ru-RU" altLang="en-US" sz="1200">
                <a:solidFill>
                  <a:srgbClr val="7740FF"/>
                </a:solidFill>
              </a:rPr>
              <a:t>бир</a:t>
            </a:r>
            <a:r>
              <a:rPr lang="tr-TR" altLang="en-US" sz="1200">
                <a:solidFill>
                  <a:srgbClr val="7740FF"/>
                </a:solidFill>
              </a:rPr>
              <a:t> </a:t>
            </a:r>
            <a:r>
              <a:rPr lang="ru-RU" altLang="en-US" sz="1200">
                <a:solidFill>
                  <a:srgbClr val="7740FF"/>
                </a:solidFill>
              </a:rPr>
              <a:t>бутун</a:t>
            </a:r>
            <a:r>
              <a:rPr lang="tr-TR" altLang="en-US" sz="1200">
                <a:solidFill>
                  <a:srgbClr val="7740FF"/>
                </a:solidFill>
              </a:rPr>
              <a:t> </a:t>
            </a:r>
            <a:r>
              <a:rPr lang="ru-RU" altLang="en-US" sz="1200">
                <a:solidFill>
                  <a:srgbClr val="7740FF"/>
                </a:solidFill>
              </a:rPr>
              <a:t>сифатида</a:t>
            </a:r>
            <a:r>
              <a:rPr lang="tr-TR" altLang="en-US" sz="1200">
                <a:solidFill>
                  <a:srgbClr val="7740FF"/>
                </a:solidFill>
              </a:rPr>
              <a:t> </a:t>
            </a:r>
            <a:r>
              <a:rPr lang="ru-RU" altLang="en-US" sz="1200">
                <a:solidFill>
                  <a:srgbClr val="7740FF"/>
                </a:solidFill>
              </a:rPr>
              <a:t>ишлайди</a:t>
            </a:r>
            <a:r>
              <a:rPr lang="tr-TR" altLang="en-US" sz="1200">
                <a:solidFill>
                  <a:srgbClr val="7740FF"/>
                </a:solidFill>
              </a:rPr>
              <a:t> </a:t>
            </a:r>
            <a:r>
              <a:rPr lang="ru-RU" altLang="en-US" sz="1200">
                <a:solidFill>
                  <a:srgbClr val="7740FF"/>
                </a:solidFill>
              </a:rPr>
              <a:t>ва</a:t>
            </a:r>
            <a:r>
              <a:rPr lang="tr-TR" altLang="en-US" sz="1200">
                <a:solidFill>
                  <a:srgbClr val="7740FF"/>
                </a:solidFill>
              </a:rPr>
              <a:t> </a:t>
            </a:r>
            <a:r>
              <a:rPr lang="ru-RU" altLang="en-US" sz="1200">
                <a:solidFill>
                  <a:srgbClr val="7740FF"/>
                </a:solidFill>
              </a:rPr>
              <a:t>коррупция</a:t>
            </a:r>
            <a:r>
              <a:rPr lang="tr-TR" altLang="en-US" sz="1200">
                <a:solidFill>
                  <a:srgbClr val="7740FF"/>
                </a:solidFill>
              </a:rPr>
              <a:t> x</a:t>
            </a:r>
            <a:r>
              <a:rPr lang="ru-RU" altLang="en-US" sz="1200">
                <a:solidFill>
                  <a:srgbClr val="7740FF"/>
                </a:solidFill>
              </a:rPr>
              <a:t>авфини</a:t>
            </a:r>
            <a:r>
              <a:rPr lang="tr-TR" altLang="en-US" sz="1200">
                <a:solidFill>
                  <a:srgbClr val="7740FF"/>
                </a:solidFill>
              </a:rPr>
              <a:t> </a:t>
            </a:r>
            <a:r>
              <a:rPr lang="ru-RU" altLang="en-US" sz="1200">
                <a:solidFill>
                  <a:srgbClr val="7740FF"/>
                </a:solidFill>
              </a:rPr>
              <a:t>минималлаштиради</a:t>
            </a:r>
            <a:r>
              <a:rPr lang="tr-TR" altLang="en-US" sz="1200">
                <a:solidFill>
                  <a:srgbClr val="7740FF"/>
                </a:solidFill>
              </a:rPr>
              <a:t>.</a:t>
            </a:r>
            <a:endParaRPr lang="ru-RU" altLang="en-US" sz="1200">
              <a:solidFill>
                <a:srgbClr val="7740FF"/>
              </a:solidFill>
            </a:endParaRPr>
          </a:p>
        </p:txBody>
      </p:sp>
      <p:grpSp>
        <p:nvGrpSpPr>
          <p:cNvPr id="53265" name="Group 47">
            <a:extLst>
              <a:ext uri="{FF2B5EF4-FFF2-40B4-BE49-F238E27FC236}">
                <a16:creationId xmlns:a16="http://schemas.microsoft.com/office/drawing/2014/main" id="{67FEBE52-38E5-44A9-A0E7-7606723E00ED}"/>
              </a:ext>
            </a:extLst>
          </p:cNvPr>
          <p:cNvGrpSpPr>
            <a:grpSpLocks/>
          </p:cNvGrpSpPr>
          <p:nvPr/>
        </p:nvGrpSpPr>
        <p:grpSpPr bwMode="auto">
          <a:xfrm>
            <a:off x="1466850" y="603250"/>
            <a:ext cx="482600" cy="600075"/>
            <a:chOff x="308288" y="933576"/>
            <a:chExt cx="481622" cy="599694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94FB77CF-3756-46A9-88F6-F39B1463234E}"/>
                </a:ext>
              </a:extLst>
            </p:cNvPr>
            <p:cNvSpPr/>
            <p:nvPr/>
          </p:nvSpPr>
          <p:spPr>
            <a:xfrm>
              <a:off x="357401" y="968479"/>
              <a:ext cx="432509" cy="564791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sz="6600" b="1" dirty="0">
                  <a:solidFill>
                    <a:srgbClr val="E4E4EF"/>
                  </a:solidFill>
                </a:rPr>
                <a:t>“</a:t>
              </a:r>
              <a:endParaRPr lang="ru-RU" sz="6600" dirty="0">
                <a:solidFill>
                  <a:srgbClr val="E4E4EF"/>
                </a:solidFill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47CE134-9603-4BC9-9775-26DA4AB2ACAE}"/>
                </a:ext>
              </a:extLst>
            </p:cNvPr>
            <p:cNvSpPr/>
            <p:nvPr/>
          </p:nvSpPr>
          <p:spPr>
            <a:xfrm>
              <a:off x="308288" y="933576"/>
              <a:ext cx="431800" cy="565150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sz="6600" b="1" dirty="0">
                  <a:ln>
                    <a:solidFill>
                      <a:schemeClr val="tx1"/>
                    </a:solidFill>
                  </a:ln>
                  <a:solidFill>
                    <a:schemeClr val="accent3"/>
                  </a:solidFill>
                </a:rPr>
                <a:t>“</a:t>
              </a:r>
              <a:endParaRPr lang="ru-RU" sz="6600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</a:endParaRPr>
            </a:p>
          </p:txBody>
        </p:sp>
      </p:grpSp>
      <p:grpSp>
        <p:nvGrpSpPr>
          <p:cNvPr id="53266" name="Group 50">
            <a:extLst>
              <a:ext uri="{FF2B5EF4-FFF2-40B4-BE49-F238E27FC236}">
                <a16:creationId xmlns:a16="http://schemas.microsoft.com/office/drawing/2014/main" id="{67F60F39-4189-4D90-80DC-CC04FA430CBF}"/>
              </a:ext>
            </a:extLst>
          </p:cNvPr>
          <p:cNvGrpSpPr>
            <a:grpSpLocks/>
          </p:cNvGrpSpPr>
          <p:nvPr/>
        </p:nvGrpSpPr>
        <p:grpSpPr bwMode="auto">
          <a:xfrm>
            <a:off x="10267950" y="1414463"/>
            <a:ext cx="481013" cy="600075"/>
            <a:chOff x="8952410" y="5956681"/>
            <a:chExt cx="481622" cy="59969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444E6C93-650A-47F2-9975-4E3C38D6284A}"/>
                </a:ext>
              </a:extLst>
            </p:cNvPr>
            <p:cNvSpPr/>
            <p:nvPr/>
          </p:nvSpPr>
          <p:spPr>
            <a:xfrm flipV="1">
              <a:off x="9001685" y="5991584"/>
              <a:ext cx="432347" cy="564791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sz="6600" b="1" dirty="0">
                  <a:solidFill>
                    <a:srgbClr val="E4E4EF"/>
                  </a:solidFill>
                </a:rPr>
                <a:t>“</a:t>
              </a:r>
              <a:endParaRPr lang="ru-RU" sz="6600" dirty="0">
                <a:solidFill>
                  <a:srgbClr val="E4E4EF"/>
                </a:solidFill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9954287D-D53B-4F1D-B247-439E93311969}"/>
                </a:ext>
              </a:extLst>
            </p:cNvPr>
            <p:cNvSpPr/>
            <p:nvPr/>
          </p:nvSpPr>
          <p:spPr>
            <a:xfrm flipV="1">
              <a:off x="8952410" y="5956681"/>
              <a:ext cx="431800" cy="565150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sz="6600" b="1" dirty="0">
                  <a:ln>
                    <a:solidFill>
                      <a:schemeClr val="tx1"/>
                    </a:solidFill>
                  </a:ln>
                  <a:solidFill>
                    <a:schemeClr val="accent3"/>
                  </a:solidFill>
                </a:rPr>
                <a:t>“</a:t>
              </a:r>
              <a:endParaRPr lang="ru-RU" sz="6600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</a:endParaRPr>
            </a:p>
          </p:txBody>
        </p:sp>
      </p:grpSp>
      <p:grpSp>
        <p:nvGrpSpPr>
          <p:cNvPr id="42" name="Group 53">
            <a:extLst>
              <a:ext uri="{FF2B5EF4-FFF2-40B4-BE49-F238E27FC236}">
                <a16:creationId xmlns:a16="http://schemas.microsoft.com/office/drawing/2014/main" id="{82DB5982-49DD-466B-B6F5-4F64C74FCD81}"/>
              </a:ext>
            </a:extLst>
          </p:cNvPr>
          <p:cNvGrpSpPr/>
          <p:nvPr/>
        </p:nvGrpSpPr>
        <p:grpSpPr>
          <a:xfrm>
            <a:off x="6874850" y="2411988"/>
            <a:ext cx="698193" cy="3385462"/>
            <a:chOff x="5731849" y="2411988"/>
            <a:chExt cx="698193" cy="3385462"/>
          </a:xfrm>
          <a:solidFill>
            <a:srgbClr val="E4E4EF"/>
          </a:solidFill>
        </p:grpSpPr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99A91653-E2C3-47B5-A691-1DEF2E43473A}"/>
                </a:ext>
              </a:extLst>
            </p:cNvPr>
            <p:cNvSpPr/>
            <p:nvPr/>
          </p:nvSpPr>
          <p:spPr>
            <a:xfrm rot="15127384">
              <a:off x="6290430" y="3396730"/>
              <a:ext cx="137457" cy="14176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55C4D482-78D4-4A62-A4CB-41FB6F46EF17}"/>
                </a:ext>
              </a:extLst>
            </p:cNvPr>
            <p:cNvSpPr/>
            <p:nvPr/>
          </p:nvSpPr>
          <p:spPr>
            <a:xfrm rot="13371320">
              <a:off x="5731850" y="2411988"/>
              <a:ext cx="184907" cy="4679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79E888DF-95A0-41A2-8144-9D7B19242DE9}"/>
                </a:ext>
              </a:extLst>
            </p:cNvPr>
            <p:cNvSpPr/>
            <p:nvPr/>
          </p:nvSpPr>
          <p:spPr>
            <a:xfrm rot="8228680" flipV="1">
              <a:off x="5731849" y="5329510"/>
              <a:ext cx="184907" cy="4679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0C16A799-3332-4179-A1A1-C7BC18CF0633}"/>
                </a:ext>
              </a:extLst>
            </p:cNvPr>
            <p:cNvSpPr/>
            <p:nvPr/>
          </p:nvSpPr>
          <p:spPr>
            <a:xfrm rot="6472616" flipV="1">
              <a:off x="6290430" y="4642218"/>
              <a:ext cx="137457" cy="14176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53268" name="Group 58">
            <a:extLst>
              <a:ext uri="{FF2B5EF4-FFF2-40B4-BE49-F238E27FC236}">
                <a16:creationId xmlns:a16="http://schemas.microsoft.com/office/drawing/2014/main" id="{F6749653-FD94-4B90-BC35-D9D886D0C53B}"/>
              </a:ext>
            </a:extLst>
          </p:cNvPr>
          <p:cNvGrpSpPr>
            <a:grpSpLocks/>
          </p:cNvGrpSpPr>
          <p:nvPr/>
        </p:nvGrpSpPr>
        <p:grpSpPr bwMode="auto">
          <a:xfrm>
            <a:off x="7208838" y="2041525"/>
            <a:ext cx="382587" cy="415925"/>
            <a:chOff x="462719" y="4887354"/>
            <a:chExt cx="721286" cy="786385"/>
          </a:xfrm>
        </p:grpSpPr>
        <p:sp>
          <p:nvSpPr>
            <p:cNvPr id="53556" name="Freeform: Shape 59">
              <a:extLst>
                <a:ext uri="{FF2B5EF4-FFF2-40B4-BE49-F238E27FC236}">
                  <a16:creationId xmlns:a16="http://schemas.microsoft.com/office/drawing/2014/main" id="{A61669CB-9693-439F-94C0-006B475D2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097" y="5024192"/>
              <a:ext cx="606244" cy="649547"/>
            </a:xfrm>
            <a:custGeom>
              <a:avLst/>
              <a:gdLst>
                <a:gd name="T0" fmla="*/ 595609 w 606243"/>
                <a:gd name="T1" fmla="*/ 10867 h 649546"/>
                <a:gd name="T2" fmla="*/ 595609 w 606243"/>
                <a:gd name="T3" fmla="*/ 648583 h 649546"/>
                <a:gd name="T4" fmla="*/ 10867 w 606243"/>
                <a:gd name="T5" fmla="*/ 648583 h 649546"/>
                <a:gd name="T6" fmla="*/ 10867 w 606243"/>
                <a:gd name="T7" fmla="*/ 10867 h 6495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6243"/>
                <a:gd name="T13" fmla="*/ 0 h 649546"/>
                <a:gd name="T14" fmla="*/ 606243 w 606243"/>
                <a:gd name="T15" fmla="*/ 649546 h 6495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6243" h="649546">
                  <a:moveTo>
                    <a:pt x="595604" y="10867"/>
                  </a:moveTo>
                  <a:lnTo>
                    <a:pt x="595604" y="648578"/>
                  </a:lnTo>
                  <a:lnTo>
                    <a:pt x="10867" y="648578"/>
                  </a:lnTo>
                  <a:lnTo>
                    <a:pt x="10867" y="10867"/>
                  </a:lnTo>
                </a:path>
              </a:pathLst>
            </a:custGeom>
            <a:noFill/>
            <a:ln w="9561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57" name="Freeform: Shape 60">
              <a:extLst>
                <a:ext uri="{FF2B5EF4-FFF2-40B4-BE49-F238E27FC236}">
                  <a16:creationId xmlns:a16="http://schemas.microsoft.com/office/drawing/2014/main" id="{AB69E9E2-266F-409F-B410-D5B6C8091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103" y="5520878"/>
              <a:ext cx="461900" cy="14434"/>
            </a:xfrm>
            <a:custGeom>
              <a:avLst/>
              <a:gdLst>
                <a:gd name="T0" fmla="*/ 10867 w 461899"/>
                <a:gd name="T1" fmla="*/ 10867 h 14434"/>
                <a:gd name="T2" fmla="*/ 455595 w 461899"/>
                <a:gd name="T3" fmla="*/ 10867 h 14434"/>
                <a:gd name="T4" fmla="*/ 0 60000 65536"/>
                <a:gd name="T5" fmla="*/ 0 60000 65536"/>
                <a:gd name="T6" fmla="*/ 0 w 461899"/>
                <a:gd name="T7" fmla="*/ 0 h 14434"/>
                <a:gd name="T8" fmla="*/ 461899 w 461899"/>
                <a:gd name="T9" fmla="*/ 14434 h 1443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61899" h="14434">
                  <a:moveTo>
                    <a:pt x="10867" y="10867"/>
                  </a:moveTo>
                  <a:lnTo>
                    <a:pt x="455590" y="10867"/>
                  </a:lnTo>
                </a:path>
              </a:pathLst>
            </a:custGeom>
            <a:noFill/>
            <a:ln w="9561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58" name="Freeform: Shape 61">
              <a:extLst>
                <a:ext uri="{FF2B5EF4-FFF2-40B4-BE49-F238E27FC236}">
                  <a16:creationId xmlns:a16="http://schemas.microsoft.com/office/drawing/2014/main" id="{441B16ED-79EC-4003-9DA4-1F1F59F22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103" y="5590596"/>
              <a:ext cx="158778" cy="14434"/>
            </a:xfrm>
            <a:custGeom>
              <a:avLst/>
              <a:gdLst>
                <a:gd name="T0" fmla="*/ 10867 w 158778"/>
                <a:gd name="T1" fmla="*/ 10867 h 14434"/>
                <a:gd name="T2" fmla="*/ 152324 w 158778"/>
                <a:gd name="T3" fmla="*/ 10867 h 14434"/>
                <a:gd name="T4" fmla="*/ 0 60000 65536"/>
                <a:gd name="T5" fmla="*/ 0 60000 65536"/>
                <a:gd name="T6" fmla="*/ 0 w 158778"/>
                <a:gd name="T7" fmla="*/ 0 h 14434"/>
                <a:gd name="T8" fmla="*/ 158778 w 158778"/>
                <a:gd name="T9" fmla="*/ 14434 h 1443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8778" h="14434">
                  <a:moveTo>
                    <a:pt x="10867" y="10867"/>
                  </a:moveTo>
                  <a:lnTo>
                    <a:pt x="152324" y="10867"/>
                  </a:lnTo>
                </a:path>
              </a:pathLst>
            </a:custGeom>
            <a:noFill/>
            <a:ln w="9561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59" name="Freeform: Shape 62">
              <a:extLst>
                <a:ext uri="{FF2B5EF4-FFF2-40B4-BE49-F238E27FC236}">
                  <a16:creationId xmlns:a16="http://schemas.microsoft.com/office/drawing/2014/main" id="{04CF45A2-5F24-4EEB-BE3D-140DD8C8E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809" y="5209096"/>
              <a:ext cx="144344" cy="144344"/>
            </a:xfrm>
            <a:custGeom>
              <a:avLst/>
              <a:gdLst>
                <a:gd name="T0" fmla="*/ 147133 w 144343"/>
                <a:gd name="T1" fmla="*/ 79002 h 144343"/>
                <a:gd name="T2" fmla="*/ 79002 w 144343"/>
                <a:gd name="T3" fmla="*/ 147133 h 144343"/>
                <a:gd name="T4" fmla="*/ 10867 w 144343"/>
                <a:gd name="T5" fmla="*/ 79002 h 144343"/>
                <a:gd name="T6" fmla="*/ 79002 w 144343"/>
                <a:gd name="T7" fmla="*/ 10867 h 144343"/>
                <a:gd name="T8" fmla="*/ 147133 w 144343"/>
                <a:gd name="T9" fmla="*/ 79002 h 1443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43"/>
                <a:gd name="T16" fmla="*/ 0 h 144343"/>
                <a:gd name="T17" fmla="*/ 144343 w 144343"/>
                <a:gd name="T18" fmla="*/ 144343 h 1443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43" h="144343">
                  <a:moveTo>
                    <a:pt x="147128" y="78997"/>
                  </a:moveTo>
                  <a:cubicBezTo>
                    <a:pt x="147128" y="116625"/>
                    <a:pt x="116625" y="147128"/>
                    <a:pt x="78997" y="147128"/>
                  </a:cubicBezTo>
                  <a:cubicBezTo>
                    <a:pt x="41370" y="147128"/>
                    <a:pt x="10867" y="116625"/>
                    <a:pt x="10867" y="78997"/>
                  </a:cubicBezTo>
                  <a:cubicBezTo>
                    <a:pt x="10867" y="41370"/>
                    <a:pt x="41370" y="10867"/>
                    <a:pt x="78997" y="10867"/>
                  </a:cubicBezTo>
                  <a:cubicBezTo>
                    <a:pt x="116625" y="10867"/>
                    <a:pt x="147128" y="41370"/>
                    <a:pt x="147128" y="78997"/>
                  </a:cubicBezTo>
                  <a:close/>
                </a:path>
              </a:pathLst>
            </a:custGeom>
            <a:noFill/>
            <a:ln w="9561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60" name="Freeform: Shape 63">
              <a:extLst>
                <a:ext uri="{FF2B5EF4-FFF2-40B4-BE49-F238E27FC236}">
                  <a16:creationId xmlns:a16="http://schemas.microsoft.com/office/drawing/2014/main" id="{C4860809-73E1-498D-8BA5-FDFC327FE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159" y="5103148"/>
              <a:ext cx="360859" cy="360859"/>
            </a:xfrm>
            <a:custGeom>
              <a:avLst/>
              <a:gdLst>
                <a:gd name="T0" fmla="*/ 108299 w 360859"/>
                <a:gd name="T1" fmla="*/ 303596 h 360859"/>
                <a:gd name="T2" fmla="*/ 154922 w 360859"/>
                <a:gd name="T3" fmla="*/ 322938 h 360859"/>
                <a:gd name="T4" fmla="*/ 154922 w 360859"/>
                <a:gd name="T5" fmla="*/ 358736 h 360859"/>
                <a:gd name="T6" fmla="*/ 214681 w 360859"/>
                <a:gd name="T7" fmla="*/ 358736 h 360859"/>
                <a:gd name="T8" fmla="*/ 214681 w 360859"/>
                <a:gd name="T9" fmla="*/ 322938 h 360859"/>
                <a:gd name="T10" fmla="*/ 261304 w 360859"/>
                <a:gd name="T11" fmla="*/ 303596 h 360859"/>
                <a:gd name="T12" fmla="*/ 286708 w 360859"/>
                <a:gd name="T13" fmla="*/ 329001 h 360859"/>
                <a:gd name="T14" fmla="*/ 329001 w 360859"/>
                <a:gd name="T15" fmla="*/ 286708 h 360859"/>
                <a:gd name="T16" fmla="*/ 303596 w 360859"/>
                <a:gd name="T17" fmla="*/ 261304 h 360859"/>
                <a:gd name="T18" fmla="*/ 322938 w 360859"/>
                <a:gd name="T19" fmla="*/ 214680 h 360859"/>
                <a:gd name="T20" fmla="*/ 358736 w 360859"/>
                <a:gd name="T21" fmla="*/ 214680 h 360859"/>
                <a:gd name="T22" fmla="*/ 358736 w 360859"/>
                <a:gd name="T23" fmla="*/ 154922 h 360859"/>
                <a:gd name="T24" fmla="*/ 322938 w 360859"/>
                <a:gd name="T25" fmla="*/ 154922 h 360859"/>
                <a:gd name="T26" fmla="*/ 303596 w 360859"/>
                <a:gd name="T27" fmla="*/ 108299 h 360859"/>
                <a:gd name="T28" fmla="*/ 329001 w 360859"/>
                <a:gd name="T29" fmla="*/ 82895 h 360859"/>
                <a:gd name="T30" fmla="*/ 286708 w 360859"/>
                <a:gd name="T31" fmla="*/ 40602 h 360859"/>
                <a:gd name="T32" fmla="*/ 261304 w 360859"/>
                <a:gd name="T33" fmla="*/ 66007 h 360859"/>
                <a:gd name="T34" fmla="*/ 214681 w 360859"/>
                <a:gd name="T35" fmla="*/ 46665 h 360859"/>
                <a:gd name="T36" fmla="*/ 214681 w 360859"/>
                <a:gd name="T37" fmla="*/ 10867 h 360859"/>
                <a:gd name="T38" fmla="*/ 154922 w 360859"/>
                <a:gd name="T39" fmla="*/ 10867 h 360859"/>
                <a:gd name="T40" fmla="*/ 154922 w 360859"/>
                <a:gd name="T41" fmla="*/ 46665 h 360859"/>
                <a:gd name="T42" fmla="*/ 108299 w 360859"/>
                <a:gd name="T43" fmla="*/ 66007 h 360859"/>
                <a:gd name="T44" fmla="*/ 82895 w 360859"/>
                <a:gd name="T45" fmla="*/ 40602 h 360859"/>
                <a:gd name="T46" fmla="*/ 40602 w 360859"/>
                <a:gd name="T47" fmla="*/ 82895 h 360859"/>
                <a:gd name="T48" fmla="*/ 66007 w 360859"/>
                <a:gd name="T49" fmla="*/ 108299 h 360859"/>
                <a:gd name="T50" fmla="*/ 46664 w 360859"/>
                <a:gd name="T51" fmla="*/ 154922 h 360859"/>
                <a:gd name="T52" fmla="*/ 10867 w 360859"/>
                <a:gd name="T53" fmla="*/ 154922 h 360859"/>
                <a:gd name="T54" fmla="*/ 10867 w 360859"/>
                <a:gd name="T55" fmla="*/ 214680 h 360859"/>
                <a:gd name="T56" fmla="*/ 46664 w 360859"/>
                <a:gd name="T57" fmla="*/ 214680 h 360859"/>
                <a:gd name="T58" fmla="*/ 66007 w 360859"/>
                <a:gd name="T59" fmla="*/ 261304 h 360859"/>
                <a:gd name="T60" fmla="*/ 40602 w 360859"/>
                <a:gd name="T61" fmla="*/ 286708 h 360859"/>
                <a:gd name="T62" fmla="*/ 82895 w 360859"/>
                <a:gd name="T63" fmla="*/ 329001 h 360859"/>
                <a:gd name="T64" fmla="*/ 108299 w 360859"/>
                <a:gd name="T65" fmla="*/ 303596 h 36085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0859"/>
                <a:gd name="T100" fmla="*/ 0 h 360859"/>
                <a:gd name="T101" fmla="*/ 360859 w 360859"/>
                <a:gd name="T102" fmla="*/ 360859 h 36085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0859" h="360859">
                  <a:moveTo>
                    <a:pt x="108299" y="303596"/>
                  </a:moveTo>
                  <a:cubicBezTo>
                    <a:pt x="122301" y="312690"/>
                    <a:pt x="138034" y="319330"/>
                    <a:pt x="154922" y="322938"/>
                  </a:cubicBezTo>
                  <a:lnTo>
                    <a:pt x="154922" y="358736"/>
                  </a:lnTo>
                  <a:lnTo>
                    <a:pt x="214681" y="358736"/>
                  </a:lnTo>
                  <a:lnTo>
                    <a:pt x="214681" y="322938"/>
                  </a:lnTo>
                  <a:cubicBezTo>
                    <a:pt x="231569" y="319330"/>
                    <a:pt x="247158" y="312690"/>
                    <a:pt x="261304" y="303596"/>
                  </a:cubicBezTo>
                  <a:lnTo>
                    <a:pt x="286708" y="329001"/>
                  </a:lnTo>
                  <a:lnTo>
                    <a:pt x="329001" y="286708"/>
                  </a:lnTo>
                  <a:lnTo>
                    <a:pt x="303596" y="261304"/>
                  </a:lnTo>
                  <a:cubicBezTo>
                    <a:pt x="312690" y="247302"/>
                    <a:pt x="319330" y="231569"/>
                    <a:pt x="322938" y="214680"/>
                  </a:cubicBezTo>
                  <a:lnTo>
                    <a:pt x="358736" y="214680"/>
                  </a:lnTo>
                  <a:lnTo>
                    <a:pt x="358736" y="154922"/>
                  </a:lnTo>
                  <a:lnTo>
                    <a:pt x="322938" y="154922"/>
                  </a:lnTo>
                  <a:cubicBezTo>
                    <a:pt x="319330" y="138034"/>
                    <a:pt x="312690" y="122445"/>
                    <a:pt x="303596" y="108299"/>
                  </a:cubicBezTo>
                  <a:lnTo>
                    <a:pt x="329001" y="82895"/>
                  </a:lnTo>
                  <a:lnTo>
                    <a:pt x="286708" y="40602"/>
                  </a:lnTo>
                  <a:lnTo>
                    <a:pt x="261304" y="66007"/>
                  </a:lnTo>
                  <a:cubicBezTo>
                    <a:pt x="247302" y="56913"/>
                    <a:pt x="231569" y="50273"/>
                    <a:pt x="214681" y="46665"/>
                  </a:cubicBezTo>
                  <a:lnTo>
                    <a:pt x="214681" y="10867"/>
                  </a:lnTo>
                  <a:lnTo>
                    <a:pt x="154922" y="10867"/>
                  </a:lnTo>
                  <a:lnTo>
                    <a:pt x="154922" y="46665"/>
                  </a:lnTo>
                  <a:cubicBezTo>
                    <a:pt x="138034" y="50273"/>
                    <a:pt x="122445" y="56913"/>
                    <a:pt x="108299" y="66007"/>
                  </a:cubicBezTo>
                  <a:lnTo>
                    <a:pt x="82895" y="40602"/>
                  </a:lnTo>
                  <a:lnTo>
                    <a:pt x="40602" y="82895"/>
                  </a:lnTo>
                  <a:lnTo>
                    <a:pt x="66007" y="108299"/>
                  </a:lnTo>
                  <a:cubicBezTo>
                    <a:pt x="56913" y="122301"/>
                    <a:pt x="50273" y="138034"/>
                    <a:pt x="46664" y="154922"/>
                  </a:cubicBezTo>
                  <a:lnTo>
                    <a:pt x="10867" y="154922"/>
                  </a:lnTo>
                  <a:lnTo>
                    <a:pt x="10867" y="214680"/>
                  </a:lnTo>
                  <a:lnTo>
                    <a:pt x="46664" y="214680"/>
                  </a:lnTo>
                  <a:cubicBezTo>
                    <a:pt x="50273" y="231569"/>
                    <a:pt x="56913" y="247158"/>
                    <a:pt x="66007" y="261304"/>
                  </a:cubicBezTo>
                  <a:lnTo>
                    <a:pt x="40602" y="286708"/>
                  </a:lnTo>
                  <a:lnTo>
                    <a:pt x="82895" y="329001"/>
                  </a:lnTo>
                  <a:lnTo>
                    <a:pt x="108299" y="303596"/>
                  </a:lnTo>
                  <a:close/>
                </a:path>
              </a:pathLst>
            </a:custGeom>
            <a:noFill/>
            <a:ln w="9561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61" name="Freeform: Shape 64">
              <a:extLst>
                <a:ext uri="{FF2B5EF4-FFF2-40B4-BE49-F238E27FC236}">
                  <a16:creationId xmlns:a16="http://schemas.microsoft.com/office/drawing/2014/main" id="{0C7C4171-D833-4073-819F-6235A32C8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19" y="4887354"/>
              <a:ext cx="144344" cy="635112"/>
            </a:xfrm>
            <a:custGeom>
              <a:avLst/>
              <a:gdLst>
                <a:gd name="T0" fmla="*/ 75250 w 144343"/>
                <a:gd name="T1" fmla="*/ 147705 h 635112"/>
                <a:gd name="T2" fmla="*/ 139627 w 144343"/>
                <a:gd name="T3" fmla="*/ 79286 h 635112"/>
                <a:gd name="T4" fmla="*/ 75250 w 144343"/>
                <a:gd name="T5" fmla="*/ 10867 h 635112"/>
                <a:gd name="T6" fmla="*/ 10867 w 144343"/>
                <a:gd name="T7" fmla="*/ 79286 h 635112"/>
                <a:gd name="T8" fmla="*/ 10867 w 144343"/>
                <a:gd name="T9" fmla="*/ 637175 h 635112"/>
                <a:gd name="T10" fmla="*/ 69759 w 144343"/>
                <a:gd name="T11" fmla="*/ 637175 h 6351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343"/>
                <a:gd name="T19" fmla="*/ 0 h 635112"/>
                <a:gd name="T20" fmla="*/ 144343 w 144343"/>
                <a:gd name="T21" fmla="*/ 635112 h 6351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343" h="635112">
                  <a:moveTo>
                    <a:pt x="75245" y="147705"/>
                  </a:moveTo>
                  <a:cubicBezTo>
                    <a:pt x="110897" y="147705"/>
                    <a:pt x="139622" y="117104"/>
                    <a:pt x="139622" y="79286"/>
                  </a:cubicBezTo>
                  <a:cubicBezTo>
                    <a:pt x="139622" y="41468"/>
                    <a:pt x="110753" y="10867"/>
                    <a:pt x="75245" y="10867"/>
                  </a:cubicBezTo>
                  <a:cubicBezTo>
                    <a:pt x="39736" y="10867"/>
                    <a:pt x="10867" y="41468"/>
                    <a:pt x="10867" y="79286"/>
                  </a:cubicBezTo>
                  <a:lnTo>
                    <a:pt x="10867" y="637175"/>
                  </a:lnTo>
                  <a:lnTo>
                    <a:pt x="69759" y="637175"/>
                  </a:lnTo>
                </a:path>
              </a:pathLst>
            </a:custGeom>
            <a:noFill/>
            <a:ln w="9561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62" name="Freeform: Shape 65">
              <a:extLst>
                <a:ext uri="{FF2B5EF4-FFF2-40B4-BE49-F238E27FC236}">
                  <a16:creationId xmlns:a16="http://schemas.microsoft.com/office/drawing/2014/main" id="{CE08819D-5CFA-4B9E-BFE9-940C68F41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833" y="4887354"/>
              <a:ext cx="72172" cy="144344"/>
            </a:xfrm>
            <a:custGeom>
              <a:avLst/>
              <a:gdLst>
                <a:gd name="T0" fmla="*/ 10867 w 72171"/>
                <a:gd name="T1" fmla="*/ 10867 h 144343"/>
                <a:gd name="T2" fmla="*/ 75250 w 72171"/>
                <a:gd name="T3" fmla="*/ 79291 h 144343"/>
                <a:gd name="T4" fmla="*/ 10867 w 72171"/>
                <a:gd name="T5" fmla="*/ 147710 h 144343"/>
                <a:gd name="T6" fmla="*/ 0 60000 65536"/>
                <a:gd name="T7" fmla="*/ 0 60000 65536"/>
                <a:gd name="T8" fmla="*/ 0 60000 65536"/>
                <a:gd name="T9" fmla="*/ 0 w 72171"/>
                <a:gd name="T10" fmla="*/ 0 h 144343"/>
                <a:gd name="T11" fmla="*/ 72171 w 72171"/>
                <a:gd name="T12" fmla="*/ 144343 h 1443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171" h="144343">
                  <a:moveTo>
                    <a:pt x="10867" y="10867"/>
                  </a:moveTo>
                  <a:cubicBezTo>
                    <a:pt x="46520" y="10867"/>
                    <a:pt x="75245" y="41468"/>
                    <a:pt x="75245" y="79286"/>
                  </a:cubicBezTo>
                  <a:cubicBezTo>
                    <a:pt x="75245" y="117104"/>
                    <a:pt x="46376" y="147705"/>
                    <a:pt x="10867" y="147705"/>
                  </a:cubicBezTo>
                </a:path>
              </a:pathLst>
            </a:custGeom>
            <a:noFill/>
            <a:ln w="9561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63" name="Freeform: Shape 66">
              <a:extLst>
                <a:ext uri="{FF2B5EF4-FFF2-40B4-BE49-F238E27FC236}">
                  <a16:creationId xmlns:a16="http://schemas.microsoft.com/office/drawing/2014/main" id="{2B9858D6-E1CA-4322-BC1C-F57F39B1B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097" y="4887354"/>
              <a:ext cx="606244" cy="14434"/>
            </a:xfrm>
            <a:custGeom>
              <a:avLst/>
              <a:gdLst>
                <a:gd name="T0" fmla="*/ 10867 w 606243"/>
                <a:gd name="T1" fmla="*/ 10867 h 14434"/>
                <a:gd name="T2" fmla="*/ 595609 w 606243"/>
                <a:gd name="T3" fmla="*/ 10867 h 14434"/>
                <a:gd name="T4" fmla="*/ 0 60000 65536"/>
                <a:gd name="T5" fmla="*/ 0 60000 65536"/>
                <a:gd name="T6" fmla="*/ 0 w 606243"/>
                <a:gd name="T7" fmla="*/ 0 h 14434"/>
                <a:gd name="T8" fmla="*/ 606243 w 606243"/>
                <a:gd name="T9" fmla="*/ 14434 h 1443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06243" h="14434">
                  <a:moveTo>
                    <a:pt x="10867" y="10867"/>
                  </a:moveTo>
                  <a:lnTo>
                    <a:pt x="595604" y="10867"/>
                  </a:lnTo>
                </a:path>
              </a:pathLst>
            </a:custGeom>
            <a:noFill/>
            <a:ln w="9561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64" name="Freeform: Shape 67">
              <a:extLst>
                <a:ext uri="{FF2B5EF4-FFF2-40B4-BE49-F238E27FC236}">
                  <a16:creationId xmlns:a16="http://schemas.microsoft.com/office/drawing/2014/main" id="{490506BF-5A86-436B-9CE2-C8F0CEF56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097" y="5024192"/>
              <a:ext cx="606244" cy="14434"/>
            </a:xfrm>
            <a:custGeom>
              <a:avLst/>
              <a:gdLst>
                <a:gd name="T0" fmla="*/ 10867 w 606243"/>
                <a:gd name="T1" fmla="*/ 10867 h 14434"/>
                <a:gd name="T2" fmla="*/ 595609 w 606243"/>
                <a:gd name="T3" fmla="*/ 10867 h 14434"/>
                <a:gd name="T4" fmla="*/ 0 60000 65536"/>
                <a:gd name="T5" fmla="*/ 0 60000 65536"/>
                <a:gd name="T6" fmla="*/ 0 w 606243"/>
                <a:gd name="T7" fmla="*/ 0 h 14434"/>
                <a:gd name="T8" fmla="*/ 606243 w 606243"/>
                <a:gd name="T9" fmla="*/ 14434 h 1443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06243" h="14434">
                  <a:moveTo>
                    <a:pt x="10867" y="10867"/>
                  </a:moveTo>
                  <a:lnTo>
                    <a:pt x="595604" y="10867"/>
                  </a:lnTo>
                </a:path>
              </a:pathLst>
            </a:custGeom>
            <a:noFill/>
            <a:ln w="9561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3269" name="Group 68">
            <a:extLst>
              <a:ext uri="{FF2B5EF4-FFF2-40B4-BE49-F238E27FC236}">
                <a16:creationId xmlns:a16="http://schemas.microsoft.com/office/drawing/2014/main" id="{F8B7E7CD-4248-4F7F-955C-97B7D886A7E3}"/>
              </a:ext>
            </a:extLst>
          </p:cNvPr>
          <p:cNvGrpSpPr>
            <a:grpSpLocks/>
          </p:cNvGrpSpPr>
          <p:nvPr/>
        </p:nvGrpSpPr>
        <p:grpSpPr bwMode="auto">
          <a:xfrm>
            <a:off x="7734300" y="3240088"/>
            <a:ext cx="377825" cy="377825"/>
            <a:chOff x="438380" y="1279248"/>
            <a:chExt cx="585128" cy="585954"/>
          </a:xfrm>
        </p:grpSpPr>
        <p:sp>
          <p:nvSpPr>
            <p:cNvPr id="53540" name="Freeform: Shape 69">
              <a:extLst>
                <a:ext uri="{FF2B5EF4-FFF2-40B4-BE49-F238E27FC236}">
                  <a16:creationId xmlns:a16="http://schemas.microsoft.com/office/drawing/2014/main" id="{6A09133B-F8BC-4021-8569-DC085145F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80" y="1279248"/>
              <a:ext cx="306720" cy="306720"/>
            </a:xfrm>
            <a:custGeom>
              <a:avLst/>
              <a:gdLst>
                <a:gd name="T0" fmla="*/ 705117 w 247650"/>
                <a:gd name="T1" fmla="*/ 332330 h 247650"/>
                <a:gd name="T2" fmla="*/ 397561 w 247650"/>
                <a:gd name="T3" fmla="*/ 24773 h 247650"/>
                <a:gd name="T4" fmla="*/ 24773 w 247650"/>
                <a:gd name="T5" fmla="*/ 397561 h 247650"/>
                <a:gd name="T6" fmla="*/ 332330 w 247650"/>
                <a:gd name="T7" fmla="*/ 705117 h 2476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7650"/>
                <a:gd name="T13" fmla="*/ 0 h 247650"/>
                <a:gd name="T14" fmla="*/ 247650 w 247650"/>
                <a:gd name="T15" fmla="*/ 247650 h 2476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7650" h="247650">
                  <a:moveTo>
                    <a:pt x="241959" y="114038"/>
                  </a:moveTo>
                  <a:lnTo>
                    <a:pt x="136422" y="8501"/>
                  </a:lnTo>
                  <a:lnTo>
                    <a:pt x="8501" y="136422"/>
                  </a:lnTo>
                  <a:lnTo>
                    <a:pt x="114038" y="241959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41" name="Freeform: Shape 70">
              <a:extLst>
                <a:ext uri="{FF2B5EF4-FFF2-40B4-BE49-F238E27FC236}">
                  <a16:creationId xmlns:a16="http://schemas.microsoft.com/office/drawing/2014/main" id="{7CFD1C56-6C3D-4ED8-9271-275C5F763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88" y="1558482"/>
              <a:ext cx="306720" cy="306720"/>
            </a:xfrm>
            <a:custGeom>
              <a:avLst/>
              <a:gdLst>
                <a:gd name="T0" fmla="*/ 395617 w 247650"/>
                <a:gd name="T1" fmla="*/ 24773 h 247650"/>
                <a:gd name="T2" fmla="*/ 705392 w 247650"/>
                <a:gd name="T3" fmla="*/ 334273 h 247650"/>
                <a:gd name="T4" fmla="*/ 334273 w 247650"/>
                <a:gd name="T5" fmla="*/ 705117 h 247650"/>
                <a:gd name="T6" fmla="*/ 24773 w 247650"/>
                <a:gd name="T7" fmla="*/ 395617 h 2476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7650"/>
                <a:gd name="T13" fmla="*/ 0 h 247650"/>
                <a:gd name="T14" fmla="*/ 247650 w 247650"/>
                <a:gd name="T15" fmla="*/ 247650 h 2476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7650" h="247650">
                  <a:moveTo>
                    <a:pt x="135755" y="8501"/>
                  </a:moveTo>
                  <a:lnTo>
                    <a:pt x="242054" y="114705"/>
                  </a:lnTo>
                  <a:lnTo>
                    <a:pt x="114705" y="241959"/>
                  </a:lnTo>
                  <a:lnTo>
                    <a:pt x="8501" y="135755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42" name="Freeform: Shape 71">
              <a:extLst>
                <a:ext uri="{FF2B5EF4-FFF2-40B4-BE49-F238E27FC236}">
                  <a16:creationId xmlns:a16="http://schemas.microsoft.com/office/drawing/2014/main" id="{0BF934EF-DC86-4F7A-9D4B-8A63CB398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865" y="1650261"/>
              <a:ext cx="82578" cy="82578"/>
            </a:xfrm>
            <a:custGeom>
              <a:avLst/>
              <a:gdLst>
                <a:gd name="T0" fmla="*/ 173827 w 66675"/>
                <a:gd name="T1" fmla="*/ 24773 h 66675"/>
                <a:gd name="T2" fmla="*/ 24773 w 66675"/>
                <a:gd name="T3" fmla="*/ 173827 h 66675"/>
                <a:gd name="T4" fmla="*/ 0 60000 65536"/>
                <a:gd name="T5" fmla="*/ 0 60000 65536"/>
                <a:gd name="T6" fmla="*/ 0 w 66675"/>
                <a:gd name="T7" fmla="*/ 0 h 66675"/>
                <a:gd name="T8" fmla="*/ 66675 w 66675"/>
                <a:gd name="T9" fmla="*/ 66675 h 666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6675" h="66675">
                  <a:moveTo>
                    <a:pt x="59650" y="8501"/>
                  </a:moveTo>
                  <a:lnTo>
                    <a:pt x="8501" y="5965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43" name="Freeform: Shape 72">
              <a:extLst>
                <a:ext uri="{FF2B5EF4-FFF2-40B4-BE49-F238E27FC236}">
                  <a16:creationId xmlns:a16="http://schemas.microsoft.com/office/drawing/2014/main" id="{E57CE8A4-32B6-4AB4-B882-B6061D3F3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534" y="1605315"/>
              <a:ext cx="47188" cy="47188"/>
            </a:xfrm>
            <a:custGeom>
              <a:avLst/>
              <a:gdLst>
                <a:gd name="T0" fmla="*/ 99169 w 38100"/>
                <a:gd name="T1" fmla="*/ 24773 h 38100"/>
                <a:gd name="T2" fmla="*/ 24773 w 38100"/>
                <a:gd name="T3" fmla="*/ 99169 h 38100"/>
                <a:gd name="T4" fmla="*/ 0 60000 65536"/>
                <a:gd name="T5" fmla="*/ 0 60000 65536"/>
                <a:gd name="T6" fmla="*/ 0 w 38100"/>
                <a:gd name="T7" fmla="*/ 0 h 38100"/>
                <a:gd name="T8" fmla="*/ 38100 w 38100"/>
                <a:gd name="T9" fmla="*/ 38100 h 381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100" h="38100">
                  <a:moveTo>
                    <a:pt x="34028" y="8501"/>
                  </a:moveTo>
                  <a:lnTo>
                    <a:pt x="8501" y="34028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44" name="Freeform: Shape 73">
              <a:extLst>
                <a:ext uri="{FF2B5EF4-FFF2-40B4-BE49-F238E27FC236}">
                  <a16:creationId xmlns:a16="http://schemas.microsoft.com/office/drawing/2014/main" id="{67FF5181-3C65-4D1E-8A49-CD39C5944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922" y="1326436"/>
              <a:ext cx="82578" cy="82578"/>
            </a:xfrm>
            <a:custGeom>
              <a:avLst/>
              <a:gdLst>
                <a:gd name="T0" fmla="*/ 173827 w 66675"/>
                <a:gd name="T1" fmla="*/ 24773 h 66675"/>
                <a:gd name="T2" fmla="*/ 24773 w 66675"/>
                <a:gd name="T3" fmla="*/ 173827 h 66675"/>
                <a:gd name="T4" fmla="*/ 0 60000 65536"/>
                <a:gd name="T5" fmla="*/ 0 60000 65536"/>
                <a:gd name="T6" fmla="*/ 0 w 66675"/>
                <a:gd name="T7" fmla="*/ 0 h 66675"/>
                <a:gd name="T8" fmla="*/ 66675 w 66675"/>
                <a:gd name="T9" fmla="*/ 66675 h 666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6675" h="66675">
                  <a:moveTo>
                    <a:pt x="59650" y="8501"/>
                  </a:moveTo>
                  <a:lnTo>
                    <a:pt x="8501" y="5965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45" name="Freeform: Shape 74">
              <a:extLst>
                <a:ext uri="{FF2B5EF4-FFF2-40B4-BE49-F238E27FC236}">
                  <a16:creationId xmlns:a16="http://schemas.microsoft.com/office/drawing/2014/main" id="{6DA03021-FD52-46BE-9511-186B71DC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01" y="1371382"/>
              <a:ext cx="47188" cy="47188"/>
            </a:xfrm>
            <a:custGeom>
              <a:avLst/>
              <a:gdLst>
                <a:gd name="T0" fmla="*/ 99443 w 38100"/>
                <a:gd name="T1" fmla="*/ 24773 h 38100"/>
                <a:gd name="T2" fmla="*/ 24773 w 38100"/>
                <a:gd name="T3" fmla="*/ 99443 h 38100"/>
                <a:gd name="T4" fmla="*/ 0 60000 65536"/>
                <a:gd name="T5" fmla="*/ 0 60000 65536"/>
                <a:gd name="T6" fmla="*/ 0 w 38100"/>
                <a:gd name="T7" fmla="*/ 0 h 38100"/>
                <a:gd name="T8" fmla="*/ 38100 w 38100"/>
                <a:gd name="T9" fmla="*/ 38100 h 381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100" h="38100">
                  <a:moveTo>
                    <a:pt x="34123" y="8501"/>
                  </a:moveTo>
                  <a:lnTo>
                    <a:pt x="8501" y="34123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46" name="Freeform: Shape 75">
              <a:extLst>
                <a:ext uri="{FF2B5EF4-FFF2-40B4-BE49-F238E27FC236}">
                  <a16:creationId xmlns:a16="http://schemas.microsoft.com/office/drawing/2014/main" id="{9B5728DC-2F91-4936-8214-2887615CA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725" y="1410784"/>
              <a:ext cx="389298" cy="389298"/>
            </a:xfrm>
            <a:custGeom>
              <a:avLst/>
              <a:gdLst>
                <a:gd name="T0" fmla="*/ 917705 w 314325"/>
                <a:gd name="T1" fmla="*/ 370355 h 314325"/>
                <a:gd name="T2" fmla="*/ 370882 w 314325"/>
                <a:gd name="T3" fmla="*/ 917180 h 314325"/>
                <a:gd name="T4" fmla="*/ 162700 w 314325"/>
                <a:gd name="T5" fmla="*/ 791158 h 314325"/>
                <a:gd name="T6" fmla="*/ 25302 w 314325"/>
                <a:gd name="T7" fmla="*/ 571318 h 314325"/>
                <a:gd name="T8" fmla="*/ 572122 w 314325"/>
                <a:gd name="T9" fmla="*/ 24773 h 3143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4325"/>
                <a:gd name="T16" fmla="*/ 0 h 314325"/>
                <a:gd name="T17" fmla="*/ 314325 w 314325"/>
                <a:gd name="T18" fmla="*/ 314325 h 3143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4325" h="314325">
                  <a:moveTo>
                    <a:pt x="314910" y="127087"/>
                  </a:moveTo>
                  <a:lnTo>
                    <a:pt x="127268" y="314730"/>
                  </a:lnTo>
                  <a:cubicBezTo>
                    <a:pt x="127268" y="314730"/>
                    <a:pt x="104217" y="319969"/>
                    <a:pt x="55830" y="271486"/>
                  </a:cubicBezTo>
                  <a:cubicBezTo>
                    <a:pt x="2967" y="218623"/>
                    <a:pt x="8682" y="196048"/>
                    <a:pt x="8682" y="196048"/>
                  </a:cubicBezTo>
                  <a:lnTo>
                    <a:pt x="196324" y="8501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47" name="Freeform: Shape 76">
              <a:extLst>
                <a:ext uri="{FF2B5EF4-FFF2-40B4-BE49-F238E27FC236}">
                  <a16:creationId xmlns:a16="http://schemas.microsoft.com/office/drawing/2014/main" id="{F653939C-B2EE-457B-99D3-8709B017D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44" y="1282315"/>
              <a:ext cx="519065" cy="519065"/>
            </a:xfrm>
            <a:custGeom>
              <a:avLst/>
              <a:gdLst>
                <a:gd name="T0" fmla="*/ 1219719 w 419100"/>
                <a:gd name="T1" fmla="*/ 370359 h 419100"/>
                <a:gd name="T2" fmla="*/ 370886 w 419100"/>
                <a:gd name="T3" fmla="*/ 1219471 h 419100"/>
                <a:gd name="T4" fmla="*/ 162700 w 419100"/>
                <a:gd name="T5" fmla="*/ 1093450 h 419100"/>
                <a:gd name="T6" fmla="*/ 25302 w 419100"/>
                <a:gd name="T7" fmla="*/ 873611 h 419100"/>
                <a:gd name="T8" fmla="*/ 874133 w 419100"/>
                <a:gd name="T9" fmla="*/ 24773 h 419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9100"/>
                <a:gd name="T16" fmla="*/ 0 h 419100"/>
                <a:gd name="T17" fmla="*/ 419100 w 419100"/>
                <a:gd name="T18" fmla="*/ 419100 h 419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9100" h="419100">
                  <a:moveTo>
                    <a:pt x="418542" y="127087"/>
                  </a:moveTo>
                  <a:lnTo>
                    <a:pt x="127268" y="418457"/>
                  </a:lnTo>
                  <a:cubicBezTo>
                    <a:pt x="127268" y="418457"/>
                    <a:pt x="104217" y="423696"/>
                    <a:pt x="55830" y="375214"/>
                  </a:cubicBezTo>
                  <a:cubicBezTo>
                    <a:pt x="2967" y="322350"/>
                    <a:pt x="8682" y="299776"/>
                    <a:pt x="8682" y="299776"/>
                  </a:cubicBezTo>
                  <a:lnTo>
                    <a:pt x="299956" y="8501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48" name="Freeform: Shape 77">
              <a:extLst>
                <a:ext uri="{FF2B5EF4-FFF2-40B4-BE49-F238E27FC236}">
                  <a16:creationId xmlns:a16="http://schemas.microsoft.com/office/drawing/2014/main" id="{34A1EB64-8963-40AF-863B-9D4F9BB3D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55" y="1643537"/>
              <a:ext cx="212345" cy="212345"/>
            </a:xfrm>
            <a:custGeom>
              <a:avLst/>
              <a:gdLst>
                <a:gd name="T0" fmla="*/ 149963 w 171450"/>
                <a:gd name="T1" fmla="*/ 24773 h 171450"/>
                <a:gd name="T2" fmla="*/ 24773 w 171450"/>
                <a:gd name="T3" fmla="*/ 496659 h 171450"/>
                <a:gd name="T4" fmla="*/ 495827 w 171450"/>
                <a:gd name="T5" fmla="*/ 370917 h 171450"/>
                <a:gd name="T6" fmla="*/ 0 60000 65536"/>
                <a:gd name="T7" fmla="*/ 0 60000 65536"/>
                <a:gd name="T8" fmla="*/ 0 60000 65536"/>
                <a:gd name="T9" fmla="*/ 0 w 171450"/>
                <a:gd name="T10" fmla="*/ 0 h 171450"/>
                <a:gd name="T11" fmla="*/ 171450 w 171450"/>
                <a:gd name="T12" fmla="*/ 171450 h 1714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450" h="171450">
                  <a:moveTo>
                    <a:pt x="51459" y="8501"/>
                  </a:moveTo>
                  <a:lnTo>
                    <a:pt x="8501" y="170426"/>
                  </a:lnTo>
                  <a:lnTo>
                    <a:pt x="170140" y="127278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49" name="Freeform: Shape 78">
              <a:extLst>
                <a:ext uri="{FF2B5EF4-FFF2-40B4-BE49-F238E27FC236}">
                  <a16:creationId xmlns:a16="http://schemas.microsoft.com/office/drawing/2014/main" id="{D29F83BA-0C8B-4476-B2E9-9BE537175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55" y="1643537"/>
              <a:ext cx="212345" cy="212345"/>
            </a:xfrm>
            <a:custGeom>
              <a:avLst/>
              <a:gdLst>
                <a:gd name="T0" fmla="*/ 149963 w 171450"/>
                <a:gd name="T1" fmla="*/ 24773 h 171450"/>
                <a:gd name="T2" fmla="*/ 24773 w 171450"/>
                <a:gd name="T3" fmla="*/ 496659 h 171450"/>
                <a:gd name="T4" fmla="*/ 495827 w 171450"/>
                <a:gd name="T5" fmla="*/ 370917 h 171450"/>
                <a:gd name="T6" fmla="*/ 0 60000 65536"/>
                <a:gd name="T7" fmla="*/ 0 60000 65536"/>
                <a:gd name="T8" fmla="*/ 0 60000 65536"/>
                <a:gd name="T9" fmla="*/ 0 w 171450"/>
                <a:gd name="T10" fmla="*/ 0 h 171450"/>
                <a:gd name="T11" fmla="*/ 171450 w 171450"/>
                <a:gd name="T12" fmla="*/ 171450 h 1714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450" h="171450">
                  <a:moveTo>
                    <a:pt x="51459" y="8501"/>
                  </a:moveTo>
                  <a:lnTo>
                    <a:pt x="8501" y="170426"/>
                  </a:lnTo>
                  <a:lnTo>
                    <a:pt x="170140" y="127278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50" name="Freeform: Shape 79">
              <a:extLst>
                <a:ext uri="{FF2B5EF4-FFF2-40B4-BE49-F238E27FC236}">
                  <a16:creationId xmlns:a16="http://schemas.microsoft.com/office/drawing/2014/main" id="{ED4CB321-720A-446E-A031-90407391B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818" y="1282315"/>
              <a:ext cx="165157" cy="165157"/>
            </a:xfrm>
            <a:custGeom>
              <a:avLst/>
              <a:gdLst>
                <a:gd name="T0" fmla="*/ 370355 w 133350"/>
                <a:gd name="T1" fmla="*/ 370355 h 133350"/>
                <a:gd name="T2" fmla="*/ 310401 w 133350"/>
                <a:gd name="T3" fmla="*/ 231014 h 133350"/>
                <a:gd name="T4" fmla="*/ 165231 w 133350"/>
                <a:gd name="T5" fmla="*/ 85841 h 133350"/>
                <a:gd name="T6" fmla="*/ 24773 w 133350"/>
                <a:gd name="T7" fmla="*/ 24773 h 133350"/>
                <a:gd name="T8" fmla="*/ 88895 w 133350"/>
                <a:gd name="T9" fmla="*/ 179384 h 133350"/>
                <a:gd name="T10" fmla="*/ 215470 w 133350"/>
                <a:gd name="T11" fmla="*/ 305957 h 133350"/>
                <a:gd name="T12" fmla="*/ 370355 w 133350"/>
                <a:gd name="T13" fmla="*/ 370355 h 1333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3350"/>
                <a:gd name="T22" fmla="*/ 0 h 133350"/>
                <a:gd name="T23" fmla="*/ 133350 w 133350"/>
                <a:gd name="T24" fmla="*/ 133350 h 1333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3350" h="133350">
                  <a:moveTo>
                    <a:pt x="127087" y="127087"/>
                  </a:moveTo>
                  <a:lnTo>
                    <a:pt x="106513" y="79272"/>
                  </a:lnTo>
                  <a:lnTo>
                    <a:pt x="56698" y="29456"/>
                  </a:lnTo>
                  <a:lnTo>
                    <a:pt x="8501" y="8501"/>
                  </a:lnTo>
                  <a:lnTo>
                    <a:pt x="30504" y="61555"/>
                  </a:lnTo>
                  <a:lnTo>
                    <a:pt x="73938" y="104989"/>
                  </a:lnTo>
                  <a:lnTo>
                    <a:pt x="127087" y="127087"/>
                  </a:ln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51" name="Freeform: Shape 80">
              <a:extLst>
                <a:ext uri="{FF2B5EF4-FFF2-40B4-BE49-F238E27FC236}">
                  <a16:creationId xmlns:a16="http://schemas.microsoft.com/office/drawing/2014/main" id="{240F1442-D736-4C08-9008-FC7BA0D0A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894" y="1340121"/>
              <a:ext cx="165157" cy="165157"/>
            </a:xfrm>
            <a:custGeom>
              <a:avLst/>
              <a:gdLst>
                <a:gd name="T0" fmla="*/ 24773 w 133350"/>
                <a:gd name="T1" fmla="*/ 24773 h 133350"/>
                <a:gd name="T2" fmla="*/ 89174 w 133350"/>
                <a:gd name="T3" fmla="*/ 179664 h 133350"/>
                <a:gd name="T4" fmla="*/ 215748 w 133350"/>
                <a:gd name="T5" fmla="*/ 306238 h 133350"/>
                <a:gd name="T6" fmla="*/ 370355 w 133350"/>
                <a:gd name="T7" fmla="*/ 370638 h 1333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3350"/>
                <a:gd name="T13" fmla="*/ 0 h 133350"/>
                <a:gd name="T14" fmla="*/ 133350 w 133350"/>
                <a:gd name="T15" fmla="*/ 133350 h 1333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3350" h="133350">
                  <a:moveTo>
                    <a:pt x="8501" y="8501"/>
                  </a:moveTo>
                  <a:lnTo>
                    <a:pt x="30599" y="61651"/>
                  </a:lnTo>
                  <a:lnTo>
                    <a:pt x="74033" y="105085"/>
                  </a:lnTo>
                  <a:lnTo>
                    <a:pt x="127087" y="127183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52" name="Freeform: Shape 81">
              <a:extLst>
                <a:ext uri="{FF2B5EF4-FFF2-40B4-BE49-F238E27FC236}">
                  <a16:creationId xmlns:a16="http://schemas.microsoft.com/office/drawing/2014/main" id="{2C3E1DC1-CF70-4286-AACB-94C6941D9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725" y="1410784"/>
              <a:ext cx="389298" cy="389298"/>
            </a:xfrm>
            <a:custGeom>
              <a:avLst/>
              <a:gdLst>
                <a:gd name="T0" fmla="*/ 917705 w 314325"/>
                <a:gd name="T1" fmla="*/ 370355 h 314325"/>
                <a:gd name="T2" fmla="*/ 370882 w 314325"/>
                <a:gd name="T3" fmla="*/ 917180 h 314325"/>
                <a:gd name="T4" fmla="*/ 162700 w 314325"/>
                <a:gd name="T5" fmla="*/ 791158 h 314325"/>
                <a:gd name="T6" fmla="*/ 25302 w 314325"/>
                <a:gd name="T7" fmla="*/ 571318 h 314325"/>
                <a:gd name="T8" fmla="*/ 572122 w 314325"/>
                <a:gd name="T9" fmla="*/ 24773 h 3143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4325"/>
                <a:gd name="T16" fmla="*/ 0 h 314325"/>
                <a:gd name="T17" fmla="*/ 314325 w 314325"/>
                <a:gd name="T18" fmla="*/ 314325 h 3143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4325" h="314325">
                  <a:moveTo>
                    <a:pt x="314910" y="127087"/>
                  </a:moveTo>
                  <a:lnTo>
                    <a:pt x="127268" y="314730"/>
                  </a:lnTo>
                  <a:cubicBezTo>
                    <a:pt x="127268" y="314730"/>
                    <a:pt x="104217" y="319969"/>
                    <a:pt x="55830" y="271486"/>
                  </a:cubicBezTo>
                  <a:cubicBezTo>
                    <a:pt x="2967" y="218623"/>
                    <a:pt x="8682" y="196048"/>
                    <a:pt x="8682" y="196048"/>
                  </a:cubicBezTo>
                  <a:lnTo>
                    <a:pt x="196324" y="8501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53" name="Freeform: Shape 82">
              <a:extLst>
                <a:ext uri="{FF2B5EF4-FFF2-40B4-BE49-F238E27FC236}">
                  <a16:creationId xmlns:a16="http://schemas.microsoft.com/office/drawing/2014/main" id="{3FC39409-B062-405C-8C11-0CCAC1024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698" y="1743811"/>
              <a:ext cx="94375" cy="94375"/>
            </a:xfrm>
            <a:custGeom>
              <a:avLst/>
              <a:gdLst>
                <a:gd name="T0" fmla="*/ 24773 w 76200"/>
                <a:gd name="T1" fmla="*/ 24773 h 76200"/>
                <a:gd name="T2" fmla="*/ 197700 w 76200"/>
                <a:gd name="T3" fmla="*/ 197700 h 76200"/>
                <a:gd name="T4" fmla="*/ 0 60000 65536"/>
                <a:gd name="T5" fmla="*/ 0 60000 65536"/>
                <a:gd name="T6" fmla="*/ 0 w 76200"/>
                <a:gd name="T7" fmla="*/ 0 h 76200"/>
                <a:gd name="T8" fmla="*/ 76200 w 76200"/>
                <a:gd name="T9" fmla="*/ 76200 h 762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200" h="76200">
                  <a:moveTo>
                    <a:pt x="8501" y="8501"/>
                  </a:moveTo>
                  <a:cubicBezTo>
                    <a:pt x="8501" y="8501"/>
                    <a:pt x="21646" y="52888"/>
                    <a:pt x="67842" y="67842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54" name="Freeform: Shape 83">
              <a:extLst>
                <a:ext uri="{FF2B5EF4-FFF2-40B4-BE49-F238E27FC236}">
                  <a16:creationId xmlns:a16="http://schemas.microsoft.com/office/drawing/2014/main" id="{3855F0AC-8BC3-4DD0-BD5A-4098625DE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85" y="1406538"/>
              <a:ext cx="318517" cy="318517"/>
            </a:xfrm>
            <a:custGeom>
              <a:avLst/>
              <a:gdLst>
                <a:gd name="T0" fmla="*/ 728986 w 257175"/>
                <a:gd name="T1" fmla="*/ 24773 h 257175"/>
                <a:gd name="T2" fmla="*/ 24773 w 257175"/>
                <a:gd name="T3" fmla="*/ 728986 h 257175"/>
                <a:gd name="T4" fmla="*/ 0 60000 65536"/>
                <a:gd name="T5" fmla="*/ 0 60000 65536"/>
                <a:gd name="T6" fmla="*/ 0 w 257175"/>
                <a:gd name="T7" fmla="*/ 0 h 257175"/>
                <a:gd name="T8" fmla="*/ 257175 w 257175"/>
                <a:gd name="T9" fmla="*/ 257175 h 2571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7175" h="257175">
                  <a:moveTo>
                    <a:pt x="250150" y="8501"/>
                  </a:moveTo>
                  <a:lnTo>
                    <a:pt x="8501" y="25015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55" name="Freeform: Shape 84">
              <a:extLst>
                <a:ext uri="{FF2B5EF4-FFF2-40B4-BE49-F238E27FC236}">
                  <a16:creationId xmlns:a16="http://schemas.microsoft.com/office/drawing/2014/main" id="{77D0BA78-05A9-4C13-AD86-365235375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179" y="1460332"/>
              <a:ext cx="318517" cy="318517"/>
            </a:xfrm>
            <a:custGeom>
              <a:avLst/>
              <a:gdLst>
                <a:gd name="T0" fmla="*/ 728986 w 257175"/>
                <a:gd name="T1" fmla="*/ 24773 h 257175"/>
                <a:gd name="T2" fmla="*/ 24773 w 257175"/>
                <a:gd name="T3" fmla="*/ 728986 h 257175"/>
                <a:gd name="T4" fmla="*/ 0 60000 65536"/>
                <a:gd name="T5" fmla="*/ 0 60000 65536"/>
                <a:gd name="T6" fmla="*/ 0 w 257175"/>
                <a:gd name="T7" fmla="*/ 0 h 257175"/>
                <a:gd name="T8" fmla="*/ 257175 w 257175"/>
                <a:gd name="T9" fmla="*/ 257175 h 2571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7175" h="257175">
                  <a:moveTo>
                    <a:pt x="250150" y="8501"/>
                  </a:moveTo>
                  <a:lnTo>
                    <a:pt x="8501" y="25015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3270" name="Group 85">
            <a:extLst>
              <a:ext uri="{FF2B5EF4-FFF2-40B4-BE49-F238E27FC236}">
                <a16:creationId xmlns:a16="http://schemas.microsoft.com/office/drawing/2014/main" id="{BC7F2989-E10D-406A-BA25-663700B57F9E}"/>
              </a:ext>
            </a:extLst>
          </p:cNvPr>
          <p:cNvGrpSpPr>
            <a:grpSpLocks/>
          </p:cNvGrpSpPr>
          <p:nvPr/>
        </p:nvGrpSpPr>
        <p:grpSpPr bwMode="auto">
          <a:xfrm>
            <a:off x="7723188" y="4564063"/>
            <a:ext cx="385762" cy="385762"/>
            <a:chOff x="3122319" y="5689244"/>
            <a:chExt cx="569653" cy="569772"/>
          </a:xfrm>
        </p:grpSpPr>
        <p:sp>
          <p:nvSpPr>
            <p:cNvPr id="53524" name="Freeform: Shape 86">
              <a:extLst>
                <a:ext uri="{FF2B5EF4-FFF2-40B4-BE49-F238E27FC236}">
                  <a16:creationId xmlns:a16="http://schemas.microsoft.com/office/drawing/2014/main" id="{A9EDA16C-D8C0-476F-977F-B9C9C94AF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319" y="6079767"/>
              <a:ext cx="179249" cy="179249"/>
            </a:xfrm>
            <a:custGeom>
              <a:avLst/>
              <a:gdLst>
                <a:gd name="T0" fmla="*/ 9526 w 179248"/>
                <a:gd name="T1" fmla="*/ 9526 h 179248"/>
                <a:gd name="T2" fmla="*/ 9526 w 179248"/>
                <a:gd name="T3" fmla="*/ 154125 h 179248"/>
                <a:gd name="T4" fmla="*/ 33426 w 179248"/>
                <a:gd name="T5" fmla="*/ 178025 h 179248"/>
                <a:gd name="T6" fmla="*/ 178025 w 179248"/>
                <a:gd name="T7" fmla="*/ 178025 h 1792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9248"/>
                <a:gd name="T13" fmla="*/ 0 h 179248"/>
                <a:gd name="T14" fmla="*/ 179248 w 179248"/>
                <a:gd name="T15" fmla="*/ 179248 h 1792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9248" h="179248">
                  <a:moveTo>
                    <a:pt x="9526" y="9526"/>
                  </a:moveTo>
                  <a:lnTo>
                    <a:pt x="9526" y="154120"/>
                  </a:lnTo>
                  <a:cubicBezTo>
                    <a:pt x="9526" y="167265"/>
                    <a:pt x="20281" y="178020"/>
                    <a:pt x="33426" y="178020"/>
                  </a:cubicBezTo>
                  <a:lnTo>
                    <a:pt x="178020" y="17802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25" name="Freeform: Shape 87">
              <a:extLst>
                <a:ext uri="{FF2B5EF4-FFF2-40B4-BE49-F238E27FC236}">
                  <a16:creationId xmlns:a16="http://schemas.microsoft.com/office/drawing/2014/main" id="{0927930C-49AC-424C-8577-5283D97D2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319" y="5689244"/>
              <a:ext cx="179249" cy="179249"/>
            </a:xfrm>
            <a:custGeom>
              <a:avLst/>
              <a:gdLst>
                <a:gd name="T0" fmla="*/ 9526 w 179248"/>
                <a:gd name="T1" fmla="*/ 178025 h 179248"/>
                <a:gd name="T2" fmla="*/ 9526 w 179248"/>
                <a:gd name="T3" fmla="*/ 33426 h 179248"/>
                <a:gd name="T4" fmla="*/ 33426 w 179248"/>
                <a:gd name="T5" fmla="*/ 9526 h 179248"/>
                <a:gd name="T6" fmla="*/ 178025 w 179248"/>
                <a:gd name="T7" fmla="*/ 9526 h 1792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9248"/>
                <a:gd name="T13" fmla="*/ 0 h 179248"/>
                <a:gd name="T14" fmla="*/ 179248 w 179248"/>
                <a:gd name="T15" fmla="*/ 179248 h 1792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9248" h="179248">
                  <a:moveTo>
                    <a:pt x="9526" y="178020"/>
                  </a:moveTo>
                  <a:lnTo>
                    <a:pt x="9526" y="33426"/>
                  </a:lnTo>
                  <a:cubicBezTo>
                    <a:pt x="9526" y="20281"/>
                    <a:pt x="20281" y="9526"/>
                    <a:pt x="33426" y="9526"/>
                  </a:cubicBezTo>
                  <a:lnTo>
                    <a:pt x="178020" y="9526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26" name="Freeform: Shape 88">
              <a:extLst>
                <a:ext uri="{FF2B5EF4-FFF2-40B4-BE49-F238E27FC236}">
                  <a16:creationId xmlns:a16="http://schemas.microsoft.com/office/drawing/2014/main" id="{13363EF7-08F7-4476-8479-8CEE553F5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723" y="6079767"/>
              <a:ext cx="179249" cy="179249"/>
            </a:xfrm>
            <a:custGeom>
              <a:avLst/>
              <a:gdLst>
                <a:gd name="T0" fmla="*/ 178025 w 179248"/>
                <a:gd name="T1" fmla="*/ 9526 h 179248"/>
                <a:gd name="T2" fmla="*/ 178025 w 179248"/>
                <a:gd name="T3" fmla="*/ 154125 h 179248"/>
                <a:gd name="T4" fmla="*/ 154125 w 179248"/>
                <a:gd name="T5" fmla="*/ 178025 h 179248"/>
                <a:gd name="T6" fmla="*/ 9526 w 179248"/>
                <a:gd name="T7" fmla="*/ 178025 h 1792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9248"/>
                <a:gd name="T13" fmla="*/ 0 h 179248"/>
                <a:gd name="T14" fmla="*/ 179248 w 179248"/>
                <a:gd name="T15" fmla="*/ 179248 h 1792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9248" h="179248">
                  <a:moveTo>
                    <a:pt x="178020" y="9526"/>
                  </a:moveTo>
                  <a:lnTo>
                    <a:pt x="178020" y="154120"/>
                  </a:lnTo>
                  <a:cubicBezTo>
                    <a:pt x="178020" y="167265"/>
                    <a:pt x="167265" y="178020"/>
                    <a:pt x="154120" y="178020"/>
                  </a:cubicBezTo>
                  <a:lnTo>
                    <a:pt x="9526" y="17802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27" name="Freeform: Shape 89">
              <a:extLst>
                <a:ext uri="{FF2B5EF4-FFF2-40B4-BE49-F238E27FC236}">
                  <a16:creationId xmlns:a16="http://schemas.microsoft.com/office/drawing/2014/main" id="{13D4EA50-5DAD-4AA7-A0D0-5B36B5DED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723" y="5689244"/>
              <a:ext cx="179249" cy="179249"/>
            </a:xfrm>
            <a:custGeom>
              <a:avLst/>
              <a:gdLst>
                <a:gd name="T0" fmla="*/ 178025 w 179248"/>
                <a:gd name="T1" fmla="*/ 178025 h 179248"/>
                <a:gd name="T2" fmla="*/ 178025 w 179248"/>
                <a:gd name="T3" fmla="*/ 33426 h 179248"/>
                <a:gd name="T4" fmla="*/ 154125 w 179248"/>
                <a:gd name="T5" fmla="*/ 9526 h 179248"/>
                <a:gd name="T6" fmla="*/ 9526 w 179248"/>
                <a:gd name="T7" fmla="*/ 9526 h 1792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9248"/>
                <a:gd name="T13" fmla="*/ 0 h 179248"/>
                <a:gd name="T14" fmla="*/ 179248 w 179248"/>
                <a:gd name="T15" fmla="*/ 179248 h 1792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9248" h="179248">
                  <a:moveTo>
                    <a:pt x="178020" y="178020"/>
                  </a:moveTo>
                  <a:lnTo>
                    <a:pt x="178020" y="33426"/>
                  </a:lnTo>
                  <a:cubicBezTo>
                    <a:pt x="178020" y="20281"/>
                    <a:pt x="167265" y="9526"/>
                    <a:pt x="154120" y="9526"/>
                  </a:cubicBezTo>
                  <a:lnTo>
                    <a:pt x="9526" y="9526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28" name="Freeform: Shape 90">
              <a:extLst>
                <a:ext uri="{FF2B5EF4-FFF2-40B4-BE49-F238E27FC236}">
                  <a16:creationId xmlns:a16="http://schemas.microsoft.com/office/drawing/2014/main" id="{5407094B-11F8-40B4-BDBE-ED0334923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116" y="5876679"/>
              <a:ext cx="131449" cy="227049"/>
            </a:xfrm>
            <a:custGeom>
              <a:avLst/>
              <a:gdLst>
                <a:gd name="T0" fmla="*/ 85288 w 131449"/>
                <a:gd name="T1" fmla="*/ 221223 h 227048"/>
                <a:gd name="T2" fmla="*/ 126993 w 131449"/>
                <a:gd name="T3" fmla="*/ 133870 h 227048"/>
                <a:gd name="T4" fmla="*/ 82181 w 131449"/>
                <a:gd name="T5" fmla="*/ 9705 h 227048"/>
                <a:gd name="T6" fmla="*/ 9526 w 131449"/>
                <a:gd name="T7" fmla="*/ 118693 h 2270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1449"/>
                <a:gd name="T13" fmla="*/ 0 h 227048"/>
                <a:gd name="T14" fmla="*/ 131449 w 131449"/>
                <a:gd name="T15" fmla="*/ 227048 h 2270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1449" h="227048">
                  <a:moveTo>
                    <a:pt x="85288" y="221218"/>
                  </a:moveTo>
                  <a:cubicBezTo>
                    <a:pt x="107635" y="218351"/>
                    <a:pt x="122811" y="166249"/>
                    <a:pt x="126993" y="133865"/>
                  </a:cubicBezTo>
                  <a:cubicBezTo>
                    <a:pt x="132490" y="90725"/>
                    <a:pt x="127591" y="13529"/>
                    <a:pt x="82181" y="9705"/>
                  </a:cubicBezTo>
                  <a:cubicBezTo>
                    <a:pt x="32589" y="5522"/>
                    <a:pt x="15142" y="75668"/>
                    <a:pt x="9526" y="118688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29" name="Freeform: Shape 91">
              <a:extLst>
                <a:ext uri="{FF2B5EF4-FFF2-40B4-BE49-F238E27FC236}">
                  <a16:creationId xmlns:a16="http://schemas.microsoft.com/office/drawing/2014/main" id="{12CF43BB-427C-4315-BA87-105D4AB03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088" y="5985960"/>
              <a:ext cx="179249" cy="167299"/>
            </a:xfrm>
            <a:custGeom>
              <a:avLst/>
              <a:gdLst>
                <a:gd name="T0" fmla="*/ 11554 w 179248"/>
                <a:gd name="T1" fmla="*/ 9526 h 167298"/>
                <a:gd name="T2" fmla="*/ 71184 w 179248"/>
                <a:gd name="T3" fmla="*/ 158069 h 167298"/>
                <a:gd name="T4" fmla="*/ 170373 w 179248"/>
                <a:gd name="T5" fmla="*/ 29960 h 167298"/>
                <a:gd name="T6" fmla="*/ 0 60000 65536"/>
                <a:gd name="T7" fmla="*/ 0 60000 65536"/>
                <a:gd name="T8" fmla="*/ 0 60000 65536"/>
                <a:gd name="T9" fmla="*/ 0 w 179248"/>
                <a:gd name="T10" fmla="*/ 0 h 167298"/>
                <a:gd name="T11" fmla="*/ 179248 w 179248"/>
                <a:gd name="T12" fmla="*/ 167298 h 1672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9248" h="167298">
                  <a:moveTo>
                    <a:pt x="11554" y="9526"/>
                  </a:moveTo>
                  <a:cubicBezTo>
                    <a:pt x="1755" y="86005"/>
                    <a:pt x="28403" y="152566"/>
                    <a:pt x="71184" y="158064"/>
                  </a:cubicBezTo>
                  <a:cubicBezTo>
                    <a:pt x="113965" y="163561"/>
                    <a:pt x="160570" y="106559"/>
                    <a:pt x="170368" y="2996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30" name="Freeform: Shape 92">
              <a:extLst>
                <a:ext uri="{FF2B5EF4-FFF2-40B4-BE49-F238E27FC236}">
                  <a16:creationId xmlns:a16="http://schemas.microsoft.com/office/drawing/2014/main" id="{C11A913C-A9FD-44AE-9C4F-61E1D11D9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120" y="6125655"/>
              <a:ext cx="262898" cy="107549"/>
            </a:xfrm>
            <a:custGeom>
              <a:avLst/>
              <a:gdLst>
                <a:gd name="T0" fmla="*/ 264418 w 262898"/>
                <a:gd name="T1" fmla="*/ 54219 h 107549"/>
                <a:gd name="T2" fmla="*/ 132491 w 262898"/>
                <a:gd name="T3" fmla="*/ 104169 h 107549"/>
                <a:gd name="T4" fmla="*/ 9526 w 262898"/>
                <a:gd name="T5" fmla="*/ 9526 h 107549"/>
                <a:gd name="T6" fmla="*/ 0 60000 65536"/>
                <a:gd name="T7" fmla="*/ 0 60000 65536"/>
                <a:gd name="T8" fmla="*/ 0 60000 65536"/>
                <a:gd name="T9" fmla="*/ 0 w 262898"/>
                <a:gd name="T10" fmla="*/ 0 h 107549"/>
                <a:gd name="T11" fmla="*/ 262898 w 262898"/>
                <a:gd name="T12" fmla="*/ 107549 h 1075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2898" h="107549">
                  <a:moveTo>
                    <a:pt x="264418" y="54219"/>
                  </a:moveTo>
                  <a:cubicBezTo>
                    <a:pt x="226417" y="91024"/>
                    <a:pt x="179932" y="110264"/>
                    <a:pt x="132491" y="104169"/>
                  </a:cubicBezTo>
                  <a:cubicBezTo>
                    <a:pt x="84332" y="97955"/>
                    <a:pt x="37130" y="70949"/>
                    <a:pt x="9526" y="9526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31" name="Freeform: Shape 93">
              <a:extLst>
                <a:ext uri="{FF2B5EF4-FFF2-40B4-BE49-F238E27FC236}">
                  <a16:creationId xmlns:a16="http://schemas.microsoft.com/office/drawing/2014/main" id="{EF766DA3-3818-4CDE-9617-4B96FEF37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886" y="5716154"/>
              <a:ext cx="394347" cy="406297"/>
            </a:xfrm>
            <a:custGeom>
              <a:avLst/>
              <a:gdLst>
                <a:gd name="T0" fmla="*/ 15111 w 394347"/>
                <a:gd name="T1" fmla="*/ 338604 h 406297"/>
                <a:gd name="T2" fmla="*/ 12363 w 394347"/>
                <a:gd name="T3" fmla="*/ 235834 h 406297"/>
                <a:gd name="T4" fmla="*/ 229493 w 394347"/>
                <a:gd name="T5" fmla="*/ 10698 h 406297"/>
                <a:gd name="T6" fmla="*/ 382572 w 394347"/>
                <a:gd name="T7" fmla="*/ 283514 h 406297"/>
                <a:gd name="T8" fmla="*/ 342300 w 394347"/>
                <a:gd name="T9" fmla="*/ 402536 h 4062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4347"/>
                <a:gd name="T16" fmla="*/ 0 h 406297"/>
                <a:gd name="T17" fmla="*/ 394347 w 394347"/>
                <a:gd name="T18" fmla="*/ 406297 h 4062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4347" h="406297">
                  <a:moveTo>
                    <a:pt x="15111" y="338604"/>
                  </a:moveTo>
                  <a:cubicBezTo>
                    <a:pt x="8897" y="306458"/>
                    <a:pt x="7703" y="271684"/>
                    <a:pt x="12363" y="235834"/>
                  </a:cubicBezTo>
                  <a:cubicBezTo>
                    <a:pt x="30049" y="98291"/>
                    <a:pt x="127321" y="-2567"/>
                    <a:pt x="229493" y="10698"/>
                  </a:cubicBezTo>
                  <a:cubicBezTo>
                    <a:pt x="331784" y="23842"/>
                    <a:pt x="400258" y="145971"/>
                    <a:pt x="382572" y="283514"/>
                  </a:cubicBezTo>
                  <a:cubicBezTo>
                    <a:pt x="377553" y="322352"/>
                    <a:pt x="358313" y="371346"/>
                    <a:pt x="342300" y="402536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32" name="Freeform: Shape 94">
              <a:extLst>
                <a:ext uri="{FF2B5EF4-FFF2-40B4-BE49-F238E27FC236}">
                  <a16:creationId xmlns:a16="http://schemas.microsoft.com/office/drawing/2014/main" id="{E9698EE2-C327-4CB1-8D15-018E4CD3B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340" y="5822847"/>
              <a:ext cx="262898" cy="286798"/>
            </a:xfrm>
            <a:custGeom>
              <a:avLst/>
              <a:gdLst>
                <a:gd name="T0" fmla="*/ 9526 w 262898"/>
                <a:gd name="T1" fmla="*/ 281503 h 286798"/>
                <a:gd name="T2" fmla="*/ 53621 w 262898"/>
                <a:gd name="T3" fmla="*/ 268120 h 286798"/>
                <a:gd name="T4" fmla="*/ 68200 w 262898"/>
                <a:gd name="T5" fmla="*/ 198571 h 286798"/>
                <a:gd name="T6" fmla="*/ 75609 w 262898"/>
                <a:gd name="T7" fmla="*/ 114443 h 286798"/>
                <a:gd name="T8" fmla="*/ 168699 w 262898"/>
                <a:gd name="T9" fmla="*/ 10240 h 286798"/>
                <a:gd name="T10" fmla="*/ 233706 w 262898"/>
                <a:gd name="T11" fmla="*/ 37486 h 286798"/>
                <a:gd name="T12" fmla="*/ 262386 w 262898"/>
                <a:gd name="T13" fmla="*/ 168098 h 286798"/>
                <a:gd name="T14" fmla="*/ 260235 w 262898"/>
                <a:gd name="T15" fmla="*/ 192835 h 2867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898"/>
                <a:gd name="T25" fmla="*/ 0 h 286798"/>
                <a:gd name="T26" fmla="*/ 262898 w 262898"/>
                <a:gd name="T27" fmla="*/ 286798 h 2867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898" h="286798">
                  <a:moveTo>
                    <a:pt x="9526" y="281503"/>
                  </a:moveTo>
                  <a:cubicBezTo>
                    <a:pt x="22910" y="286164"/>
                    <a:pt x="42269" y="277679"/>
                    <a:pt x="53621" y="268120"/>
                  </a:cubicBezTo>
                  <a:cubicBezTo>
                    <a:pt x="71785" y="252943"/>
                    <a:pt x="68917" y="220798"/>
                    <a:pt x="68200" y="198571"/>
                  </a:cubicBezTo>
                  <a:cubicBezTo>
                    <a:pt x="67244" y="170967"/>
                    <a:pt x="69992" y="141570"/>
                    <a:pt x="75609" y="114443"/>
                  </a:cubicBezTo>
                  <a:cubicBezTo>
                    <a:pt x="86125" y="63776"/>
                    <a:pt x="122692" y="17171"/>
                    <a:pt x="168699" y="10240"/>
                  </a:cubicBezTo>
                  <a:cubicBezTo>
                    <a:pt x="192718" y="6655"/>
                    <a:pt x="218172" y="16693"/>
                    <a:pt x="233706" y="37486"/>
                  </a:cubicBezTo>
                  <a:cubicBezTo>
                    <a:pt x="259160" y="71902"/>
                    <a:pt x="264537" y="123645"/>
                    <a:pt x="262386" y="168098"/>
                  </a:cubicBezTo>
                  <a:cubicBezTo>
                    <a:pt x="262028" y="176344"/>
                    <a:pt x="261311" y="184589"/>
                    <a:pt x="260235" y="192835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33" name="Freeform: Shape 95">
              <a:extLst>
                <a:ext uri="{FF2B5EF4-FFF2-40B4-BE49-F238E27FC236}">
                  <a16:creationId xmlns:a16="http://schemas.microsoft.com/office/drawing/2014/main" id="{CD4C394D-05A2-4D1B-B338-BB4791ED9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120" y="6112949"/>
              <a:ext cx="227049" cy="71700"/>
            </a:xfrm>
            <a:custGeom>
              <a:avLst/>
              <a:gdLst>
                <a:gd name="T0" fmla="*/ 219730 w 227048"/>
                <a:gd name="T1" fmla="*/ 41954 h 71699"/>
                <a:gd name="T2" fmla="*/ 138232 w 227048"/>
                <a:gd name="T3" fmla="*/ 72666 h 71699"/>
                <a:gd name="T4" fmla="*/ 67364 w 227048"/>
                <a:gd name="T5" fmla="*/ 20559 h 71699"/>
                <a:gd name="T6" fmla="*/ 64496 w 227048"/>
                <a:gd name="T7" fmla="*/ 15540 h 71699"/>
                <a:gd name="T8" fmla="*/ 38086 w 227048"/>
                <a:gd name="T9" fmla="*/ 13987 h 71699"/>
                <a:gd name="T10" fmla="*/ 9526 w 227048"/>
                <a:gd name="T11" fmla="*/ 22352 h 716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048"/>
                <a:gd name="T19" fmla="*/ 0 h 71699"/>
                <a:gd name="T20" fmla="*/ 227048 w 227048"/>
                <a:gd name="T21" fmla="*/ 71699 h 716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048" h="71699">
                  <a:moveTo>
                    <a:pt x="219725" y="41949"/>
                  </a:moveTo>
                  <a:cubicBezTo>
                    <a:pt x="194272" y="64774"/>
                    <a:pt x="166309" y="76246"/>
                    <a:pt x="138227" y="72661"/>
                  </a:cubicBezTo>
                  <a:cubicBezTo>
                    <a:pt x="107754" y="68717"/>
                    <a:pt x="86722" y="53422"/>
                    <a:pt x="67364" y="20559"/>
                  </a:cubicBezTo>
                  <a:lnTo>
                    <a:pt x="64496" y="15540"/>
                  </a:lnTo>
                  <a:cubicBezTo>
                    <a:pt x="64496" y="15540"/>
                    <a:pt x="58162" y="3112"/>
                    <a:pt x="38086" y="13987"/>
                  </a:cubicBezTo>
                  <a:cubicBezTo>
                    <a:pt x="18847" y="24383"/>
                    <a:pt x="9526" y="22352"/>
                    <a:pt x="9526" y="22352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34" name="Freeform: Shape 96">
              <a:extLst>
                <a:ext uri="{FF2B5EF4-FFF2-40B4-BE49-F238E27FC236}">
                  <a16:creationId xmlns:a16="http://schemas.microsoft.com/office/drawing/2014/main" id="{F926A582-9BC1-422E-8381-B423C5C29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6320" y="5773412"/>
              <a:ext cx="298748" cy="310698"/>
            </a:xfrm>
            <a:custGeom>
              <a:avLst/>
              <a:gdLst>
                <a:gd name="T0" fmla="*/ 15339 w 298748"/>
                <a:gd name="T1" fmla="*/ 269755 h 310698"/>
                <a:gd name="T2" fmla="*/ 11515 w 298748"/>
                <a:gd name="T3" fmla="*/ 183357 h 310698"/>
                <a:gd name="T4" fmla="*/ 179770 w 298748"/>
                <a:gd name="T5" fmla="*/ 10441 h 310698"/>
                <a:gd name="T6" fmla="*/ 298672 w 298748"/>
                <a:gd name="T7" fmla="*/ 220401 h 310698"/>
                <a:gd name="T8" fmla="*/ 271306 w 298748"/>
                <a:gd name="T9" fmla="*/ 306441 h 3106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748"/>
                <a:gd name="T16" fmla="*/ 0 h 310698"/>
                <a:gd name="T17" fmla="*/ 298748 w 298748"/>
                <a:gd name="T18" fmla="*/ 310698 h 3106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748" h="310698">
                  <a:moveTo>
                    <a:pt x="15339" y="269755"/>
                  </a:moveTo>
                  <a:cubicBezTo>
                    <a:pt x="9603" y="243584"/>
                    <a:pt x="7691" y="212993"/>
                    <a:pt x="11515" y="183357"/>
                  </a:cubicBezTo>
                  <a:cubicBezTo>
                    <a:pt x="25138" y="77600"/>
                    <a:pt x="100423" y="164"/>
                    <a:pt x="179770" y="10441"/>
                  </a:cubicBezTo>
                  <a:cubicBezTo>
                    <a:pt x="259118" y="20599"/>
                    <a:pt x="312295" y="114645"/>
                    <a:pt x="298672" y="220401"/>
                  </a:cubicBezTo>
                  <a:cubicBezTo>
                    <a:pt x="294609" y="252188"/>
                    <a:pt x="284930" y="281346"/>
                    <a:pt x="271306" y="306441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35" name="Freeform: Shape 97">
              <a:extLst>
                <a:ext uri="{FF2B5EF4-FFF2-40B4-BE49-F238E27FC236}">
                  <a16:creationId xmlns:a16="http://schemas.microsoft.com/office/drawing/2014/main" id="{3AF7A1FC-61CD-44F9-BDF8-6856776D2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320" y="6109284"/>
              <a:ext cx="107549" cy="47800"/>
            </a:xfrm>
            <a:custGeom>
              <a:avLst/>
              <a:gdLst>
                <a:gd name="T0" fmla="*/ 9526 w 107549"/>
                <a:gd name="T1" fmla="*/ 45619 h 47799"/>
                <a:gd name="T2" fmla="*/ 41313 w 107549"/>
                <a:gd name="T3" fmla="*/ 35940 h 47799"/>
                <a:gd name="T4" fmla="*/ 99867 w 107549"/>
                <a:gd name="T5" fmla="*/ 9526 h 47799"/>
                <a:gd name="T6" fmla="*/ 0 60000 65536"/>
                <a:gd name="T7" fmla="*/ 0 60000 65536"/>
                <a:gd name="T8" fmla="*/ 0 60000 65536"/>
                <a:gd name="T9" fmla="*/ 0 w 107549"/>
                <a:gd name="T10" fmla="*/ 0 h 47799"/>
                <a:gd name="T11" fmla="*/ 107549 w 107549"/>
                <a:gd name="T12" fmla="*/ 47799 h 477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7549" h="47799">
                  <a:moveTo>
                    <a:pt x="9526" y="45614"/>
                  </a:moveTo>
                  <a:cubicBezTo>
                    <a:pt x="9526" y="45614"/>
                    <a:pt x="29243" y="27331"/>
                    <a:pt x="41313" y="35935"/>
                  </a:cubicBezTo>
                  <a:cubicBezTo>
                    <a:pt x="54935" y="45495"/>
                    <a:pt x="71068" y="68678"/>
                    <a:pt x="99867" y="9526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36" name="Freeform: Shape 98">
              <a:extLst>
                <a:ext uri="{FF2B5EF4-FFF2-40B4-BE49-F238E27FC236}">
                  <a16:creationId xmlns:a16="http://schemas.microsoft.com/office/drawing/2014/main" id="{80E2EB9C-0F3E-4356-96C2-6A03F9F1E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904" y="5990023"/>
              <a:ext cx="59750" cy="107549"/>
            </a:xfrm>
            <a:custGeom>
              <a:avLst/>
              <a:gdLst>
                <a:gd name="T0" fmla="*/ 12166 w 59749"/>
                <a:gd name="T1" fmla="*/ 9526 h 107549"/>
                <a:gd name="T2" fmla="*/ 56506 w 59749"/>
                <a:gd name="T3" fmla="*/ 107993 h 107549"/>
                <a:gd name="T4" fmla="*/ 0 60000 65536"/>
                <a:gd name="T5" fmla="*/ 0 60000 65536"/>
                <a:gd name="T6" fmla="*/ 0 w 59749"/>
                <a:gd name="T7" fmla="*/ 0 h 107549"/>
                <a:gd name="T8" fmla="*/ 59749 w 59749"/>
                <a:gd name="T9" fmla="*/ 107549 h 10754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9749" h="107549">
                  <a:moveTo>
                    <a:pt x="12166" y="9526"/>
                  </a:moveTo>
                  <a:cubicBezTo>
                    <a:pt x="12166" y="9526"/>
                    <a:pt x="-6715" y="121138"/>
                    <a:pt x="56501" y="107993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37" name="Freeform: Shape 99">
              <a:extLst>
                <a:ext uri="{FF2B5EF4-FFF2-40B4-BE49-F238E27FC236}">
                  <a16:creationId xmlns:a16="http://schemas.microsoft.com/office/drawing/2014/main" id="{D4DE63AC-70D3-4029-8B3D-F34E34458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610" y="6070208"/>
              <a:ext cx="23900" cy="47800"/>
            </a:xfrm>
            <a:custGeom>
              <a:avLst/>
              <a:gdLst>
                <a:gd name="T0" fmla="*/ 14902 w 23899"/>
                <a:gd name="T1" fmla="*/ 9526 h 47799"/>
                <a:gd name="T2" fmla="*/ 19204 w 23899"/>
                <a:gd name="T3" fmla="*/ 47531 h 47799"/>
                <a:gd name="T4" fmla="*/ 0 60000 65536"/>
                <a:gd name="T5" fmla="*/ 0 60000 65536"/>
                <a:gd name="T6" fmla="*/ 0 w 23899"/>
                <a:gd name="T7" fmla="*/ 0 h 47799"/>
                <a:gd name="T8" fmla="*/ 23899 w 23899"/>
                <a:gd name="T9" fmla="*/ 47799 h 4779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3899" h="47799">
                  <a:moveTo>
                    <a:pt x="14897" y="9526"/>
                  </a:moveTo>
                  <a:cubicBezTo>
                    <a:pt x="14897" y="9526"/>
                    <a:pt x="318" y="35815"/>
                    <a:pt x="19199" y="47526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38" name="Freeform: Shape 100">
              <a:extLst>
                <a:ext uri="{FF2B5EF4-FFF2-40B4-BE49-F238E27FC236}">
                  <a16:creationId xmlns:a16="http://schemas.microsoft.com/office/drawing/2014/main" id="{9612A493-F0D1-4F98-B87E-DBF276DC4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592" y="6033402"/>
              <a:ext cx="59750" cy="47800"/>
            </a:xfrm>
            <a:custGeom>
              <a:avLst/>
              <a:gdLst>
                <a:gd name="T0" fmla="*/ 9526 w 59749"/>
                <a:gd name="T1" fmla="*/ 20520 h 47799"/>
                <a:gd name="T2" fmla="*/ 41317 w 59749"/>
                <a:gd name="T3" fmla="*/ 44186 h 47799"/>
                <a:gd name="T4" fmla="*/ 52073 w 59749"/>
                <a:gd name="T5" fmla="*/ 9526 h 47799"/>
                <a:gd name="T6" fmla="*/ 0 60000 65536"/>
                <a:gd name="T7" fmla="*/ 0 60000 65536"/>
                <a:gd name="T8" fmla="*/ 0 60000 65536"/>
                <a:gd name="T9" fmla="*/ 0 w 59749"/>
                <a:gd name="T10" fmla="*/ 0 h 47799"/>
                <a:gd name="T11" fmla="*/ 59749 w 59749"/>
                <a:gd name="T12" fmla="*/ 47799 h 477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749" h="47799">
                  <a:moveTo>
                    <a:pt x="9526" y="20520"/>
                  </a:moveTo>
                  <a:cubicBezTo>
                    <a:pt x="9526" y="20520"/>
                    <a:pt x="14425" y="53741"/>
                    <a:pt x="41312" y="44181"/>
                  </a:cubicBezTo>
                  <a:cubicBezTo>
                    <a:pt x="56130" y="39042"/>
                    <a:pt x="54935" y="25897"/>
                    <a:pt x="52068" y="9526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39" name="Freeform: Shape 101">
              <a:extLst>
                <a:ext uri="{FF2B5EF4-FFF2-40B4-BE49-F238E27FC236}">
                  <a16:creationId xmlns:a16="http://schemas.microsoft.com/office/drawing/2014/main" id="{B1CA8CC8-18F2-4B23-8B57-977C38ABF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4425" y="5948542"/>
              <a:ext cx="59750" cy="107549"/>
            </a:xfrm>
            <a:custGeom>
              <a:avLst/>
              <a:gdLst>
                <a:gd name="T0" fmla="*/ 34387 w 59749"/>
                <a:gd name="T1" fmla="*/ 68096 h 107549"/>
                <a:gd name="T2" fmla="*/ 42273 w 59749"/>
                <a:gd name="T3" fmla="*/ 104065 h 107549"/>
                <a:gd name="T4" fmla="*/ 60676 w 59749"/>
                <a:gd name="T5" fmla="*/ 57460 h 107549"/>
                <a:gd name="T6" fmla="*/ 39645 w 59749"/>
                <a:gd name="T7" fmla="*/ 9661 h 107549"/>
                <a:gd name="T8" fmla="*/ 9526 w 59749"/>
                <a:gd name="T9" fmla="*/ 50888 h 1075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749"/>
                <a:gd name="T16" fmla="*/ 0 h 107549"/>
                <a:gd name="T17" fmla="*/ 59749 w 59749"/>
                <a:gd name="T18" fmla="*/ 107549 h 1075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749" h="107549">
                  <a:moveTo>
                    <a:pt x="34382" y="68096"/>
                  </a:moveTo>
                  <a:cubicBezTo>
                    <a:pt x="34382" y="68096"/>
                    <a:pt x="29602" y="102153"/>
                    <a:pt x="42268" y="104065"/>
                  </a:cubicBezTo>
                  <a:cubicBezTo>
                    <a:pt x="61269" y="106814"/>
                    <a:pt x="60671" y="57460"/>
                    <a:pt x="60671" y="57460"/>
                  </a:cubicBezTo>
                  <a:cubicBezTo>
                    <a:pt x="61269" y="30932"/>
                    <a:pt x="54457" y="11573"/>
                    <a:pt x="39640" y="9661"/>
                  </a:cubicBezTo>
                  <a:cubicBezTo>
                    <a:pt x="24822" y="7749"/>
                    <a:pt x="12752" y="26391"/>
                    <a:pt x="9526" y="50888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3271" name="Group 102">
            <a:extLst>
              <a:ext uri="{FF2B5EF4-FFF2-40B4-BE49-F238E27FC236}">
                <a16:creationId xmlns:a16="http://schemas.microsoft.com/office/drawing/2014/main" id="{67E1AA11-1D62-4A83-9ABC-A698ADD15F71}"/>
              </a:ext>
            </a:extLst>
          </p:cNvPr>
          <p:cNvGrpSpPr>
            <a:grpSpLocks/>
          </p:cNvGrpSpPr>
          <p:nvPr/>
        </p:nvGrpSpPr>
        <p:grpSpPr bwMode="auto">
          <a:xfrm>
            <a:off x="7113588" y="5676900"/>
            <a:ext cx="538162" cy="423863"/>
            <a:chOff x="3828532" y="1313006"/>
            <a:chExt cx="733014" cy="576078"/>
          </a:xfrm>
        </p:grpSpPr>
        <p:sp>
          <p:nvSpPr>
            <p:cNvPr id="53518" name="Freeform: Shape 103">
              <a:extLst>
                <a:ext uri="{FF2B5EF4-FFF2-40B4-BE49-F238E27FC236}">
                  <a16:creationId xmlns:a16="http://schemas.microsoft.com/office/drawing/2014/main" id="{CD9EC773-90E4-428B-948F-53C3F9DCC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8532" y="1313006"/>
              <a:ext cx="384052" cy="576078"/>
            </a:xfrm>
            <a:custGeom>
              <a:avLst/>
              <a:gdLst>
                <a:gd name="T0" fmla="*/ 294011 w 384052"/>
                <a:gd name="T1" fmla="*/ 103579 h 576078"/>
                <a:gd name="T2" fmla="*/ 277476 w 384052"/>
                <a:gd name="T3" fmla="*/ 208019 h 576078"/>
                <a:gd name="T4" fmla="*/ 254432 w 384052"/>
                <a:gd name="T5" fmla="*/ 265734 h 576078"/>
                <a:gd name="T6" fmla="*/ 277476 w 384052"/>
                <a:gd name="T7" fmla="*/ 300299 h 576078"/>
                <a:gd name="T8" fmla="*/ 353433 w 384052"/>
                <a:gd name="T9" fmla="*/ 343611 h 576078"/>
                <a:gd name="T10" fmla="*/ 381277 w 384052"/>
                <a:gd name="T11" fmla="*/ 392578 h 576078"/>
                <a:gd name="T12" fmla="*/ 377436 w 384052"/>
                <a:gd name="T13" fmla="*/ 415621 h 576078"/>
                <a:gd name="T14" fmla="*/ 350979 w 384052"/>
                <a:gd name="T15" fmla="*/ 507900 h 576078"/>
                <a:gd name="T16" fmla="*/ 307666 w 384052"/>
                <a:gd name="T17" fmla="*/ 554093 h 576078"/>
                <a:gd name="T18" fmla="*/ 196611 w 384052"/>
                <a:gd name="T19" fmla="*/ 565615 h 576078"/>
                <a:gd name="T20" fmla="*/ 85556 w 384052"/>
                <a:gd name="T21" fmla="*/ 554093 h 576078"/>
                <a:gd name="T22" fmla="*/ 42244 w 384052"/>
                <a:gd name="T23" fmla="*/ 507900 h 576078"/>
                <a:gd name="T24" fmla="*/ 15787 w 384052"/>
                <a:gd name="T25" fmla="*/ 415621 h 576078"/>
                <a:gd name="T26" fmla="*/ 11946 w 384052"/>
                <a:gd name="T27" fmla="*/ 392578 h 576078"/>
                <a:gd name="T28" fmla="*/ 39790 w 384052"/>
                <a:gd name="T29" fmla="*/ 343611 h 576078"/>
                <a:gd name="T30" fmla="*/ 115747 w 384052"/>
                <a:gd name="T31" fmla="*/ 300299 h 576078"/>
                <a:gd name="T32" fmla="*/ 138790 w 384052"/>
                <a:gd name="T33" fmla="*/ 265734 h 576078"/>
                <a:gd name="T34" fmla="*/ 115747 w 384052"/>
                <a:gd name="T35" fmla="*/ 208019 h 576078"/>
                <a:gd name="T36" fmla="*/ 92704 w 384052"/>
                <a:gd name="T37" fmla="*/ 115740 h 576078"/>
                <a:gd name="T38" fmla="*/ 196505 w 384052"/>
                <a:gd name="T39" fmla="*/ 11939 h 576078"/>
                <a:gd name="T40" fmla="*/ 323348 w 384052"/>
                <a:gd name="T41" fmla="*/ 23461 h 576078"/>
                <a:gd name="T42" fmla="*/ 253899 w 384052"/>
                <a:gd name="T43" fmla="*/ 121074 h 576078"/>
                <a:gd name="T44" fmla="*/ 161833 w 384052"/>
                <a:gd name="T45" fmla="*/ 104219 h 57607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84052"/>
                <a:gd name="T70" fmla="*/ 0 h 576078"/>
                <a:gd name="T71" fmla="*/ 384052 w 384052"/>
                <a:gd name="T72" fmla="*/ 576078 h 57607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84052" h="576078">
                  <a:moveTo>
                    <a:pt x="294011" y="103579"/>
                  </a:moveTo>
                  <a:cubicBezTo>
                    <a:pt x="315134" y="117980"/>
                    <a:pt x="337857" y="178789"/>
                    <a:pt x="277476" y="208019"/>
                  </a:cubicBezTo>
                  <a:cubicBezTo>
                    <a:pt x="277476" y="208019"/>
                    <a:pt x="271715" y="246958"/>
                    <a:pt x="254432" y="265734"/>
                  </a:cubicBezTo>
                  <a:cubicBezTo>
                    <a:pt x="254432" y="288777"/>
                    <a:pt x="268088" y="295818"/>
                    <a:pt x="277476" y="300299"/>
                  </a:cubicBezTo>
                  <a:cubicBezTo>
                    <a:pt x="297959" y="310113"/>
                    <a:pt x="333803" y="328249"/>
                    <a:pt x="353433" y="343611"/>
                  </a:cubicBezTo>
                  <a:cubicBezTo>
                    <a:pt x="368048" y="355026"/>
                    <a:pt x="380850" y="370601"/>
                    <a:pt x="381277" y="392578"/>
                  </a:cubicBezTo>
                  <a:cubicBezTo>
                    <a:pt x="381383" y="399619"/>
                    <a:pt x="380210" y="407300"/>
                    <a:pt x="377436" y="415621"/>
                  </a:cubicBezTo>
                  <a:cubicBezTo>
                    <a:pt x="377436" y="415621"/>
                    <a:pt x="353753" y="499366"/>
                    <a:pt x="350979" y="507900"/>
                  </a:cubicBezTo>
                  <a:cubicBezTo>
                    <a:pt x="347565" y="518462"/>
                    <a:pt x="335297" y="544705"/>
                    <a:pt x="307666" y="554093"/>
                  </a:cubicBezTo>
                  <a:cubicBezTo>
                    <a:pt x="285263" y="561774"/>
                    <a:pt x="253579" y="565615"/>
                    <a:pt x="196611" y="565615"/>
                  </a:cubicBezTo>
                  <a:cubicBezTo>
                    <a:pt x="139643" y="565615"/>
                    <a:pt x="108066" y="561774"/>
                    <a:pt x="85556" y="554093"/>
                  </a:cubicBezTo>
                  <a:cubicBezTo>
                    <a:pt x="57926" y="544598"/>
                    <a:pt x="45657" y="518462"/>
                    <a:pt x="42244" y="507900"/>
                  </a:cubicBezTo>
                  <a:cubicBezTo>
                    <a:pt x="39470" y="499366"/>
                    <a:pt x="15787" y="415621"/>
                    <a:pt x="15787" y="415621"/>
                  </a:cubicBezTo>
                  <a:cubicBezTo>
                    <a:pt x="13013" y="407193"/>
                    <a:pt x="11840" y="399619"/>
                    <a:pt x="11946" y="392578"/>
                  </a:cubicBezTo>
                  <a:cubicBezTo>
                    <a:pt x="12266" y="370601"/>
                    <a:pt x="25175" y="355026"/>
                    <a:pt x="39790" y="343611"/>
                  </a:cubicBezTo>
                  <a:cubicBezTo>
                    <a:pt x="59419" y="328249"/>
                    <a:pt x="95264" y="310113"/>
                    <a:pt x="115747" y="300299"/>
                  </a:cubicBezTo>
                  <a:cubicBezTo>
                    <a:pt x="125135" y="295818"/>
                    <a:pt x="138790" y="288777"/>
                    <a:pt x="138790" y="265734"/>
                  </a:cubicBezTo>
                  <a:cubicBezTo>
                    <a:pt x="121401" y="246958"/>
                    <a:pt x="115747" y="208019"/>
                    <a:pt x="115747" y="208019"/>
                  </a:cubicBezTo>
                  <a:cubicBezTo>
                    <a:pt x="54192" y="178255"/>
                    <a:pt x="80222" y="123848"/>
                    <a:pt x="92704" y="115740"/>
                  </a:cubicBezTo>
                  <a:cubicBezTo>
                    <a:pt x="92704" y="88643"/>
                    <a:pt x="92597" y="11939"/>
                    <a:pt x="196505" y="11939"/>
                  </a:cubicBezTo>
                  <a:cubicBezTo>
                    <a:pt x="261260" y="11939"/>
                    <a:pt x="265741" y="34983"/>
                    <a:pt x="323348" y="23461"/>
                  </a:cubicBezTo>
                  <a:cubicBezTo>
                    <a:pt x="323348" y="23461"/>
                    <a:pt x="330496" y="108699"/>
                    <a:pt x="253899" y="121074"/>
                  </a:cubicBezTo>
                  <a:cubicBezTo>
                    <a:pt x="184983" y="132276"/>
                    <a:pt x="161833" y="104219"/>
                    <a:pt x="161833" y="104219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19" name="Freeform: Shape 104">
              <a:extLst>
                <a:ext uri="{FF2B5EF4-FFF2-40B4-BE49-F238E27FC236}">
                  <a16:creationId xmlns:a16="http://schemas.microsoft.com/office/drawing/2014/main" id="{BAF9D67A-8988-4E7F-B3CC-300770768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455" y="1416700"/>
              <a:ext cx="330712" cy="384052"/>
            </a:xfrm>
            <a:custGeom>
              <a:avLst/>
              <a:gdLst>
                <a:gd name="T0" fmla="*/ 11939 w 330711"/>
                <a:gd name="T1" fmla="*/ 11939 h 384052"/>
                <a:gd name="T2" fmla="*/ 323347 w 330711"/>
                <a:gd name="T3" fmla="*/ 11939 h 384052"/>
                <a:gd name="T4" fmla="*/ 323347 w 330711"/>
                <a:gd name="T5" fmla="*/ 381163 h 384052"/>
                <a:gd name="T6" fmla="*/ 0 60000 65536"/>
                <a:gd name="T7" fmla="*/ 0 60000 65536"/>
                <a:gd name="T8" fmla="*/ 0 60000 65536"/>
                <a:gd name="T9" fmla="*/ 0 w 330711"/>
                <a:gd name="T10" fmla="*/ 0 h 384052"/>
                <a:gd name="T11" fmla="*/ 330711 w 330711"/>
                <a:gd name="T12" fmla="*/ 384052 h 3840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0711" h="384052">
                  <a:moveTo>
                    <a:pt x="11939" y="11939"/>
                  </a:moveTo>
                  <a:lnTo>
                    <a:pt x="323342" y="11939"/>
                  </a:lnTo>
                  <a:lnTo>
                    <a:pt x="323342" y="381163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20" name="Freeform: Shape 105">
              <a:extLst>
                <a:ext uri="{FF2B5EF4-FFF2-40B4-BE49-F238E27FC236}">
                  <a16:creationId xmlns:a16="http://schemas.microsoft.com/office/drawing/2014/main" id="{BD40AAB7-C287-4B24-81F8-21D9FAFA5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105" y="1520501"/>
              <a:ext cx="106681" cy="106681"/>
            </a:xfrm>
            <a:custGeom>
              <a:avLst/>
              <a:gdLst>
                <a:gd name="T0" fmla="*/ 104325 w 106681"/>
                <a:gd name="T1" fmla="*/ 58132 h 106681"/>
                <a:gd name="T2" fmla="*/ 58133 w 106681"/>
                <a:gd name="T3" fmla="*/ 104325 h 106681"/>
                <a:gd name="T4" fmla="*/ 11940 w 106681"/>
                <a:gd name="T5" fmla="*/ 58132 h 106681"/>
                <a:gd name="T6" fmla="*/ 58133 w 106681"/>
                <a:gd name="T7" fmla="*/ 11939 h 106681"/>
                <a:gd name="T8" fmla="*/ 104325 w 106681"/>
                <a:gd name="T9" fmla="*/ 58132 h 1066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681"/>
                <a:gd name="T16" fmla="*/ 0 h 106681"/>
                <a:gd name="T17" fmla="*/ 106681 w 106681"/>
                <a:gd name="T18" fmla="*/ 106681 h 1066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681" h="106681">
                  <a:moveTo>
                    <a:pt x="104325" y="58132"/>
                  </a:moveTo>
                  <a:cubicBezTo>
                    <a:pt x="104325" y="83644"/>
                    <a:pt x="83644" y="104325"/>
                    <a:pt x="58133" y="104325"/>
                  </a:cubicBezTo>
                  <a:cubicBezTo>
                    <a:pt x="32621" y="104325"/>
                    <a:pt x="11940" y="83644"/>
                    <a:pt x="11940" y="58132"/>
                  </a:cubicBezTo>
                  <a:cubicBezTo>
                    <a:pt x="11940" y="32621"/>
                    <a:pt x="32621" y="11939"/>
                    <a:pt x="58133" y="11939"/>
                  </a:cubicBezTo>
                  <a:cubicBezTo>
                    <a:pt x="83644" y="11939"/>
                    <a:pt x="104325" y="32621"/>
                    <a:pt x="104325" y="58132"/>
                  </a:cubicBez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21" name="Freeform: Shape 106">
              <a:extLst>
                <a:ext uri="{FF2B5EF4-FFF2-40B4-BE49-F238E27FC236}">
                  <a16:creationId xmlns:a16="http://schemas.microsoft.com/office/drawing/2014/main" id="{C54D1627-2FA7-4EAA-8523-F22D1D1A5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9498" y="1785924"/>
              <a:ext cx="352048" cy="85345"/>
            </a:xfrm>
            <a:custGeom>
              <a:avLst/>
              <a:gdLst>
                <a:gd name="T0" fmla="*/ 34983 w 352047"/>
                <a:gd name="T1" fmla="*/ 11939 h 85344"/>
                <a:gd name="T2" fmla="*/ 346390 w 352047"/>
                <a:gd name="T3" fmla="*/ 11939 h 85344"/>
                <a:gd name="T4" fmla="*/ 346390 w 352047"/>
                <a:gd name="T5" fmla="*/ 46509 h 85344"/>
                <a:gd name="T6" fmla="*/ 311825 w 352047"/>
                <a:gd name="T7" fmla="*/ 81074 h 85344"/>
                <a:gd name="T8" fmla="*/ 11939 w 352047"/>
                <a:gd name="T9" fmla="*/ 81074 h 853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2047"/>
                <a:gd name="T16" fmla="*/ 0 h 85344"/>
                <a:gd name="T17" fmla="*/ 352047 w 352047"/>
                <a:gd name="T18" fmla="*/ 85344 h 853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2047" h="85344">
                  <a:moveTo>
                    <a:pt x="34983" y="11939"/>
                  </a:moveTo>
                  <a:lnTo>
                    <a:pt x="346385" y="11939"/>
                  </a:lnTo>
                  <a:lnTo>
                    <a:pt x="346385" y="46504"/>
                  </a:lnTo>
                  <a:cubicBezTo>
                    <a:pt x="346385" y="65493"/>
                    <a:pt x="330809" y="81069"/>
                    <a:pt x="311820" y="81069"/>
                  </a:cubicBezTo>
                  <a:lnTo>
                    <a:pt x="11939" y="81069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22" name="Freeform: Shape 107">
              <a:extLst>
                <a:ext uri="{FF2B5EF4-FFF2-40B4-BE49-F238E27FC236}">
                  <a16:creationId xmlns:a16="http://schemas.microsoft.com/office/drawing/2014/main" id="{1F0A97B9-C543-44F8-9F23-7BADFD712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5584" y="1658973"/>
              <a:ext cx="170690" cy="85345"/>
            </a:xfrm>
            <a:custGeom>
              <a:avLst/>
              <a:gdLst>
                <a:gd name="T0" fmla="*/ 11939 w 170689"/>
                <a:gd name="T1" fmla="*/ 11939 h 85344"/>
                <a:gd name="T2" fmla="*/ 127267 w 170689"/>
                <a:gd name="T3" fmla="*/ 11939 h 85344"/>
                <a:gd name="T4" fmla="*/ 161832 w 170689"/>
                <a:gd name="T5" fmla="*/ 46509 h 85344"/>
                <a:gd name="T6" fmla="*/ 161832 w 170689"/>
                <a:gd name="T7" fmla="*/ 81074 h 853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0689"/>
                <a:gd name="T13" fmla="*/ 0 h 85344"/>
                <a:gd name="T14" fmla="*/ 170689 w 170689"/>
                <a:gd name="T15" fmla="*/ 85344 h 853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0689" h="85344">
                  <a:moveTo>
                    <a:pt x="11939" y="11939"/>
                  </a:moveTo>
                  <a:lnTo>
                    <a:pt x="127262" y="11939"/>
                  </a:lnTo>
                  <a:cubicBezTo>
                    <a:pt x="146251" y="11939"/>
                    <a:pt x="161827" y="27515"/>
                    <a:pt x="161827" y="46504"/>
                  </a:cubicBezTo>
                  <a:lnTo>
                    <a:pt x="161827" y="81069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23" name="Freeform: Shape 108">
              <a:extLst>
                <a:ext uri="{FF2B5EF4-FFF2-40B4-BE49-F238E27FC236}">
                  <a16:creationId xmlns:a16="http://schemas.microsoft.com/office/drawing/2014/main" id="{AEEDCAC2-6EDD-4EE4-BC01-18CF61C8C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4182" y="1601259"/>
              <a:ext cx="160022" cy="138686"/>
            </a:xfrm>
            <a:custGeom>
              <a:avLst/>
              <a:gdLst>
                <a:gd name="T0" fmla="*/ 11939 w 160021"/>
                <a:gd name="T1" fmla="*/ 11939 h 138685"/>
                <a:gd name="T2" fmla="*/ 81180 w 160021"/>
                <a:gd name="T3" fmla="*/ 127373 h 138685"/>
                <a:gd name="T4" fmla="*/ 150310 w 160021"/>
                <a:gd name="T5" fmla="*/ 11939 h 138685"/>
                <a:gd name="T6" fmla="*/ 0 60000 65536"/>
                <a:gd name="T7" fmla="*/ 0 60000 65536"/>
                <a:gd name="T8" fmla="*/ 0 60000 65536"/>
                <a:gd name="T9" fmla="*/ 0 w 160021"/>
                <a:gd name="T10" fmla="*/ 0 h 138685"/>
                <a:gd name="T11" fmla="*/ 160021 w 160021"/>
                <a:gd name="T12" fmla="*/ 138685 h 1386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0021" h="138685">
                  <a:moveTo>
                    <a:pt x="11939" y="11939"/>
                  </a:moveTo>
                  <a:lnTo>
                    <a:pt x="81175" y="127368"/>
                  </a:lnTo>
                  <a:lnTo>
                    <a:pt x="150305" y="11939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3272" name="Group 109">
            <a:extLst>
              <a:ext uri="{FF2B5EF4-FFF2-40B4-BE49-F238E27FC236}">
                <a16:creationId xmlns:a16="http://schemas.microsoft.com/office/drawing/2014/main" id="{BAF366B7-A333-4878-B7D6-5AB82C06A35B}"/>
              </a:ext>
            </a:extLst>
          </p:cNvPr>
          <p:cNvGrpSpPr>
            <a:grpSpLocks/>
          </p:cNvGrpSpPr>
          <p:nvPr/>
        </p:nvGrpSpPr>
        <p:grpSpPr bwMode="auto">
          <a:xfrm>
            <a:off x="4540250" y="5748338"/>
            <a:ext cx="492125" cy="369887"/>
            <a:chOff x="2984628" y="3451416"/>
            <a:chExt cx="757835" cy="569201"/>
          </a:xfrm>
        </p:grpSpPr>
        <p:sp>
          <p:nvSpPr>
            <p:cNvPr id="53504" name="Freeform: Shape 110">
              <a:extLst>
                <a:ext uri="{FF2B5EF4-FFF2-40B4-BE49-F238E27FC236}">
                  <a16:creationId xmlns:a16="http://schemas.microsoft.com/office/drawing/2014/main" id="{51AC1DEA-A230-4586-9D5B-F71F04EC3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230" y="3761085"/>
              <a:ext cx="283126" cy="153360"/>
            </a:xfrm>
            <a:custGeom>
              <a:avLst/>
              <a:gdLst>
                <a:gd name="T0" fmla="*/ 24773 w 228600"/>
                <a:gd name="T1" fmla="*/ 24773 h 123825"/>
                <a:gd name="T2" fmla="*/ 668473 w 228600"/>
                <a:gd name="T3" fmla="*/ 341768 h 123825"/>
                <a:gd name="T4" fmla="*/ 0 60000 65536"/>
                <a:gd name="T5" fmla="*/ 0 60000 65536"/>
                <a:gd name="T6" fmla="*/ 0 w 228600"/>
                <a:gd name="T7" fmla="*/ 0 h 123825"/>
                <a:gd name="T8" fmla="*/ 228600 w 228600"/>
                <a:gd name="T9" fmla="*/ 123825 h 12382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28600" h="123825">
                  <a:moveTo>
                    <a:pt x="8501" y="8501"/>
                  </a:moveTo>
                  <a:cubicBezTo>
                    <a:pt x="8501" y="8501"/>
                    <a:pt x="131850" y="19645"/>
                    <a:pt x="229386" y="117277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05" name="Freeform: Shape 111">
              <a:extLst>
                <a:ext uri="{FF2B5EF4-FFF2-40B4-BE49-F238E27FC236}">
                  <a16:creationId xmlns:a16="http://schemas.microsoft.com/office/drawing/2014/main" id="{4C13DD9F-3575-48A1-BB97-2DFF4F4C3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4411" y="3586137"/>
              <a:ext cx="188751" cy="188751"/>
            </a:xfrm>
            <a:custGeom>
              <a:avLst/>
              <a:gdLst>
                <a:gd name="T0" fmla="*/ 24773 w 152400"/>
                <a:gd name="T1" fmla="*/ 24773 h 152400"/>
                <a:gd name="T2" fmla="*/ 426707 w 152400"/>
                <a:gd name="T3" fmla="*/ 24773 h 152400"/>
                <a:gd name="T4" fmla="*/ 426707 w 152400"/>
                <a:gd name="T5" fmla="*/ 436425 h 152400"/>
                <a:gd name="T6" fmla="*/ 24773 w 152400"/>
                <a:gd name="T7" fmla="*/ 436425 h 1524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400"/>
                <a:gd name="T13" fmla="*/ 0 h 152400"/>
                <a:gd name="T14" fmla="*/ 152400 w 152400"/>
                <a:gd name="T15" fmla="*/ 152400 h 1524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400" h="152400">
                  <a:moveTo>
                    <a:pt x="8501" y="8501"/>
                  </a:moveTo>
                  <a:lnTo>
                    <a:pt x="146423" y="8501"/>
                  </a:lnTo>
                  <a:lnTo>
                    <a:pt x="146423" y="149757"/>
                  </a:lnTo>
                  <a:lnTo>
                    <a:pt x="8501" y="149757"/>
                  </a:lnTo>
                  <a:lnTo>
                    <a:pt x="8501" y="8501"/>
                  </a:ln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06" name="Freeform: Shape 112">
              <a:extLst>
                <a:ext uri="{FF2B5EF4-FFF2-40B4-BE49-F238E27FC236}">
                  <a16:creationId xmlns:a16="http://schemas.microsoft.com/office/drawing/2014/main" id="{6753AC56-D3D1-4B82-8ED6-82DA3D3E9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230" y="3451416"/>
              <a:ext cx="283126" cy="460080"/>
            </a:xfrm>
            <a:custGeom>
              <a:avLst/>
              <a:gdLst>
                <a:gd name="T0" fmla="*/ 24773 w 228600"/>
                <a:gd name="T1" fmla="*/ 753413 h 371475"/>
                <a:gd name="T2" fmla="*/ 24773 w 228600"/>
                <a:gd name="T3" fmla="*/ 341768 h 371475"/>
                <a:gd name="T4" fmla="*/ 668473 w 228600"/>
                <a:gd name="T5" fmla="*/ 24773 h 371475"/>
                <a:gd name="T6" fmla="*/ 668473 w 228600"/>
                <a:gd name="T7" fmla="*/ 1070408 h 3714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8600"/>
                <a:gd name="T13" fmla="*/ 0 h 371475"/>
                <a:gd name="T14" fmla="*/ 228600 w 228600"/>
                <a:gd name="T15" fmla="*/ 371475 h 3714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8600" h="371475">
                  <a:moveTo>
                    <a:pt x="8501" y="258532"/>
                  </a:moveTo>
                  <a:lnTo>
                    <a:pt x="8501" y="117277"/>
                  </a:lnTo>
                  <a:cubicBezTo>
                    <a:pt x="8501" y="117277"/>
                    <a:pt x="131850" y="106132"/>
                    <a:pt x="229386" y="8501"/>
                  </a:cubicBezTo>
                  <a:lnTo>
                    <a:pt x="229386" y="367308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07" name="Freeform: Shape 113">
              <a:extLst>
                <a:ext uri="{FF2B5EF4-FFF2-40B4-BE49-F238E27FC236}">
                  <a16:creationId xmlns:a16="http://schemas.microsoft.com/office/drawing/2014/main" id="{D8F1A53A-CE9A-473B-BCC8-F18B4C99F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801" y="3607489"/>
              <a:ext cx="82578" cy="141563"/>
            </a:xfrm>
            <a:custGeom>
              <a:avLst/>
              <a:gdLst>
                <a:gd name="T0" fmla="*/ 24773 w 66675"/>
                <a:gd name="T1" fmla="*/ 24773 h 114300"/>
                <a:gd name="T2" fmla="*/ 180211 w 66675"/>
                <a:gd name="T3" fmla="*/ 180216 h 114300"/>
                <a:gd name="T4" fmla="*/ 24773 w 66675"/>
                <a:gd name="T5" fmla="*/ 335659 h 114300"/>
                <a:gd name="T6" fmla="*/ 0 60000 65536"/>
                <a:gd name="T7" fmla="*/ 0 60000 65536"/>
                <a:gd name="T8" fmla="*/ 0 60000 65536"/>
                <a:gd name="T9" fmla="*/ 0 w 66675"/>
                <a:gd name="T10" fmla="*/ 0 h 114300"/>
                <a:gd name="T11" fmla="*/ 66675 w 66675"/>
                <a:gd name="T12" fmla="*/ 114300 h 1143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675" h="114300">
                  <a:moveTo>
                    <a:pt x="8501" y="8501"/>
                  </a:moveTo>
                  <a:cubicBezTo>
                    <a:pt x="37934" y="8501"/>
                    <a:pt x="61841" y="32409"/>
                    <a:pt x="61841" y="61841"/>
                  </a:cubicBezTo>
                  <a:cubicBezTo>
                    <a:pt x="61841" y="91273"/>
                    <a:pt x="37934" y="115181"/>
                    <a:pt x="8501" y="115181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08" name="Freeform: Shape 114">
              <a:extLst>
                <a:ext uri="{FF2B5EF4-FFF2-40B4-BE49-F238E27FC236}">
                  <a16:creationId xmlns:a16="http://schemas.microsoft.com/office/drawing/2014/main" id="{7BE3A047-464A-4763-8E72-9949DAEF6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628" y="3623887"/>
              <a:ext cx="70782" cy="117969"/>
            </a:xfrm>
            <a:custGeom>
              <a:avLst/>
              <a:gdLst>
                <a:gd name="T0" fmla="*/ 141917 w 57150"/>
                <a:gd name="T1" fmla="*/ 24773 h 95250"/>
                <a:gd name="T2" fmla="*/ 24773 w 57150"/>
                <a:gd name="T3" fmla="*/ 141912 h 95250"/>
                <a:gd name="T4" fmla="*/ 141917 w 57150"/>
                <a:gd name="T5" fmla="*/ 259045 h 95250"/>
                <a:gd name="T6" fmla="*/ 0 60000 65536"/>
                <a:gd name="T7" fmla="*/ 0 60000 65536"/>
                <a:gd name="T8" fmla="*/ 0 60000 65536"/>
                <a:gd name="T9" fmla="*/ 0 w 57150"/>
                <a:gd name="T10" fmla="*/ 0 h 95250"/>
                <a:gd name="T11" fmla="*/ 57150 w 57150"/>
                <a:gd name="T12" fmla="*/ 95250 h 952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150" h="95250">
                  <a:moveTo>
                    <a:pt x="48697" y="8501"/>
                  </a:moveTo>
                  <a:cubicBezTo>
                    <a:pt x="26503" y="8501"/>
                    <a:pt x="8501" y="26503"/>
                    <a:pt x="8501" y="48697"/>
                  </a:cubicBezTo>
                  <a:cubicBezTo>
                    <a:pt x="8501" y="70890"/>
                    <a:pt x="26503" y="88892"/>
                    <a:pt x="48697" y="88892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09" name="Freeform: Shape 115">
              <a:extLst>
                <a:ext uri="{FF2B5EF4-FFF2-40B4-BE49-F238E27FC236}">
                  <a16:creationId xmlns:a16="http://schemas.microsoft.com/office/drawing/2014/main" id="{EFF84C0D-91BF-42BC-8730-C62513D52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1780" y="3761085"/>
              <a:ext cx="188751" cy="259532"/>
            </a:xfrm>
            <a:custGeom>
              <a:avLst/>
              <a:gdLst>
                <a:gd name="T0" fmla="*/ 361201 w 152400"/>
                <a:gd name="T1" fmla="*/ 93612 h 209550"/>
                <a:gd name="T2" fmla="*/ 420604 w 152400"/>
                <a:gd name="T3" fmla="*/ 555221 h 209550"/>
                <a:gd name="T4" fmla="*/ 364255 w 152400"/>
                <a:gd name="T5" fmla="*/ 586864 h 209550"/>
                <a:gd name="T6" fmla="*/ 241842 w 152400"/>
                <a:gd name="T7" fmla="*/ 579647 h 209550"/>
                <a:gd name="T8" fmla="*/ 24773 w 152400"/>
                <a:gd name="T9" fmla="*/ 24773 h 209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209550"/>
                <a:gd name="T17" fmla="*/ 152400 w 152400"/>
                <a:gd name="T18" fmla="*/ 209550 h 209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209550">
                  <a:moveTo>
                    <a:pt x="123944" y="32123"/>
                  </a:moveTo>
                  <a:cubicBezTo>
                    <a:pt x="106704" y="65651"/>
                    <a:pt x="146804" y="182047"/>
                    <a:pt x="144328" y="190524"/>
                  </a:cubicBezTo>
                  <a:cubicBezTo>
                    <a:pt x="142613" y="196525"/>
                    <a:pt x="130040" y="199954"/>
                    <a:pt x="124992" y="201382"/>
                  </a:cubicBezTo>
                  <a:cubicBezTo>
                    <a:pt x="112895" y="204716"/>
                    <a:pt x="94226" y="205669"/>
                    <a:pt x="82987" y="198906"/>
                  </a:cubicBezTo>
                  <a:cubicBezTo>
                    <a:pt x="55840" y="182332"/>
                    <a:pt x="50697" y="21169"/>
                    <a:pt x="8501" y="8501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10" name="Freeform: Shape 116">
              <a:extLst>
                <a:ext uri="{FF2B5EF4-FFF2-40B4-BE49-F238E27FC236}">
                  <a16:creationId xmlns:a16="http://schemas.microsoft.com/office/drawing/2014/main" id="{D7FF4E2F-1434-4A17-B863-58F161D6F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060" y="3551571"/>
              <a:ext cx="129766" cy="58985"/>
            </a:xfrm>
            <a:custGeom>
              <a:avLst/>
              <a:gdLst>
                <a:gd name="T0" fmla="*/ 24773 w 104775"/>
                <a:gd name="T1" fmla="*/ 124706 h 47625"/>
                <a:gd name="T2" fmla="*/ 294299 w 104775"/>
                <a:gd name="T3" fmla="*/ 24773 h 47625"/>
                <a:gd name="T4" fmla="*/ 0 60000 65536"/>
                <a:gd name="T5" fmla="*/ 0 60000 65536"/>
                <a:gd name="T6" fmla="*/ 0 w 104775"/>
                <a:gd name="T7" fmla="*/ 0 h 47625"/>
                <a:gd name="T8" fmla="*/ 104775 w 104775"/>
                <a:gd name="T9" fmla="*/ 47625 h 4762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4775" h="47625">
                  <a:moveTo>
                    <a:pt x="8501" y="42791"/>
                  </a:moveTo>
                  <a:lnTo>
                    <a:pt x="100989" y="8501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11" name="Freeform: Shape 117">
              <a:extLst>
                <a:ext uri="{FF2B5EF4-FFF2-40B4-BE49-F238E27FC236}">
                  <a16:creationId xmlns:a16="http://schemas.microsoft.com/office/drawing/2014/main" id="{16205251-6810-4EEA-8EFD-3F4F53476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999" y="3531871"/>
              <a:ext cx="35391" cy="23594"/>
            </a:xfrm>
            <a:custGeom>
              <a:avLst/>
              <a:gdLst>
                <a:gd name="T0" fmla="*/ 24773 w 28575"/>
                <a:gd name="T1" fmla="*/ 40319 h 19050"/>
                <a:gd name="T2" fmla="*/ 67246 w 28575"/>
                <a:gd name="T3" fmla="*/ 24773 h 19050"/>
                <a:gd name="T4" fmla="*/ 0 60000 65536"/>
                <a:gd name="T5" fmla="*/ 0 60000 65536"/>
                <a:gd name="T6" fmla="*/ 0 w 28575"/>
                <a:gd name="T7" fmla="*/ 0 h 19050"/>
                <a:gd name="T8" fmla="*/ 28575 w 28575"/>
                <a:gd name="T9" fmla="*/ 19050 h 1905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575" h="19050">
                  <a:moveTo>
                    <a:pt x="8501" y="13835"/>
                  </a:moveTo>
                  <a:lnTo>
                    <a:pt x="23074" y="8501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12" name="Freeform: Shape 118">
              <a:extLst>
                <a:ext uri="{FF2B5EF4-FFF2-40B4-BE49-F238E27FC236}">
                  <a16:creationId xmlns:a16="http://schemas.microsoft.com/office/drawing/2014/main" id="{DF30083D-E4CA-44E3-802F-BD32BABA3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900" y="3594040"/>
              <a:ext cx="141563" cy="35391"/>
            </a:xfrm>
            <a:custGeom>
              <a:avLst/>
              <a:gdLst>
                <a:gd name="T0" fmla="*/ 312618 w 114300"/>
                <a:gd name="T1" fmla="*/ 24773 h 28575"/>
                <a:gd name="T2" fmla="*/ 24773 w 114300"/>
                <a:gd name="T3" fmla="*/ 77518 h 28575"/>
                <a:gd name="T4" fmla="*/ 0 60000 65536"/>
                <a:gd name="T5" fmla="*/ 0 60000 65536"/>
                <a:gd name="T6" fmla="*/ 0 w 114300"/>
                <a:gd name="T7" fmla="*/ 0 h 28575"/>
                <a:gd name="T8" fmla="*/ 114300 w 114300"/>
                <a:gd name="T9" fmla="*/ 28575 h 285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4300" h="28575">
                  <a:moveTo>
                    <a:pt x="107275" y="8501"/>
                  </a:moveTo>
                  <a:lnTo>
                    <a:pt x="8501" y="26599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13" name="Freeform: Shape 119">
              <a:extLst>
                <a:ext uri="{FF2B5EF4-FFF2-40B4-BE49-F238E27FC236}">
                  <a16:creationId xmlns:a16="http://schemas.microsoft.com/office/drawing/2014/main" id="{0D72B3D1-F886-4182-8B4B-C77290BD6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1616" y="3621174"/>
              <a:ext cx="35391" cy="23594"/>
            </a:xfrm>
            <a:custGeom>
              <a:avLst/>
              <a:gdLst>
                <a:gd name="T0" fmla="*/ 71133 w 28575"/>
                <a:gd name="T1" fmla="*/ 24773 h 19050"/>
                <a:gd name="T2" fmla="*/ 24773 w 28575"/>
                <a:gd name="T3" fmla="*/ 33381 h 19050"/>
                <a:gd name="T4" fmla="*/ 0 60000 65536"/>
                <a:gd name="T5" fmla="*/ 0 60000 65536"/>
                <a:gd name="T6" fmla="*/ 0 w 28575"/>
                <a:gd name="T7" fmla="*/ 0 h 19050"/>
                <a:gd name="T8" fmla="*/ 28575 w 28575"/>
                <a:gd name="T9" fmla="*/ 19050 h 1905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575" h="19050">
                  <a:moveTo>
                    <a:pt x="24408" y="8501"/>
                  </a:moveTo>
                  <a:lnTo>
                    <a:pt x="8501" y="11454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14" name="Freeform: Shape 120">
              <a:extLst>
                <a:ext uri="{FF2B5EF4-FFF2-40B4-BE49-F238E27FC236}">
                  <a16:creationId xmlns:a16="http://schemas.microsoft.com/office/drawing/2014/main" id="{1D596B30-F21D-4B8B-BF80-454B10ACD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060" y="3746456"/>
              <a:ext cx="141563" cy="58985"/>
            </a:xfrm>
            <a:custGeom>
              <a:avLst/>
              <a:gdLst>
                <a:gd name="T0" fmla="*/ 24773 w 114300"/>
                <a:gd name="T1" fmla="*/ 24773 h 47625"/>
                <a:gd name="T2" fmla="*/ 322611 w 114300"/>
                <a:gd name="T3" fmla="*/ 134977 h 47625"/>
                <a:gd name="T4" fmla="*/ 0 60000 65536"/>
                <a:gd name="T5" fmla="*/ 0 60000 65536"/>
                <a:gd name="T6" fmla="*/ 0 w 114300"/>
                <a:gd name="T7" fmla="*/ 0 h 47625"/>
                <a:gd name="T8" fmla="*/ 114300 w 114300"/>
                <a:gd name="T9" fmla="*/ 47625 h 4762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4300" h="47625">
                  <a:moveTo>
                    <a:pt x="8501" y="8501"/>
                  </a:moveTo>
                  <a:lnTo>
                    <a:pt x="110704" y="46315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15" name="Freeform: Shape 121">
              <a:extLst>
                <a:ext uri="{FF2B5EF4-FFF2-40B4-BE49-F238E27FC236}">
                  <a16:creationId xmlns:a16="http://schemas.microsoft.com/office/drawing/2014/main" id="{57EF0F23-F668-4AEE-9A36-586CA8748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999" y="3802020"/>
              <a:ext cx="35391" cy="23594"/>
            </a:xfrm>
            <a:custGeom>
              <a:avLst/>
              <a:gdLst>
                <a:gd name="T0" fmla="*/ 24773 w 28575"/>
                <a:gd name="T1" fmla="*/ 24773 h 19050"/>
                <a:gd name="T2" fmla="*/ 67246 w 28575"/>
                <a:gd name="T3" fmla="*/ 40319 h 19050"/>
                <a:gd name="T4" fmla="*/ 0 60000 65536"/>
                <a:gd name="T5" fmla="*/ 0 60000 65536"/>
                <a:gd name="T6" fmla="*/ 0 w 28575"/>
                <a:gd name="T7" fmla="*/ 0 h 19050"/>
                <a:gd name="T8" fmla="*/ 28575 w 28575"/>
                <a:gd name="T9" fmla="*/ 19050 h 1905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575" h="19050">
                  <a:moveTo>
                    <a:pt x="8501" y="8501"/>
                  </a:moveTo>
                  <a:lnTo>
                    <a:pt x="23074" y="13835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16" name="Freeform: Shape 122">
              <a:extLst>
                <a:ext uri="{FF2B5EF4-FFF2-40B4-BE49-F238E27FC236}">
                  <a16:creationId xmlns:a16="http://schemas.microsoft.com/office/drawing/2014/main" id="{15BB72E6-9E9E-46ED-95E4-F686E3607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5601" y="3739497"/>
              <a:ext cx="47188" cy="23594"/>
            </a:xfrm>
            <a:custGeom>
              <a:avLst/>
              <a:gdLst>
                <a:gd name="T0" fmla="*/ 113324 w 38100"/>
                <a:gd name="T1" fmla="*/ 41153 h 19050"/>
                <a:gd name="T2" fmla="*/ 24773 w 38100"/>
                <a:gd name="T3" fmla="*/ 24773 h 19050"/>
                <a:gd name="T4" fmla="*/ 0 60000 65536"/>
                <a:gd name="T5" fmla="*/ 0 60000 65536"/>
                <a:gd name="T6" fmla="*/ 0 w 38100"/>
                <a:gd name="T7" fmla="*/ 0 h 19050"/>
                <a:gd name="T8" fmla="*/ 38100 w 38100"/>
                <a:gd name="T9" fmla="*/ 19050 h 1905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100" h="19050">
                  <a:moveTo>
                    <a:pt x="38886" y="14121"/>
                  </a:moveTo>
                  <a:lnTo>
                    <a:pt x="8501" y="8501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17" name="Freeform: Shape 123">
              <a:extLst>
                <a:ext uri="{FF2B5EF4-FFF2-40B4-BE49-F238E27FC236}">
                  <a16:creationId xmlns:a16="http://schemas.microsoft.com/office/drawing/2014/main" id="{CEE5AC86-DCF8-403B-94F9-A7E7DEFAD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1616" y="3717200"/>
              <a:ext cx="106172" cy="35391"/>
            </a:xfrm>
            <a:custGeom>
              <a:avLst/>
              <a:gdLst>
                <a:gd name="T0" fmla="*/ 230179 w 85725"/>
                <a:gd name="T1" fmla="*/ 62526 h 28575"/>
                <a:gd name="T2" fmla="*/ 24773 w 85725"/>
                <a:gd name="T3" fmla="*/ 24773 h 28575"/>
                <a:gd name="T4" fmla="*/ 0 60000 65536"/>
                <a:gd name="T5" fmla="*/ 0 60000 65536"/>
                <a:gd name="T6" fmla="*/ 0 w 85725"/>
                <a:gd name="T7" fmla="*/ 0 h 28575"/>
                <a:gd name="T8" fmla="*/ 85725 w 85725"/>
                <a:gd name="T9" fmla="*/ 28575 h 285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5725" h="28575">
                  <a:moveTo>
                    <a:pt x="78986" y="21455"/>
                  </a:moveTo>
                  <a:lnTo>
                    <a:pt x="8501" y="8501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3273" name="Group 124">
            <a:extLst>
              <a:ext uri="{FF2B5EF4-FFF2-40B4-BE49-F238E27FC236}">
                <a16:creationId xmlns:a16="http://schemas.microsoft.com/office/drawing/2014/main" id="{1205A62E-537B-4BCE-8BEA-82A8F03382D5}"/>
              </a:ext>
            </a:extLst>
          </p:cNvPr>
          <p:cNvGrpSpPr>
            <a:grpSpLocks/>
          </p:cNvGrpSpPr>
          <p:nvPr/>
        </p:nvGrpSpPr>
        <p:grpSpPr bwMode="auto">
          <a:xfrm>
            <a:off x="4021138" y="4484688"/>
            <a:ext cx="452437" cy="469900"/>
            <a:chOff x="4056734" y="4892550"/>
            <a:chExt cx="750587" cy="777002"/>
          </a:xfrm>
        </p:grpSpPr>
        <p:sp>
          <p:nvSpPr>
            <p:cNvPr id="53495" name="Freeform: Shape 125">
              <a:extLst>
                <a:ext uri="{FF2B5EF4-FFF2-40B4-BE49-F238E27FC236}">
                  <a16:creationId xmlns:a16="http://schemas.microsoft.com/office/drawing/2014/main" id="{EE47E698-F1BE-49B5-ABB3-1820C84A4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540" y="5036750"/>
              <a:ext cx="259819" cy="259819"/>
            </a:xfrm>
            <a:custGeom>
              <a:avLst/>
              <a:gdLst>
                <a:gd name="T0" fmla="*/ 259721 w 259818"/>
                <a:gd name="T1" fmla="*/ 135297 h 259818"/>
                <a:gd name="T2" fmla="*/ 135297 w 259818"/>
                <a:gd name="T3" fmla="*/ 259721 h 259818"/>
                <a:gd name="T4" fmla="*/ 10868 w 259818"/>
                <a:gd name="T5" fmla="*/ 135297 h 259818"/>
                <a:gd name="T6" fmla="*/ 135297 w 259818"/>
                <a:gd name="T7" fmla="*/ 10867 h 259818"/>
                <a:gd name="T8" fmla="*/ 259721 w 259818"/>
                <a:gd name="T9" fmla="*/ 135297 h 2598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9818"/>
                <a:gd name="T16" fmla="*/ 0 h 259818"/>
                <a:gd name="T17" fmla="*/ 259818 w 259818"/>
                <a:gd name="T18" fmla="*/ 259818 h 2598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9818" h="259818">
                  <a:moveTo>
                    <a:pt x="259716" y="135292"/>
                  </a:moveTo>
                  <a:cubicBezTo>
                    <a:pt x="259716" y="204009"/>
                    <a:pt x="204009" y="259716"/>
                    <a:pt x="135292" y="259716"/>
                  </a:cubicBezTo>
                  <a:cubicBezTo>
                    <a:pt x="66574" y="259716"/>
                    <a:pt x="10868" y="204009"/>
                    <a:pt x="10868" y="135292"/>
                  </a:cubicBezTo>
                  <a:cubicBezTo>
                    <a:pt x="10868" y="66574"/>
                    <a:pt x="66574" y="10867"/>
                    <a:pt x="135292" y="10867"/>
                  </a:cubicBezTo>
                  <a:cubicBezTo>
                    <a:pt x="204009" y="10867"/>
                    <a:pt x="259716" y="66574"/>
                    <a:pt x="259716" y="135292"/>
                  </a:cubicBez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496" name="Freeform: Shape 126">
              <a:extLst>
                <a:ext uri="{FF2B5EF4-FFF2-40B4-BE49-F238E27FC236}">
                  <a16:creationId xmlns:a16="http://schemas.microsoft.com/office/drawing/2014/main" id="{E9D1025D-A056-4A84-BA03-60DAA05F9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734" y="5539643"/>
              <a:ext cx="750587" cy="129909"/>
            </a:xfrm>
            <a:custGeom>
              <a:avLst/>
              <a:gdLst>
                <a:gd name="T0" fmla="*/ 691303 w 750587"/>
                <a:gd name="T1" fmla="*/ 132982 h 129909"/>
                <a:gd name="T2" fmla="*/ 71925 w 750587"/>
                <a:gd name="T3" fmla="*/ 132982 h 129909"/>
                <a:gd name="T4" fmla="*/ 10867 w 750587"/>
                <a:gd name="T5" fmla="*/ 71924 h 129909"/>
                <a:gd name="T6" fmla="*/ 10867 w 750587"/>
                <a:gd name="T7" fmla="*/ 71924 h 129909"/>
                <a:gd name="T8" fmla="*/ 71925 w 750587"/>
                <a:gd name="T9" fmla="*/ 10867 h 129909"/>
                <a:gd name="T10" fmla="*/ 691303 w 750587"/>
                <a:gd name="T11" fmla="*/ 10867 h 129909"/>
                <a:gd name="T12" fmla="*/ 752361 w 750587"/>
                <a:gd name="T13" fmla="*/ 71924 h 129909"/>
                <a:gd name="T14" fmla="*/ 752361 w 750587"/>
                <a:gd name="T15" fmla="*/ 71924 h 129909"/>
                <a:gd name="T16" fmla="*/ 691303 w 750587"/>
                <a:gd name="T17" fmla="*/ 132982 h 1299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50587"/>
                <a:gd name="T28" fmla="*/ 0 h 129909"/>
                <a:gd name="T29" fmla="*/ 750587 w 750587"/>
                <a:gd name="T30" fmla="*/ 129909 h 1299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50587" h="129909">
                  <a:moveTo>
                    <a:pt x="691303" y="132982"/>
                  </a:moveTo>
                  <a:lnTo>
                    <a:pt x="71925" y="132982"/>
                  </a:lnTo>
                  <a:cubicBezTo>
                    <a:pt x="38292" y="132982"/>
                    <a:pt x="10867" y="105557"/>
                    <a:pt x="10867" y="71924"/>
                  </a:cubicBezTo>
                  <a:cubicBezTo>
                    <a:pt x="10867" y="38292"/>
                    <a:pt x="38292" y="10867"/>
                    <a:pt x="71925" y="10867"/>
                  </a:cubicBezTo>
                  <a:lnTo>
                    <a:pt x="691303" y="10867"/>
                  </a:lnTo>
                  <a:cubicBezTo>
                    <a:pt x="724936" y="10867"/>
                    <a:pt x="752361" y="38292"/>
                    <a:pt x="752361" y="71924"/>
                  </a:cubicBezTo>
                  <a:cubicBezTo>
                    <a:pt x="752361" y="105557"/>
                    <a:pt x="724936" y="132982"/>
                    <a:pt x="691303" y="132982"/>
                  </a:cubicBez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497" name="Freeform: Shape 127">
              <a:extLst>
                <a:ext uri="{FF2B5EF4-FFF2-40B4-BE49-F238E27FC236}">
                  <a16:creationId xmlns:a16="http://schemas.microsoft.com/office/drawing/2014/main" id="{C494714F-D805-4C51-B069-497C02126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523" y="5539499"/>
              <a:ext cx="57737" cy="129909"/>
            </a:xfrm>
            <a:custGeom>
              <a:avLst/>
              <a:gdLst>
                <a:gd name="T0" fmla="*/ 51572 w 57737"/>
                <a:gd name="T1" fmla="*/ 10867 h 129909"/>
                <a:gd name="T2" fmla="*/ 10867 w 57737"/>
                <a:gd name="T3" fmla="*/ 133126 h 129909"/>
                <a:gd name="T4" fmla="*/ 0 60000 65536"/>
                <a:gd name="T5" fmla="*/ 0 60000 65536"/>
                <a:gd name="T6" fmla="*/ 0 w 57737"/>
                <a:gd name="T7" fmla="*/ 0 h 129909"/>
                <a:gd name="T8" fmla="*/ 57737 w 57737"/>
                <a:gd name="T9" fmla="*/ 129909 h 12990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737" h="129909">
                  <a:moveTo>
                    <a:pt x="51572" y="10867"/>
                  </a:moveTo>
                  <a:lnTo>
                    <a:pt x="10867" y="133126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498" name="Freeform: Shape 128">
              <a:extLst>
                <a:ext uri="{FF2B5EF4-FFF2-40B4-BE49-F238E27FC236}">
                  <a16:creationId xmlns:a16="http://schemas.microsoft.com/office/drawing/2014/main" id="{58C0D903-E7EF-41DC-B15A-D63FA94E4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1762" y="5539499"/>
              <a:ext cx="57737" cy="129909"/>
            </a:xfrm>
            <a:custGeom>
              <a:avLst/>
              <a:gdLst>
                <a:gd name="T0" fmla="*/ 51716 w 57737"/>
                <a:gd name="T1" fmla="*/ 10867 h 129909"/>
                <a:gd name="T2" fmla="*/ 10867 w 57737"/>
                <a:gd name="T3" fmla="*/ 133126 h 129909"/>
                <a:gd name="T4" fmla="*/ 0 60000 65536"/>
                <a:gd name="T5" fmla="*/ 0 60000 65536"/>
                <a:gd name="T6" fmla="*/ 0 w 57737"/>
                <a:gd name="T7" fmla="*/ 0 h 129909"/>
                <a:gd name="T8" fmla="*/ 57737 w 57737"/>
                <a:gd name="T9" fmla="*/ 129909 h 12990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737" h="129909">
                  <a:moveTo>
                    <a:pt x="51716" y="10867"/>
                  </a:moveTo>
                  <a:lnTo>
                    <a:pt x="10867" y="133126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499" name="Freeform: Shape 129">
              <a:extLst>
                <a:ext uri="{FF2B5EF4-FFF2-40B4-BE49-F238E27FC236}">
                  <a16:creationId xmlns:a16="http://schemas.microsoft.com/office/drawing/2014/main" id="{9EB55F52-7AD8-433C-BE9F-626AF0227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145" y="5539499"/>
              <a:ext cx="57737" cy="129909"/>
            </a:xfrm>
            <a:custGeom>
              <a:avLst/>
              <a:gdLst>
                <a:gd name="T0" fmla="*/ 51717 w 57737"/>
                <a:gd name="T1" fmla="*/ 10867 h 129909"/>
                <a:gd name="T2" fmla="*/ 10867 w 57737"/>
                <a:gd name="T3" fmla="*/ 133126 h 129909"/>
                <a:gd name="T4" fmla="*/ 0 60000 65536"/>
                <a:gd name="T5" fmla="*/ 0 60000 65536"/>
                <a:gd name="T6" fmla="*/ 0 w 57737"/>
                <a:gd name="T7" fmla="*/ 0 h 129909"/>
                <a:gd name="T8" fmla="*/ 57737 w 57737"/>
                <a:gd name="T9" fmla="*/ 129909 h 12990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737" h="129909">
                  <a:moveTo>
                    <a:pt x="51717" y="10867"/>
                  </a:moveTo>
                  <a:lnTo>
                    <a:pt x="10867" y="133126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00" name="Freeform: Shape 130">
              <a:extLst>
                <a:ext uri="{FF2B5EF4-FFF2-40B4-BE49-F238E27FC236}">
                  <a16:creationId xmlns:a16="http://schemas.microsoft.com/office/drawing/2014/main" id="{FD7BE936-397F-463D-B828-E5D5FA3F8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529" y="5539499"/>
              <a:ext cx="57737" cy="129909"/>
            </a:xfrm>
            <a:custGeom>
              <a:avLst/>
              <a:gdLst>
                <a:gd name="T0" fmla="*/ 51572 w 57737"/>
                <a:gd name="T1" fmla="*/ 10867 h 129909"/>
                <a:gd name="T2" fmla="*/ 10867 w 57737"/>
                <a:gd name="T3" fmla="*/ 133126 h 129909"/>
                <a:gd name="T4" fmla="*/ 0 60000 65536"/>
                <a:gd name="T5" fmla="*/ 0 60000 65536"/>
                <a:gd name="T6" fmla="*/ 0 w 57737"/>
                <a:gd name="T7" fmla="*/ 0 h 129909"/>
                <a:gd name="T8" fmla="*/ 57737 w 57737"/>
                <a:gd name="T9" fmla="*/ 129909 h 12990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737" h="129909">
                  <a:moveTo>
                    <a:pt x="51572" y="10867"/>
                  </a:moveTo>
                  <a:lnTo>
                    <a:pt x="10867" y="133126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01" name="Freeform: Shape 131">
              <a:extLst>
                <a:ext uri="{FF2B5EF4-FFF2-40B4-BE49-F238E27FC236}">
                  <a16:creationId xmlns:a16="http://schemas.microsoft.com/office/drawing/2014/main" id="{11DE2EE1-E3A8-4F1C-9D3A-8EC2989E3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12" y="5539499"/>
              <a:ext cx="57737" cy="129909"/>
            </a:xfrm>
            <a:custGeom>
              <a:avLst/>
              <a:gdLst>
                <a:gd name="T0" fmla="*/ 51572 w 57737"/>
                <a:gd name="T1" fmla="*/ 10867 h 129909"/>
                <a:gd name="T2" fmla="*/ 10867 w 57737"/>
                <a:gd name="T3" fmla="*/ 133126 h 129909"/>
                <a:gd name="T4" fmla="*/ 0 60000 65536"/>
                <a:gd name="T5" fmla="*/ 0 60000 65536"/>
                <a:gd name="T6" fmla="*/ 0 w 57737"/>
                <a:gd name="T7" fmla="*/ 0 h 129909"/>
                <a:gd name="T8" fmla="*/ 57737 w 57737"/>
                <a:gd name="T9" fmla="*/ 129909 h 12990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737" h="129909">
                  <a:moveTo>
                    <a:pt x="51572" y="10867"/>
                  </a:moveTo>
                  <a:lnTo>
                    <a:pt x="10867" y="133126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02" name="Freeform: Shape 132">
              <a:extLst>
                <a:ext uri="{FF2B5EF4-FFF2-40B4-BE49-F238E27FC236}">
                  <a16:creationId xmlns:a16="http://schemas.microsoft.com/office/drawing/2014/main" id="{05D73FBD-2E93-4D27-BC92-0E457E5E2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151" y="5539499"/>
              <a:ext cx="57737" cy="129909"/>
            </a:xfrm>
            <a:custGeom>
              <a:avLst/>
              <a:gdLst>
                <a:gd name="T0" fmla="*/ 51717 w 57737"/>
                <a:gd name="T1" fmla="*/ 10867 h 129909"/>
                <a:gd name="T2" fmla="*/ 10867 w 57737"/>
                <a:gd name="T3" fmla="*/ 133126 h 129909"/>
                <a:gd name="T4" fmla="*/ 0 60000 65536"/>
                <a:gd name="T5" fmla="*/ 0 60000 65536"/>
                <a:gd name="T6" fmla="*/ 0 w 57737"/>
                <a:gd name="T7" fmla="*/ 0 h 129909"/>
                <a:gd name="T8" fmla="*/ 57737 w 57737"/>
                <a:gd name="T9" fmla="*/ 129909 h 12990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737" h="129909">
                  <a:moveTo>
                    <a:pt x="51717" y="10867"/>
                  </a:moveTo>
                  <a:lnTo>
                    <a:pt x="10867" y="133126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503" name="Freeform: Shape 133">
              <a:extLst>
                <a:ext uri="{FF2B5EF4-FFF2-40B4-BE49-F238E27FC236}">
                  <a16:creationId xmlns:a16="http://schemas.microsoft.com/office/drawing/2014/main" id="{E13A6F17-CB4E-4082-B71D-D74567595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8929" y="4892550"/>
              <a:ext cx="548506" cy="548506"/>
            </a:xfrm>
            <a:custGeom>
              <a:avLst/>
              <a:gdLst>
                <a:gd name="T0" fmla="*/ 161418 w 548506"/>
                <a:gd name="T1" fmla="*/ 462663 h 548506"/>
                <a:gd name="T2" fmla="*/ 233301 w 548506"/>
                <a:gd name="T3" fmla="*/ 492542 h 548506"/>
                <a:gd name="T4" fmla="*/ 233301 w 548506"/>
                <a:gd name="T5" fmla="*/ 547970 h 548506"/>
                <a:gd name="T6" fmla="*/ 325537 w 548506"/>
                <a:gd name="T7" fmla="*/ 547970 h 548506"/>
                <a:gd name="T8" fmla="*/ 325537 w 548506"/>
                <a:gd name="T9" fmla="*/ 492542 h 548506"/>
                <a:gd name="T10" fmla="*/ 397420 w 548506"/>
                <a:gd name="T11" fmla="*/ 462663 h 548506"/>
                <a:gd name="T12" fmla="*/ 436681 w 548506"/>
                <a:gd name="T13" fmla="*/ 501924 h 548506"/>
                <a:gd name="T14" fmla="*/ 501925 w 548506"/>
                <a:gd name="T15" fmla="*/ 436681 h 548506"/>
                <a:gd name="T16" fmla="*/ 462663 w 548506"/>
                <a:gd name="T17" fmla="*/ 397420 h 548506"/>
                <a:gd name="T18" fmla="*/ 492543 w 548506"/>
                <a:gd name="T19" fmla="*/ 325537 h 548506"/>
                <a:gd name="T20" fmla="*/ 547971 w 548506"/>
                <a:gd name="T21" fmla="*/ 325537 h 548506"/>
                <a:gd name="T22" fmla="*/ 547971 w 548506"/>
                <a:gd name="T23" fmla="*/ 233301 h 548506"/>
                <a:gd name="T24" fmla="*/ 492543 w 548506"/>
                <a:gd name="T25" fmla="*/ 233301 h 548506"/>
                <a:gd name="T26" fmla="*/ 462663 w 548506"/>
                <a:gd name="T27" fmla="*/ 161418 h 548506"/>
                <a:gd name="T28" fmla="*/ 501925 w 548506"/>
                <a:gd name="T29" fmla="*/ 122156 h 548506"/>
                <a:gd name="T30" fmla="*/ 436681 w 548506"/>
                <a:gd name="T31" fmla="*/ 56913 h 548506"/>
                <a:gd name="T32" fmla="*/ 397420 w 548506"/>
                <a:gd name="T33" fmla="*/ 96174 h 548506"/>
                <a:gd name="T34" fmla="*/ 325537 w 548506"/>
                <a:gd name="T35" fmla="*/ 66295 h 548506"/>
                <a:gd name="T36" fmla="*/ 325537 w 548506"/>
                <a:gd name="T37" fmla="*/ 10867 h 548506"/>
                <a:gd name="T38" fmla="*/ 233301 w 548506"/>
                <a:gd name="T39" fmla="*/ 10867 h 548506"/>
                <a:gd name="T40" fmla="*/ 233301 w 548506"/>
                <a:gd name="T41" fmla="*/ 66295 h 548506"/>
                <a:gd name="T42" fmla="*/ 161418 w 548506"/>
                <a:gd name="T43" fmla="*/ 96174 h 548506"/>
                <a:gd name="T44" fmla="*/ 122157 w 548506"/>
                <a:gd name="T45" fmla="*/ 56913 h 548506"/>
                <a:gd name="T46" fmla="*/ 56913 w 548506"/>
                <a:gd name="T47" fmla="*/ 122156 h 548506"/>
                <a:gd name="T48" fmla="*/ 96174 w 548506"/>
                <a:gd name="T49" fmla="*/ 161418 h 548506"/>
                <a:gd name="T50" fmla="*/ 66295 w 548506"/>
                <a:gd name="T51" fmla="*/ 233301 h 548506"/>
                <a:gd name="T52" fmla="*/ 10867 w 548506"/>
                <a:gd name="T53" fmla="*/ 233301 h 548506"/>
                <a:gd name="T54" fmla="*/ 10867 w 548506"/>
                <a:gd name="T55" fmla="*/ 325537 h 548506"/>
                <a:gd name="T56" fmla="*/ 66295 w 548506"/>
                <a:gd name="T57" fmla="*/ 325537 h 548506"/>
                <a:gd name="T58" fmla="*/ 96174 w 548506"/>
                <a:gd name="T59" fmla="*/ 397420 h 548506"/>
                <a:gd name="T60" fmla="*/ 56913 w 548506"/>
                <a:gd name="T61" fmla="*/ 436681 h 548506"/>
                <a:gd name="T62" fmla="*/ 122157 w 548506"/>
                <a:gd name="T63" fmla="*/ 501924 h 548506"/>
                <a:gd name="T64" fmla="*/ 161418 w 548506"/>
                <a:gd name="T65" fmla="*/ 462663 h 5485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8506"/>
                <a:gd name="T100" fmla="*/ 0 h 548506"/>
                <a:gd name="T101" fmla="*/ 548506 w 548506"/>
                <a:gd name="T102" fmla="*/ 548506 h 54850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8506" h="548506">
                  <a:moveTo>
                    <a:pt x="161418" y="462663"/>
                  </a:moveTo>
                  <a:cubicBezTo>
                    <a:pt x="183070" y="476664"/>
                    <a:pt x="207319" y="486913"/>
                    <a:pt x="233301" y="492542"/>
                  </a:cubicBezTo>
                  <a:lnTo>
                    <a:pt x="233301" y="547970"/>
                  </a:lnTo>
                  <a:lnTo>
                    <a:pt x="325537" y="547970"/>
                  </a:lnTo>
                  <a:lnTo>
                    <a:pt x="325537" y="492542"/>
                  </a:lnTo>
                  <a:cubicBezTo>
                    <a:pt x="351519" y="486913"/>
                    <a:pt x="375768" y="476664"/>
                    <a:pt x="397420" y="462663"/>
                  </a:cubicBezTo>
                  <a:lnTo>
                    <a:pt x="436681" y="501924"/>
                  </a:lnTo>
                  <a:lnTo>
                    <a:pt x="501925" y="436681"/>
                  </a:lnTo>
                  <a:lnTo>
                    <a:pt x="462663" y="397420"/>
                  </a:lnTo>
                  <a:cubicBezTo>
                    <a:pt x="476665" y="375768"/>
                    <a:pt x="486913" y="351518"/>
                    <a:pt x="492543" y="325537"/>
                  </a:cubicBezTo>
                  <a:lnTo>
                    <a:pt x="547971" y="325537"/>
                  </a:lnTo>
                  <a:lnTo>
                    <a:pt x="547971" y="233301"/>
                  </a:lnTo>
                  <a:lnTo>
                    <a:pt x="492543" y="233301"/>
                  </a:lnTo>
                  <a:cubicBezTo>
                    <a:pt x="486913" y="207319"/>
                    <a:pt x="476665" y="183069"/>
                    <a:pt x="462663" y="161418"/>
                  </a:cubicBezTo>
                  <a:lnTo>
                    <a:pt x="501925" y="122156"/>
                  </a:lnTo>
                  <a:lnTo>
                    <a:pt x="436681" y="56913"/>
                  </a:lnTo>
                  <a:lnTo>
                    <a:pt x="397420" y="96174"/>
                  </a:lnTo>
                  <a:cubicBezTo>
                    <a:pt x="375768" y="82173"/>
                    <a:pt x="351519" y="71925"/>
                    <a:pt x="325537" y="66295"/>
                  </a:cubicBezTo>
                  <a:lnTo>
                    <a:pt x="325537" y="10867"/>
                  </a:lnTo>
                  <a:lnTo>
                    <a:pt x="233301" y="10867"/>
                  </a:lnTo>
                  <a:lnTo>
                    <a:pt x="233301" y="66295"/>
                  </a:lnTo>
                  <a:cubicBezTo>
                    <a:pt x="207319" y="71925"/>
                    <a:pt x="183070" y="82173"/>
                    <a:pt x="161418" y="96174"/>
                  </a:cubicBezTo>
                  <a:lnTo>
                    <a:pt x="122157" y="56913"/>
                  </a:lnTo>
                  <a:lnTo>
                    <a:pt x="56913" y="122156"/>
                  </a:lnTo>
                  <a:lnTo>
                    <a:pt x="96174" y="161418"/>
                  </a:lnTo>
                  <a:cubicBezTo>
                    <a:pt x="82173" y="183069"/>
                    <a:pt x="71925" y="207319"/>
                    <a:pt x="66295" y="233301"/>
                  </a:cubicBezTo>
                  <a:lnTo>
                    <a:pt x="10867" y="233301"/>
                  </a:lnTo>
                  <a:lnTo>
                    <a:pt x="10867" y="325537"/>
                  </a:lnTo>
                  <a:lnTo>
                    <a:pt x="66295" y="325537"/>
                  </a:lnTo>
                  <a:cubicBezTo>
                    <a:pt x="71925" y="351518"/>
                    <a:pt x="82173" y="375768"/>
                    <a:pt x="96174" y="397420"/>
                  </a:cubicBezTo>
                  <a:lnTo>
                    <a:pt x="56913" y="436681"/>
                  </a:lnTo>
                  <a:lnTo>
                    <a:pt x="122157" y="501924"/>
                  </a:lnTo>
                  <a:lnTo>
                    <a:pt x="161418" y="462663"/>
                  </a:ln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3274" name="Group 134">
            <a:extLst>
              <a:ext uri="{FF2B5EF4-FFF2-40B4-BE49-F238E27FC236}">
                <a16:creationId xmlns:a16="http://schemas.microsoft.com/office/drawing/2014/main" id="{E34C5220-968D-4EB5-8050-09D6A2BEA5CB}"/>
              </a:ext>
            </a:extLst>
          </p:cNvPr>
          <p:cNvGrpSpPr>
            <a:grpSpLocks/>
          </p:cNvGrpSpPr>
          <p:nvPr/>
        </p:nvGrpSpPr>
        <p:grpSpPr bwMode="auto">
          <a:xfrm>
            <a:off x="4024313" y="3221038"/>
            <a:ext cx="427037" cy="444500"/>
            <a:chOff x="398665" y="5324488"/>
            <a:chExt cx="592582" cy="615911"/>
          </a:xfrm>
        </p:grpSpPr>
        <p:sp>
          <p:nvSpPr>
            <p:cNvPr id="53490" name="Freeform: Shape 135">
              <a:extLst>
                <a:ext uri="{FF2B5EF4-FFF2-40B4-BE49-F238E27FC236}">
                  <a16:creationId xmlns:a16="http://schemas.microsoft.com/office/drawing/2014/main" id="{26CBB2A2-06B5-4E71-B49B-FA4762EF8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661" y="5324488"/>
              <a:ext cx="335951" cy="615911"/>
            </a:xfrm>
            <a:custGeom>
              <a:avLst/>
              <a:gdLst>
                <a:gd name="T0" fmla="*/ 4014325 w 171450"/>
                <a:gd name="T1" fmla="*/ 206360 h 314325"/>
                <a:gd name="T2" fmla="*/ 2446007 w 171450"/>
                <a:gd name="T3" fmla="*/ 4369289 h 314325"/>
                <a:gd name="T4" fmla="*/ 4944303 w 171450"/>
                <a:gd name="T5" fmla="*/ 4369289 h 314325"/>
                <a:gd name="T6" fmla="*/ 1174874 w 171450"/>
                <a:gd name="T7" fmla="*/ 9002711 h 314325"/>
                <a:gd name="T8" fmla="*/ 2745928 w 171450"/>
                <a:gd name="T9" fmla="*/ 5390086 h 314325"/>
                <a:gd name="T10" fmla="*/ 206360 w 171450"/>
                <a:gd name="T11" fmla="*/ 5390086 h 314325"/>
                <a:gd name="T12" fmla="*/ 4014325 w 171450"/>
                <a:gd name="T13" fmla="*/ 206360 h 3143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1450"/>
                <a:gd name="T22" fmla="*/ 0 h 314325"/>
                <a:gd name="T23" fmla="*/ 171450 w 171450"/>
                <a:gd name="T24" fmla="*/ 314325 h 3143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1450" h="314325">
                  <a:moveTo>
                    <a:pt x="138970" y="7144"/>
                  </a:moveTo>
                  <a:lnTo>
                    <a:pt x="84677" y="151257"/>
                  </a:lnTo>
                  <a:lnTo>
                    <a:pt x="171164" y="151257"/>
                  </a:lnTo>
                  <a:lnTo>
                    <a:pt x="40672" y="311658"/>
                  </a:lnTo>
                  <a:lnTo>
                    <a:pt x="95060" y="186595"/>
                  </a:lnTo>
                  <a:lnTo>
                    <a:pt x="7144" y="186595"/>
                  </a:lnTo>
                  <a:lnTo>
                    <a:pt x="138970" y="7144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491" name="Freeform: Shape 136">
              <a:extLst>
                <a:ext uri="{FF2B5EF4-FFF2-40B4-BE49-F238E27FC236}">
                  <a16:creationId xmlns:a16="http://schemas.microsoft.com/office/drawing/2014/main" id="{81F84829-5C4A-4210-8EA9-120CE2417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87" y="5387571"/>
              <a:ext cx="279960" cy="541255"/>
            </a:xfrm>
            <a:custGeom>
              <a:avLst/>
              <a:gdLst>
                <a:gd name="T0" fmla="*/ 2118614 w 142875"/>
                <a:gd name="T1" fmla="*/ 206360 h 276225"/>
                <a:gd name="T2" fmla="*/ 2440552 w 142875"/>
                <a:gd name="T3" fmla="*/ 448496 h 276225"/>
                <a:gd name="T4" fmla="*/ 2737706 w 142875"/>
                <a:gd name="T5" fmla="*/ 718115 h 276225"/>
                <a:gd name="T6" fmla="*/ 3007342 w 142875"/>
                <a:gd name="T7" fmla="*/ 1015282 h 276225"/>
                <a:gd name="T8" fmla="*/ 3249462 w 142875"/>
                <a:gd name="T9" fmla="*/ 1337216 h 276225"/>
                <a:gd name="T10" fmla="*/ 3458583 w 142875"/>
                <a:gd name="T11" fmla="*/ 1681130 h 276225"/>
                <a:gd name="T12" fmla="*/ 3634671 w 142875"/>
                <a:gd name="T13" fmla="*/ 2047072 h 276225"/>
                <a:gd name="T14" fmla="*/ 3775007 w 142875"/>
                <a:gd name="T15" fmla="*/ 2432261 h 276225"/>
                <a:gd name="T16" fmla="*/ 3876802 w 142875"/>
                <a:gd name="T17" fmla="*/ 2833997 h 276225"/>
                <a:gd name="T18" fmla="*/ 3940089 w 142875"/>
                <a:gd name="T19" fmla="*/ 3249442 h 276225"/>
                <a:gd name="T20" fmla="*/ 3962108 w 142875"/>
                <a:gd name="T21" fmla="*/ 3675925 h 276225"/>
                <a:gd name="T22" fmla="*/ 3940089 w 142875"/>
                <a:gd name="T23" fmla="*/ 4102402 h 276225"/>
                <a:gd name="T24" fmla="*/ 3876802 w 142875"/>
                <a:gd name="T25" fmla="*/ 4517865 h 276225"/>
                <a:gd name="T26" fmla="*/ 3775007 w 142875"/>
                <a:gd name="T27" fmla="*/ 4919572 h 276225"/>
                <a:gd name="T28" fmla="*/ 3634671 w 142875"/>
                <a:gd name="T29" fmla="*/ 5304765 h 276225"/>
                <a:gd name="T30" fmla="*/ 3458583 w 142875"/>
                <a:gd name="T31" fmla="*/ 5670706 h 276225"/>
                <a:gd name="T32" fmla="*/ 3249462 w 142875"/>
                <a:gd name="T33" fmla="*/ 6014649 h 276225"/>
                <a:gd name="T34" fmla="*/ 3007342 w 142875"/>
                <a:gd name="T35" fmla="*/ 6336570 h 276225"/>
                <a:gd name="T36" fmla="*/ 2737706 w 142875"/>
                <a:gd name="T37" fmla="*/ 6633722 h 276225"/>
                <a:gd name="T38" fmla="*/ 2440552 w 142875"/>
                <a:gd name="T39" fmla="*/ 6903341 h 276225"/>
                <a:gd name="T40" fmla="*/ 2118614 w 142875"/>
                <a:gd name="T41" fmla="*/ 7145481 h 276225"/>
                <a:gd name="T42" fmla="*/ 1774679 w 142875"/>
                <a:gd name="T43" fmla="*/ 7354582 h 276225"/>
                <a:gd name="T44" fmla="*/ 1408751 w 142875"/>
                <a:gd name="T45" fmla="*/ 7530674 h 276225"/>
                <a:gd name="T46" fmla="*/ 1023542 w 142875"/>
                <a:gd name="T47" fmla="*/ 7671002 h 276225"/>
                <a:gd name="T48" fmla="*/ 621826 w 142875"/>
                <a:gd name="T49" fmla="*/ 7772810 h 276225"/>
                <a:gd name="T50" fmla="*/ 206360 w 142875"/>
                <a:gd name="T51" fmla="*/ 7836097 h 27622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2875"/>
                <a:gd name="T79" fmla="*/ 0 h 276225"/>
                <a:gd name="T80" fmla="*/ 142875 w 142875"/>
                <a:gd name="T81" fmla="*/ 276225 h 27622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2875" h="276225">
                  <a:moveTo>
                    <a:pt x="73342" y="7144"/>
                  </a:moveTo>
                  <a:cubicBezTo>
                    <a:pt x="77152" y="9716"/>
                    <a:pt x="80867" y="12573"/>
                    <a:pt x="84487" y="15526"/>
                  </a:cubicBezTo>
                  <a:cubicBezTo>
                    <a:pt x="88106" y="18479"/>
                    <a:pt x="91535" y="21622"/>
                    <a:pt x="94774" y="24860"/>
                  </a:cubicBezTo>
                  <a:cubicBezTo>
                    <a:pt x="98012" y="28099"/>
                    <a:pt x="101155" y="31528"/>
                    <a:pt x="104108" y="35147"/>
                  </a:cubicBezTo>
                  <a:cubicBezTo>
                    <a:pt x="107061" y="38767"/>
                    <a:pt x="109823" y="42482"/>
                    <a:pt x="112490" y="46292"/>
                  </a:cubicBezTo>
                  <a:cubicBezTo>
                    <a:pt x="115157" y="50102"/>
                    <a:pt x="117538" y="54102"/>
                    <a:pt x="119729" y="58198"/>
                  </a:cubicBezTo>
                  <a:cubicBezTo>
                    <a:pt x="121920" y="62294"/>
                    <a:pt x="124015" y="66485"/>
                    <a:pt x="125825" y="70866"/>
                  </a:cubicBezTo>
                  <a:cubicBezTo>
                    <a:pt x="127635" y="75152"/>
                    <a:pt x="129254" y="79629"/>
                    <a:pt x="130683" y="84201"/>
                  </a:cubicBezTo>
                  <a:cubicBezTo>
                    <a:pt x="132112" y="88773"/>
                    <a:pt x="133255" y="93345"/>
                    <a:pt x="134207" y="98108"/>
                  </a:cubicBezTo>
                  <a:cubicBezTo>
                    <a:pt x="135160" y="102775"/>
                    <a:pt x="135922" y="107633"/>
                    <a:pt x="136398" y="112490"/>
                  </a:cubicBezTo>
                  <a:cubicBezTo>
                    <a:pt x="136874" y="117348"/>
                    <a:pt x="137160" y="122301"/>
                    <a:pt x="137160" y="127254"/>
                  </a:cubicBezTo>
                  <a:cubicBezTo>
                    <a:pt x="137160" y="132207"/>
                    <a:pt x="136874" y="137160"/>
                    <a:pt x="136398" y="142018"/>
                  </a:cubicBezTo>
                  <a:cubicBezTo>
                    <a:pt x="135922" y="146876"/>
                    <a:pt x="135160" y="151638"/>
                    <a:pt x="134207" y="156401"/>
                  </a:cubicBezTo>
                  <a:cubicBezTo>
                    <a:pt x="133255" y="161068"/>
                    <a:pt x="132017" y="165735"/>
                    <a:pt x="130683" y="170307"/>
                  </a:cubicBezTo>
                  <a:cubicBezTo>
                    <a:pt x="129254" y="174879"/>
                    <a:pt x="127635" y="179261"/>
                    <a:pt x="125825" y="183642"/>
                  </a:cubicBezTo>
                  <a:cubicBezTo>
                    <a:pt x="124015" y="188024"/>
                    <a:pt x="121920" y="192215"/>
                    <a:pt x="119729" y="196310"/>
                  </a:cubicBezTo>
                  <a:cubicBezTo>
                    <a:pt x="117538" y="200406"/>
                    <a:pt x="115062" y="204407"/>
                    <a:pt x="112490" y="208217"/>
                  </a:cubicBezTo>
                  <a:cubicBezTo>
                    <a:pt x="109918" y="212027"/>
                    <a:pt x="107061" y="215741"/>
                    <a:pt x="104108" y="219361"/>
                  </a:cubicBezTo>
                  <a:cubicBezTo>
                    <a:pt x="101155" y="222980"/>
                    <a:pt x="98012" y="226409"/>
                    <a:pt x="94774" y="229648"/>
                  </a:cubicBezTo>
                  <a:cubicBezTo>
                    <a:pt x="91535" y="232886"/>
                    <a:pt x="88106" y="236030"/>
                    <a:pt x="84487" y="238982"/>
                  </a:cubicBezTo>
                  <a:cubicBezTo>
                    <a:pt x="80867" y="241935"/>
                    <a:pt x="77152" y="244697"/>
                    <a:pt x="73342" y="247364"/>
                  </a:cubicBezTo>
                  <a:cubicBezTo>
                    <a:pt x="69532" y="250031"/>
                    <a:pt x="65532" y="252413"/>
                    <a:pt x="61436" y="254603"/>
                  </a:cubicBezTo>
                  <a:cubicBezTo>
                    <a:pt x="57340" y="256794"/>
                    <a:pt x="53150" y="258890"/>
                    <a:pt x="48768" y="260699"/>
                  </a:cubicBezTo>
                  <a:cubicBezTo>
                    <a:pt x="44387" y="262509"/>
                    <a:pt x="40005" y="264128"/>
                    <a:pt x="35433" y="265557"/>
                  </a:cubicBezTo>
                  <a:cubicBezTo>
                    <a:pt x="30861" y="266986"/>
                    <a:pt x="26289" y="268129"/>
                    <a:pt x="21526" y="269081"/>
                  </a:cubicBezTo>
                  <a:cubicBezTo>
                    <a:pt x="16859" y="270034"/>
                    <a:pt x="12001" y="270796"/>
                    <a:pt x="7144" y="271272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492" name="Freeform: Shape 137">
              <a:extLst>
                <a:ext uri="{FF2B5EF4-FFF2-40B4-BE49-F238E27FC236}">
                  <a16:creationId xmlns:a16="http://schemas.microsoft.com/office/drawing/2014/main" id="{87061FB8-9745-45F2-BB78-8698E6693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65" y="5344831"/>
              <a:ext cx="242632" cy="541255"/>
            </a:xfrm>
            <a:custGeom>
              <a:avLst/>
              <a:gdLst>
                <a:gd name="T0" fmla="*/ 2049828 w 123825"/>
                <a:gd name="T1" fmla="*/ 7772810 h 276225"/>
                <a:gd name="T2" fmla="*/ 1727920 w 123825"/>
                <a:gd name="T3" fmla="*/ 7530674 h 276225"/>
                <a:gd name="T4" fmla="*/ 1430764 w 123825"/>
                <a:gd name="T5" fmla="*/ 7261043 h 276225"/>
                <a:gd name="T6" fmla="*/ 1161132 w 123825"/>
                <a:gd name="T7" fmla="*/ 6963887 h 276225"/>
                <a:gd name="T8" fmla="*/ 919009 w 123825"/>
                <a:gd name="T9" fmla="*/ 6641985 h 276225"/>
                <a:gd name="T10" fmla="*/ 709892 w 123825"/>
                <a:gd name="T11" fmla="*/ 6298031 h 276225"/>
                <a:gd name="T12" fmla="*/ 533800 w 123825"/>
                <a:gd name="T13" fmla="*/ 5932094 h 276225"/>
                <a:gd name="T14" fmla="*/ 393465 w 123825"/>
                <a:gd name="T15" fmla="*/ 5546885 h 276225"/>
                <a:gd name="T16" fmla="*/ 291640 w 123825"/>
                <a:gd name="T17" fmla="*/ 5145172 h 276225"/>
                <a:gd name="T18" fmla="*/ 228383 w 123825"/>
                <a:gd name="T19" fmla="*/ 4729727 h 276225"/>
                <a:gd name="T20" fmla="*/ 206360 w 123825"/>
                <a:gd name="T21" fmla="*/ 4303248 h 276225"/>
                <a:gd name="T22" fmla="*/ 228383 w 123825"/>
                <a:gd name="T23" fmla="*/ 3876771 h 276225"/>
                <a:gd name="T24" fmla="*/ 291640 w 123825"/>
                <a:gd name="T25" fmla="*/ 3461328 h 276225"/>
                <a:gd name="T26" fmla="*/ 393465 w 123825"/>
                <a:gd name="T27" fmla="*/ 3059597 h 276225"/>
                <a:gd name="T28" fmla="*/ 533800 w 123825"/>
                <a:gd name="T29" fmla="*/ 2674404 h 276225"/>
                <a:gd name="T30" fmla="*/ 709892 w 123825"/>
                <a:gd name="T31" fmla="*/ 2308463 h 276225"/>
                <a:gd name="T32" fmla="*/ 919009 w 123825"/>
                <a:gd name="T33" fmla="*/ 1964513 h 276225"/>
                <a:gd name="T34" fmla="*/ 1161132 w 123825"/>
                <a:gd name="T35" fmla="*/ 1642592 h 276225"/>
                <a:gd name="T36" fmla="*/ 1430764 w 123825"/>
                <a:gd name="T37" fmla="*/ 1345440 h 276225"/>
                <a:gd name="T38" fmla="*/ 1727920 w 123825"/>
                <a:gd name="T39" fmla="*/ 1075824 h 276225"/>
                <a:gd name="T40" fmla="*/ 2049828 w 123825"/>
                <a:gd name="T41" fmla="*/ 833688 h 276225"/>
                <a:gd name="T42" fmla="*/ 2393793 w 123825"/>
                <a:gd name="T43" fmla="*/ 624587 h 276225"/>
                <a:gd name="T44" fmla="*/ 2759721 w 123825"/>
                <a:gd name="T45" fmla="*/ 448496 h 276225"/>
                <a:gd name="T46" fmla="*/ 3144930 w 123825"/>
                <a:gd name="T47" fmla="*/ 308168 h 276225"/>
                <a:gd name="T48" fmla="*/ 3546624 w 123825"/>
                <a:gd name="T49" fmla="*/ 206360 h 27622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3825"/>
                <a:gd name="T76" fmla="*/ 0 h 276225"/>
                <a:gd name="T77" fmla="*/ 123825 w 123825"/>
                <a:gd name="T78" fmla="*/ 276225 h 27622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3825" h="276225">
                  <a:moveTo>
                    <a:pt x="70961" y="269081"/>
                  </a:moveTo>
                  <a:cubicBezTo>
                    <a:pt x="67151" y="266509"/>
                    <a:pt x="63437" y="263652"/>
                    <a:pt x="59817" y="260699"/>
                  </a:cubicBezTo>
                  <a:cubicBezTo>
                    <a:pt x="56198" y="257746"/>
                    <a:pt x="52769" y="254603"/>
                    <a:pt x="49530" y="251365"/>
                  </a:cubicBezTo>
                  <a:cubicBezTo>
                    <a:pt x="46292" y="248126"/>
                    <a:pt x="43148" y="244697"/>
                    <a:pt x="40196" y="241078"/>
                  </a:cubicBezTo>
                  <a:cubicBezTo>
                    <a:pt x="37243" y="237458"/>
                    <a:pt x="34481" y="233743"/>
                    <a:pt x="31814" y="229934"/>
                  </a:cubicBezTo>
                  <a:cubicBezTo>
                    <a:pt x="29242" y="226124"/>
                    <a:pt x="26765" y="222123"/>
                    <a:pt x="24575" y="218027"/>
                  </a:cubicBezTo>
                  <a:cubicBezTo>
                    <a:pt x="22384" y="213932"/>
                    <a:pt x="20288" y="209741"/>
                    <a:pt x="18479" y="205359"/>
                  </a:cubicBezTo>
                  <a:cubicBezTo>
                    <a:pt x="16669" y="201073"/>
                    <a:pt x="15049" y="196596"/>
                    <a:pt x="13621" y="192024"/>
                  </a:cubicBezTo>
                  <a:cubicBezTo>
                    <a:pt x="12192" y="187452"/>
                    <a:pt x="11049" y="182880"/>
                    <a:pt x="10096" y="178117"/>
                  </a:cubicBezTo>
                  <a:cubicBezTo>
                    <a:pt x="9144" y="173450"/>
                    <a:pt x="8382" y="168592"/>
                    <a:pt x="7906" y="163735"/>
                  </a:cubicBezTo>
                  <a:cubicBezTo>
                    <a:pt x="7429" y="158877"/>
                    <a:pt x="7144" y="153924"/>
                    <a:pt x="7144" y="148971"/>
                  </a:cubicBezTo>
                  <a:cubicBezTo>
                    <a:pt x="7144" y="144018"/>
                    <a:pt x="7429" y="139065"/>
                    <a:pt x="7906" y="134207"/>
                  </a:cubicBezTo>
                  <a:cubicBezTo>
                    <a:pt x="8382" y="129350"/>
                    <a:pt x="9144" y="124587"/>
                    <a:pt x="10096" y="119825"/>
                  </a:cubicBezTo>
                  <a:cubicBezTo>
                    <a:pt x="11049" y="115157"/>
                    <a:pt x="12287" y="110490"/>
                    <a:pt x="13621" y="105918"/>
                  </a:cubicBezTo>
                  <a:cubicBezTo>
                    <a:pt x="15049" y="101346"/>
                    <a:pt x="16669" y="96965"/>
                    <a:pt x="18479" y="92583"/>
                  </a:cubicBezTo>
                  <a:cubicBezTo>
                    <a:pt x="20288" y="88297"/>
                    <a:pt x="22384" y="84011"/>
                    <a:pt x="24575" y="79915"/>
                  </a:cubicBezTo>
                  <a:cubicBezTo>
                    <a:pt x="26765" y="75819"/>
                    <a:pt x="29242" y="71818"/>
                    <a:pt x="31814" y="68008"/>
                  </a:cubicBezTo>
                  <a:cubicBezTo>
                    <a:pt x="34385" y="64199"/>
                    <a:pt x="37243" y="60484"/>
                    <a:pt x="40196" y="56864"/>
                  </a:cubicBezTo>
                  <a:cubicBezTo>
                    <a:pt x="43148" y="53245"/>
                    <a:pt x="46292" y="49816"/>
                    <a:pt x="49530" y="46577"/>
                  </a:cubicBezTo>
                  <a:cubicBezTo>
                    <a:pt x="52769" y="43339"/>
                    <a:pt x="56198" y="40196"/>
                    <a:pt x="59817" y="37243"/>
                  </a:cubicBezTo>
                  <a:cubicBezTo>
                    <a:pt x="63437" y="34290"/>
                    <a:pt x="67151" y="31528"/>
                    <a:pt x="70961" y="28861"/>
                  </a:cubicBezTo>
                  <a:cubicBezTo>
                    <a:pt x="74771" y="26289"/>
                    <a:pt x="78772" y="23813"/>
                    <a:pt x="82868" y="21622"/>
                  </a:cubicBezTo>
                  <a:cubicBezTo>
                    <a:pt x="86963" y="19431"/>
                    <a:pt x="91154" y="17336"/>
                    <a:pt x="95536" y="15526"/>
                  </a:cubicBezTo>
                  <a:cubicBezTo>
                    <a:pt x="99822" y="13716"/>
                    <a:pt x="104299" y="12097"/>
                    <a:pt x="108871" y="10668"/>
                  </a:cubicBezTo>
                  <a:cubicBezTo>
                    <a:pt x="113443" y="9239"/>
                    <a:pt x="118015" y="8096"/>
                    <a:pt x="122777" y="7144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493" name="Freeform: Shape 138">
              <a:extLst>
                <a:ext uri="{FF2B5EF4-FFF2-40B4-BE49-F238E27FC236}">
                  <a16:creationId xmlns:a16="http://schemas.microsoft.com/office/drawing/2014/main" id="{2F04795D-2FF6-4868-BF0B-310EBAF4A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845" y="5444311"/>
              <a:ext cx="186640" cy="410607"/>
            </a:xfrm>
            <a:custGeom>
              <a:avLst/>
              <a:gdLst>
                <a:gd name="T0" fmla="*/ 1339969 w 95250"/>
                <a:gd name="T1" fmla="*/ 206360 h 209550"/>
                <a:gd name="T2" fmla="*/ 1584845 w 95250"/>
                <a:gd name="T3" fmla="*/ 387946 h 209550"/>
                <a:gd name="T4" fmla="*/ 1810475 w 95250"/>
                <a:gd name="T5" fmla="*/ 591566 h 209550"/>
                <a:gd name="T6" fmla="*/ 2014066 w 95250"/>
                <a:gd name="T7" fmla="*/ 817158 h 209550"/>
                <a:gd name="T8" fmla="*/ 2195655 w 95250"/>
                <a:gd name="T9" fmla="*/ 1062070 h 209550"/>
                <a:gd name="T10" fmla="*/ 2355260 w 95250"/>
                <a:gd name="T11" fmla="*/ 1323434 h 209550"/>
                <a:gd name="T12" fmla="*/ 2490070 w 95250"/>
                <a:gd name="T13" fmla="*/ 1601316 h 209550"/>
                <a:gd name="T14" fmla="*/ 2597378 w 95250"/>
                <a:gd name="T15" fmla="*/ 1892985 h 209550"/>
                <a:gd name="T16" fmla="*/ 2674419 w 95250"/>
                <a:gd name="T17" fmla="*/ 2195624 h 209550"/>
                <a:gd name="T18" fmla="*/ 2721184 w 95250"/>
                <a:gd name="T19" fmla="*/ 2509298 h 209550"/>
                <a:gd name="T20" fmla="*/ 2737706 w 95250"/>
                <a:gd name="T21" fmla="*/ 2833996 h 209550"/>
                <a:gd name="T22" fmla="*/ 2721184 w 95250"/>
                <a:gd name="T23" fmla="*/ 3158639 h 209550"/>
                <a:gd name="T24" fmla="*/ 2674419 w 95250"/>
                <a:gd name="T25" fmla="*/ 3472289 h 209550"/>
                <a:gd name="T26" fmla="*/ 2597378 w 95250"/>
                <a:gd name="T27" fmla="*/ 3777712 h 209550"/>
                <a:gd name="T28" fmla="*/ 2490070 w 95250"/>
                <a:gd name="T29" fmla="*/ 4069365 h 209550"/>
                <a:gd name="T30" fmla="*/ 2355260 w 95250"/>
                <a:gd name="T31" fmla="*/ 4347267 h 209550"/>
                <a:gd name="T32" fmla="*/ 2195655 w 95250"/>
                <a:gd name="T33" fmla="*/ 4608660 h 209550"/>
                <a:gd name="T34" fmla="*/ 2014066 w 95250"/>
                <a:gd name="T35" fmla="*/ 4853520 h 209550"/>
                <a:gd name="T36" fmla="*/ 1810475 w 95250"/>
                <a:gd name="T37" fmla="*/ 5079129 h 209550"/>
                <a:gd name="T38" fmla="*/ 1584845 w 95250"/>
                <a:gd name="T39" fmla="*/ 5282744 h 209550"/>
                <a:gd name="T40" fmla="*/ 1339969 w 95250"/>
                <a:gd name="T41" fmla="*/ 5464353 h 209550"/>
                <a:gd name="T42" fmla="*/ 1078573 w 95250"/>
                <a:gd name="T43" fmla="*/ 5623915 h 209550"/>
                <a:gd name="T44" fmla="*/ 800687 w 95250"/>
                <a:gd name="T45" fmla="*/ 5758736 h 209550"/>
                <a:gd name="T46" fmla="*/ 509017 w 95250"/>
                <a:gd name="T47" fmla="*/ 5866058 h 209550"/>
                <a:gd name="T48" fmla="*/ 206360 w 95250"/>
                <a:gd name="T49" fmla="*/ 5943083 h 2095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5250"/>
                <a:gd name="T76" fmla="*/ 0 h 209550"/>
                <a:gd name="T77" fmla="*/ 95250 w 95250"/>
                <a:gd name="T78" fmla="*/ 209550 h 20955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5250" h="209550">
                  <a:moveTo>
                    <a:pt x="46387" y="7144"/>
                  </a:moveTo>
                  <a:cubicBezTo>
                    <a:pt x="49340" y="9144"/>
                    <a:pt x="52102" y="11239"/>
                    <a:pt x="54864" y="13430"/>
                  </a:cubicBezTo>
                  <a:cubicBezTo>
                    <a:pt x="57531" y="15621"/>
                    <a:pt x="60198" y="18002"/>
                    <a:pt x="62675" y="20479"/>
                  </a:cubicBezTo>
                  <a:cubicBezTo>
                    <a:pt x="65151" y="22955"/>
                    <a:pt x="67532" y="25527"/>
                    <a:pt x="69723" y="28289"/>
                  </a:cubicBezTo>
                  <a:cubicBezTo>
                    <a:pt x="72009" y="30956"/>
                    <a:pt x="74105" y="33814"/>
                    <a:pt x="76009" y="36767"/>
                  </a:cubicBezTo>
                  <a:cubicBezTo>
                    <a:pt x="77915" y="39719"/>
                    <a:pt x="79820" y="42672"/>
                    <a:pt x="81534" y="45815"/>
                  </a:cubicBezTo>
                  <a:cubicBezTo>
                    <a:pt x="83249" y="48958"/>
                    <a:pt x="84773" y="52102"/>
                    <a:pt x="86201" y="55435"/>
                  </a:cubicBezTo>
                  <a:cubicBezTo>
                    <a:pt x="87630" y="58674"/>
                    <a:pt x="88868" y="62103"/>
                    <a:pt x="89916" y="65532"/>
                  </a:cubicBezTo>
                  <a:cubicBezTo>
                    <a:pt x="90964" y="68961"/>
                    <a:pt x="91916" y="72485"/>
                    <a:pt x="92583" y="76009"/>
                  </a:cubicBezTo>
                  <a:cubicBezTo>
                    <a:pt x="93250" y="79534"/>
                    <a:pt x="93917" y="83249"/>
                    <a:pt x="94202" y="86868"/>
                  </a:cubicBezTo>
                  <a:cubicBezTo>
                    <a:pt x="94488" y="90488"/>
                    <a:pt x="94774" y="94297"/>
                    <a:pt x="94774" y="98108"/>
                  </a:cubicBezTo>
                  <a:cubicBezTo>
                    <a:pt x="94774" y="101917"/>
                    <a:pt x="94583" y="105632"/>
                    <a:pt x="94202" y="109347"/>
                  </a:cubicBezTo>
                  <a:cubicBezTo>
                    <a:pt x="93821" y="113062"/>
                    <a:pt x="93250" y="116681"/>
                    <a:pt x="92583" y="120205"/>
                  </a:cubicBezTo>
                  <a:cubicBezTo>
                    <a:pt x="91821" y="123825"/>
                    <a:pt x="90964" y="127254"/>
                    <a:pt x="89916" y="130778"/>
                  </a:cubicBezTo>
                  <a:cubicBezTo>
                    <a:pt x="88868" y="134303"/>
                    <a:pt x="87630" y="137541"/>
                    <a:pt x="86201" y="140875"/>
                  </a:cubicBezTo>
                  <a:cubicBezTo>
                    <a:pt x="84773" y="144113"/>
                    <a:pt x="83249" y="147352"/>
                    <a:pt x="81534" y="150495"/>
                  </a:cubicBezTo>
                  <a:cubicBezTo>
                    <a:pt x="79820" y="153638"/>
                    <a:pt x="78010" y="156591"/>
                    <a:pt x="76009" y="159544"/>
                  </a:cubicBezTo>
                  <a:cubicBezTo>
                    <a:pt x="74009" y="162496"/>
                    <a:pt x="71914" y="165259"/>
                    <a:pt x="69723" y="168021"/>
                  </a:cubicBezTo>
                  <a:cubicBezTo>
                    <a:pt x="67532" y="170688"/>
                    <a:pt x="65151" y="173355"/>
                    <a:pt x="62675" y="175831"/>
                  </a:cubicBezTo>
                  <a:cubicBezTo>
                    <a:pt x="60198" y="178308"/>
                    <a:pt x="57626" y="180689"/>
                    <a:pt x="54864" y="182880"/>
                  </a:cubicBezTo>
                  <a:cubicBezTo>
                    <a:pt x="52197" y="185166"/>
                    <a:pt x="49340" y="187262"/>
                    <a:pt x="46387" y="189167"/>
                  </a:cubicBezTo>
                  <a:cubicBezTo>
                    <a:pt x="43434" y="191167"/>
                    <a:pt x="40481" y="192976"/>
                    <a:pt x="37338" y="194691"/>
                  </a:cubicBezTo>
                  <a:cubicBezTo>
                    <a:pt x="34195" y="196405"/>
                    <a:pt x="31052" y="197929"/>
                    <a:pt x="27718" y="199358"/>
                  </a:cubicBezTo>
                  <a:cubicBezTo>
                    <a:pt x="24479" y="200787"/>
                    <a:pt x="21050" y="202025"/>
                    <a:pt x="17621" y="203073"/>
                  </a:cubicBezTo>
                  <a:cubicBezTo>
                    <a:pt x="14192" y="204121"/>
                    <a:pt x="10668" y="205073"/>
                    <a:pt x="7144" y="20574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494" name="Freeform: Shape 139">
              <a:extLst>
                <a:ext uri="{FF2B5EF4-FFF2-40B4-BE49-F238E27FC236}">
                  <a16:creationId xmlns:a16="http://schemas.microsoft.com/office/drawing/2014/main" id="{ABB82337-633D-4006-AFB3-3C7B061B0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348" y="5412021"/>
              <a:ext cx="186640" cy="391943"/>
            </a:xfrm>
            <a:custGeom>
              <a:avLst/>
              <a:gdLst>
                <a:gd name="T0" fmla="*/ 1359241 w 95250"/>
                <a:gd name="T1" fmla="*/ 5761473 h 200025"/>
                <a:gd name="T2" fmla="*/ 1133609 w 95250"/>
                <a:gd name="T3" fmla="*/ 5557890 h 200025"/>
                <a:gd name="T4" fmla="*/ 930002 w 95250"/>
                <a:gd name="T5" fmla="*/ 5332245 h 200025"/>
                <a:gd name="T6" fmla="*/ 748400 w 95250"/>
                <a:gd name="T7" fmla="*/ 5087384 h 200025"/>
                <a:gd name="T8" fmla="*/ 588824 w 95250"/>
                <a:gd name="T9" fmla="*/ 4825996 h 200025"/>
                <a:gd name="T10" fmla="*/ 453983 w 95250"/>
                <a:gd name="T11" fmla="*/ 4548110 h 200025"/>
                <a:gd name="T12" fmla="*/ 346704 w 95250"/>
                <a:gd name="T13" fmla="*/ 4256473 h 200025"/>
                <a:gd name="T14" fmla="*/ 269663 w 95250"/>
                <a:gd name="T15" fmla="*/ 3951042 h 200025"/>
                <a:gd name="T16" fmla="*/ 222855 w 95250"/>
                <a:gd name="T17" fmla="*/ 3637400 h 200025"/>
                <a:gd name="T18" fmla="*/ 206360 w 95250"/>
                <a:gd name="T19" fmla="*/ 3312717 h 200025"/>
                <a:gd name="T20" fmla="*/ 222855 w 95250"/>
                <a:gd name="T21" fmla="*/ 2988074 h 200025"/>
                <a:gd name="T22" fmla="*/ 269663 w 95250"/>
                <a:gd name="T23" fmla="*/ 2674393 h 200025"/>
                <a:gd name="T24" fmla="*/ 346704 w 95250"/>
                <a:gd name="T25" fmla="*/ 2371707 h 200025"/>
                <a:gd name="T26" fmla="*/ 453983 w 95250"/>
                <a:gd name="T27" fmla="*/ 2080070 h 200025"/>
                <a:gd name="T28" fmla="*/ 588824 w 95250"/>
                <a:gd name="T29" fmla="*/ 1802183 h 200025"/>
                <a:gd name="T30" fmla="*/ 748400 w 95250"/>
                <a:gd name="T31" fmla="*/ 1540796 h 200025"/>
                <a:gd name="T32" fmla="*/ 930002 w 95250"/>
                <a:gd name="T33" fmla="*/ 1295935 h 200025"/>
                <a:gd name="T34" fmla="*/ 1133609 w 95250"/>
                <a:gd name="T35" fmla="*/ 1070290 h 200025"/>
                <a:gd name="T36" fmla="*/ 1359241 w 95250"/>
                <a:gd name="T37" fmla="*/ 866707 h 200025"/>
                <a:gd name="T38" fmla="*/ 1604114 w 95250"/>
                <a:gd name="T39" fmla="*/ 685097 h 200025"/>
                <a:gd name="T40" fmla="*/ 1865506 w 95250"/>
                <a:gd name="T41" fmla="*/ 525534 h 200025"/>
                <a:gd name="T42" fmla="*/ 2143397 w 95250"/>
                <a:gd name="T43" fmla="*/ 390691 h 200025"/>
                <a:gd name="T44" fmla="*/ 2435038 w 95250"/>
                <a:gd name="T45" fmla="*/ 283398 h 200025"/>
                <a:gd name="T46" fmla="*/ 2737706 w 95250"/>
                <a:gd name="T47" fmla="*/ 206360 h 2000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5250"/>
                <a:gd name="T73" fmla="*/ 0 h 200025"/>
                <a:gd name="T74" fmla="*/ 95250 w 95250"/>
                <a:gd name="T75" fmla="*/ 200025 h 2000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5250" h="200025">
                  <a:moveTo>
                    <a:pt x="47054" y="199453"/>
                  </a:moveTo>
                  <a:cubicBezTo>
                    <a:pt x="44387" y="197263"/>
                    <a:pt x="41720" y="194881"/>
                    <a:pt x="39243" y="192405"/>
                  </a:cubicBezTo>
                  <a:cubicBezTo>
                    <a:pt x="36767" y="189928"/>
                    <a:pt x="34385" y="187357"/>
                    <a:pt x="32195" y="184594"/>
                  </a:cubicBezTo>
                  <a:cubicBezTo>
                    <a:pt x="30004" y="181927"/>
                    <a:pt x="27813" y="179070"/>
                    <a:pt x="25908" y="176117"/>
                  </a:cubicBezTo>
                  <a:cubicBezTo>
                    <a:pt x="24003" y="173164"/>
                    <a:pt x="22098" y="170212"/>
                    <a:pt x="20384" y="167068"/>
                  </a:cubicBezTo>
                  <a:cubicBezTo>
                    <a:pt x="18669" y="163925"/>
                    <a:pt x="17145" y="160782"/>
                    <a:pt x="15716" y="157448"/>
                  </a:cubicBezTo>
                  <a:cubicBezTo>
                    <a:pt x="14288" y="154210"/>
                    <a:pt x="13049" y="150781"/>
                    <a:pt x="12002" y="147352"/>
                  </a:cubicBezTo>
                  <a:cubicBezTo>
                    <a:pt x="10954" y="143923"/>
                    <a:pt x="10001" y="140398"/>
                    <a:pt x="9335" y="136779"/>
                  </a:cubicBezTo>
                  <a:cubicBezTo>
                    <a:pt x="8573" y="133159"/>
                    <a:pt x="8001" y="129540"/>
                    <a:pt x="7715" y="125921"/>
                  </a:cubicBezTo>
                  <a:cubicBezTo>
                    <a:pt x="7334" y="122206"/>
                    <a:pt x="7144" y="118491"/>
                    <a:pt x="7144" y="114681"/>
                  </a:cubicBezTo>
                  <a:cubicBezTo>
                    <a:pt x="7144" y="110871"/>
                    <a:pt x="7334" y="107156"/>
                    <a:pt x="7715" y="103442"/>
                  </a:cubicBezTo>
                  <a:cubicBezTo>
                    <a:pt x="8096" y="99727"/>
                    <a:pt x="8668" y="96107"/>
                    <a:pt x="9335" y="92583"/>
                  </a:cubicBezTo>
                  <a:cubicBezTo>
                    <a:pt x="10001" y="89059"/>
                    <a:pt x="10954" y="85534"/>
                    <a:pt x="12002" y="82105"/>
                  </a:cubicBezTo>
                  <a:cubicBezTo>
                    <a:pt x="13049" y="78676"/>
                    <a:pt x="14288" y="75343"/>
                    <a:pt x="15716" y="72009"/>
                  </a:cubicBezTo>
                  <a:cubicBezTo>
                    <a:pt x="17145" y="68771"/>
                    <a:pt x="18669" y="65532"/>
                    <a:pt x="20384" y="62389"/>
                  </a:cubicBezTo>
                  <a:cubicBezTo>
                    <a:pt x="22098" y="59246"/>
                    <a:pt x="23908" y="56293"/>
                    <a:pt x="25908" y="53340"/>
                  </a:cubicBezTo>
                  <a:cubicBezTo>
                    <a:pt x="27908" y="50387"/>
                    <a:pt x="30004" y="47625"/>
                    <a:pt x="32195" y="44863"/>
                  </a:cubicBezTo>
                  <a:cubicBezTo>
                    <a:pt x="34481" y="42196"/>
                    <a:pt x="36767" y="39529"/>
                    <a:pt x="39243" y="37052"/>
                  </a:cubicBezTo>
                  <a:cubicBezTo>
                    <a:pt x="41720" y="34576"/>
                    <a:pt x="44291" y="32194"/>
                    <a:pt x="47054" y="30004"/>
                  </a:cubicBezTo>
                  <a:cubicBezTo>
                    <a:pt x="49720" y="27813"/>
                    <a:pt x="52578" y="25622"/>
                    <a:pt x="55531" y="23717"/>
                  </a:cubicBezTo>
                  <a:cubicBezTo>
                    <a:pt x="58484" y="21812"/>
                    <a:pt x="61436" y="19907"/>
                    <a:pt x="64580" y="18193"/>
                  </a:cubicBezTo>
                  <a:cubicBezTo>
                    <a:pt x="67723" y="16478"/>
                    <a:pt x="70866" y="14954"/>
                    <a:pt x="74200" y="13525"/>
                  </a:cubicBezTo>
                  <a:cubicBezTo>
                    <a:pt x="77438" y="12097"/>
                    <a:pt x="80867" y="10858"/>
                    <a:pt x="84296" y="9811"/>
                  </a:cubicBezTo>
                  <a:cubicBezTo>
                    <a:pt x="87725" y="8763"/>
                    <a:pt x="91250" y="7810"/>
                    <a:pt x="94774" y="7144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3275" name="Group 140">
            <a:extLst>
              <a:ext uri="{FF2B5EF4-FFF2-40B4-BE49-F238E27FC236}">
                <a16:creationId xmlns:a16="http://schemas.microsoft.com/office/drawing/2014/main" id="{A6F65C81-FE2A-4B27-9113-103C9C3B5743}"/>
              </a:ext>
            </a:extLst>
          </p:cNvPr>
          <p:cNvGrpSpPr>
            <a:grpSpLocks/>
          </p:cNvGrpSpPr>
          <p:nvPr/>
        </p:nvGrpSpPr>
        <p:grpSpPr bwMode="auto">
          <a:xfrm>
            <a:off x="4538663" y="1998663"/>
            <a:ext cx="487362" cy="503237"/>
            <a:chOff x="2797335" y="2430191"/>
            <a:chExt cx="821749" cy="848020"/>
          </a:xfrm>
        </p:grpSpPr>
        <p:sp>
          <p:nvSpPr>
            <p:cNvPr id="53477" name="Freeform: Shape 141">
              <a:extLst>
                <a:ext uri="{FF2B5EF4-FFF2-40B4-BE49-F238E27FC236}">
                  <a16:creationId xmlns:a16="http://schemas.microsoft.com/office/drawing/2014/main" id="{F2266BDE-BB2C-46D9-9057-4D290FA64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9906" y="2582185"/>
              <a:ext cx="519637" cy="461900"/>
            </a:xfrm>
            <a:custGeom>
              <a:avLst/>
              <a:gdLst>
                <a:gd name="T0" fmla="*/ 103103 w 519637"/>
                <a:gd name="T1" fmla="*/ 458915 h 461899"/>
                <a:gd name="T2" fmla="*/ 10867 w 519637"/>
                <a:gd name="T3" fmla="*/ 263618 h 461899"/>
                <a:gd name="T4" fmla="*/ 263613 w 519637"/>
                <a:gd name="T5" fmla="*/ 10867 h 461899"/>
                <a:gd name="T6" fmla="*/ 516359 w 519637"/>
                <a:gd name="T7" fmla="*/ 263618 h 461899"/>
                <a:gd name="T8" fmla="*/ 424412 w 519637"/>
                <a:gd name="T9" fmla="*/ 458626 h 4618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9637"/>
                <a:gd name="T16" fmla="*/ 0 h 461899"/>
                <a:gd name="T17" fmla="*/ 519637 w 519637"/>
                <a:gd name="T18" fmla="*/ 461899 h 4618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9637" h="461899">
                  <a:moveTo>
                    <a:pt x="103103" y="458910"/>
                  </a:moveTo>
                  <a:cubicBezTo>
                    <a:pt x="46809" y="412576"/>
                    <a:pt x="10867" y="342280"/>
                    <a:pt x="10867" y="263613"/>
                  </a:cubicBezTo>
                  <a:cubicBezTo>
                    <a:pt x="10867" y="124033"/>
                    <a:pt x="124033" y="10867"/>
                    <a:pt x="263613" y="10867"/>
                  </a:cubicBezTo>
                  <a:cubicBezTo>
                    <a:pt x="403194" y="10867"/>
                    <a:pt x="516359" y="124033"/>
                    <a:pt x="516359" y="263613"/>
                  </a:cubicBezTo>
                  <a:cubicBezTo>
                    <a:pt x="516359" y="342136"/>
                    <a:pt x="480562" y="412287"/>
                    <a:pt x="424412" y="458621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478" name="Freeform: Shape 142">
              <a:extLst>
                <a:ext uri="{FF2B5EF4-FFF2-40B4-BE49-F238E27FC236}">
                  <a16:creationId xmlns:a16="http://schemas.microsoft.com/office/drawing/2014/main" id="{C6ACE77B-D036-47D9-9BFB-23DE13FA9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1997" y="3030372"/>
              <a:ext cx="72172" cy="129909"/>
            </a:xfrm>
            <a:custGeom>
              <a:avLst/>
              <a:gdLst>
                <a:gd name="T0" fmla="*/ 10867 w 72171"/>
                <a:gd name="T1" fmla="*/ 10867 h 129909"/>
                <a:gd name="T2" fmla="*/ 68321 w 72171"/>
                <a:gd name="T3" fmla="*/ 125909 h 129909"/>
                <a:gd name="T4" fmla="*/ 0 60000 65536"/>
                <a:gd name="T5" fmla="*/ 0 60000 65536"/>
                <a:gd name="T6" fmla="*/ 0 w 72171"/>
                <a:gd name="T7" fmla="*/ 0 h 129909"/>
                <a:gd name="T8" fmla="*/ 72171 w 72171"/>
                <a:gd name="T9" fmla="*/ 129909 h 12990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171" h="129909">
                  <a:moveTo>
                    <a:pt x="10867" y="10867"/>
                  </a:moveTo>
                  <a:cubicBezTo>
                    <a:pt x="45798" y="37138"/>
                    <a:pt x="68316" y="78853"/>
                    <a:pt x="68316" y="125909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479" name="Freeform: Shape 143">
              <a:extLst>
                <a:ext uri="{FF2B5EF4-FFF2-40B4-BE49-F238E27FC236}">
                  <a16:creationId xmlns:a16="http://schemas.microsoft.com/office/drawing/2014/main" id="{60C42A6E-934A-427F-8AA0-36D10AC63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826" y="3030372"/>
              <a:ext cx="72172" cy="129909"/>
            </a:xfrm>
            <a:custGeom>
              <a:avLst/>
              <a:gdLst>
                <a:gd name="T0" fmla="*/ 10867 w 72171"/>
                <a:gd name="T1" fmla="*/ 128507 h 129909"/>
                <a:gd name="T2" fmla="*/ 71930 w 72171"/>
                <a:gd name="T3" fmla="*/ 10867 h 129909"/>
                <a:gd name="T4" fmla="*/ 0 60000 65536"/>
                <a:gd name="T5" fmla="*/ 0 60000 65536"/>
                <a:gd name="T6" fmla="*/ 0 w 72171"/>
                <a:gd name="T7" fmla="*/ 0 h 129909"/>
                <a:gd name="T8" fmla="*/ 72171 w 72171"/>
                <a:gd name="T9" fmla="*/ 129909 h 12990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171" h="129909">
                  <a:moveTo>
                    <a:pt x="10867" y="128507"/>
                  </a:moveTo>
                  <a:cubicBezTo>
                    <a:pt x="10867" y="79864"/>
                    <a:pt x="34973" y="36849"/>
                    <a:pt x="71925" y="10867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480" name="Freeform: Shape 144">
              <a:extLst>
                <a:ext uri="{FF2B5EF4-FFF2-40B4-BE49-F238E27FC236}">
                  <a16:creationId xmlns:a16="http://schemas.microsoft.com/office/drawing/2014/main" id="{8E2567D1-7A96-475E-8DEC-D73A658E5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9446" y="3177170"/>
              <a:ext cx="216516" cy="101041"/>
            </a:xfrm>
            <a:custGeom>
              <a:avLst/>
              <a:gdLst>
                <a:gd name="T0" fmla="*/ 10867 w 216515"/>
                <a:gd name="T1" fmla="*/ 10867 h 101040"/>
                <a:gd name="T2" fmla="*/ 10867 w 216515"/>
                <a:gd name="T3" fmla="*/ 66156 h 101040"/>
                <a:gd name="T4" fmla="*/ 40313 w 216515"/>
                <a:gd name="T5" fmla="*/ 95602 h 101040"/>
                <a:gd name="T6" fmla="*/ 184951 w 216515"/>
                <a:gd name="T7" fmla="*/ 95602 h 101040"/>
                <a:gd name="T8" fmla="*/ 214397 w 216515"/>
                <a:gd name="T9" fmla="*/ 66156 h 101040"/>
                <a:gd name="T10" fmla="*/ 214397 w 216515"/>
                <a:gd name="T11" fmla="*/ 10867 h 101040"/>
                <a:gd name="T12" fmla="*/ 11012 w 216515"/>
                <a:gd name="T13" fmla="*/ 10867 h 1010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515"/>
                <a:gd name="T22" fmla="*/ 0 h 101040"/>
                <a:gd name="T23" fmla="*/ 216515 w 216515"/>
                <a:gd name="T24" fmla="*/ 101040 h 1010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515" h="101040">
                  <a:moveTo>
                    <a:pt x="10867" y="10867"/>
                  </a:moveTo>
                  <a:lnTo>
                    <a:pt x="10867" y="66151"/>
                  </a:lnTo>
                  <a:cubicBezTo>
                    <a:pt x="10867" y="82317"/>
                    <a:pt x="24147" y="95597"/>
                    <a:pt x="40313" y="95597"/>
                  </a:cubicBezTo>
                  <a:lnTo>
                    <a:pt x="184946" y="95597"/>
                  </a:lnTo>
                  <a:cubicBezTo>
                    <a:pt x="201112" y="95597"/>
                    <a:pt x="214392" y="82317"/>
                    <a:pt x="214392" y="66151"/>
                  </a:cubicBezTo>
                  <a:lnTo>
                    <a:pt x="214392" y="10867"/>
                  </a:lnTo>
                  <a:lnTo>
                    <a:pt x="11012" y="10867"/>
                  </a:lnTo>
                  <a:lnTo>
                    <a:pt x="10867" y="10867"/>
                  </a:ln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481" name="Freeform: Shape 145">
              <a:extLst>
                <a:ext uri="{FF2B5EF4-FFF2-40B4-BE49-F238E27FC236}">
                  <a16:creationId xmlns:a16="http://schemas.microsoft.com/office/drawing/2014/main" id="{F24B0122-314F-4FA5-85B0-4D41D3196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064" y="2430191"/>
              <a:ext cx="14434" cy="101041"/>
            </a:xfrm>
            <a:custGeom>
              <a:avLst/>
              <a:gdLst>
                <a:gd name="T0" fmla="*/ 10867 w 14434"/>
                <a:gd name="T1" fmla="*/ 10867 h 101040"/>
                <a:gd name="T2" fmla="*/ 10867 w 14434"/>
                <a:gd name="T3" fmla="*/ 100798 h 101040"/>
                <a:gd name="T4" fmla="*/ 0 60000 65536"/>
                <a:gd name="T5" fmla="*/ 0 60000 65536"/>
                <a:gd name="T6" fmla="*/ 0 w 14434"/>
                <a:gd name="T7" fmla="*/ 0 h 101040"/>
                <a:gd name="T8" fmla="*/ 14434 w 14434"/>
                <a:gd name="T9" fmla="*/ 101040 h 10104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434" h="101040">
                  <a:moveTo>
                    <a:pt x="10867" y="10867"/>
                  </a:moveTo>
                  <a:lnTo>
                    <a:pt x="10867" y="100793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482" name="Freeform: Shape 146">
              <a:extLst>
                <a:ext uri="{FF2B5EF4-FFF2-40B4-BE49-F238E27FC236}">
                  <a16:creationId xmlns:a16="http://schemas.microsoft.com/office/drawing/2014/main" id="{873C20D6-0A82-4852-A83D-FE92BC0D7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6787" y="2546243"/>
              <a:ext cx="72172" cy="72172"/>
            </a:xfrm>
            <a:custGeom>
              <a:avLst/>
              <a:gdLst>
                <a:gd name="T0" fmla="*/ 10867 w 72171"/>
                <a:gd name="T1" fmla="*/ 10867 h 72171"/>
                <a:gd name="T2" fmla="*/ 74383 w 72171"/>
                <a:gd name="T3" fmla="*/ 74528 h 72171"/>
                <a:gd name="T4" fmla="*/ 0 60000 65536"/>
                <a:gd name="T5" fmla="*/ 0 60000 65536"/>
                <a:gd name="T6" fmla="*/ 0 w 72171"/>
                <a:gd name="T7" fmla="*/ 0 h 72171"/>
                <a:gd name="T8" fmla="*/ 72171 w 72171"/>
                <a:gd name="T9" fmla="*/ 72171 h 7217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171" h="72171">
                  <a:moveTo>
                    <a:pt x="10867" y="10867"/>
                  </a:moveTo>
                  <a:lnTo>
                    <a:pt x="74378" y="74523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483" name="Freeform: Shape 147">
              <a:extLst>
                <a:ext uri="{FF2B5EF4-FFF2-40B4-BE49-F238E27FC236}">
                  <a16:creationId xmlns:a16="http://schemas.microsoft.com/office/drawing/2014/main" id="{A1750E0A-E85D-4B6F-84FB-815E02B0C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036" y="3037012"/>
              <a:ext cx="72172" cy="72172"/>
            </a:xfrm>
            <a:custGeom>
              <a:avLst/>
              <a:gdLst>
                <a:gd name="T0" fmla="*/ 10867 w 72171"/>
                <a:gd name="T1" fmla="*/ 10867 h 72171"/>
                <a:gd name="T2" fmla="*/ 74383 w 72171"/>
                <a:gd name="T3" fmla="*/ 74528 h 72171"/>
                <a:gd name="T4" fmla="*/ 0 60000 65536"/>
                <a:gd name="T5" fmla="*/ 0 60000 65536"/>
                <a:gd name="T6" fmla="*/ 0 w 72171"/>
                <a:gd name="T7" fmla="*/ 0 h 72171"/>
                <a:gd name="T8" fmla="*/ 72171 w 72171"/>
                <a:gd name="T9" fmla="*/ 72171 h 7217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171" h="72171">
                  <a:moveTo>
                    <a:pt x="10867" y="10867"/>
                  </a:moveTo>
                  <a:lnTo>
                    <a:pt x="74378" y="74523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484" name="Freeform: Shape 148">
              <a:extLst>
                <a:ext uri="{FF2B5EF4-FFF2-40B4-BE49-F238E27FC236}">
                  <a16:creationId xmlns:a16="http://schemas.microsoft.com/office/drawing/2014/main" id="{E2F954F2-CD52-4C25-AA96-7B428346F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35" y="2806206"/>
              <a:ext cx="101041" cy="14434"/>
            </a:xfrm>
            <a:custGeom>
              <a:avLst/>
              <a:gdLst>
                <a:gd name="T0" fmla="*/ 10867 w 101040"/>
                <a:gd name="T1" fmla="*/ 10867 h 14434"/>
                <a:gd name="T2" fmla="*/ 100798 w 101040"/>
                <a:gd name="T3" fmla="*/ 10867 h 14434"/>
                <a:gd name="T4" fmla="*/ 0 60000 65536"/>
                <a:gd name="T5" fmla="*/ 0 60000 65536"/>
                <a:gd name="T6" fmla="*/ 0 w 101040"/>
                <a:gd name="T7" fmla="*/ 0 h 14434"/>
                <a:gd name="T8" fmla="*/ 101040 w 101040"/>
                <a:gd name="T9" fmla="*/ 14434 h 1443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040" h="14434">
                  <a:moveTo>
                    <a:pt x="10867" y="10867"/>
                  </a:moveTo>
                  <a:lnTo>
                    <a:pt x="100793" y="10867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485" name="Freeform: Shape 149">
              <a:extLst>
                <a:ext uri="{FF2B5EF4-FFF2-40B4-BE49-F238E27FC236}">
                  <a16:creationId xmlns:a16="http://schemas.microsoft.com/office/drawing/2014/main" id="{98DDD2A6-C054-474F-95B8-9BFCCC41E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8043" y="2806206"/>
              <a:ext cx="101041" cy="14434"/>
            </a:xfrm>
            <a:custGeom>
              <a:avLst/>
              <a:gdLst>
                <a:gd name="T0" fmla="*/ 10867 w 101040"/>
                <a:gd name="T1" fmla="*/ 10867 h 14434"/>
                <a:gd name="T2" fmla="*/ 100943 w 101040"/>
                <a:gd name="T3" fmla="*/ 10867 h 14434"/>
                <a:gd name="T4" fmla="*/ 0 60000 65536"/>
                <a:gd name="T5" fmla="*/ 0 60000 65536"/>
                <a:gd name="T6" fmla="*/ 0 w 101040"/>
                <a:gd name="T7" fmla="*/ 0 h 14434"/>
                <a:gd name="T8" fmla="*/ 101040 w 101040"/>
                <a:gd name="T9" fmla="*/ 14434 h 1443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040" h="14434">
                  <a:moveTo>
                    <a:pt x="10867" y="10867"/>
                  </a:moveTo>
                  <a:lnTo>
                    <a:pt x="100938" y="10867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486" name="Freeform: Shape 150">
              <a:extLst>
                <a:ext uri="{FF2B5EF4-FFF2-40B4-BE49-F238E27FC236}">
                  <a16:creationId xmlns:a16="http://schemas.microsoft.com/office/drawing/2014/main" id="{1F5DA4D7-3561-43EC-9D46-508104E0A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036" y="2553605"/>
              <a:ext cx="72172" cy="72172"/>
            </a:xfrm>
            <a:custGeom>
              <a:avLst/>
              <a:gdLst>
                <a:gd name="T0" fmla="*/ 10867 w 72171"/>
                <a:gd name="T1" fmla="*/ 74528 h 72171"/>
                <a:gd name="T2" fmla="*/ 74383 w 72171"/>
                <a:gd name="T3" fmla="*/ 10867 h 72171"/>
                <a:gd name="T4" fmla="*/ 0 60000 65536"/>
                <a:gd name="T5" fmla="*/ 0 60000 65536"/>
                <a:gd name="T6" fmla="*/ 0 w 72171"/>
                <a:gd name="T7" fmla="*/ 0 h 72171"/>
                <a:gd name="T8" fmla="*/ 72171 w 72171"/>
                <a:gd name="T9" fmla="*/ 72171 h 7217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171" h="72171">
                  <a:moveTo>
                    <a:pt x="10867" y="74523"/>
                  </a:moveTo>
                  <a:lnTo>
                    <a:pt x="74378" y="10867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487" name="Freeform: Shape 151">
              <a:extLst>
                <a:ext uri="{FF2B5EF4-FFF2-40B4-BE49-F238E27FC236}">
                  <a16:creationId xmlns:a16="http://schemas.microsoft.com/office/drawing/2014/main" id="{17E5E9B6-0918-457A-A902-C836A9C34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6787" y="3043219"/>
              <a:ext cx="72172" cy="72172"/>
            </a:xfrm>
            <a:custGeom>
              <a:avLst/>
              <a:gdLst>
                <a:gd name="T0" fmla="*/ 10867 w 72171"/>
                <a:gd name="T1" fmla="*/ 74384 h 72171"/>
                <a:gd name="T2" fmla="*/ 74383 w 72171"/>
                <a:gd name="T3" fmla="*/ 10867 h 72171"/>
                <a:gd name="T4" fmla="*/ 0 60000 65536"/>
                <a:gd name="T5" fmla="*/ 0 60000 65536"/>
                <a:gd name="T6" fmla="*/ 0 w 72171"/>
                <a:gd name="T7" fmla="*/ 0 h 72171"/>
                <a:gd name="T8" fmla="*/ 72171 w 72171"/>
                <a:gd name="T9" fmla="*/ 72171 h 7217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171" h="72171">
                  <a:moveTo>
                    <a:pt x="10867" y="74379"/>
                  </a:moveTo>
                  <a:lnTo>
                    <a:pt x="74378" y="10867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488" name="Freeform: Shape 152">
              <a:extLst>
                <a:ext uri="{FF2B5EF4-FFF2-40B4-BE49-F238E27FC236}">
                  <a16:creationId xmlns:a16="http://schemas.microsoft.com/office/drawing/2014/main" id="{1929F378-C17F-4E29-A2B9-AB8D36B1D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6687" y="2775605"/>
              <a:ext cx="144344" cy="144344"/>
            </a:xfrm>
            <a:custGeom>
              <a:avLst/>
              <a:gdLst>
                <a:gd name="T0" fmla="*/ 139916 w 144343"/>
                <a:gd name="T1" fmla="*/ 75394 h 144343"/>
                <a:gd name="T2" fmla="*/ 75394 w 144343"/>
                <a:gd name="T3" fmla="*/ 139916 h 144343"/>
                <a:gd name="T4" fmla="*/ 10867 w 144343"/>
                <a:gd name="T5" fmla="*/ 75394 h 144343"/>
                <a:gd name="T6" fmla="*/ 75394 w 144343"/>
                <a:gd name="T7" fmla="*/ 10867 h 144343"/>
                <a:gd name="T8" fmla="*/ 139916 w 144343"/>
                <a:gd name="T9" fmla="*/ 75394 h 1443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43"/>
                <a:gd name="T16" fmla="*/ 0 h 144343"/>
                <a:gd name="T17" fmla="*/ 144343 w 144343"/>
                <a:gd name="T18" fmla="*/ 144343 h 1443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43" h="144343">
                  <a:moveTo>
                    <a:pt x="139911" y="75389"/>
                  </a:moveTo>
                  <a:cubicBezTo>
                    <a:pt x="139911" y="111023"/>
                    <a:pt x="111023" y="139911"/>
                    <a:pt x="75389" y="139911"/>
                  </a:cubicBezTo>
                  <a:cubicBezTo>
                    <a:pt x="39754" y="139911"/>
                    <a:pt x="10867" y="111023"/>
                    <a:pt x="10867" y="75389"/>
                  </a:cubicBezTo>
                  <a:cubicBezTo>
                    <a:pt x="10867" y="39755"/>
                    <a:pt x="39754" y="10867"/>
                    <a:pt x="75389" y="10867"/>
                  </a:cubicBezTo>
                  <a:cubicBezTo>
                    <a:pt x="111023" y="10867"/>
                    <a:pt x="139911" y="39755"/>
                    <a:pt x="139911" y="75389"/>
                  </a:cubicBez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489" name="Freeform: Shape 153">
              <a:extLst>
                <a:ext uri="{FF2B5EF4-FFF2-40B4-BE49-F238E27FC236}">
                  <a16:creationId xmlns:a16="http://schemas.microsoft.com/office/drawing/2014/main" id="{FAD0A05A-4F41-48A5-B1FC-83CAC1B3F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7523" y="2675431"/>
              <a:ext cx="346425" cy="346425"/>
            </a:xfrm>
            <a:custGeom>
              <a:avLst/>
              <a:gdLst>
                <a:gd name="T0" fmla="*/ 103103 w 346424"/>
                <a:gd name="T1" fmla="*/ 288012 h 346424"/>
                <a:gd name="T2" fmla="*/ 147272 w 346424"/>
                <a:gd name="T3" fmla="*/ 306344 h 346424"/>
                <a:gd name="T4" fmla="*/ 147272 w 346424"/>
                <a:gd name="T5" fmla="*/ 340265 h 346424"/>
                <a:gd name="T6" fmla="*/ 203860 w 346424"/>
                <a:gd name="T7" fmla="*/ 340265 h 346424"/>
                <a:gd name="T8" fmla="*/ 203860 w 346424"/>
                <a:gd name="T9" fmla="*/ 306344 h 346424"/>
                <a:gd name="T10" fmla="*/ 248029 w 346424"/>
                <a:gd name="T11" fmla="*/ 288012 h 346424"/>
                <a:gd name="T12" fmla="*/ 272134 w 346424"/>
                <a:gd name="T13" fmla="*/ 312118 h 346424"/>
                <a:gd name="T14" fmla="*/ 312118 w 346424"/>
                <a:gd name="T15" fmla="*/ 272134 h 346424"/>
                <a:gd name="T16" fmla="*/ 288012 w 346424"/>
                <a:gd name="T17" fmla="*/ 248029 h 346424"/>
                <a:gd name="T18" fmla="*/ 306344 w 346424"/>
                <a:gd name="T19" fmla="*/ 203860 h 346424"/>
                <a:gd name="T20" fmla="*/ 340265 w 346424"/>
                <a:gd name="T21" fmla="*/ 203860 h 346424"/>
                <a:gd name="T22" fmla="*/ 340265 w 346424"/>
                <a:gd name="T23" fmla="*/ 147272 h 346424"/>
                <a:gd name="T24" fmla="*/ 306344 w 346424"/>
                <a:gd name="T25" fmla="*/ 147272 h 346424"/>
                <a:gd name="T26" fmla="*/ 288012 w 346424"/>
                <a:gd name="T27" fmla="*/ 103103 h 346424"/>
                <a:gd name="T28" fmla="*/ 312118 w 346424"/>
                <a:gd name="T29" fmla="*/ 78997 h 346424"/>
                <a:gd name="T30" fmla="*/ 272134 w 346424"/>
                <a:gd name="T31" fmla="*/ 39014 h 346424"/>
                <a:gd name="T32" fmla="*/ 248029 w 346424"/>
                <a:gd name="T33" fmla="*/ 63120 h 346424"/>
                <a:gd name="T34" fmla="*/ 203860 w 346424"/>
                <a:gd name="T35" fmla="*/ 44788 h 346424"/>
                <a:gd name="T36" fmla="*/ 203860 w 346424"/>
                <a:gd name="T37" fmla="*/ 10867 h 346424"/>
                <a:gd name="T38" fmla="*/ 147272 w 346424"/>
                <a:gd name="T39" fmla="*/ 10867 h 346424"/>
                <a:gd name="T40" fmla="*/ 147272 w 346424"/>
                <a:gd name="T41" fmla="*/ 44788 h 346424"/>
                <a:gd name="T42" fmla="*/ 103103 w 346424"/>
                <a:gd name="T43" fmla="*/ 63120 h 346424"/>
                <a:gd name="T44" fmla="*/ 78997 w 346424"/>
                <a:gd name="T45" fmla="*/ 39014 h 346424"/>
                <a:gd name="T46" fmla="*/ 39014 w 346424"/>
                <a:gd name="T47" fmla="*/ 78997 h 346424"/>
                <a:gd name="T48" fmla="*/ 63120 w 346424"/>
                <a:gd name="T49" fmla="*/ 103103 h 346424"/>
                <a:gd name="T50" fmla="*/ 44788 w 346424"/>
                <a:gd name="T51" fmla="*/ 147272 h 346424"/>
                <a:gd name="T52" fmla="*/ 10867 w 346424"/>
                <a:gd name="T53" fmla="*/ 147272 h 346424"/>
                <a:gd name="T54" fmla="*/ 10867 w 346424"/>
                <a:gd name="T55" fmla="*/ 203860 h 346424"/>
                <a:gd name="T56" fmla="*/ 44788 w 346424"/>
                <a:gd name="T57" fmla="*/ 203860 h 346424"/>
                <a:gd name="T58" fmla="*/ 63120 w 346424"/>
                <a:gd name="T59" fmla="*/ 248029 h 346424"/>
                <a:gd name="T60" fmla="*/ 39014 w 346424"/>
                <a:gd name="T61" fmla="*/ 272134 h 346424"/>
                <a:gd name="T62" fmla="*/ 78997 w 346424"/>
                <a:gd name="T63" fmla="*/ 312118 h 346424"/>
                <a:gd name="T64" fmla="*/ 103103 w 346424"/>
                <a:gd name="T65" fmla="*/ 288012 h 3464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6424"/>
                <a:gd name="T100" fmla="*/ 0 h 346424"/>
                <a:gd name="T101" fmla="*/ 346424 w 346424"/>
                <a:gd name="T102" fmla="*/ 346424 h 3464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6424" h="346424">
                  <a:moveTo>
                    <a:pt x="103103" y="288007"/>
                  </a:moveTo>
                  <a:cubicBezTo>
                    <a:pt x="116382" y="296523"/>
                    <a:pt x="131250" y="302875"/>
                    <a:pt x="147272" y="306339"/>
                  </a:cubicBezTo>
                  <a:lnTo>
                    <a:pt x="147272" y="340260"/>
                  </a:lnTo>
                  <a:lnTo>
                    <a:pt x="203855" y="340260"/>
                  </a:lnTo>
                  <a:lnTo>
                    <a:pt x="203855" y="306339"/>
                  </a:lnTo>
                  <a:cubicBezTo>
                    <a:pt x="219877" y="302875"/>
                    <a:pt x="234744" y="296523"/>
                    <a:pt x="248024" y="288007"/>
                  </a:cubicBezTo>
                  <a:lnTo>
                    <a:pt x="272129" y="312113"/>
                  </a:lnTo>
                  <a:lnTo>
                    <a:pt x="312113" y="272129"/>
                  </a:lnTo>
                  <a:lnTo>
                    <a:pt x="288007" y="248024"/>
                  </a:lnTo>
                  <a:cubicBezTo>
                    <a:pt x="296523" y="234744"/>
                    <a:pt x="302875" y="219877"/>
                    <a:pt x="306339" y="203855"/>
                  </a:cubicBezTo>
                  <a:lnTo>
                    <a:pt x="340260" y="203855"/>
                  </a:lnTo>
                  <a:lnTo>
                    <a:pt x="340260" y="147272"/>
                  </a:lnTo>
                  <a:lnTo>
                    <a:pt x="306339" y="147272"/>
                  </a:lnTo>
                  <a:cubicBezTo>
                    <a:pt x="302875" y="131250"/>
                    <a:pt x="296523" y="116383"/>
                    <a:pt x="288007" y="103103"/>
                  </a:cubicBezTo>
                  <a:lnTo>
                    <a:pt x="312113" y="78997"/>
                  </a:lnTo>
                  <a:lnTo>
                    <a:pt x="272129" y="39014"/>
                  </a:lnTo>
                  <a:lnTo>
                    <a:pt x="248024" y="63120"/>
                  </a:lnTo>
                  <a:cubicBezTo>
                    <a:pt x="234744" y="54603"/>
                    <a:pt x="219877" y="48252"/>
                    <a:pt x="203855" y="44788"/>
                  </a:cubicBezTo>
                  <a:lnTo>
                    <a:pt x="203855" y="10867"/>
                  </a:lnTo>
                  <a:lnTo>
                    <a:pt x="147272" y="10867"/>
                  </a:lnTo>
                  <a:lnTo>
                    <a:pt x="147272" y="44788"/>
                  </a:lnTo>
                  <a:cubicBezTo>
                    <a:pt x="131250" y="48252"/>
                    <a:pt x="116382" y="54603"/>
                    <a:pt x="103103" y="63120"/>
                  </a:cubicBezTo>
                  <a:lnTo>
                    <a:pt x="78997" y="39014"/>
                  </a:lnTo>
                  <a:lnTo>
                    <a:pt x="39014" y="78997"/>
                  </a:lnTo>
                  <a:lnTo>
                    <a:pt x="63120" y="103103"/>
                  </a:lnTo>
                  <a:cubicBezTo>
                    <a:pt x="54603" y="116383"/>
                    <a:pt x="48252" y="131250"/>
                    <a:pt x="44788" y="147272"/>
                  </a:cubicBezTo>
                  <a:lnTo>
                    <a:pt x="10867" y="147272"/>
                  </a:lnTo>
                  <a:lnTo>
                    <a:pt x="10867" y="203855"/>
                  </a:lnTo>
                  <a:lnTo>
                    <a:pt x="44788" y="203855"/>
                  </a:lnTo>
                  <a:cubicBezTo>
                    <a:pt x="48252" y="219877"/>
                    <a:pt x="54603" y="234744"/>
                    <a:pt x="63120" y="248024"/>
                  </a:cubicBezTo>
                  <a:lnTo>
                    <a:pt x="39014" y="272129"/>
                  </a:lnTo>
                  <a:lnTo>
                    <a:pt x="78997" y="312113"/>
                  </a:lnTo>
                  <a:lnTo>
                    <a:pt x="103103" y="288007"/>
                  </a:ln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3276" name="Group 154">
            <a:extLst>
              <a:ext uri="{FF2B5EF4-FFF2-40B4-BE49-F238E27FC236}">
                <a16:creationId xmlns:a16="http://schemas.microsoft.com/office/drawing/2014/main" id="{0CB75EA7-8645-4FA4-811E-97144C9BFB75}"/>
              </a:ext>
            </a:extLst>
          </p:cNvPr>
          <p:cNvGrpSpPr>
            <a:grpSpLocks/>
          </p:cNvGrpSpPr>
          <p:nvPr/>
        </p:nvGrpSpPr>
        <p:grpSpPr bwMode="auto">
          <a:xfrm>
            <a:off x="5322888" y="3917950"/>
            <a:ext cx="1557337" cy="1101725"/>
            <a:chOff x="488" y="2644"/>
            <a:chExt cx="1864" cy="1318"/>
          </a:xfrm>
        </p:grpSpPr>
        <p:sp>
          <p:nvSpPr>
            <p:cNvPr id="53277" name="Freeform 2216">
              <a:extLst>
                <a:ext uri="{FF2B5EF4-FFF2-40B4-BE49-F238E27FC236}">
                  <a16:creationId xmlns:a16="http://schemas.microsoft.com/office/drawing/2014/main" id="{8804DFC1-EE58-4D91-938B-5379B7FD5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3601"/>
              <a:ext cx="10" cy="6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w 36"/>
                <a:gd name="T11" fmla="*/ 0 h 21"/>
                <a:gd name="T12" fmla="*/ 0 w 36"/>
                <a:gd name="T13" fmla="*/ 0 h 21"/>
                <a:gd name="T14" fmla="*/ 0 w 36"/>
                <a:gd name="T15" fmla="*/ 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"/>
                <a:gd name="T25" fmla="*/ 0 h 21"/>
                <a:gd name="T26" fmla="*/ 36 w 36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" h="21">
                  <a:moveTo>
                    <a:pt x="36" y="11"/>
                  </a:moveTo>
                  <a:cubicBezTo>
                    <a:pt x="30" y="7"/>
                    <a:pt x="30" y="7"/>
                    <a:pt x="30" y="7"/>
                  </a:cubicBezTo>
                  <a:cubicBezTo>
                    <a:pt x="28" y="9"/>
                    <a:pt x="26" y="10"/>
                    <a:pt x="23" y="11"/>
                  </a:cubicBezTo>
                  <a:cubicBezTo>
                    <a:pt x="23" y="9"/>
                    <a:pt x="24" y="6"/>
                    <a:pt x="24" y="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8" y="21"/>
                    <a:pt x="18" y="21"/>
                    <a:pt x="18" y="21"/>
                  </a:cubicBezTo>
                  <a:lnTo>
                    <a:pt x="36" y="11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8" name="Freeform 2217">
              <a:extLst>
                <a:ext uri="{FF2B5EF4-FFF2-40B4-BE49-F238E27FC236}">
                  <a16:creationId xmlns:a16="http://schemas.microsoft.com/office/drawing/2014/main" id="{BFDB43E8-5E27-44C7-9F26-BD48CE282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" y="3593"/>
              <a:ext cx="10" cy="5"/>
            </a:xfrm>
            <a:custGeom>
              <a:avLst/>
              <a:gdLst>
                <a:gd name="T0" fmla="*/ 10 w 10"/>
                <a:gd name="T1" fmla="*/ 3 h 5"/>
                <a:gd name="T2" fmla="*/ 10 w 10"/>
                <a:gd name="T3" fmla="*/ 3 h 5"/>
                <a:gd name="T4" fmla="*/ 10 w 10"/>
                <a:gd name="T5" fmla="*/ 3 h 5"/>
                <a:gd name="T6" fmla="*/ 7 w 10"/>
                <a:gd name="T7" fmla="*/ 1 h 5"/>
                <a:gd name="T8" fmla="*/ 5 w 10"/>
                <a:gd name="T9" fmla="*/ 0 h 5"/>
                <a:gd name="T10" fmla="*/ 5 w 10"/>
                <a:gd name="T11" fmla="*/ 0 h 5"/>
                <a:gd name="T12" fmla="*/ 2 w 10"/>
                <a:gd name="T13" fmla="*/ 1 h 5"/>
                <a:gd name="T14" fmla="*/ 2 w 10"/>
                <a:gd name="T15" fmla="*/ 1 h 5"/>
                <a:gd name="T16" fmla="*/ 0 w 10"/>
                <a:gd name="T17" fmla="*/ 3 h 5"/>
                <a:gd name="T18" fmla="*/ 0 w 10"/>
                <a:gd name="T19" fmla="*/ 3 h 5"/>
                <a:gd name="T20" fmla="*/ 5 w 10"/>
                <a:gd name="T21" fmla="*/ 5 h 5"/>
                <a:gd name="T22" fmla="*/ 10 w 10"/>
                <a:gd name="T23" fmla="*/ 3 h 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5"/>
                <a:gd name="T38" fmla="*/ 10 w 10"/>
                <a:gd name="T39" fmla="*/ 5 h 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5">
                  <a:moveTo>
                    <a:pt x="10" y="3"/>
                  </a:moveTo>
                  <a:lnTo>
                    <a:pt x="10" y="3"/>
                  </a:lnTo>
                  <a:lnTo>
                    <a:pt x="7" y="1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5" y="5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9" name="Freeform 2218">
              <a:extLst>
                <a:ext uri="{FF2B5EF4-FFF2-40B4-BE49-F238E27FC236}">
                  <a16:creationId xmlns:a16="http://schemas.microsoft.com/office/drawing/2014/main" id="{48F4C2C2-8CAA-4B14-9903-014FED884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0" y="3593"/>
              <a:ext cx="10" cy="5"/>
            </a:xfrm>
            <a:custGeom>
              <a:avLst/>
              <a:gdLst>
                <a:gd name="T0" fmla="*/ 2 w 10"/>
                <a:gd name="T1" fmla="*/ 1 h 5"/>
                <a:gd name="T2" fmla="*/ 0 w 10"/>
                <a:gd name="T3" fmla="*/ 3 h 5"/>
                <a:gd name="T4" fmla="*/ 0 w 10"/>
                <a:gd name="T5" fmla="*/ 3 h 5"/>
                <a:gd name="T6" fmla="*/ 5 w 10"/>
                <a:gd name="T7" fmla="*/ 5 h 5"/>
                <a:gd name="T8" fmla="*/ 10 w 10"/>
                <a:gd name="T9" fmla="*/ 3 h 5"/>
                <a:gd name="T10" fmla="*/ 10 w 10"/>
                <a:gd name="T11" fmla="*/ 3 h 5"/>
                <a:gd name="T12" fmla="*/ 10 w 10"/>
                <a:gd name="T13" fmla="*/ 3 h 5"/>
                <a:gd name="T14" fmla="*/ 8 w 10"/>
                <a:gd name="T15" fmla="*/ 1 h 5"/>
                <a:gd name="T16" fmla="*/ 5 w 10"/>
                <a:gd name="T17" fmla="*/ 0 h 5"/>
                <a:gd name="T18" fmla="*/ 3 w 10"/>
                <a:gd name="T19" fmla="*/ 1 h 5"/>
                <a:gd name="T20" fmla="*/ 2 w 10"/>
                <a:gd name="T21" fmla="*/ 1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5"/>
                <a:gd name="T35" fmla="*/ 10 w 10"/>
                <a:gd name="T36" fmla="*/ 5 h 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5">
                  <a:moveTo>
                    <a:pt x="2" y="1"/>
                  </a:moveTo>
                  <a:lnTo>
                    <a:pt x="0" y="3"/>
                  </a:lnTo>
                  <a:lnTo>
                    <a:pt x="5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0" name="Freeform 2219">
              <a:extLst>
                <a:ext uri="{FF2B5EF4-FFF2-40B4-BE49-F238E27FC236}">
                  <a16:creationId xmlns:a16="http://schemas.microsoft.com/office/drawing/2014/main" id="{167631C6-5E73-46F3-8D43-62204CFC3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" y="3318"/>
              <a:ext cx="134" cy="77"/>
            </a:xfrm>
            <a:custGeom>
              <a:avLst/>
              <a:gdLst>
                <a:gd name="T0" fmla="*/ 1 w 485"/>
                <a:gd name="T1" fmla="*/ 0 h 280"/>
                <a:gd name="T2" fmla="*/ 1 w 485"/>
                <a:gd name="T3" fmla="*/ 0 h 280"/>
                <a:gd name="T4" fmla="*/ 1 w 485"/>
                <a:gd name="T5" fmla="*/ 0 h 280"/>
                <a:gd name="T6" fmla="*/ 1 w 485"/>
                <a:gd name="T7" fmla="*/ 0 h 280"/>
                <a:gd name="T8" fmla="*/ 1 w 485"/>
                <a:gd name="T9" fmla="*/ 1 h 280"/>
                <a:gd name="T10" fmla="*/ 1 w 485"/>
                <a:gd name="T11" fmla="*/ 1 h 280"/>
                <a:gd name="T12" fmla="*/ 0 w 485"/>
                <a:gd name="T13" fmla="*/ 1 h 280"/>
                <a:gd name="T14" fmla="*/ 0 w 485"/>
                <a:gd name="T15" fmla="*/ 0 h 280"/>
                <a:gd name="T16" fmla="*/ 0 w 485"/>
                <a:gd name="T17" fmla="*/ 0 h 280"/>
                <a:gd name="T18" fmla="*/ 0 w 485"/>
                <a:gd name="T19" fmla="*/ 0 h 280"/>
                <a:gd name="T20" fmla="*/ 0 w 485"/>
                <a:gd name="T21" fmla="*/ 0 h 280"/>
                <a:gd name="T22" fmla="*/ 0 w 485"/>
                <a:gd name="T23" fmla="*/ 0 h 280"/>
                <a:gd name="T24" fmla="*/ 0 w 485"/>
                <a:gd name="T25" fmla="*/ 0 h 280"/>
                <a:gd name="T26" fmla="*/ 0 w 485"/>
                <a:gd name="T27" fmla="*/ 0 h 280"/>
                <a:gd name="T28" fmla="*/ 0 w 485"/>
                <a:gd name="T29" fmla="*/ 0 h 280"/>
                <a:gd name="T30" fmla="*/ 1 w 485"/>
                <a:gd name="T31" fmla="*/ 0 h 280"/>
                <a:gd name="T32" fmla="*/ 1 w 485"/>
                <a:gd name="T33" fmla="*/ 0 h 280"/>
                <a:gd name="T34" fmla="*/ 1 w 485"/>
                <a:gd name="T35" fmla="*/ 0 h 280"/>
                <a:gd name="T36" fmla="*/ 1 w 485"/>
                <a:gd name="T37" fmla="*/ 0 h 280"/>
                <a:gd name="T38" fmla="*/ 1 w 485"/>
                <a:gd name="T39" fmla="*/ 0 h 280"/>
                <a:gd name="T40" fmla="*/ 1 w 485"/>
                <a:gd name="T41" fmla="*/ 0 h 280"/>
                <a:gd name="T42" fmla="*/ 0 w 485"/>
                <a:gd name="T43" fmla="*/ 0 h 280"/>
                <a:gd name="T44" fmla="*/ 0 w 485"/>
                <a:gd name="T45" fmla="*/ 0 h 280"/>
                <a:gd name="T46" fmla="*/ 0 w 485"/>
                <a:gd name="T47" fmla="*/ 0 h 280"/>
                <a:gd name="T48" fmla="*/ 0 w 485"/>
                <a:gd name="T49" fmla="*/ 0 h 280"/>
                <a:gd name="T50" fmla="*/ 1 w 485"/>
                <a:gd name="T51" fmla="*/ 0 h 280"/>
                <a:gd name="T52" fmla="*/ 1 w 485"/>
                <a:gd name="T53" fmla="*/ 0 h 28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85"/>
                <a:gd name="T82" fmla="*/ 0 h 280"/>
                <a:gd name="T83" fmla="*/ 485 w 485"/>
                <a:gd name="T84" fmla="*/ 280 h 28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85" h="280">
                  <a:moveTo>
                    <a:pt x="472" y="119"/>
                  </a:moveTo>
                  <a:cubicBezTo>
                    <a:pt x="481" y="133"/>
                    <a:pt x="485" y="147"/>
                    <a:pt x="485" y="161"/>
                  </a:cubicBezTo>
                  <a:cubicBezTo>
                    <a:pt x="485" y="169"/>
                    <a:pt x="483" y="178"/>
                    <a:pt x="480" y="186"/>
                  </a:cubicBezTo>
                  <a:cubicBezTo>
                    <a:pt x="471" y="207"/>
                    <a:pt x="452" y="227"/>
                    <a:pt x="423" y="244"/>
                  </a:cubicBezTo>
                  <a:cubicBezTo>
                    <a:pt x="393" y="261"/>
                    <a:pt x="360" y="272"/>
                    <a:pt x="322" y="277"/>
                  </a:cubicBezTo>
                  <a:cubicBezTo>
                    <a:pt x="308" y="279"/>
                    <a:pt x="293" y="280"/>
                    <a:pt x="279" y="280"/>
                  </a:cubicBezTo>
                  <a:cubicBezTo>
                    <a:pt x="255" y="280"/>
                    <a:pt x="231" y="277"/>
                    <a:pt x="206" y="272"/>
                  </a:cubicBezTo>
                  <a:cubicBezTo>
                    <a:pt x="166" y="264"/>
                    <a:pt x="127" y="249"/>
                    <a:pt x="90" y="228"/>
                  </a:cubicBezTo>
                  <a:cubicBezTo>
                    <a:pt x="53" y="206"/>
                    <a:pt x="27" y="184"/>
                    <a:pt x="13" y="161"/>
                  </a:cubicBezTo>
                  <a:cubicBezTo>
                    <a:pt x="4" y="147"/>
                    <a:pt x="0" y="133"/>
                    <a:pt x="0" y="119"/>
                  </a:cubicBezTo>
                  <a:cubicBezTo>
                    <a:pt x="0" y="111"/>
                    <a:pt x="2" y="102"/>
                    <a:pt x="5" y="94"/>
                  </a:cubicBezTo>
                  <a:cubicBezTo>
                    <a:pt x="14" y="72"/>
                    <a:pt x="33" y="53"/>
                    <a:pt x="63" y="36"/>
                  </a:cubicBezTo>
                  <a:cubicBezTo>
                    <a:pt x="92" y="19"/>
                    <a:pt x="126" y="8"/>
                    <a:pt x="163" y="3"/>
                  </a:cubicBezTo>
                  <a:cubicBezTo>
                    <a:pt x="177" y="1"/>
                    <a:pt x="191" y="0"/>
                    <a:pt x="205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30" y="0"/>
                    <a:pt x="254" y="2"/>
                    <a:pt x="279" y="7"/>
                  </a:cubicBezTo>
                  <a:cubicBezTo>
                    <a:pt x="319" y="16"/>
                    <a:pt x="358" y="31"/>
                    <a:pt x="395" y="52"/>
                  </a:cubicBezTo>
                  <a:cubicBezTo>
                    <a:pt x="432" y="74"/>
                    <a:pt x="458" y="96"/>
                    <a:pt x="472" y="119"/>
                  </a:cubicBezTo>
                  <a:close/>
                  <a:moveTo>
                    <a:pt x="343" y="197"/>
                  </a:moveTo>
                  <a:cubicBezTo>
                    <a:pt x="359" y="188"/>
                    <a:pt x="364" y="176"/>
                    <a:pt x="358" y="161"/>
                  </a:cubicBezTo>
                  <a:cubicBezTo>
                    <a:pt x="352" y="146"/>
                    <a:pt x="331" y="129"/>
                    <a:pt x="297" y="109"/>
                  </a:cubicBezTo>
                  <a:cubicBezTo>
                    <a:pt x="262" y="89"/>
                    <a:pt x="232" y="77"/>
                    <a:pt x="206" y="73"/>
                  </a:cubicBezTo>
                  <a:cubicBezTo>
                    <a:pt x="181" y="70"/>
                    <a:pt x="159" y="73"/>
                    <a:pt x="143" y="82"/>
                  </a:cubicBezTo>
                  <a:cubicBezTo>
                    <a:pt x="126" y="92"/>
                    <a:pt x="121" y="104"/>
                    <a:pt x="127" y="119"/>
                  </a:cubicBezTo>
                  <a:cubicBezTo>
                    <a:pt x="133" y="134"/>
                    <a:pt x="154" y="151"/>
                    <a:pt x="188" y="171"/>
                  </a:cubicBezTo>
                  <a:cubicBezTo>
                    <a:pt x="223" y="191"/>
                    <a:pt x="253" y="203"/>
                    <a:pt x="279" y="207"/>
                  </a:cubicBezTo>
                  <a:cubicBezTo>
                    <a:pt x="305" y="210"/>
                    <a:pt x="326" y="207"/>
                    <a:pt x="343" y="1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1" name="Freeform 2220">
              <a:extLst>
                <a:ext uri="{FF2B5EF4-FFF2-40B4-BE49-F238E27FC236}">
                  <a16:creationId xmlns:a16="http://schemas.microsoft.com/office/drawing/2014/main" id="{CD507A0E-1DC0-444E-90E6-C45CC4826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" y="3351"/>
              <a:ext cx="134" cy="74"/>
            </a:xfrm>
            <a:custGeom>
              <a:avLst/>
              <a:gdLst>
                <a:gd name="T0" fmla="*/ 1 w 485"/>
                <a:gd name="T1" fmla="*/ 0 h 268"/>
                <a:gd name="T2" fmla="*/ 1 w 485"/>
                <a:gd name="T3" fmla="*/ 0 h 268"/>
                <a:gd name="T4" fmla="*/ 1 w 485"/>
                <a:gd name="T5" fmla="*/ 0 h 268"/>
                <a:gd name="T6" fmla="*/ 1 w 485"/>
                <a:gd name="T7" fmla="*/ 0 h 268"/>
                <a:gd name="T8" fmla="*/ 1 w 485"/>
                <a:gd name="T9" fmla="*/ 1 h 268"/>
                <a:gd name="T10" fmla="*/ 1 w 485"/>
                <a:gd name="T11" fmla="*/ 1 h 268"/>
                <a:gd name="T12" fmla="*/ 0 w 485"/>
                <a:gd name="T13" fmla="*/ 1 h 268"/>
                <a:gd name="T14" fmla="*/ 0 w 485"/>
                <a:gd name="T15" fmla="*/ 0 h 268"/>
                <a:gd name="T16" fmla="*/ 0 w 485"/>
                <a:gd name="T17" fmla="*/ 0 h 268"/>
                <a:gd name="T18" fmla="*/ 0 w 485"/>
                <a:gd name="T19" fmla="*/ 0 h 268"/>
                <a:gd name="T20" fmla="*/ 0 w 485"/>
                <a:gd name="T21" fmla="*/ 0 h 268"/>
                <a:gd name="T22" fmla="*/ 0 w 485"/>
                <a:gd name="T23" fmla="*/ 0 h 268"/>
                <a:gd name="T24" fmla="*/ 0 w 485"/>
                <a:gd name="T25" fmla="*/ 0 h 268"/>
                <a:gd name="T26" fmla="*/ 0 w 485"/>
                <a:gd name="T27" fmla="*/ 0 h 268"/>
                <a:gd name="T28" fmla="*/ 1 w 485"/>
                <a:gd name="T29" fmla="*/ 0 h 268"/>
                <a:gd name="T30" fmla="*/ 1 w 485"/>
                <a:gd name="T31" fmla="*/ 0 h 268"/>
                <a:gd name="T32" fmla="*/ 1 w 485"/>
                <a:gd name="T33" fmla="*/ 0 h 268"/>
                <a:gd name="T34" fmla="*/ 1 w 485"/>
                <a:gd name="T35" fmla="*/ 0 h 268"/>
                <a:gd name="T36" fmla="*/ 1 w 485"/>
                <a:gd name="T37" fmla="*/ 0 h 2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5"/>
                <a:gd name="T58" fmla="*/ 0 h 268"/>
                <a:gd name="T59" fmla="*/ 485 w 485"/>
                <a:gd name="T60" fmla="*/ 268 h 26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5" h="268">
                  <a:moveTo>
                    <a:pt x="485" y="42"/>
                  </a:moveTo>
                  <a:cubicBezTo>
                    <a:pt x="485" y="149"/>
                    <a:pt x="485" y="149"/>
                    <a:pt x="485" y="149"/>
                  </a:cubicBezTo>
                  <a:cubicBezTo>
                    <a:pt x="485" y="158"/>
                    <a:pt x="483" y="166"/>
                    <a:pt x="480" y="174"/>
                  </a:cubicBezTo>
                  <a:cubicBezTo>
                    <a:pt x="471" y="196"/>
                    <a:pt x="452" y="215"/>
                    <a:pt x="423" y="232"/>
                  </a:cubicBezTo>
                  <a:cubicBezTo>
                    <a:pt x="393" y="249"/>
                    <a:pt x="360" y="260"/>
                    <a:pt x="322" y="265"/>
                  </a:cubicBezTo>
                  <a:cubicBezTo>
                    <a:pt x="308" y="267"/>
                    <a:pt x="293" y="268"/>
                    <a:pt x="279" y="268"/>
                  </a:cubicBezTo>
                  <a:cubicBezTo>
                    <a:pt x="255" y="268"/>
                    <a:pt x="231" y="266"/>
                    <a:pt x="206" y="261"/>
                  </a:cubicBezTo>
                  <a:cubicBezTo>
                    <a:pt x="166" y="253"/>
                    <a:pt x="127" y="238"/>
                    <a:pt x="90" y="216"/>
                  </a:cubicBezTo>
                  <a:cubicBezTo>
                    <a:pt x="53" y="195"/>
                    <a:pt x="27" y="172"/>
                    <a:pt x="13" y="149"/>
                  </a:cubicBezTo>
                  <a:cubicBezTo>
                    <a:pt x="4" y="135"/>
                    <a:pt x="0" y="121"/>
                    <a:pt x="0" y="10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4" y="28"/>
                    <a:pt x="13" y="42"/>
                  </a:cubicBezTo>
                  <a:cubicBezTo>
                    <a:pt x="27" y="65"/>
                    <a:pt x="53" y="87"/>
                    <a:pt x="90" y="109"/>
                  </a:cubicBezTo>
                  <a:cubicBezTo>
                    <a:pt x="127" y="130"/>
                    <a:pt x="166" y="145"/>
                    <a:pt x="206" y="153"/>
                  </a:cubicBezTo>
                  <a:cubicBezTo>
                    <a:pt x="231" y="158"/>
                    <a:pt x="255" y="161"/>
                    <a:pt x="279" y="161"/>
                  </a:cubicBezTo>
                  <a:cubicBezTo>
                    <a:pt x="293" y="161"/>
                    <a:pt x="308" y="160"/>
                    <a:pt x="322" y="158"/>
                  </a:cubicBezTo>
                  <a:cubicBezTo>
                    <a:pt x="360" y="153"/>
                    <a:pt x="393" y="142"/>
                    <a:pt x="423" y="125"/>
                  </a:cubicBezTo>
                  <a:cubicBezTo>
                    <a:pt x="452" y="108"/>
                    <a:pt x="471" y="88"/>
                    <a:pt x="480" y="67"/>
                  </a:cubicBezTo>
                  <a:cubicBezTo>
                    <a:pt x="483" y="59"/>
                    <a:pt x="485" y="50"/>
                    <a:pt x="485" y="42"/>
                  </a:cubicBez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2" name="Freeform 2221">
              <a:extLst>
                <a:ext uri="{FF2B5EF4-FFF2-40B4-BE49-F238E27FC236}">
                  <a16:creationId xmlns:a16="http://schemas.microsoft.com/office/drawing/2014/main" id="{EF086F9D-FA32-4CA2-BAED-9B62DEA84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" y="3337"/>
              <a:ext cx="68" cy="39"/>
            </a:xfrm>
            <a:custGeom>
              <a:avLst/>
              <a:gdLst>
                <a:gd name="T0" fmla="*/ 0 w 243"/>
                <a:gd name="T1" fmla="*/ 0 h 140"/>
                <a:gd name="T2" fmla="*/ 0 w 243"/>
                <a:gd name="T3" fmla="*/ 0 h 140"/>
                <a:gd name="T4" fmla="*/ 0 w 243"/>
                <a:gd name="T5" fmla="*/ 0 h 140"/>
                <a:gd name="T6" fmla="*/ 0 w 243"/>
                <a:gd name="T7" fmla="*/ 0 h 140"/>
                <a:gd name="T8" fmla="*/ 0 w 243"/>
                <a:gd name="T9" fmla="*/ 0 h 140"/>
                <a:gd name="T10" fmla="*/ 0 w 243"/>
                <a:gd name="T11" fmla="*/ 0 h 140"/>
                <a:gd name="T12" fmla="*/ 0 w 243"/>
                <a:gd name="T13" fmla="*/ 0 h 140"/>
                <a:gd name="T14" fmla="*/ 0 w 243"/>
                <a:gd name="T15" fmla="*/ 0 h 140"/>
                <a:gd name="T16" fmla="*/ 0 w 243"/>
                <a:gd name="T17" fmla="*/ 0 h 1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3"/>
                <a:gd name="T28" fmla="*/ 0 h 140"/>
                <a:gd name="T29" fmla="*/ 243 w 243"/>
                <a:gd name="T30" fmla="*/ 140 h 1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3" h="140">
                  <a:moveTo>
                    <a:pt x="237" y="91"/>
                  </a:moveTo>
                  <a:cubicBezTo>
                    <a:pt x="243" y="106"/>
                    <a:pt x="238" y="118"/>
                    <a:pt x="222" y="127"/>
                  </a:cubicBezTo>
                  <a:cubicBezTo>
                    <a:pt x="205" y="137"/>
                    <a:pt x="184" y="140"/>
                    <a:pt x="158" y="137"/>
                  </a:cubicBezTo>
                  <a:cubicBezTo>
                    <a:pt x="132" y="133"/>
                    <a:pt x="102" y="121"/>
                    <a:pt x="67" y="101"/>
                  </a:cubicBezTo>
                  <a:cubicBezTo>
                    <a:pt x="33" y="81"/>
                    <a:pt x="12" y="64"/>
                    <a:pt x="6" y="49"/>
                  </a:cubicBezTo>
                  <a:cubicBezTo>
                    <a:pt x="0" y="34"/>
                    <a:pt x="5" y="22"/>
                    <a:pt x="22" y="12"/>
                  </a:cubicBezTo>
                  <a:cubicBezTo>
                    <a:pt x="38" y="3"/>
                    <a:pt x="60" y="0"/>
                    <a:pt x="85" y="3"/>
                  </a:cubicBezTo>
                  <a:cubicBezTo>
                    <a:pt x="111" y="7"/>
                    <a:pt x="141" y="19"/>
                    <a:pt x="176" y="39"/>
                  </a:cubicBezTo>
                  <a:cubicBezTo>
                    <a:pt x="210" y="59"/>
                    <a:pt x="231" y="76"/>
                    <a:pt x="237" y="9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3" name="Freeform 2222">
              <a:extLst>
                <a:ext uri="{FF2B5EF4-FFF2-40B4-BE49-F238E27FC236}">
                  <a16:creationId xmlns:a16="http://schemas.microsoft.com/office/drawing/2014/main" id="{088FB70D-D573-4B5E-B4FE-4CDC6C4383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" y="3314"/>
              <a:ext cx="140" cy="84"/>
            </a:xfrm>
            <a:custGeom>
              <a:avLst/>
              <a:gdLst>
                <a:gd name="T0" fmla="*/ 1 w 509"/>
                <a:gd name="T1" fmla="*/ 1 h 304"/>
                <a:gd name="T2" fmla="*/ 0 w 509"/>
                <a:gd name="T3" fmla="*/ 1 h 304"/>
                <a:gd name="T4" fmla="*/ 0 w 509"/>
                <a:gd name="T5" fmla="*/ 0 h 304"/>
                <a:gd name="T6" fmla="*/ 0 w 509"/>
                <a:gd name="T7" fmla="*/ 0 h 304"/>
                <a:gd name="T8" fmla="*/ 0 w 509"/>
                <a:gd name="T9" fmla="*/ 0 h 304"/>
                <a:gd name="T10" fmla="*/ 0 w 509"/>
                <a:gd name="T11" fmla="*/ 0 h 304"/>
                <a:gd name="T12" fmla="*/ 0 w 509"/>
                <a:gd name="T13" fmla="*/ 0 h 304"/>
                <a:gd name="T14" fmla="*/ 0 w 509"/>
                <a:gd name="T15" fmla="*/ 0 h 304"/>
                <a:gd name="T16" fmla="*/ 0 w 509"/>
                <a:gd name="T17" fmla="*/ 0 h 304"/>
                <a:gd name="T18" fmla="*/ 0 w 509"/>
                <a:gd name="T19" fmla="*/ 0 h 304"/>
                <a:gd name="T20" fmla="*/ 0 w 509"/>
                <a:gd name="T21" fmla="*/ 0 h 304"/>
                <a:gd name="T22" fmla="*/ 1 w 509"/>
                <a:gd name="T23" fmla="*/ 0 h 304"/>
                <a:gd name="T24" fmla="*/ 1 w 509"/>
                <a:gd name="T25" fmla="*/ 0 h 304"/>
                <a:gd name="T26" fmla="*/ 1 w 509"/>
                <a:gd name="T27" fmla="*/ 0 h 304"/>
                <a:gd name="T28" fmla="*/ 1 w 509"/>
                <a:gd name="T29" fmla="*/ 0 h 304"/>
                <a:gd name="T30" fmla="*/ 1 w 509"/>
                <a:gd name="T31" fmla="*/ 0 h 304"/>
                <a:gd name="T32" fmla="*/ 1 w 509"/>
                <a:gd name="T33" fmla="*/ 1 h 304"/>
                <a:gd name="T34" fmla="*/ 1 w 509"/>
                <a:gd name="T35" fmla="*/ 1 h 304"/>
                <a:gd name="T36" fmla="*/ 1 w 509"/>
                <a:gd name="T37" fmla="*/ 1 h 304"/>
                <a:gd name="T38" fmla="*/ 0 w 509"/>
                <a:gd name="T39" fmla="*/ 0 h 304"/>
                <a:gd name="T40" fmla="*/ 0 w 509"/>
                <a:gd name="T41" fmla="*/ 0 h 304"/>
                <a:gd name="T42" fmla="*/ 0 w 509"/>
                <a:gd name="T43" fmla="*/ 0 h 304"/>
                <a:gd name="T44" fmla="*/ 0 w 509"/>
                <a:gd name="T45" fmla="*/ 0 h 304"/>
                <a:gd name="T46" fmla="*/ 0 w 509"/>
                <a:gd name="T47" fmla="*/ 0 h 304"/>
                <a:gd name="T48" fmla="*/ 0 w 509"/>
                <a:gd name="T49" fmla="*/ 0 h 304"/>
                <a:gd name="T50" fmla="*/ 0 w 509"/>
                <a:gd name="T51" fmla="*/ 0 h 304"/>
                <a:gd name="T52" fmla="*/ 0 w 509"/>
                <a:gd name="T53" fmla="*/ 0 h 304"/>
                <a:gd name="T54" fmla="*/ 0 w 509"/>
                <a:gd name="T55" fmla="*/ 1 h 304"/>
                <a:gd name="T56" fmla="*/ 1 w 509"/>
                <a:gd name="T57" fmla="*/ 1 h 304"/>
                <a:gd name="T58" fmla="*/ 1 w 509"/>
                <a:gd name="T59" fmla="*/ 0 h 304"/>
                <a:gd name="T60" fmla="*/ 1 w 509"/>
                <a:gd name="T61" fmla="*/ 0 h 304"/>
                <a:gd name="T62" fmla="*/ 1 w 509"/>
                <a:gd name="T63" fmla="*/ 0 h 304"/>
                <a:gd name="T64" fmla="*/ 1 w 509"/>
                <a:gd name="T65" fmla="*/ 0 h 304"/>
                <a:gd name="T66" fmla="*/ 1 w 509"/>
                <a:gd name="T67" fmla="*/ 0 h 304"/>
                <a:gd name="T68" fmla="*/ 1 w 509"/>
                <a:gd name="T69" fmla="*/ 0 h 304"/>
                <a:gd name="T70" fmla="*/ 0 w 509"/>
                <a:gd name="T71" fmla="*/ 0 h 304"/>
                <a:gd name="T72" fmla="*/ 0 w 509"/>
                <a:gd name="T73" fmla="*/ 0 h 30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9"/>
                <a:gd name="T112" fmla="*/ 0 h 304"/>
                <a:gd name="T113" fmla="*/ 509 w 509"/>
                <a:gd name="T114" fmla="*/ 304 h 30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9" h="304">
                  <a:moveTo>
                    <a:pt x="291" y="304"/>
                  </a:moveTo>
                  <a:cubicBezTo>
                    <a:pt x="266" y="304"/>
                    <a:pt x="241" y="301"/>
                    <a:pt x="216" y="296"/>
                  </a:cubicBezTo>
                  <a:cubicBezTo>
                    <a:pt x="175" y="288"/>
                    <a:pt x="135" y="272"/>
                    <a:pt x="96" y="250"/>
                  </a:cubicBezTo>
                  <a:cubicBezTo>
                    <a:pt x="57" y="228"/>
                    <a:pt x="30" y="204"/>
                    <a:pt x="15" y="179"/>
                  </a:cubicBezTo>
                  <a:cubicBezTo>
                    <a:pt x="5" y="163"/>
                    <a:pt x="0" y="147"/>
                    <a:pt x="0" y="131"/>
                  </a:cubicBezTo>
                  <a:cubicBezTo>
                    <a:pt x="0" y="121"/>
                    <a:pt x="2" y="111"/>
                    <a:pt x="6" y="101"/>
                  </a:cubicBezTo>
                  <a:cubicBezTo>
                    <a:pt x="16" y="77"/>
                    <a:pt x="37" y="56"/>
                    <a:pt x="69" y="38"/>
                  </a:cubicBezTo>
                  <a:cubicBezTo>
                    <a:pt x="100" y="20"/>
                    <a:pt x="135" y="8"/>
                    <a:pt x="173" y="3"/>
                  </a:cubicBezTo>
                  <a:cubicBezTo>
                    <a:pt x="188" y="1"/>
                    <a:pt x="202" y="0"/>
                    <a:pt x="217" y="0"/>
                  </a:cubicBezTo>
                  <a:cubicBezTo>
                    <a:pt x="217" y="0"/>
                    <a:pt x="218" y="0"/>
                    <a:pt x="218" y="0"/>
                  </a:cubicBezTo>
                  <a:cubicBezTo>
                    <a:pt x="218" y="0"/>
                    <a:pt x="218" y="0"/>
                    <a:pt x="219" y="0"/>
                  </a:cubicBezTo>
                  <a:cubicBezTo>
                    <a:pt x="243" y="0"/>
                    <a:pt x="268" y="3"/>
                    <a:pt x="293" y="8"/>
                  </a:cubicBezTo>
                  <a:cubicBezTo>
                    <a:pt x="334" y="16"/>
                    <a:pt x="375" y="31"/>
                    <a:pt x="413" y="54"/>
                  </a:cubicBezTo>
                  <a:cubicBezTo>
                    <a:pt x="452" y="76"/>
                    <a:pt x="479" y="100"/>
                    <a:pt x="494" y="125"/>
                  </a:cubicBezTo>
                  <a:cubicBezTo>
                    <a:pt x="504" y="141"/>
                    <a:pt x="509" y="157"/>
                    <a:pt x="509" y="173"/>
                  </a:cubicBezTo>
                  <a:cubicBezTo>
                    <a:pt x="509" y="183"/>
                    <a:pt x="507" y="193"/>
                    <a:pt x="503" y="203"/>
                  </a:cubicBezTo>
                  <a:cubicBezTo>
                    <a:pt x="493" y="226"/>
                    <a:pt x="472" y="248"/>
                    <a:pt x="441" y="266"/>
                  </a:cubicBezTo>
                  <a:cubicBezTo>
                    <a:pt x="410" y="284"/>
                    <a:pt x="375" y="296"/>
                    <a:pt x="336" y="301"/>
                  </a:cubicBezTo>
                  <a:cubicBezTo>
                    <a:pt x="321" y="303"/>
                    <a:pt x="306" y="304"/>
                    <a:pt x="291" y="304"/>
                  </a:cubicBezTo>
                  <a:close/>
                  <a:moveTo>
                    <a:pt x="218" y="24"/>
                  </a:moveTo>
                  <a:cubicBezTo>
                    <a:pt x="218" y="24"/>
                    <a:pt x="218" y="24"/>
                    <a:pt x="217" y="24"/>
                  </a:cubicBezTo>
                  <a:cubicBezTo>
                    <a:pt x="204" y="24"/>
                    <a:pt x="190" y="25"/>
                    <a:pt x="176" y="27"/>
                  </a:cubicBezTo>
                  <a:cubicBezTo>
                    <a:pt x="141" y="32"/>
                    <a:pt x="109" y="42"/>
                    <a:pt x="81" y="58"/>
                  </a:cubicBezTo>
                  <a:cubicBezTo>
                    <a:pt x="54" y="74"/>
                    <a:pt x="36" y="92"/>
                    <a:pt x="28" y="110"/>
                  </a:cubicBezTo>
                  <a:cubicBezTo>
                    <a:pt x="25" y="117"/>
                    <a:pt x="24" y="124"/>
                    <a:pt x="24" y="131"/>
                  </a:cubicBezTo>
                  <a:cubicBezTo>
                    <a:pt x="24" y="143"/>
                    <a:pt x="28" y="154"/>
                    <a:pt x="35" y="167"/>
                  </a:cubicBezTo>
                  <a:cubicBezTo>
                    <a:pt x="48" y="188"/>
                    <a:pt x="73" y="209"/>
                    <a:pt x="108" y="230"/>
                  </a:cubicBezTo>
                  <a:cubicBezTo>
                    <a:pt x="144" y="250"/>
                    <a:pt x="182" y="265"/>
                    <a:pt x="221" y="273"/>
                  </a:cubicBezTo>
                  <a:cubicBezTo>
                    <a:pt x="259" y="281"/>
                    <a:pt x="297" y="282"/>
                    <a:pt x="333" y="277"/>
                  </a:cubicBezTo>
                  <a:cubicBezTo>
                    <a:pt x="368" y="272"/>
                    <a:pt x="400" y="261"/>
                    <a:pt x="429" y="245"/>
                  </a:cubicBezTo>
                  <a:cubicBezTo>
                    <a:pt x="455" y="230"/>
                    <a:pt x="473" y="212"/>
                    <a:pt x="481" y="193"/>
                  </a:cubicBezTo>
                  <a:cubicBezTo>
                    <a:pt x="484" y="187"/>
                    <a:pt x="485" y="180"/>
                    <a:pt x="485" y="173"/>
                  </a:cubicBezTo>
                  <a:cubicBezTo>
                    <a:pt x="485" y="161"/>
                    <a:pt x="481" y="150"/>
                    <a:pt x="474" y="137"/>
                  </a:cubicBezTo>
                  <a:cubicBezTo>
                    <a:pt x="461" y="116"/>
                    <a:pt x="436" y="95"/>
                    <a:pt x="401" y="74"/>
                  </a:cubicBezTo>
                  <a:cubicBezTo>
                    <a:pt x="365" y="54"/>
                    <a:pt x="327" y="39"/>
                    <a:pt x="288" y="31"/>
                  </a:cubicBezTo>
                  <a:cubicBezTo>
                    <a:pt x="265" y="26"/>
                    <a:pt x="241" y="24"/>
                    <a:pt x="219" y="24"/>
                  </a:cubicBezTo>
                  <a:cubicBezTo>
                    <a:pt x="218" y="24"/>
                    <a:pt x="218" y="24"/>
                    <a:pt x="218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4" name="Freeform 2223">
              <a:extLst>
                <a:ext uri="{FF2B5EF4-FFF2-40B4-BE49-F238E27FC236}">
                  <a16:creationId xmlns:a16="http://schemas.microsoft.com/office/drawing/2014/main" id="{C27BCA78-5653-45B5-8DC5-90936AD53E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" y="3334"/>
              <a:ext cx="74" cy="45"/>
            </a:xfrm>
            <a:custGeom>
              <a:avLst/>
              <a:gdLst>
                <a:gd name="T0" fmla="*/ 0 w 270"/>
                <a:gd name="T1" fmla="*/ 0 h 162"/>
                <a:gd name="T2" fmla="*/ 0 w 270"/>
                <a:gd name="T3" fmla="*/ 0 h 162"/>
                <a:gd name="T4" fmla="*/ 0 w 270"/>
                <a:gd name="T5" fmla="*/ 0 h 162"/>
                <a:gd name="T6" fmla="*/ 0 w 270"/>
                <a:gd name="T7" fmla="*/ 0 h 162"/>
                <a:gd name="T8" fmla="*/ 0 w 270"/>
                <a:gd name="T9" fmla="*/ 0 h 162"/>
                <a:gd name="T10" fmla="*/ 0 w 270"/>
                <a:gd name="T11" fmla="*/ 0 h 162"/>
                <a:gd name="T12" fmla="*/ 0 w 270"/>
                <a:gd name="T13" fmla="*/ 0 h 162"/>
                <a:gd name="T14" fmla="*/ 0 w 270"/>
                <a:gd name="T15" fmla="*/ 0 h 162"/>
                <a:gd name="T16" fmla="*/ 0 w 270"/>
                <a:gd name="T17" fmla="*/ 0 h 162"/>
                <a:gd name="T18" fmla="*/ 0 w 270"/>
                <a:gd name="T19" fmla="*/ 0 h 162"/>
                <a:gd name="T20" fmla="*/ 0 w 270"/>
                <a:gd name="T21" fmla="*/ 0 h 162"/>
                <a:gd name="T22" fmla="*/ 0 w 270"/>
                <a:gd name="T23" fmla="*/ 0 h 162"/>
                <a:gd name="T24" fmla="*/ 0 w 270"/>
                <a:gd name="T25" fmla="*/ 0 h 162"/>
                <a:gd name="T26" fmla="*/ 0 w 270"/>
                <a:gd name="T27" fmla="*/ 0 h 162"/>
                <a:gd name="T28" fmla="*/ 0 w 270"/>
                <a:gd name="T29" fmla="*/ 0 h 162"/>
                <a:gd name="T30" fmla="*/ 0 w 270"/>
                <a:gd name="T31" fmla="*/ 0 h 162"/>
                <a:gd name="T32" fmla="*/ 0 w 270"/>
                <a:gd name="T33" fmla="*/ 0 h 162"/>
                <a:gd name="T34" fmla="*/ 0 w 270"/>
                <a:gd name="T35" fmla="*/ 0 h 162"/>
                <a:gd name="T36" fmla="*/ 0 w 270"/>
                <a:gd name="T37" fmla="*/ 0 h 162"/>
                <a:gd name="T38" fmla="*/ 0 w 270"/>
                <a:gd name="T39" fmla="*/ 0 h 16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0"/>
                <a:gd name="T61" fmla="*/ 0 h 162"/>
                <a:gd name="T62" fmla="*/ 270 w 270"/>
                <a:gd name="T63" fmla="*/ 162 h 16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0" h="162">
                  <a:moveTo>
                    <a:pt x="191" y="162"/>
                  </a:moveTo>
                  <a:cubicBezTo>
                    <a:pt x="184" y="162"/>
                    <a:pt x="177" y="161"/>
                    <a:pt x="169" y="160"/>
                  </a:cubicBezTo>
                  <a:cubicBezTo>
                    <a:pt x="142" y="157"/>
                    <a:pt x="110" y="144"/>
                    <a:pt x="74" y="124"/>
                  </a:cubicBezTo>
                  <a:cubicBezTo>
                    <a:pt x="37" y="102"/>
                    <a:pt x="16" y="83"/>
                    <a:pt x="8" y="66"/>
                  </a:cubicBezTo>
                  <a:cubicBezTo>
                    <a:pt x="0" y="45"/>
                    <a:pt x="7" y="26"/>
                    <a:pt x="29" y="14"/>
                  </a:cubicBezTo>
                  <a:cubicBezTo>
                    <a:pt x="48" y="3"/>
                    <a:pt x="72" y="0"/>
                    <a:pt x="100" y="3"/>
                  </a:cubicBezTo>
                  <a:cubicBezTo>
                    <a:pt x="127" y="7"/>
                    <a:pt x="159" y="20"/>
                    <a:pt x="195" y="40"/>
                  </a:cubicBezTo>
                  <a:cubicBezTo>
                    <a:pt x="232" y="62"/>
                    <a:pt x="254" y="81"/>
                    <a:pt x="261" y="98"/>
                  </a:cubicBezTo>
                  <a:cubicBezTo>
                    <a:pt x="266" y="110"/>
                    <a:pt x="270" y="133"/>
                    <a:pt x="241" y="150"/>
                  </a:cubicBezTo>
                  <a:cubicBezTo>
                    <a:pt x="227" y="158"/>
                    <a:pt x="210" y="162"/>
                    <a:pt x="191" y="162"/>
                  </a:cubicBezTo>
                  <a:close/>
                  <a:moveTo>
                    <a:pt x="78" y="26"/>
                  </a:moveTo>
                  <a:cubicBezTo>
                    <a:pt x="64" y="26"/>
                    <a:pt x="51" y="29"/>
                    <a:pt x="41" y="35"/>
                  </a:cubicBezTo>
                  <a:cubicBezTo>
                    <a:pt x="26" y="43"/>
                    <a:pt x="28" y="50"/>
                    <a:pt x="30" y="56"/>
                  </a:cubicBezTo>
                  <a:cubicBezTo>
                    <a:pt x="34" y="65"/>
                    <a:pt x="47" y="80"/>
                    <a:pt x="86" y="103"/>
                  </a:cubicBezTo>
                  <a:cubicBezTo>
                    <a:pt x="120" y="122"/>
                    <a:pt x="149" y="133"/>
                    <a:pt x="173" y="137"/>
                  </a:cubicBezTo>
                  <a:cubicBezTo>
                    <a:pt x="195" y="140"/>
                    <a:pt x="214" y="137"/>
                    <a:pt x="229" y="129"/>
                  </a:cubicBezTo>
                  <a:cubicBezTo>
                    <a:pt x="243" y="121"/>
                    <a:pt x="242" y="114"/>
                    <a:pt x="239" y="108"/>
                  </a:cubicBezTo>
                  <a:cubicBezTo>
                    <a:pt x="235" y="99"/>
                    <a:pt x="223" y="84"/>
                    <a:pt x="183" y="61"/>
                  </a:cubicBezTo>
                  <a:cubicBezTo>
                    <a:pt x="150" y="42"/>
                    <a:pt x="121" y="31"/>
                    <a:pt x="97" y="27"/>
                  </a:cubicBezTo>
                  <a:cubicBezTo>
                    <a:pt x="90" y="26"/>
                    <a:pt x="84" y="26"/>
                    <a:pt x="78" y="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5" name="Freeform 2224">
              <a:extLst>
                <a:ext uri="{FF2B5EF4-FFF2-40B4-BE49-F238E27FC236}">
                  <a16:creationId xmlns:a16="http://schemas.microsoft.com/office/drawing/2014/main" id="{F4BA50CD-E86E-4297-9421-01E353936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" y="3347"/>
              <a:ext cx="140" cy="81"/>
            </a:xfrm>
            <a:custGeom>
              <a:avLst/>
              <a:gdLst>
                <a:gd name="T0" fmla="*/ 1 w 509"/>
                <a:gd name="T1" fmla="*/ 1 h 292"/>
                <a:gd name="T2" fmla="*/ 0 w 509"/>
                <a:gd name="T3" fmla="*/ 1 h 292"/>
                <a:gd name="T4" fmla="*/ 0 w 509"/>
                <a:gd name="T5" fmla="*/ 0 h 292"/>
                <a:gd name="T6" fmla="*/ 0 w 509"/>
                <a:gd name="T7" fmla="*/ 0 h 292"/>
                <a:gd name="T8" fmla="*/ 0 w 509"/>
                <a:gd name="T9" fmla="*/ 0 h 292"/>
                <a:gd name="T10" fmla="*/ 0 w 509"/>
                <a:gd name="T11" fmla="*/ 0 h 292"/>
                <a:gd name="T12" fmla="*/ 0 w 509"/>
                <a:gd name="T13" fmla="*/ 0 h 292"/>
                <a:gd name="T14" fmla="*/ 0 w 509"/>
                <a:gd name="T15" fmla="*/ 0 h 292"/>
                <a:gd name="T16" fmla="*/ 0 w 509"/>
                <a:gd name="T17" fmla="*/ 0 h 292"/>
                <a:gd name="T18" fmla="*/ 0 w 509"/>
                <a:gd name="T19" fmla="*/ 0 h 292"/>
                <a:gd name="T20" fmla="*/ 0 w 509"/>
                <a:gd name="T21" fmla="*/ 0 h 292"/>
                <a:gd name="T22" fmla="*/ 0 w 509"/>
                <a:gd name="T23" fmla="*/ 1 h 292"/>
                <a:gd name="T24" fmla="*/ 1 w 509"/>
                <a:gd name="T25" fmla="*/ 1 h 292"/>
                <a:gd name="T26" fmla="*/ 1 w 509"/>
                <a:gd name="T27" fmla="*/ 0 h 292"/>
                <a:gd name="T28" fmla="*/ 1 w 509"/>
                <a:gd name="T29" fmla="*/ 0 h 292"/>
                <a:gd name="T30" fmla="*/ 1 w 509"/>
                <a:gd name="T31" fmla="*/ 0 h 292"/>
                <a:gd name="T32" fmla="*/ 1 w 509"/>
                <a:gd name="T33" fmla="*/ 0 h 292"/>
                <a:gd name="T34" fmla="*/ 1 w 509"/>
                <a:gd name="T35" fmla="*/ 0 h 292"/>
                <a:gd name="T36" fmla="*/ 1 w 509"/>
                <a:gd name="T37" fmla="*/ 0 h 292"/>
                <a:gd name="T38" fmla="*/ 1 w 509"/>
                <a:gd name="T39" fmla="*/ 0 h 292"/>
                <a:gd name="T40" fmla="*/ 1 w 509"/>
                <a:gd name="T41" fmla="*/ 0 h 292"/>
                <a:gd name="T42" fmla="*/ 1 w 509"/>
                <a:gd name="T43" fmla="*/ 0 h 292"/>
                <a:gd name="T44" fmla="*/ 1 w 509"/>
                <a:gd name="T45" fmla="*/ 1 h 292"/>
                <a:gd name="T46" fmla="*/ 1 w 509"/>
                <a:gd name="T47" fmla="*/ 1 h 29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09"/>
                <a:gd name="T73" fmla="*/ 0 h 292"/>
                <a:gd name="T74" fmla="*/ 509 w 509"/>
                <a:gd name="T75" fmla="*/ 292 h 29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09" h="292">
                  <a:moveTo>
                    <a:pt x="291" y="292"/>
                  </a:moveTo>
                  <a:cubicBezTo>
                    <a:pt x="266" y="292"/>
                    <a:pt x="241" y="290"/>
                    <a:pt x="216" y="284"/>
                  </a:cubicBezTo>
                  <a:cubicBezTo>
                    <a:pt x="175" y="276"/>
                    <a:pt x="134" y="261"/>
                    <a:pt x="96" y="239"/>
                  </a:cubicBezTo>
                  <a:cubicBezTo>
                    <a:pt x="57" y="216"/>
                    <a:pt x="30" y="192"/>
                    <a:pt x="15" y="167"/>
                  </a:cubicBezTo>
                  <a:cubicBezTo>
                    <a:pt x="5" y="152"/>
                    <a:pt x="0" y="135"/>
                    <a:pt x="0" y="11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4" y="131"/>
                    <a:pt x="28" y="143"/>
                    <a:pt x="35" y="155"/>
                  </a:cubicBezTo>
                  <a:cubicBezTo>
                    <a:pt x="48" y="176"/>
                    <a:pt x="73" y="197"/>
                    <a:pt x="108" y="218"/>
                  </a:cubicBezTo>
                  <a:cubicBezTo>
                    <a:pt x="144" y="239"/>
                    <a:pt x="182" y="253"/>
                    <a:pt x="221" y="261"/>
                  </a:cubicBezTo>
                  <a:cubicBezTo>
                    <a:pt x="259" y="269"/>
                    <a:pt x="297" y="270"/>
                    <a:pt x="333" y="265"/>
                  </a:cubicBezTo>
                  <a:cubicBezTo>
                    <a:pt x="368" y="261"/>
                    <a:pt x="400" y="250"/>
                    <a:pt x="429" y="234"/>
                  </a:cubicBezTo>
                  <a:cubicBezTo>
                    <a:pt x="455" y="218"/>
                    <a:pt x="473" y="201"/>
                    <a:pt x="481" y="182"/>
                  </a:cubicBezTo>
                  <a:cubicBezTo>
                    <a:pt x="484" y="175"/>
                    <a:pt x="485" y="168"/>
                    <a:pt x="485" y="161"/>
                  </a:cubicBezTo>
                  <a:cubicBezTo>
                    <a:pt x="485" y="54"/>
                    <a:pt x="485" y="54"/>
                    <a:pt x="485" y="54"/>
                  </a:cubicBezTo>
                  <a:cubicBezTo>
                    <a:pt x="485" y="47"/>
                    <a:pt x="490" y="42"/>
                    <a:pt x="497" y="42"/>
                  </a:cubicBezTo>
                  <a:cubicBezTo>
                    <a:pt x="504" y="42"/>
                    <a:pt x="509" y="47"/>
                    <a:pt x="509" y="54"/>
                  </a:cubicBezTo>
                  <a:cubicBezTo>
                    <a:pt x="509" y="161"/>
                    <a:pt x="509" y="161"/>
                    <a:pt x="509" y="161"/>
                  </a:cubicBezTo>
                  <a:cubicBezTo>
                    <a:pt x="509" y="171"/>
                    <a:pt x="507" y="181"/>
                    <a:pt x="503" y="191"/>
                  </a:cubicBezTo>
                  <a:cubicBezTo>
                    <a:pt x="493" y="215"/>
                    <a:pt x="472" y="236"/>
                    <a:pt x="441" y="254"/>
                  </a:cubicBezTo>
                  <a:cubicBezTo>
                    <a:pt x="410" y="272"/>
                    <a:pt x="375" y="284"/>
                    <a:pt x="336" y="289"/>
                  </a:cubicBezTo>
                  <a:cubicBezTo>
                    <a:pt x="321" y="291"/>
                    <a:pt x="306" y="292"/>
                    <a:pt x="291" y="29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6" name="Freeform 2225">
              <a:extLst>
                <a:ext uri="{FF2B5EF4-FFF2-40B4-BE49-F238E27FC236}">
                  <a16:creationId xmlns:a16="http://schemas.microsoft.com/office/drawing/2014/main" id="{2BAF4F08-4EB9-4143-AF40-16347E121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" y="2653"/>
              <a:ext cx="365" cy="513"/>
            </a:xfrm>
            <a:custGeom>
              <a:avLst/>
              <a:gdLst>
                <a:gd name="T0" fmla="*/ 1 w 1321"/>
                <a:gd name="T1" fmla="*/ 1 h 1858"/>
                <a:gd name="T2" fmla="*/ 2 w 1321"/>
                <a:gd name="T3" fmla="*/ 1 h 1858"/>
                <a:gd name="T4" fmla="*/ 2 w 1321"/>
                <a:gd name="T5" fmla="*/ 1 h 1858"/>
                <a:gd name="T6" fmla="*/ 2 w 1321"/>
                <a:gd name="T7" fmla="*/ 1 h 1858"/>
                <a:gd name="T8" fmla="*/ 2 w 1321"/>
                <a:gd name="T9" fmla="*/ 1 h 1858"/>
                <a:gd name="T10" fmla="*/ 1 w 1321"/>
                <a:gd name="T11" fmla="*/ 2 h 1858"/>
                <a:gd name="T12" fmla="*/ 1 w 1321"/>
                <a:gd name="T13" fmla="*/ 2 h 1858"/>
                <a:gd name="T14" fmla="*/ 1 w 1321"/>
                <a:gd name="T15" fmla="*/ 2 h 1858"/>
                <a:gd name="T16" fmla="*/ 2 w 1321"/>
                <a:gd name="T17" fmla="*/ 2 h 1858"/>
                <a:gd name="T18" fmla="*/ 2 w 1321"/>
                <a:gd name="T19" fmla="*/ 2 h 1858"/>
                <a:gd name="T20" fmla="*/ 2 w 1321"/>
                <a:gd name="T21" fmla="*/ 2 h 1858"/>
                <a:gd name="T22" fmla="*/ 2 w 1321"/>
                <a:gd name="T23" fmla="*/ 2 h 1858"/>
                <a:gd name="T24" fmla="*/ 2 w 1321"/>
                <a:gd name="T25" fmla="*/ 2 h 1858"/>
                <a:gd name="T26" fmla="*/ 2 w 1321"/>
                <a:gd name="T27" fmla="*/ 2 h 1858"/>
                <a:gd name="T28" fmla="*/ 1 w 1321"/>
                <a:gd name="T29" fmla="*/ 2 h 1858"/>
                <a:gd name="T30" fmla="*/ 1 w 1321"/>
                <a:gd name="T31" fmla="*/ 2 h 1858"/>
                <a:gd name="T32" fmla="*/ 1 w 1321"/>
                <a:gd name="T33" fmla="*/ 3 h 1858"/>
                <a:gd name="T34" fmla="*/ 1 w 1321"/>
                <a:gd name="T35" fmla="*/ 3 h 1858"/>
                <a:gd name="T36" fmla="*/ 0 w 1321"/>
                <a:gd name="T37" fmla="*/ 2 h 1858"/>
                <a:gd name="T38" fmla="*/ 0 w 1321"/>
                <a:gd name="T39" fmla="*/ 2 h 1858"/>
                <a:gd name="T40" fmla="*/ 0 w 1321"/>
                <a:gd name="T41" fmla="*/ 2 h 1858"/>
                <a:gd name="T42" fmla="*/ 0 w 1321"/>
                <a:gd name="T43" fmla="*/ 2 h 1858"/>
                <a:gd name="T44" fmla="*/ 0 w 1321"/>
                <a:gd name="T45" fmla="*/ 2 h 1858"/>
                <a:gd name="T46" fmla="*/ 1 w 1321"/>
                <a:gd name="T47" fmla="*/ 2 h 1858"/>
                <a:gd name="T48" fmla="*/ 1 w 1321"/>
                <a:gd name="T49" fmla="*/ 0 h 1858"/>
                <a:gd name="T50" fmla="*/ 1 w 1321"/>
                <a:gd name="T51" fmla="*/ 0 h 1858"/>
                <a:gd name="T52" fmla="*/ 1 w 1321"/>
                <a:gd name="T53" fmla="*/ 0 h 1858"/>
                <a:gd name="T54" fmla="*/ 1 w 1321"/>
                <a:gd name="T55" fmla="*/ 1 h 1858"/>
                <a:gd name="T56" fmla="*/ 1 w 1321"/>
                <a:gd name="T57" fmla="*/ 1 h 1858"/>
                <a:gd name="T58" fmla="*/ 1 w 1321"/>
                <a:gd name="T59" fmla="*/ 0 h 1858"/>
                <a:gd name="T60" fmla="*/ 1 w 1321"/>
                <a:gd name="T61" fmla="*/ 0 h 1858"/>
                <a:gd name="T62" fmla="*/ 1 w 1321"/>
                <a:gd name="T63" fmla="*/ 0 h 1858"/>
                <a:gd name="T64" fmla="*/ 1 w 1321"/>
                <a:gd name="T65" fmla="*/ 0 h 1858"/>
                <a:gd name="T66" fmla="*/ 1 w 1321"/>
                <a:gd name="T67" fmla="*/ 1 h 1858"/>
                <a:gd name="T68" fmla="*/ 1 w 1321"/>
                <a:gd name="T69" fmla="*/ 0 h 1858"/>
                <a:gd name="T70" fmla="*/ 1 w 1321"/>
                <a:gd name="T71" fmla="*/ 0 h 1858"/>
                <a:gd name="T72" fmla="*/ 1 w 1321"/>
                <a:gd name="T73" fmla="*/ 0 h 1858"/>
                <a:gd name="T74" fmla="*/ 1 w 1321"/>
                <a:gd name="T75" fmla="*/ 1 h 1858"/>
                <a:gd name="T76" fmla="*/ 1 w 1321"/>
                <a:gd name="T77" fmla="*/ 1 h 18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21"/>
                <a:gd name="T118" fmla="*/ 0 h 1858"/>
                <a:gd name="T119" fmla="*/ 1321 w 1321"/>
                <a:gd name="T120" fmla="*/ 1858 h 18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21" h="1858">
                  <a:moveTo>
                    <a:pt x="766" y="863"/>
                  </a:moveTo>
                  <a:cubicBezTo>
                    <a:pt x="848" y="643"/>
                    <a:pt x="898" y="502"/>
                    <a:pt x="949" y="287"/>
                  </a:cubicBezTo>
                  <a:cubicBezTo>
                    <a:pt x="953" y="271"/>
                    <a:pt x="965" y="260"/>
                    <a:pt x="981" y="257"/>
                  </a:cubicBezTo>
                  <a:cubicBezTo>
                    <a:pt x="997" y="255"/>
                    <a:pt x="1012" y="262"/>
                    <a:pt x="1021" y="276"/>
                  </a:cubicBezTo>
                  <a:cubicBezTo>
                    <a:pt x="1066" y="351"/>
                    <a:pt x="1021" y="534"/>
                    <a:pt x="974" y="697"/>
                  </a:cubicBezTo>
                  <a:cubicBezTo>
                    <a:pt x="919" y="887"/>
                    <a:pt x="890" y="1041"/>
                    <a:pt x="876" y="1174"/>
                  </a:cubicBezTo>
                  <a:cubicBezTo>
                    <a:pt x="875" y="1179"/>
                    <a:pt x="878" y="1185"/>
                    <a:pt x="882" y="1188"/>
                  </a:cubicBezTo>
                  <a:cubicBezTo>
                    <a:pt x="886" y="1192"/>
                    <a:pt x="892" y="1193"/>
                    <a:pt x="898" y="1191"/>
                  </a:cubicBezTo>
                  <a:cubicBezTo>
                    <a:pt x="982" y="1162"/>
                    <a:pt x="1087" y="1093"/>
                    <a:pt x="1129" y="1050"/>
                  </a:cubicBezTo>
                  <a:cubicBezTo>
                    <a:pt x="1182" y="1006"/>
                    <a:pt x="1245" y="1004"/>
                    <a:pt x="1287" y="1018"/>
                  </a:cubicBezTo>
                  <a:cubicBezTo>
                    <a:pt x="1302" y="1022"/>
                    <a:pt x="1313" y="1034"/>
                    <a:pt x="1317" y="1049"/>
                  </a:cubicBezTo>
                  <a:cubicBezTo>
                    <a:pt x="1321" y="1063"/>
                    <a:pt x="1318" y="1079"/>
                    <a:pt x="1308" y="1091"/>
                  </a:cubicBezTo>
                  <a:cubicBezTo>
                    <a:pt x="1184" y="1231"/>
                    <a:pt x="1184" y="1231"/>
                    <a:pt x="1184" y="1231"/>
                  </a:cubicBezTo>
                  <a:cubicBezTo>
                    <a:pt x="1164" y="1253"/>
                    <a:pt x="1141" y="1274"/>
                    <a:pt x="1117" y="1290"/>
                  </a:cubicBezTo>
                  <a:cubicBezTo>
                    <a:pt x="1036" y="1347"/>
                    <a:pt x="978" y="1394"/>
                    <a:pt x="917" y="1449"/>
                  </a:cubicBezTo>
                  <a:cubicBezTo>
                    <a:pt x="848" y="1510"/>
                    <a:pt x="771" y="1566"/>
                    <a:pt x="691" y="1612"/>
                  </a:cubicBezTo>
                  <a:cubicBezTo>
                    <a:pt x="266" y="1858"/>
                    <a:pt x="266" y="1858"/>
                    <a:pt x="266" y="1858"/>
                  </a:cubicBezTo>
                  <a:cubicBezTo>
                    <a:pt x="268" y="1844"/>
                    <a:pt x="269" y="1830"/>
                    <a:pt x="269" y="1814"/>
                  </a:cubicBezTo>
                  <a:cubicBezTo>
                    <a:pt x="269" y="1742"/>
                    <a:pt x="244" y="1661"/>
                    <a:pt x="203" y="1590"/>
                  </a:cubicBezTo>
                  <a:cubicBezTo>
                    <a:pt x="161" y="1516"/>
                    <a:pt x="103" y="1451"/>
                    <a:pt x="38" y="1414"/>
                  </a:cubicBezTo>
                  <a:cubicBezTo>
                    <a:pt x="25" y="1407"/>
                    <a:pt x="13" y="1401"/>
                    <a:pt x="0" y="1396"/>
                  </a:cubicBezTo>
                  <a:cubicBezTo>
                    <a:pt x="12" y="1389"/>
                    <a:pt x="12" y="1389"/>
                    <a:pt x="12" y="1389"/>
                  </a:cubicBezTo>
                  <a:cubicBezTo>
                    <a:pt x="89" y="1345"/>
                    <a:pt x="149" y="1277"/>
                    <a:pt x="185" y="1196"/>
                  </a:cubicBezTo>
                  <a:cubicBezTo>
                    <a:pt x="215" y="1127"/>
                    <a:pt x="248" y="1041"/>
                    <a:pt x="262" y="967"/>
                  </a:cubicBezTo>
                  <a:cubicBezTo>
                    <a:pt x="293" y="834"/>
                    <a:pt x="296" y="422"/>
                    <a:pt x="293" y="235"/>
                  </a:cubicBezTo>
                  <a:cubicBezTo>
                    <a:pt x="292" y="217"/>
                    <a:pt x="304" y="200"/>
                    <a:pt x="321" y="194"/>
                  </a:cubicBezTo>
                  <a:cubicBezTo>
                    <a:pt x="338" y="187"/>
                    <a:pt x="357" y="193"/>
                    <a:pt x="369" y="207"/>
                  </a:cubicBezTo>
                  <a:cubicBezTo>
                    <a:pt x="390" y="233"/>
                    <a:pt x="403" y="268"/>
                    <a:pt x="407" y="321"/>
                  </a:cubicBezTo>
                  <a:cubicBezTo>
                    <a:pt x="418" y="460"/>
                    <a:pt x="434" y="558"/>
                    <a:pt x="448" y="723"/>
                  </a:cubicBezTo>
                  <a:cubicBezTo>
                    <a:pt x="490" y="464"/>
                    <a:pt x="514" y="298"/>
                    <a:pt x="515" y="64"/>
                  </a:cubicBezTo>
                  <a:cubicBezTo>
                    <a:pt x="515" y="45"/>
                    <a:pt x="527" y="27"/>
                    <a:pt x="545" y="20"/>
                  </a:cubicBezTo>
                  <a:cubicBezTo>
                    <a:pt x="563" y="12"/>
                    <a:pt x="584" y="16"/>
                    <a:pt x="598" y="30"/>
                  </a:cubicBezTo>
                  <a:cubicBezTo>
                    <a:pt x="642" y="73"/>
                    <a:pt x="656" y="132"/>
                    <a:pt x="651" y="241"/>
                  </a:cubicBezTo>
                  <a:cubicBezTo>
                    <a:pt x="643" y="415"/>
                    <a:pt x="634" y="560"/>
                    <a:pt x="608" y="778"/>
                  </a:cubicBezTo>
                  <a:cubicBezTo>
                    <a:pt x="682" y="494"/>
                    <a:pt x="731" y="295"/>
                    <a:pt x="746" y="44"/>
                  </a:cubicBezTo>
                  <a:cubicBezTo>
                    <a:pt x="747" y="28"/>
                    <a:pt x="757" y="14"/>
                    <a:pt x="771" y="7"/>
                  </a:cubicBezTo>
                  <a:cubicBezTo>
                    <a:pt x="785" y="0"/>
                    <a:pt x="802" y="1"/>
                    <a:pt x="815" y="10"/>
                  </a:cubicBezTo>
                  <a:cubicBezTo>
                    <a:pt x="876" y="53"/>
                    <a:pt x="877" y="167"/>
                    <a:pt x="857" y="282"/>
                  </a:cubicBezTo>
                  <a:cubicBezTo>
                    <a:pt x="822" y="475"/>
                    <a:pt x="768" y="852"/>
                    <a:pt x="766" y="86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7" name="Freeform 2226">
              <a:extLst>
                <a:ext uri="{FF2B5EF4-FFF2-40B4-BE49-F238E27FC236}">
                  <a16:creationId xmlns:a16="http://schemas.microsoft.com/office/drawing/2014/main" id="{A33B4962-7F7B-4ABC-BA38-52F7EF9A3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3033"/>
              <a:ext cx="212" cy="222"/>
            </a:xfrm>
            <a:custGeom>
              <a:avLst/>
              <a:gdLst>
                <a:gd name="T0" fmla="*/ 1 w 767"/>
                <a:gd name="T1" fmla="*/ 1 h 802"/>
                <a:gd name="T2" fmla="*/ 1 w 767"/>
                <a:gd name="T3" fmla="*/ 1 h 802"/>
                <a:gd name="T4" fmla="*/ 1 w 767"/>
                <a:gd name="T5" fmla="*/ 1 h 802"/>
                <a:gd name="T6" fmla="*/ 1 w 767"/>
                <a:gd name="T7" fmla="*/ 1 h 802"/>
                <a:gd name="T8" fmla="*/ 1 w 767"/>
                <a:gd name="T9" fmla="*/ 1 h 802"/>
                <a:gd name="T10" fmla="*/ 1 w 767"/>
                <a:gd name="T11" fmla="*/ 1 h 802"/>
                <a:gd name="T12" fmla="*/ 0 w 767"/>
                <a:gd name="T13" fmla="*/ 0 h 802"/>
                <a:gd name="T14" fmla="*/ 0 w 767"/>
                <a:gd name="T15" fmla="*/ 0 h 802"/>
                <a:gd name="T16" fmla="*/ 1 w 767"/>
                <a:gd name="T17" fmla="*/ 0 h 802"/>
                <a:gd name="T18" fmla="*/ 1 w 767"/>
                <a:gd name="T19" fmla="*/ 0 h 802"/>
                <a:gd name="T20" fmla="*/ 1 w 767"/>
                <a:gd name="T21" fmla="*/ 0 h 802"/>
                <a:gd name="T22" fmla="*/ 1 w 767"/>
                <a:gd name="T23" fmla="*/ 0 h 802"/>
                <a:gd name="T24" fmla="*/ 1 w 767"/>
                <a:gd name="T25" fmla="*/ 1 h 8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67"/>
                <a:gd name="T40" fmla="*/ 0 h 802"/>
                <a:gd name="T41" fmla="*/ 767 w 767"/>
                <a:gd name="T42" fmla="*/ 802 h 8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67" h="802">
                  <a:moveTo>
                    <a:pt x="767" y="437"/>
                  </a:moveTo>
                  <a:cubicBezTo>
                    <a:pt x="767" y="453"/>
                    <a:pt x="766" y="467"/>
                    <a:pt x="764" y="481"/>
                  </a:cubicBezTo>
                  <a:cubicBezTo>
                    <a:pt x="755" y="531"/>
                    <a:pt x="732" y="568"/>
                    <a:pt x="699" y="587"/>
                  </a:cubicBezTo>
                  <a:cubicBezTo>
                    <a:pt x="327" y="802"/>
                    <a:pt x="327" y="802"/>
                    <a:pt x="327" y="802"/>
                  </a:cubicBezTo>
                  <a:cubicBezTo>
                    <a:pt x="368" y="778"/>
                    <a:pt x="394" y="726"/>
                    <a:pt x="394" y="652"/>
                  </a:cubicBezTo>
                  <a:cubicBezTo>
                    <a:pt x="394" y="580"/>
                    <a:pt x="369" y="500"/>
                    <a:pt x="328" y="428"/>
                  </a:cubicBezTo>
                  <a:cubicBezTo>
                    <a:pt x="287" y="354"/>
                    <a:pt x="228" y="290"/>
                    <a:pt x="163" y="252"/>
                  </a:cubicBezTo>
                  <a:cubicBezTo>
                    <a:pt x="99" y="216"/>
                    <a:pt x="42" y="212"/>
                    <a:pt x="0" y="236"/>
                  </a:cubicBezTo>
                  <a:cubicBezTo>
                    <a:pt x="373" y="21"/>
                    <a:pt x="373" y="21"/>
                    <a:pt x="373" y="21"/>
                  </a:cubicBezTo>
                  <a:cubicBezTo>
                    <a:pt x="406" y="2"/>
                    <a:pt x="450" y="0"/>
                    <a:pt x="498" y="19"/>
                  </a:cubicBezTo>
                  <a:cubicBezTo>
                    <a:pt x="511" y="24"/>
                    <a:pt x="523" y="30"/>
                    <a:pt x="536" y="37"/>
                  </a:cubicBezTo>
                  <a:cubicBezTo>
                    <a:pt x="601" y="74"/>
                    <a:pt x="659" y="139"/>
                    <a:pt x="701" y="213"/>
                  </a:cubicBezTo>
                  <a:cubicBezTo>
                    <a:pt x="742" y="284"/>
                    <a:pt x="767" y="365"/>
                    <a:pt x="767" y="43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8" name="Freeform 2227">
              <a:extLst>
                <a:ext uri="{FF2B5EF4-FFF2-40B4-BE49-F238E27FC236}">
                  <a16:creationId xmlns:a16="http://schemas.microsoft.com/office/drawing/2014/main" id="{06C3CD8D-226A-4184-96DD-0F5E5A7B3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" y="3092"/>
              <a:ext cx="128" cy="169"/>
            </a:xfrm>
            <a:custGeom>
              <a:avLst/>
              <a:gdLst>
                <a:gd name="T0" fmla="*/ 1 w 462"/>
                <a:gd name="T1" fmla="*/ 0 h 614"/>
                <a:gd name="T2" fmla="*/ 1 w 462"/>
                <a:gd name="T3" fmla="*/ 1 h 614"/>
                <a:gd name="T4" fmla="*/ 1 w 462"/>
                <a:gd name="T5" fmla="*/ 1 h 614"/>
                <a:gd name="T6" fmla="*/ 0 w 462"/>
                <a:gd name="T7" fmla="*/ 1 h 614"/>
                <a:gd name="T8" fmla="*/ 0 w 462"/>
                <a:gd name="T9" fmla="*/ 1 h 614"/>
                <a:gd name="T10" fmla="*/ 0 w 462"/>
                <a:gd name="T11" fmla="*/ 0 h 614"/>
                <a:gd name="T12" fmla="*/ 0 w 462"/>
                <a:gd name="T13" fmla="*/ 0 h 614"/>
                <a:gd name="T14" fmla="*/ 0 w 462"/>
                <a:gd name="T15" fmla="*/ 0 h 614"/>
                <a:gd name="T16" fmla="*/ 1 w 462"/>
                <a:gd name="T17" fmla="*/ 0 h 6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2"/>
                <a:gd name="T28" fmla="*/ 0 h 614"/>
                <a:gd name="T29" fmla="*/ 462 w 462"/>
                <a:gd name="T30" fmla="*/ 614 h 6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2" h="614">
                  <a:moveTo>
                    <a:pt x="396" y="216"/>
                  </a:moveTo>
                  <a:cubicBezTo>
                    <a:pt x="437" y="288"/>
                    <a:pt x="462" y="368"/>
                    <a:pt x="462" y="440"/>
                  </a:cubicBezTo>
                  <a:cubicBezTo>
                    <a:pt x="462" y="514"/>
                    <a:pt x="436" y="566"/>
                    <a:pt x="395" y="590"/>
                  </a:cubicBezTo>
                  <a:cubicBezTo>
                    <a:pt x="353" y="614"/>
                    <a:pt x="295" y="611"/>
                    <a:pt x="231" y="574"/>
                  </a:cubicBezTo>
                  <a:cubicBezTo>
                    <a:pt x="167" y="537"/>
                    <a:pt x="110" y="474"/>
                    <a:pt x="68" y="401"/>
                  </a:cubicBezTo>
                  <a:cubicBezTo>
                    <a:pt x="26" y="329"/>
                    <a:pt x="0" y="247"/>
                    <a:pt x="0" y="174"/>
                  </a:cubicBezTo>
                  <a:cubicBezTo>
                    <a:pt x="0" y="100"/>
                    <a:pt x="26" y="48"/>
                    <a:pt x="68" y="24"/>
                  </a:cubicBezTo>
                  <a:cubicBezTo>
                    <a:pt x="110" y="0"/>
                    <a:pt x="167" y="4"/>
                    <a:pt x="231" y="40"/>
                  </a:cubicBezTo>
                  <a:cubicBezTo>
                    <a:pt x="296" y="78"/>
                    <a:pt x="355" y="142"/>
                    <a:pt x="396" y="216"/>
                  </a:cubicBez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9" name="Freeform 2228">
              <a:extLst>
                <a:ext uri="{FF2B5EF4-FFF2-40B4-BE49-F238E27FC236}">
                  <a16:creationId xmlns:a16="http://schemas.microsoft.com/office/drawing/2014/main" id="{A7DFD612-923A-4FC8-A051-20901EBDD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2" y="2649"/>
              <a:ext cx="250" cy="393"/>
            </a:xfrm>
            <a:custGeom>
              <a:avLst/>
              <a:gdLst>
                <a:gd name="T0" fmla="*/ 0 w 906"/>
                <a:gd name="T1" fmla="*/ 2 h 1421"/>
                <a:gd name="T2" fmla="*/ 0 w 906"/>
                <a:gd name="T3" fmla="*/ 2 h 1421"/>
                <a:gd name="T4" fmla="*/ 0 w 906"/>
                <a:gd name="T5" fmla="*/ 2 h 1421"/>
                <a:gd name="T6" fmla="*/ 0 w 906"/>
                <a:gd name="T7" fmla="*/ 2 h 1421"/>
                <a:gd name="T8" fmla="*/ 0 w 906"/>
                <a:gd name="T9" fmla="*/ 2 h 1421"/>
                <a:gd name="T10" fmla="*/ 1 w 906"/>
                <a:gd name="T11" fmla="*/ 2 h 1421"/>
                <a:gd name="T12" fmla="*/ 1 w 906"/>
                <a:gd name="T13" fmla="*/ 0 h 1421"/>
                <a:gd name="T14" fmla="*/ 1 w 906"/>
                <a:gd name="T15" fmla="*/ 0 h 1421"/>
                <a:gd name="T16" fmla="*/ 1 w 906"/>
                <a:gd name="T17" fmla="*/ 0 h 1421"/>
                <a:gd name="T18" fmla="*/ 1 w 906"/>
                <a:gd name="T19" fmla="*/ 1 h 1421"/>
                <a:gd name="T20" fmla="*/ 1 w 906"/>
                <a:gd name="T21" fmla="*/ 1 h 1421"/>
                <a:gd name="T22" fmla="*/ 1 w 906"/>
                <a:gd name="T23" fmla="*/ 1 h 1421"/>
                <a:gd name="T24" fmla="*/ 1 w 906"/>
                <a:gd name="T25" fmla="*/ 0 h 1421"/>
                <a:gd name="T26" fmla="*/ 1 w 906"/>
                <a:gd name="T27" fmla="*/ 0 h 1421"/>
                <a:gd name="T28" fmla="*/ 1 w 906"/>
                <a:gd name="T29" fmla="*/ 0 h 1421"/>
                <a:gd name="T30" fmla="*/ 1 w 906"/>
                <a:gd name="T31" fmla="*/ 0 h 1421"/>
                <a:gd name="T32" fmla="*/ 1 w 906"/>
                <a:gd name="T33" fmla="*/ 1 h 1421"/>
                <a:gd name="T34" fmla="*/ 1 w 906"/>
                <a:gd name="T35" fmla="*/ 0 h 1421"/>
                <a:gd name="T36" fmla="*/ 1 w 906"/>
                <a:gd name="T37" fmla="*/ 0 h 1421"/>
                <a:gd name="T38" fmla="*/ 1 w 906"/>
                <a:gd name="T39" fmla="*/ 0 h 1421"/>
                <a:gd name="T40" fmla="*/ 1 w 906"/>
                <a:gd name="T41" fmla="*/ 1 h 1421"/>
                <a:gd name="T42" fmla="*/ 1 w 906"/>
                <a:gd name="T43" fmla="*/ 1 h 1421"/>
                <a:gd name="T44" fmla="*/ 1 w 906"/>
                <a:gd name="T45" fmla="*/ 1 h 1421"/>
                <a:gd name="T46" fmla="*/ 1 w 906"/>
                <a:gd name="T47" fmla="*/ 1 h 1421"/>
                <a:gd name="T48" fmla="*/ 1 w 906"/>
                <a:gd name="T49" fmla="*/ 1 h 1421"/>
                <a:gd name="T50" fmla="*/ 1 w 906"/>
                <a:gd name="T51" fmla="*/ 0 h 1421"/>
                <a:gd name="T52" fmla="*/ 1 w 906"/>
                <a:gd name="T53" fmla="*/ 0 h 1421"/>
                <a:gd name="T54" fmla="*/ 1 w 906"/>
                <a:gd name="T55" fmla="*/ 0 h 1421"/>
                <a:gd name="T56" fmla="*/ 1 w 906"/>
                <a:gd name="T57" fmla="*/ 1 h 1421"/>
                <a:gd name="T58" fmla="*/ 1 w 906"/>
                <a:gd name="T59" fmla="*/ 1 h 1421"/>
                <a:gd name="T60" fmla="*/ 1 w 906"/>
                <a:gd name="T61" fmla="*/ 1 h 1421"/>
                <a:gd name="T62" fmla="*/ 1 w 906"/>
                <a:gd name="T63" fmla="*/ 0 h 1421"/>
                <a:gd name="T64" fmla="*/ 1 w 906"/>
                <a:gd name="T65" fmla="*/ 0 h 1421"/>
                <a:gd name="T66" fmla="*/ 1 w 906"/>
                <a:gd name="T67" fmla="*/ 0 h 1421"/>
                <a:gd name="T68" fmla="*/ 1 w 906"/>
                <a:gd name="T69" fmla="*/ 0 h 1421"/>
                <a:gd name="T70" fmla="*/ 1 w 906"/>
                <a:gd name="T71" fmla="*/ 1 h 1421"/>
                <a:gd name="T72" fmla="*/ 1 w 906"/>
                <a:gd name="T73" fmla="*/ 1 h 1421"/>
                <a:gd name="T74" fmla="*/ 1 w 906"/>
                <a:gd name="T75" fmla="*/ 1 h 1421"/>
                <a:gd name="T76" fmla="*/ 1 w 906"/>
                <a:gd name="T77" fmla="*/ 1 h 1421"/>
                <a:gd name="T78" fmla="*/ 1 w 906"/>
                <a:gd name="T79" fmla="*/ 1 h 1421"/>
                <a:gd name="T80" fmla="*/ 1 w 906"/>
                <a:gd name="T81" fmla="*/ 0 h 1421"/>
                <a:gd name="T82" fmla="*/ 1 w 906"/>
                <a:gd name="T83" fmla="*/ 0 h 1421"/>
                <a:gd name="T84" fmla="*/ 1 w 906"/>
                <a:gd name="T85" fmla="*/ 0 h 1421"/>
                <a:gd name="T86" fmla="*/ 1 w 906"/>
                <a:gd name="T87" fmla="*/ 2 h 1421"/>
                <a:gd name="T88" fmla="*/ 0 w 906"/>
                <a:gd name="T89" fmla="*/ 2 h 1421"/>
                <a:gd name="T90" fmla="*/ 0 w 906"/>
                <a:gd name="T91" fmla="*/ 2 h 1421"/>
                <a:gd name="T92" fmla="*/ 0 w 906"/>
                <a:gd name="T93" fmla="*/ 2 h 1421"/>
                <a:gd name="T94" fmla="*/ 0 w 906"/>
                <a:gd name="T95" fmla="*/ 2 h 142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06"/>
                <a:gd name="T145" fmla="*/ 0 h 1421"/>
                <a:gd name="T146" fmla="*/ 906 w 906"/>
                <a:gd name="T147" fmla="*/ 1421 h 142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06" h="1421">
                  <a:moveTo>
                    <a:pt x="13" y="1421"/>
                  </a:moveTo>
                  <a:cubicBezTo>
                    <a:pt x="9" y="1421"/>
                    <a:pt x="5" y="1419"/>
                    <a:pt x="3" y="1415"/>
                  </a:cubicBezTo>
                  <a:cubicBezTo>
                    <a:pt x="0" y="1409"/>
                    <a:pt x="2" y="1402"/>
                    <a:pt x="7" y="1398"/>
                  </a:cubicBezTo>
                  <a:cubicBezTo>
                    <a:pt x="19" y="1392"/>
                    <a:pt x="19" y="1392"/>
                    <a:pt x="19" y="1392"/>
                  </a:cubicBezTo>
                  <a:cubicBezTo>
                    <a:pt x="93" y="1349"/>
                    <a:pt x="152" y="1282"/>
                    <a:pt x="187" y="1204"/>
                  </a:cubicBezTo>
                  <a:cubicBezTo>
                    <a:pt x="226" y="1115"/>
                    <a:pt x="251" y="1039"/>
                    <a:pt x="263" y="977"/>
                  </a:cubicBezTo>
                  <a:cubicBezTo>
                    <a:pt x="296" y="838"/>
                    <a:pt x="296" y="404"/>
                    <a:pt x="294" y="248"/>
                  </a:cubicBezTo>
                  <a:cubicBezTo>
                    <a:pt x="293" y="225"/>
                    <a:pt x="308" y="204"/>
                    <a:pt x="330" y="196"/>
                  </a:cubicBezTo>
                  <a:cubicBezTo>
                    <a:pt x="351" y="187"/>
                    <a:pt x="376" y="194"/>
                    <a:pt x="391" y="212"/>
                  </a:cubicBezTo>
                  <a:cubicBezTo>
                    <a:pt x="415" y="240"/>
                    <a:pt x="427" y="279"/>
                    <a:pt x="432" y="333"/>
                  </a:cubicBezTo>
                  <a:cubicBezTo>
                    <a:pt x="437" y="401"/>
                    <a:pt x="444" y="459"/>
                    <a:pt x="451" y="520"/>
                  </a:cubicBezTo>
                  <a:cubicBezTo>
                    <a:pt x="455" y="558"/>
                    <a:pt x="459" y="597"/>
                    <a:pt x="464" y="640"/>
                  </a:cubicBezTo>
                  <a:cubicBezTo>
                    <a:pt x="496" y="437"/>
                    <a:pt x="515" y="284"/>
                    <a:pt x="516" y="77"/>
                  </a:cubicBezTo>
                  <a:cubicBezTo>
                    <a:pt x="516" y="53"/>
                    <a:pt x="531" y="31"/>
                    <a:pt x="553" y="21"/>
                  </a:cubicBezTo>
                  <a:cubicBezTo>
                    <a:pt x="576" y="12"/>
                    <a:pt x="602" y="17"/>
                    <a:pt x="619" y="34"/>
                  </a:cubicBezTo>
                  <a:cubicBezTo>
                    <a:pt x="665" y="79"/>
                    <a:pt x="681" y="141"/>
                    <a:pt x="676" y="254"/>
                  </a:cubicBezTo>
                  <a:cubicBezTo>
                    <a:pt x="670" y="377"/>
                    <a:pt x="664" y="487"/>
                    <a:pt x="651" y="624"/>
                  </a:cubicBezTo>
                  <a:cubicBezTo>
                    <a:pt x="703" y="416"/>
                    <a:pt x="736" y="254"/>
                    <a:pt x="747" y="56"/>
                  </a:cubicBezTo>
                  <a:cubicBezTo>
                    <a:pt x="749" y="36"/>
                    <a:pt x="761" y="18"/>
                    <a:pt x="779" y="9"/>
                  </a:cubicBezTo>
                  <a:cubicBezTo>
                    <a:pt x="797" y="0"/>
                    <a:pt x="819" y="2"/>
                    <a:pt x="835" y="14"/>
                  </a:cubicBezTo>
                  <a:cubicBezTo>
                    <a:pt x="906" y="64"/>
                    <a:pt x="900" y="195"/>
                    <a:pt x="882" y="297"/>
                  </a:cubicBezTo>
                  <a:cubicBezTo>
                    <a:pt x="846" y="495"/>
                    <a:pt x="791" y="875"/>
                    <a:pt x="791" y="878"/>
                  </a:cubicBezTo>
                  <a:cubicBezTo>
                    <a:pt x="790" y="885"/>
                    <a:pt x="784" y="889"/>
                    <a:pt x="777" y="888"/>
                  </a:cubicBezTo>
                  <a:cubicBezTo>
                    <a:pt x="771" y="887"/>
                    <a:pt x="766" y="881"/>
                    <a:pt x="767" y="875"/>
                  </a:cubicBezTo>
                  <a:cubicBezTo>
                    <a:pt x="768" y="872"/>
                    <a:pt x="823" y="491"/>
                    <a:pt x="858" y="293"/>
                  </a:cubicBezTo>
                  <a:cubicBezTo>
                    <a:pt x="882" y="159"/>
                    <a:pt x="869" y="67"/>
                    <a:pt x="821" y="33"/>
                  </a:cubicBezTo>
                  <a:cubicBezTo>
                    <a:pt x="812" y="27"/>
                    <a:pt x="800" y="26"/>
                    <a:pt x="789" y="31"/>
                  </a:cubicBezTo>
                  <a:cubicBezTo>
                    <a:pt x="779" y="36"/>
                    <a:pt x="772" y="46"/>
                    <a:pt x="771" y="57"/>
                  </a:cubicBezTo>
                  <a:cubicBezTo>
                    <a:pt x="756" y="307"/>
                    <a:pt x="709" y="500"/>
                    <a:pt x="633" y="794"/>
                  </a:cubicBezTo>
                  <a:cubicBezTo>
                    <a:pt x="631" y="800"/>
                    <a:pt x="625" y="804"/>
                    <a:pt x="619" y="803"/>
                  </a:cubicBezTo>
                  <a:cubicBezTo>
                    <a:pt x="612" y="802"/>
                    <a:pt x="608" y="796"/>
                    <a:pt x="609" y="790"/>
                  </a:cubicBezTo>
                  <a:cubicBezTo>
                    <a:pt x="636" y="568"/>
                    <a:pt x="644" y="421"/>
                    <a:pt x="652" y="253"/>
                  </a:cubicBezTo>
                  <a:cubicBezTo>
                    <a:pt x="657" y="146"/>
                    <a:pt x="644" y="91"/>
                    <a:pt x="602" y="51"/>
                  </a:cubicBezTo>
                  <a:cubicBezTo>
                    <a:pt x="592" y="41"/>
                    <a:pt x="576" y="38"/>
                    <a:pt x="563" y="44"/>
                  </a:cubicBezTo>
                  <a:cubicBezTo>
                    <a:pt x="549" y="49"/>
                    <a:pt x="540" y="62"/>
                    <a:pt x="540" y="77"/>
                  </a:cubicBezTo>
                  <a:cubicBezTo>
                    <a:pt x="539" y="317"/>
                    <a:pt x="513" y="484"/>
                    <a:pt x="472" y="738"/>
                  </a:cubicBezTo>
                  <a:cubicBezTo>
                    <a:pt x="471" y="744"/>
                    <a:pt x="466" y="748"/>
                    <a:pt x="460" y="748"/>
                  </a:cubicBezTo>
                  <a:cubicBezTo>
                    <a:pt x="454" y="748"/>
                    <a:pt x="449" y="743"/>
                    <a:pt x="449" y="737"/>
                  </a:cubicBezTo>
                  <a:cubicBezTo>
                    <a:pt x="442" y="653"/>
                    <a:pt x="434" y="587"/>
                    <a:pt x="427" y="523"/>
                  </a:cubicBezTo>
                  <a:cubicBezTo>
                    <a:pt x="420" y="461"/>
                    <a:pt x="414" y="403"/>
                    <a:pt x="408" y="335"/>
                  </a:cubicBezTo>
                  <a:cubicBezTo>
                    <a:pt x="404" y="286"/>
                    <a:pt x="393" y="252"/>
                    <a:pt x="373" y="227"/>
                  </a:cubicBezTo>
                  <a:cubicBezTo>
                    <a:pt x="364" y="217"/>
                    <a:pt x="350" y="214"/>
                    <a:pt x="338" y="218"/>
                  </a:cubicBezTo>
                  <a:cubicBezTo>
                    <a:pt x="326" y="223"/>
                    <a:pt x="317" y="235"/>
                    <a:pt x="318" y="248"/>
                  </a:cubicBezTo>
                  <a:cubicBezTo>
                    <a:pt x="320" y="404"/>
                    <a:pt x="320" y="841"/>
                    <a:pt x="287" y="982"/>
                  </a:cubicBezTo>
                  <a:cubicBezTo>
                    <a:pt x="275" y="1045"/>
                    <a:pt x="248" y="1123"/>
                    <a:pt x="209" y="1214"/>
                  </a:cubicBezTo>
                  <a:cubicBezTo>
                    <a:pt x="172" y="1297"/>
                    <a:pt x="109" y="1367"/>
                    <a:pt x="31" y="1413"/>
                  </a:cubicBezTo>
                  <a:cubicBezTo>
                    <a:pt x="19" y="1419"/>
                    <a:pt x="19" y="1419"/>
                    <a:pt x="19" y="1419"/>
                  </a:cubicBezTo>
                  <a:cubicBezTo>
                    <a:pt x="17" y="1420"/>
                    <a:pt x="15" y="1421"/>
                    <a:pt x="13" y="142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0" name="Freeform 2229">
              <a:extLst>
                <a:ext uri="{FF2B5EF4-FFF2-40B4-BE49-F238E27FC236}">
                  <a16:creationId xmlns:a16="http://schemas.microsoft.com/office/drawing/2014/main" id="{14B3955F-9B43-490F-B29F-6F76EE960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" y="2719"/>
              <a:ext cx="299" cy="450"/>
            </a:xfrm>
            <a:custGeom>
              <a:avLst/>
              <a:gdLst>
                <a:gd name="T0" fmla="*/ 0 w 1082"/>
                <a:gd name="T1" fmla="*/ 2 h 1628"/>
                <a:gd name="T2" fmla="*/ 0 w 1082"/>
                <a:gd name="T3" fmla="*/ 2 h 1628"/>
                <a:gd name="T4" fmla="*/ 0 w 1082"/>
                <a:gd name="T5" fmla="*/ 2 h 1628"/>
                <a:gd name="T6" fmla="*/ 1 w 1082"/>
                <a:gd name="T7" fmla="*/ 2 h 1628"/>
                <a:gd name="T8" fmla="*/ 1 w 1082"/>
                <a:gd name="T9" fmla="*/ 2 h 1628"/>
                <a:gd name="T10" fmla="*/ 1 w 1082"/>
                <a:gd name="T11" fmla="*/ 2 h 1628"/>
                <a:gd name="T12" fmla="*/ 1 w 1082"/>
                <a:gd name="T13" fmla="*/ 2 h 1628"/>
                <a:gd name="T14" fmla="*/ 2 w 1082"/>
                <a:gd name="T15" fmla="*/ 1 h 1628"/>
                <a:gd name="T16" fmla="*/ 2 w 1082"/>
                <a:gd name="T17" fmla="*/ 1 h 1628"/>
                <a:gd name="T18" fmla="*/ 2 w 1082"/>
                <a:gd name="T19" fmla="*/ 1 h 1628"/>
                <a:gd name="T20" fmla="*/ 1 w 1082"/>
                <a:gd name="T21" fmla="*/ 1 h 1628"/>
                <a:gd name="T22" fmla="*/ 1 w 1082"/>
                <a:gd name="T23" fmla="*/ 2 h 1628"/>
                <a:gd name="T24" fmla="*/ 1 w 1082"/>
                <a:gd name="T25" fmla="*/ 2 h 1628"/>
                <a:gd name="T26" fmla="*/ 1 w 1082"/>
                <a:gd name="T27" fmla="*/ 2 h 1628"/>
                <a:gd name="T28" fmla="*/ 1 w 1082"/>
                <a:gd name="T29" fmla="*/ 1 h 1628"/>
                <a:gd name="T30" fmla="*/ 1 w 1082"/>
                <a:gd name="T31" fmla="*/ 0 h 1628"/>
                <a:gd name="T32" fmla="*/ 1 w 1082"/>
                <a:gd name="T33" fmla="*/ 0 h 1628"/>
                <a:gd name="T34" fmla="*/ 1 w 1082"/>
                <a:gd name="T35" fmla="*/ 0 h 1628"/>
                <a:gd name="T36" fmla="*/ 1 w 1082"/>
                <a:gd name="T37" fmla="*/ 1 h 1628"/>
                <a:gd name="T38" fmla="*/ 1 w 1082"/>
                <a:gd name="T39" fmla="*/ 1 h 1628"/>
                <a:gd name="T40" fmla="*/ 1 w 1082"/>
                <a:gd name="T41" fmla="*/ 1 h 1628"/>
                <a:gd name="T42" fmla="*/ 1 w 1082"/>
                <a:gd name="T43" fmla="*/ 1 h 1628"/>
                <a:gd name="T44" fmla="*/ 1 w 1082"/>
                <a:gd name="T45" fmla="*/ 1 h 1628"/>
                <a:gd name="T46" fmla="*/ 1 w 1082"/>
                <a:gd name="T47" fmla="*/ 0 h 1628"/>
                <a:gd name="T48" fmla="*/ 1 w 1082"/>
                <a:gd name="T49" fmla="*/ 0 h 1628"/>
                <a:gd name="T50" fmla="*/ 1 w 1082"/>
                <a:gd name="T51" fmla="*/ 0 h 1628"/>
                <a:gd name="T52" fmla="*/ 1 w 1082"/>
                <a:gd name="T53" fmla="*/ 1 h 1628"/>
                <a:gd name="T54" fmla="*/ 1 w 1082"/>
                <a:gd name="T55" fmla="*/ 2 h 1628"/>
                <a:gd name="T56" fmla="*/ 1 w 1082"/>
                <a:gd name="T57" fmla="*/ 2 h 1628"/>
                <a:gd name="T58" fmla="*/ 1 w 1082"/>
                <a:gd name="T59" fmla="*/ 2 h 1628"/>
                <a:gd name="T60" fmla="*/ 1 w 1082"/>
                <a:gd name="T61" fmla="*/ 1 h 1628"/>
                <a:gd name="T62" fmla="*/ 1 w 1082"/>
                <a:gd name="T63" fmla="*/ 1 h 1628"/>
                <a:gd name="T64" fmla="*/ 2 w 1082"/>
                <a:gd name="T65" fmla="*/ 1 h 1628"/>
                <a:gd name="T66" fmla="*/ 2 w 1082"/>
                <a:gd name="T67" fmla="*/ 1 h 1628"/>
                <a:gd name="T68" fmla="*/ 2 w 1082"/>
                <a:gd name="T69" fmla="*/ 1 h 1628"/>
                <a:gd name="T70" fmla="*/ 2 w 1082"/>
                <a:gd name="T71" fmla="*/ 2 h 1628"/>
                <a:gd name="T72" fmla="*/ 1 w 1082"/>
                <a:gd name="T73" fmla="*/ 2 h 1628"/>
                <a:gd name="T74" fmla="*/ 1 w 1082"/>
                <a:gd name="T75" fmla="*/ 2 h 1628"/>
                <a:gd name="T76" fmla="*/ 1 w 1082"/>
                <a:gd name="T77" fmla="*/ 2 h 1628"/>
                <a:gd name="T78" fmla="*/ 0 w 1082"/>
                <a:gd name="T79" fmla="*/ 2 h 1628"/>
                <a:gd name="T80" fmla="*/ 0 w 1082"/>
                <a:gd name="T81" fmla="*/ 2 h 16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82"/>
                <a:gd name="T124" fmla="*/ 0 h 1628"/>
                <a:gd name="T125" fmla="*/ 1082 w 1082"/>
                <a:gd name="T126" fmla="*/ 1628 h 16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82" h="1628">
                  <a:moveTo>
                    <a:pt x="14" y="1628"/>
                  </a:moveTo>
                  <a:cubicBezTo>
                    <a:pt x="9" y="1628"/>
                    <a:pt x="5" y="1626"/>
                    <a:pt x="3" y="1622"/>
                  </a:cubicBezTo>
                  <a:cubicBezTo>
                    <a:pt x="0" y="1616"/>
                    <a:pt x="2" y="1609"/>
                    <a:pt x="8" y="1606"/>
                  </a:cubicBezTo>
                  <a:cubicBezTo>
                    <a:pt x="433" y="1360"/>
                    <a:pt x="433" y="1360"/>
                    <a:pt x="433" y="1360"/>
                  </a:cubicBezTo>
                  <a:cubicBezTo>
                    <a:pt x="512" y="1314"/>
                    <a:pt x="589" y="1258"/>
                    <a:pt x="657" y="1198"/>
                  </a:cubicBezTo>
                  <a:cubicBezTo>
                    <a:pt x="723" y="1139"/>
                    <a:pt x="781" y="1093"/>
                    <a:pt x="858" y="1039"/>
                  </a:cubicBezTo>
                  <a:cubicBezTo>
                    <a:pt x="882" y="1022"/>
                    <a:pt x="904" y="1002"/>
                    <a:pt x="923" y="981"/>
                  </a:cubicBezTo>
                  <a:cubicBezTo>
                    <a:pt x="1047" y="841"/>
                    <a:pt x="1047" y="841"/>
                    <a:pt x="1047" y="841"/>
                  </a:cubicBezTo>
                  <a:cubicBezTo>
                    <a:pt x="1054" y="832"/>
                    <a:pt x="1057" y="821"/>
                    <a:pt x="1054" y="810"/>
                  </a:cubicBezTo>
                  <a:cubicBezTo>
                    <a:pt x="1051" y="799"/>
                    <a:pt x="1042" y="791"/>
                    <a:pt x="1032" y="787"/>
                  </a:cubicBezTo>
                  <a:cubicBezTo>
                    <a:pt x="993" y="775"/>
                    <a:pt x="934" y="776"/>
                    <a:pt x="886" y="817"/>
                  </a:cubicBezTo>
                  <a:cubicBezTo>
                    <a:pt x="842" y="862"/>
                    <a:pt x="734" y="932"/>
                    <a:pt x="650" y="960"/>
                  </a:cubicBezTo>
                  <a:cubicBezTo>
                    <a:pt x="640" y="963"/>
                    <a:pt x="630" y="962"/>
                    <a:pt x="623" y="956"/>
                  </a:cubicBezTo>
                  <a:cubicBezTo>
                    <a:pt x="615" y="949"/>
                    <a:pt x="611" y="940"/>
                    <a:pt x="612" y="930"/>
                  </a:cubicBezTo>
                  <a:cubicBezTo>
                    <a:pt x="628" y="781"/>
                    <a:pt x="661" y="624"/>
                    <a:pt x="710" y="452"/>
                  </a:cubicBezTo>
                  <a:cubicBezTo>
                    <a:pt x="758" y="287"/>
                    <a:pt x="801" y="110"/>
                    <a:pt x="758" y="40"/>
                  </a:cubicBezTo>
                  <a:cubicBezTo>
                    <a:pt x="753" y="30"/>
                    <a:pt x="742" y="25"/>
                    <a:pt x="731" y="27"/>
                  </a:cubicBezTo>
                  <a:cubicBezTo>
                    <a:pt x="720" y="29"/>
                    <a:pt x="711" y="37"/>
                    <a:pt x="709" y="48"/>
                  </a:cubicBezTo>
                  <a:cubicBezTo>
                    <a:pt x="657" y="266"/>
                    <a:pt x="605" y="411"/>
                    <a:pt x="525" y="625"/>
                  </a:cubicBezTo>
                  <a:cubicBezTo>
                    <a:pt x="524" y="630"/>
                    <a:pt x="519" y="634"/>
                    <a:pt x="514" y="634"/>
                  </a:cubicBezTo>
                  <a:cubicBezTo>
                    <a:pt x="507" y="634"/>
                    <a:pt x="502" y="628"/>
                    <a:pt x="502" y="622"/>
                  </a:cubicBezTo>
                  <a:cubicBezTo>
                    <a:pt x="502" y="620"/>
                    <a:pt x="502" y="619"/>
                    <a:pt x="503" y="618"/>
                  </a:cubicBezTo>
                  <a:cubicBezTo>
                    <a:pt x="503" y="617"/>
                    <a:pt x="503" y="617"/>
                    <a:pt x="503" y="617"/>
                  </a:cubicBezTo>
                  <a:cubicBezTo>
                    <a:pt x="582" y="404"/>
                    <a:pt x="634" y="259"/>
                    <a:pt x="685" y="42"/>
                  </a:cubicBezTo>
                  <a:cubicBezTo>
                    <a:pt x="690" y="22"/>
                    <a:pt x="707" y="6"/>
                    <a:pt x="727" y="3"/>
                  </a:cubicBezTo>
                  <a:cubicBezTo>
                    <a:pt x="748" y="0"/>
                    <a:pt x="768" y="9"/>
                    <a:pt x="779" y="27"/>
                  </a:cubicBezTo>
                  <a:cubicBezTo>
                    <a:pt x="826" y="105"/>
                    <a:pt x="785" y="280"/>
                    <a:pt x="734" y="458"/>
                  </a:cubicBezTo>
                  <a:cubicBezTo>
                    <a:pt x="684" y="629"/>
                    <a:pt x="652" y="785"/>
                    <a:pt x="636" y="933"/>
                  </a:cubicBezTo>
                  <a:cubicBezTo>
                    <a:pt x="636" y="934"/>
                    <a:pt x="636" y="936"/>
                    <a:pt x="638" y="937"/>
                  </a:cubicBezTo>
                  <a:cubicBezTo>
                    <a:pt x="639" y="938"/>
                    <a:pt x="640" y="938"/>
                    <a:pt x="642" y="938"/>
                  </a:cubicBezTo>
                  <a:cubicBezTo>
                    <a:pt x="723" y="910"/>
                    <a:pt x="827" y="843"/>
                    <a:pt x="869" y="800"/>
                  </a:cubicBezTo>
                  <a:cubicBezTo>
                    <a:pt x="869" y="800"/>
                    <a:pt x="869" y="799"/>
                    <a:pt x="870" y="799"/>
                  </a:cubicBezTo>
                  <a:cubicBezTo>
                    <a:pt x="926" y="751"/>
                    <a:pt x="994" y="750"/>
                    <a:pt x="1039" y="764"/>
                  </a:cubicBezTo>
                  <a:cubicBezTo>
                    <a:pt x="1058" y="770"/>
                    <a:pt x="1072" y="785"/>
                    <a:pt x="1077" y="804"/>
                  </a:cubicBezTo>
                  <a:cubicBezTo>
                    <a:pt x="1082" y="822"/>
                    <a:pt x="1077" y="842"/>
                    <a:pt x="1065" y="857"/>
                  </a:cubicBezTo>
                  <a:cubicBezTo>
                    <a:pt x="941" y="997"/>
                    <a:pt x="941" y="997"/>
                    <a:pt x="941" y="997"/>
                  </a:cubicBezTo>
                  <a:cubicBezTo>
                    <a:pt x="921" y="1020"/>
                    <a:pt x="897" y="1041"/>
                    <a:pt x="872" y="1058"/>
                  </a:cubicBezTo>
                  <a:cubicBezTo>
                    <a:pt x="795" y="1112"/>
                    <a:pt x="738" y="1158"/>
                    <a:pt x="673" y="1216"/>
                  </a:cubicBezTo>
                  <a:cubicBezTo>
                    <a:pt x="604" y="1277"/>
                    <a:pt x="525" y="1334"/>
                    <a:pt x="445" y="1381"/>
                  </a:cubicBezTo>
                  <a:cubicBezTo>
                    <a:pt x="20" y="1626"/>
                    <a:pt x="20" y="1626"/>
                    <a:pt x="20" y="1626"/>
                  </a:cubicBezTo>
                  <a:cubicBezTo>
                    <a:pt x="18" y="1627"/>
                    <a:pt x="16" y="1628"/>
                    <a:pt x="14" y="1628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1" name="Freeform 2230">
              <a:extLst>
                <a:ext uri="{FF2B5EF4-FFF2-40B4-BE49-F238E27FC236}">
                  <a16:creationId xmlns:a16="http://schemas.microsoft.com/office/drawing/2014/main" id="{EC51D421-E977-4FAF-83BD-D08B5DF56A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6" y="3088"/>
              <a:ext cx="134" cy="174"/>
            </a:xfrm>
            <a:custGeom>
              <a:avLst/>
              <a:gdLst>
                <a:gd name="T0" fmla="*/ 1 w 486"/>
                <a:gd name="T1" fmla="*/ 1 h 631"/>
                <a:gd name="T2" fmla="*/ 0 w 486"/>
                <a:gd name="T3" fmla="*/ 1 h 631"/>
                <a:gd name="T4" fmla="*/ 0 w 486"/>
                <a:gd name="T5" fmla="*/ 1 h 631"/>
                <a:gd name="T6" fmla="*/ 0 w 486"/>
                <a:gd name="T7" fmla="*/ 0 h 631"/>
                <a:gd name="T8" fmla="*/ 0 w 486"/>
                <a:gd name="T9" fmla="*/ 0 h 631"/>
                <a:gd name="T10" fmla="*/ 0 w 486"/>
                <a:gd name="T11" fmla="*/ 0 h 631"/>
                <a:gd name="T12" fmla="*/ 1 w 486"/>
                <a:gd name="T13" fmla="*/ 0 h 631"/>
                <a:gd name="T14" fmla="*/ 1 w 486"/>
                <a:gd name="T15" fmla="*/ 1 h 631"/>
                <a:gd name="T16" fmla="*/ 1 w 486"/>
                <a:gd name="T17" fmla="*/ 1 h 631"/>
                <a:gd name="T18" fmla="*/ 1 w 486"/>
                <a:gd name="T19" fmla="*/ 1 h 631"/>
                <a:gd name="T20" fmla="*/ 0 w 486"/>
                <a:gd name="T21" fmla="*/ 0 h 631"/>
                <a:gd name="T22" fmla="*/ 0 w 486"/>
                <a:gd name="T23" fmla="*/ 0 h 631"/>
                <a:gd name="T24" fmla="*/ 0 w 486"/>
                <a:gd name="T25" fmla="*/ 1 h 631"/>
                <a:gd name="T26" fmla="*/ 0 w 486"/>
                <a:gd name="T27" fmla="*/ 1 h 631"/>
                <a:gd name="T28" fmla="*/ 1 w 486"/>
                <a:gd name="T29" fmla="*/ 1 h 631"/>
                <a:gd name="T30" fmla="*/ 1 w 486"/>
                <a:gd name="T31" fmla="*/ 1 h 631"/>
                <a:gd name="T32" fmla="*/ 1 w 486"/>
                <a:gd name="T33" fmla="*/ 0 h 631"/>
                <a:gd name="T34" fmla="*/ 0 w 486"/>
                <a:gd name="T35" fmla="*/ 0 h 631"/>
                <a:gd name="T36" fmla="*/ 0 w 486"/>
                <a:gd name="T37" fmla="*/ 0 h 63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6"/>
                <a:gd name="T58" fmla="*/ 0 h 631"/>
                <a:gd name="T59" fmla="*/ 486 w 486"/>
                <a:gd name="T60" fmla="*/ 631 h 63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6" h="631">
                  <a:moveTo>
                    <a:pt x="346" y="631"/>
                  </a:moveTo>
                  <a:cubicBezTo>
                    <a:pt x="313" y="631"/>
                    <a:pt x="275" y="620"/>
                    <a:pt x="237" y="598"/>
                  </a:cubicBezTo>
                  <a:cubicBezTo>
                    <a:pt x="174" y="561"/>
                    <a:pt x="114" y="499"/>
                    <a:pt x="70" y="421"/>
                  </a:cubicBezTo>
                  <a:cubicBezTo>
                    <a:pt x="25" y="344"/>
                    <a:pt x="0" y="261"/>
                    <a:pt x="0" y="188"/>
                  </a:cubicBezTo>
                  <a:cubicBezTo>
                    <a:pt x="0" y="112"/>
                    <a:pt x="27" y="55"/>
                    <a:pt x="74" y="28"/>
                  </a:cubicBezTo>
                  <a:cubicBezTo>
                    <a:pt x="121" y="0"/>
                    <a:pt x="184" y="6"/>
                    <a:pt x="249" y="44"/>
                  </a:cubicBezTo>
                  <a:cubicBezTo>
                    <a:pt x="314" y="81"/>
                    <a:pt x="374" y="145"/>
                    <a:pt x="419" y="224"/>
                  </a:cubicBezTo>
                  <a:cubicBezTo>
                    <a:pt x="462" y="301"/>
                    <a:pt x="486" y="382"/>
                    <a:pt x="486" y="454"/>
                  </a:cubicBezTo>
                  <a:cubicBezTo>
                    <a:pt x="486" y="530"/>
                    <a:pt x="460" y="587"/>
                    <a:pt x="413" y="614"/>
                  </a:cubicBezTo>
                  <a:cubicBezTo>
                    <a:pt x="393" y="626"/>
                    <a:pt x="370" y="631"/>
                    <a:pt x="346" y="631"/>
                  </a:cubicBezTo>
                  <a:close/>
                  <a:moveTo>
                    <a:pt x="86" y="49"/>
                  </a:moveTo>
                  <a:cubicBezTo>
                    <a:pt x="46" y="72"/>
                    <a:pt x="24" y="121"/>
                    <a:pt x="24" y="188"/>
                  </a:cubicBezTo>
                  <a:cubicBezTo>
                    <a:pt x="24" y="257"/>
                    <a:pt x="48" y="336"/>
                    <a:pt x="90" y="409"/>
                  </a:cubicBezTo>
                  <a:cubicBezTo>
                    <a:pt x="133" y="483"/>
                    <a:pt x="189" y="543"/>
                    <a:pt x="249" y="577"/>
                  </a:cubicBezTo>
                  <a:cubicBezTo>
                    <a:pt x="307" y="611"/>
                    <a:pt x="361" y="616"/>
                    <a:pt x="401" y="593"/>
                  </a:cubicBezTo>
                  <a:cubicBezTo>
                    <a:pt x="440" y="571"/>
                    <a:pt x="462" y="521"/>
                    <a:pt x="462" y="454"/>
                  </a:cubicBezTo>
                  <a:cubicBezTo>
                    <a:pt x="462" y="386"/>
                    <a:pt x="439" y="309"/>
                    <a:pt x="398" y="236"/>
                  </a:cubicBezTo>
                  <a:cubicBezTo>
                    <a:pt x="355" y="161"/>
                    <a:pt x="298" y="100"/>
                    <a:pt x="237" y="65"/>
                  </a:cubicBezTo>
                  <a:cubicBezTo>
                    <a:pt x="179" y="31"/>
                    <a:pt x="126" y="26"/>
                    <a:pt x="86" y="4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2" name="Freeform 2231">
              <a:extLst>
                <a:ext uri="{FF2B5EF4-FFF2-40B4-BE49-F238E27FC236}">
                  <a16:creationId xmlns:a16="http://schemas.microsoft.com/office/drawing/2014/main" id="{8379163C-D650-4897-A805-EA3F06DF9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" y="3030"/>
              <a:ext cx="219" cy="228"/>
            </a:xfrm>
            <a:custGeom>
              <a:avLst/>
              <a:gdLst>
                <a:gd name="T0" fmla="*/ 1 w 793"/>
                <a:gd name="T1" fmla="*/ 1 h 826"/>
                <a:gd name="T2" fmla="*/ 1 w 793"/>
                <a:gd name="T3" fmla="*/ 1 h 826"/>
                <a:gd name="T4" fmla="*/ 1 w 793"/>
                <a:gd name="T5" fmla="*/ 1 h 826"/>
                <a:gd name="T6" fmla="*/ 1 w 793"/>
                <a:gd name="T7" fmla="*/ 1 h 826"/>
                <a:gd name="T8" fmla="*/ 1 w 793"/>
                <a:gd name="T9" fmla="*/ 1 h 826"/>
                <a:gd name="T10" fmla="*/ 1 w 793"/>
                <a:gd name="T11" fmla="*/ 1 h 826"/>
                <a:gd name="T12" fmla="*/ 1 w 793"/>
                <a:gd name="T13" fmla="*/ 0 h 826"/>
                <a:gd name="T14" fmla="*/ 1 w 793"/>
                <a:gd name="T15" fmla="*/ 0 h 826"/>
                <a:gd name="T16" fmla="*/ 1 w 793"/>
                <a:gd name="T17" fmla="*/ 0 h 826"/>
                <a:gd name="T18" fmla="*/ 1 w 793"/>
                <a:gd name="T19" fmla="*/ 0 h 826"/>
                <a:gd name="T20" fmla="*/ 0 w 793"/>
                <a:gd name="T21" fmla="*/ 1 h 826"/>
                <a:gd name="T22" fmla="*/ 0 w 793"/>
                <a:gd name="T23" fmla="*/ 0 h 826"/>
                <a:gd name="T24" fmla="*/ 0 w 793"/>
                <a:gd name="T25" fmla="*/ 0 h 826"/>
                <a:gd name="T26" fmla="*/ 1 w 793"/>
                <a:gd name="T27" fmla="*/ 0 h 826"/>
                <a:gd name="T28" fmla="*/ 1 w 793"/>
                <a:gd name="T29" fmla="*/ 0 h 826"/>
                <a:gd name="T30" fmla="*/ 1 w 793"/>
                <a:gd name="T31" fmla="*/ 0 h 826"/>
                <a:gd name="T32" fmla="*/ 1 w 793"/>
                <a:gd name="T33" fmla="*/ 0 h 826"/>
                <a:gd name="T34" fmla="*/ 1 w 793"/>
                <a:gd name="T35" fmla="*/ 1 h 826"/>
                <a:gd name="T36" fmla="*/ 1 w 793"/>
                <a:gd name="T37" fmla="*/ 1 h 826"/>
                <a:gd name="T38" fmla="*/ 1 w 793"/>
                <a:gd name="T39" fmla="*/ 1 h 826"/>
                <a:gd name="T40" fmla="*/ 1 w 793"/>
                <a:gd name="T41" fmla="*/ 1 h 826"/>
                <a:gd name="T42" fmla="*/ 1 w 793"/>
                <a:gd name="T43" fmla="*/ 1 h 82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93"/>
                <a:gd name="T67" fmla="*/ 0 h 826"/>
                <a:gd name="T68" fmla="*/ 793 w 793"/>
                <a:gd name="T69" fmla="*/ 826 h 82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93" h="826">
                  <a:moveTo>
                    <a:pt x="341" y="826"/>
                  </a:moveTo>
                  <a:cubicBezTo>
                    <a:pt x="336" y="826"/>
                    <a:pt x="332" y="824"/>
                    <a:pt x="330" y="820"/>
                  </a:cubicBezTo>
                  <a:cubicBezTo>
                    <a:pt x="327" y="814"/>
                    <a:pt x="329" y="807"/>
                    <a:pt x="335" y="803"/>
                  </a:cubicBezTo>
                  <a:cubicBezTo>
                    <a:pt x="707" y="588"/>
                    <a:pt x="707" y="588"/>
                    <a:pt x="707" y="588"/>
                  </a:cubicBezTo>
                  <a:cubicBezTo>
                    <a:pt x="738" y="571"/>
                    <a:pt x="758" y="537"/>
                    <a:pt x="766" y="491"/>
                  </a:cubicBezTo>
                  <a:cubicBezTo>
                    <a:pt x="768" y="478"/>
                    <a:pt x="769" y="464"/>
                    <a:pt x="769" y="449"/>
                  </a:cubicBezTo>
                  <a:cubicBezTo>
                    <a:pt x="769" y="381"/>
                    <a:pt x="746" y="303"/>
                    <a:pt x="705" y="231"/>
                  </a:cubicBezTo>
                  <a:cubicBezTo>
                    <a:pt x="662" y="156"/>
                    <a:pt x="605" y="95"/>
                    <a:pt x="544" y="59"/>
                  </a:cubicBezTo>
                  <a:cubicBezTo>
                    <a:pt x="532" y="52"/>
                    <a:pt x="519" y="46"/>
                    <a:pt x="508" y="42"/>
                  </a:cubicBezTo>
                  <a:cubicBezTo>
                    <a:pt x="464" y="25"/>
                    <a:pt x="424" y="25"/>
                    <a:pt x="393" y="43"/>
                  </a:cubicBezTo>
                  <a:cubicBezTo>
                    <a:pt x="20" y="259"/>
                    <a:pt x="20" y="259"/>
                    <a:pt x="20" y="259"/>
                  </a:cubicBezTo>
                  <a:cubicBezTo>
                    <a:pt x="14" y="262"/>
                    <a:pt x="7" y="260"/>
                    <a:pt x="4" y="254"/>
                  </a:cubicBezTo>
                  <a:cubicBezTo>
                    <a:pt x="0" y="249"/>
                    <a:pt x="2" y="241"/>
                    <a:pt x="8" y="238"/>
                  </a:cubicBezTo>
                  <a:cubicBezTo>
                    <a:pt x="381" y="23"/>
                    <a:pt x="381" y="23"/>
                    <a:pt x="381" y="23"/>
                  </a:cubicBezTo>
                  <a:cubicBezTo>
                    <a:pt x="418" y="1"/>
                    <a:pt x="465" y="0"/>
                    <a:pt x="517" y="20"/>
                  </a:cubicBezTo>
                  <a:cubicBezTo>
                    <a:pt x="529" y="24"/>
                    <a:pt x="542" y="31"/>
                    <a:pt x="556" y="39"/>
                  </a:cubicBezTo>
                  <a:cubicBezTo>
                    <a:pt x="621" y="76"/>
                    <a:pt x="681" y="140"/>
                    <a:pt x="726" y="219"/>
                  </a:cubicBezTo>
                  <a:cubicBezTo>
                    <a:pt x="769" y="295"/>
                    <a:pt x="793" y="377"/>
                    <a:pt x="793" y="449"/>
                  </a:cubicBezTo>
                  <a:cubicBezTo>
                    <a:pt x="793" y="465"/>
                    <a:pt x="792" y="480"/>
                    <a:pt x="789" y="495"/>
                  </a:cubicBezTo>
                  <a:cubicBezTo>
                    <a:pt x="781" y="548"/>
                    <a:pt x="757" y="588"/>
                    <a:pt x="719" y="609"/>
                  </a:cubicBezTo>
                  <a:cubicBezTo>
                    <a:pt x="347" y="824"/>
                    <a:pt x="347" y="824"/>
                    <a:pt x="347" y="824"/>
                  </a:cubicBezTo>
                  <a:cubicBezTo>
                    <a:pt x="345" y="825"/>
                    <a:pt x="343" y="826"/>
                    <a:pt x="341" y="8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3" name="Freeform 2232">
              <a:extLst>
                <a:ext uri="{FF2B5EF4-FFF2-40B4-BE49-F238E27FC236}">
                  <a16:creationId xmlns:a16="http://schemas.microsoft.com/office/drawing/2014/main" id="{337C9F06-C75C-45BD-AB5F-A5BC5C0AF0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8" y="3580"/>
              <a:ext cx="347" cy="200"/>
            </a:xfrm>
            <a:custGeom>
              <a:avLst/>
              <a:gdLst>
                <a:gd name="T0" fmla="*/ 1 w 1256"/>
                <a:gd name="T1" fmla="*/ 0 h 725"/>
                <a:gd name="T2" fmla="*/ 2 w 1256"/>
                <a:gd name="T3" fmla="*/ 1 h 725"/>
                <a:gd name="T4" fmla="*/ 1 w 1256"/>
                <a:gd name="T5" fmla="*/ 1 h 725"/>
                <a:gd name="T6" fmla="*/ 0 w 1256"/>
                <a:gd name="T7" fmla="*/ 1 h 725"/>
                <a:gd name="T8" fmla="*/ 1 w 1256"/>
                <a:gd name="T9" fmla="*/ 0 h 725"/>
                <a:gd name="T10" fmla="*/ 1 w 1256"/>
                <a:gd name="T11" fmla="*/ 1 h 725"/>
                <a:gd name="T12" fmla="*/ 1 w 1256"/>
                <a:gd name="T13" fmla="*/ 1 h 725"/>
                <a:gd name="T14" fmla="*/ 1 w 1256"/>
                <a:gd name="T15" fmla="*/ 1 h 725"/>
                <a:gd name="T16" fmla="*/ 1 w 1256"/>
                <a:gd name="T17" fmla="*/ 1 h 725"/>
                <a:gd name="T18" fmla="*/ 1 w 1256"/>
                <a:gd name="T19" fmla="*/ 1 h 725"/>
                <a:gd name="T20" fmla="*/ 1 w 1256"/>
                <a:gd name="T21" fmla="*/ 1 h 725"/>
                <a:gd name="T22" fmla="*/ 1 w 1256"/>
                <a:gd name="T23" fmla="*/ 1 h 7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56"/>
                <a:gd name="T37" fmla="*/ 0 h 725"/>
                <a:gd name="T38" fmla="*/ 1256 w 1256"/>
                <a:gd name="T39" fmla="*/ 725 h 7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56" h="725">
                  <a:moveTo>
                    <a:pt x="763" y="0"/>
                  </a:moveTo>
                  <a:cubicBezTo>
                    <a:pt x="1256" y="285"/>
                    <a:pt x="1256" y="285"/>
                    <a:pt x="1256" y="285"/>
                  </a:cubicBezTo>
                  <a:cubicBezTo>
                    <a:pt x="493" y="725"/>
                    <a:pt x="493" y="725"/>
                    <a:pt x="493" y="725"/>
                  </a:cubicBezTo>
                  <a:cubicBezTo>
                    <a:pt x="0" y="441"/>
                    <a:pt x="0" y="441"/>
                    <a:pt x="0" y="441"/>
                  </a:cubicBezTo>
                  <a:lnTo>
                    <a:pt x="763" y="0"/>
                  </a:lnTo>
                  <a:close/>
                  <a:moveTo>
                    <a:pt x="685" y="447"/>
                  </a:moveTo>
                  <a:cubicBezTo>
                    <a:pt x="686" y="416"/>
                    <a:pt x="665" y="384"/>
                    <a:pt x="624" y="360"/>
                  </a:cubicBezTo>
                  <a:cubicBezTo>
                    <a:pt x="542" y="313"/>
                    <a:pt x="410" y="313"/>
                    <a:pt x="329" y="360"/>
                  </a:cubicBezTo>
                  <a:cubicBezTo>
                    <a:pt x="248" y="407"/>
                    <a:pt x="248" y="483"/>
                    <a:pt x="329" y="530"/>
                  </a:cubicBezTo>
                  <a:cubicBezTo>
                    <a:pt x="370" y="554"/>
                    <a:pt x="425" y="566"/>
                    <a:pt x="479" y="566"/>
                  </a:cubicBezTo>
                  <a:cubicBezTo>
                    <a:pt x="532" y="565"/>
                    <a:pt x="584" y="554"/>
                    <a:pt x="624" y="530"/>
                  </a:cubicBezTo>
                  <a:cubicBezTo>
                    <a:pt x="664" y="507"/>
                    <a:pt x="684" y="477"/>
                    <a:pt x="685" y="4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4" name="Freeform 2233">
              <a:extLst>
                <a:ext uri="{FF2B5EF4-FFF2-40B4-BE49-F238E27FC236}">
                  <a16:creationId xmlns:a16="http://schemas.microsoft.com/office/drawing/2014/main" id="{905AECA2-E729-473D-AD13-51DF54A955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70" y="3604"/>
              <a:ext cx="87" cy="50"/>
            </a:xfrm>
            <a:custGeom>
              <a:avLst/>
              <a:gdLst>
                <a:gd name="T0" fmla="*/ 0 w 315"/>
                <a:gd name="T1" fmla="*/ 0 h 182"/>
                <a:gd name="T2" fmla="*/ 1 w 315"/>
                <a:gd name="T3" fmla="*/ 0 h 182"/>
                <a:gd name="T4" fmla="*/ 0 w 315"/>
                <a:gd name="T5" fmla="*/ 0 h 182"/>
                <a:gd name="T6" fmla="*/ 0 w 315"/>
                <a:gd name="T7" fmla="*/ 0 h 182"/>
                <a:gd name="T8" fmla="*/ 0 w 315"/>
                <a:gd name="T9" fmla="*/ 0 h 182"/>
                <a:gd name="T10" fmla="*/ 0 w 315"/>
                <a:gd name="T11" fmla="*/ 0 h 182"/>
                <a:gd name="T12" fmla="*/ 0 w 315"/>
                <a:gd name="T13" fmla="*/ 0 h 182"/>
                <a:gd name="T14" fmla="*/ 0 w 315"/>
                <a:gd name="T15" fmla="*/ 0 h 182"/>
                <a:gd name="T16" fmla="*/ 0 w 315"/>
                <a:gd name="T17" fmla="*/ 0 h 182"/>
                <a:gd name="T18" fmla="*/ 0 w 315"/>
                <a:gd name="T19" fmla="*/ 0 h 182"/>
                <a:gd name="T20" fmla="*/ 0 w 315"/>
                <a:gd name="T21" fmla="*/ 0 h 1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5"/>
                <a:gd name="T34" fmla="*/ 0 h 182"/>
                <a:gd name="T35" fmla="*/ 315 w 315"/>
                <a:gd name="T36" fmla="*/ 182 h 18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5" h="182">
                  <a:moveTo>
                    <a:pt x="219" y="28"/>
                  </a:moveTo>
                  <a:cubicBezTo>
                    <a:pt x="315" y="83"/>
                    <a:pt x="315" y="83"/>
                    <a:pt x="315" y="83"/>
                  </a:cubicBezTo>
                  <a:cubicBezTo>
                    <a:pt x="143" y="182"/>
                    <a:pt x="143" y="182"/>
                    <a:pt x="143" y="182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0" y="100"/>
                    <a:pt x="0" y="55"/>
                    <a:pt x="47" y="28"/>
                  </a:cubicBezTo>
                  <a:cubicBezTo>
                    <a:pt x="95" y="0"/>
                    <a:pt x="172" y="0"/>
                    <a:pt x="219" y="28"/>
                  </a:cubicBezTo>
                  <a:close/>
                  <a:moveTo>
                    <a:pt x="172" y="61"/>
                  </a:moveTo>
                  <a:cubicBezTo>
                    <a:pt x="153" y="50"/>
                    <a:pt x="123" y="50"/>
                    <a:pt x="105" y="61"/>
                  </a:cubicBezTo>
                  <a:cubicBezTo>
                    <a:pt x="86" y="71"/>
                    <a:pt x="86" y="89"/>
                    <a:pt x="105" y="99"/>
                  </a:cubicBezTo>
                  <a:cubicBezTo>
                    <a:pt x="123" y="110"/>
                    <a:pt x="153" y="110"/>
                    <a:pt x="172" y="99"/>
                  </a:cubicBezTo>
                  <a:cubicBezTo>
                    <a:pt x="190" y="89"/>
                    <a:pt x="190" y="71"/>
                    <a:pt x="172" y="61"/>
                  </a:cubicBezTo>
                  <a:close/>
                </a:path>
              </a:pathLst>
            </a:custGeom>
            <a:solidFill>
              <a:srgbClr val="C2C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5" name="Freeform 2234">
              <a:extLst>
                <a:ext uri="{FF2B5EF4-FFF2-40B4-BE49-F238E27FC236}">
                  <a16:creationId xmlns:a16="http://schemas.microsoft.com/office/drawing/2014/main" id="{FD551D73-8BAA-4ED8-95A2-AEC57BE3C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6" y="3666"/>
              <a:ext cx="121" cy="70"/>
            </a:xfrm>
            <a:custGeom>
              <a:avLst/>
              <a:gdLst>
                <a:gd name="T0" fmla="*/ 1 w 438"/>
                <a:gd name="T1" fmla="*/ 0 h 253"/>
                <a:gd name="T2" fmla="*/ 1 w 438"/>
                <a:gd name="T3" fmla="*/ 0 h 253"/>
                <a:gd name="T4" fmla="*/ 1 w 438"/>
                <a:gd name="T5" fmla="*/ 0 h 253"/>
                <a:gd name="T6" fmla="*/ 1 w 438"/>
                <a:gd name="T7" fmla="*/ 0 h 253"/>
                <a:gd name="T8" fmla="*/ 0 w 438"/>
                <a:gd name="T9" fmla="*/ 0 h 253"/>
                <a:gd name="T10" fmla="*/ 0 w 438"/>
                <a:gd name="T11" fmla="*/ 0 h 253"/>
                <a:gd name="T12" fmla="*/ 0 w 438"/>
                <a:gd name="T13" fmla="*/ 0 h 253"/>
                <a:gd name="T14" fmla="*/ 0 w 438"/>
                <a:gd name="T15" fmla="*/ 0 h 253"/>
                <a:gd name="T16" fmla="*/ 0 w 438"/>
                <a:gd name="T17" fmla="*/ 0 h 253"/>
                <a:gd name="T18" fmla="*/ 0 w 438"/>
                <a:gd name="T19" fmla="*/ 0 h 253"/>
                <a:gd name="T20" fmla="*/ 0 w 438"/>
                <a:gd name="T21" fmla="*/ 0 h 253"/>
                <a:gd name="T22" fmla="*/ 1 w 438"/>
                <a:gd name="T23" fmla="*/ 0 h 25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8"/>
                <a:gd name="T37" fmla="*/ 0 h 253"/>
                <a:gd name="T38" fmla="*/ 438 w 438"/>
                <a:gd name="T39" fmla="*/ 253 h 25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8" h="253">
                  <a:moveTo>
                    <a:pt x="376" y="47"/>
                  </a:moveTo>
                  <a:cubicBezTo>
                    <a:pt x="417" y="71"/>
                    <a:pt x="438" y="103"/>
                    <a:pt x="437" y="134"/>
                  </a:cubicBezTo>
                  <a:cubicBezTo>
                    <a:pt x="368" y="122"/>
                    <a:pt x="304" y="127"/>
                    <a:pt x="269" y="132"/>
                  </a:cubicBezTo>
                  <a:cubicBezTo>
                    <a:pt x="269" y="132"/>
                    <a:pt x="269" y="132"/>
                    <a:pt x="269" y="132"/>
                  </a:cubicBezTo>
                  <a:cubicBezTo>
                    <a:pt x="271" y="123"/>
                    <a:pt x="267" y="114"/>
                    <a:pt x="255" y="108"/>
                  </a:cubicBezTo>
                  <a:cubicBezTo>
                    <a:pt x="236" y="97"/>
                    <a:pt x="205" y="97"/>
                    <a:pt x="186" y="108"/>
                  </a:cubicBezTo>
                  <a:cubicBezTo>
                    <a:pt x="167" y="119"/>
                    <a:pt x="167" y="137"/>
                    <a:pt x="186" y="148"/>
                  </a:cubicBezTo>
                  <a:cubicBezTo>
                    <a:pt x="197" y="155"/>
                    <a:pt x="213" y="157"/>
                    <a:pt x="228" y="156"/>
                  </a:cubicBezTo>
                  <a:cubicBezTo>
                    <a:pt x="220" y="176"/>
                    <a:pt x="211" y="213"/>
                    <a:pt x="231" y="253"/>
                  </a:cubicBezTo>
                  <a:cubicBezTo>
                    <a:pt x="177" y="253"/>
                    <a:pt x="122" y="241"/>
                    <a:pt x="81" y="217"/>
                  </a:cubicBezTo>
                  <a:cubicBezTo>
                    <a:pt x="0" y="170"/>
                    <a:pt x="0" y="94"/>
                    <a:pt x="81" y="47"/>
                  </a:cubicBezTo>
                  <a:cubicBezTo>
                    <a:pt x="162" y="0"/>
                    <a:pt x="294" y="0"/>
                    <a:pt x="376" y="47"/>
                  </a:cubicBez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6" name="Freeform 2235">
              <a:extLst>
                <a:ext uri="{FF2B5EF4-FFF2-40B4-BE49-F238E27FC236}">
                  <a16:creationId xmlns:a16="http://schemas.microsoft.com/office/drawing/2014/main" id="{E8726870-C819-4BCF-B08C-CF8373DE8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" y="3700"/>
              <a:ext cx="63" cy="36"/>
            </a:xfrm>
            <a:custGeom>
              <a:avLst/>
              <a:gdLst>
                <a:gd name="T0" fmla="*/ 0 w 226"/>
                <a:gd name="T1" fmla="*/ 0 h 131"/>
                <a:gd name="T2" fmla="*/ 0 w 226"/>
                <a:gd name="T3" fmla="*/ 0 h 131"/>
                <a:gd name="T4" fmla="*/ 0 w 226"/>
                <a:gd name="T5" fmla="*/ 0 h 131"/>
                <a:gd name="T6" fmla="*/ 0 w 226"/>
                <a:gd name="T7" fmla="*/ 0 h 131"/>
                <a:gd name="T8" fmla="*/ 0 w 226"/>
                <a:gd name="T9" fmla="*/ 0 h 131"/>
                <a:gd name="T10" fmla="*/ 0 w 226"/>
                <a:gd name="T11" fmla="*/ 0 h 131"/>
                <a:gd name="T12" fmla="*/ 0 w 226"/>
                <a:gd name="T13" fmla="*/ 0 h 1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6"/>
                <a:gd name="T22" fmla="*/ 0 h 131"/>
                <a:gd name="T23" fmla="*/ 226 w 226"/>
                <a:gd name="T24" fmla="*/ 131 h 1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6" h="131">
                  <a:moveTo>
                    <a:pt x="58" y="10"/>
                  </a:moveTo>
                  <a:cubicBezTo>
                    <a:pt x="93" y="5"/>
                    <a:pt x="157" y="0"/>
                    <a:pt x="226" y="12"/>
                  </a:cubicBezTo>
                  <a:cubicBezTo>
                    <a:pt x="225" y="42"/>
                    <a:pt x="205" y="72"/>
                    <a:pt x="165" y="95"/>
                  </a:cubicBezTo>
                  <a:cubicBezTo>
                    <a:pt x="125" y="119"/>
                    <a:pt x="73" y="130"/>
                    <a:pt x="20" y="131"/>
                  </a:cubicBezTo>
                  <a:cubicBezTo>
                    <a:pt x="0" y="91"/>
                    <a:pt x="9" y="54"/>
                    <a:pt x="17" y="34"/>
                  </a:cubicBezTo>
                  <a:cubicBezTo>
                    <a:pt x="27" y="33"/>
                    <a:pt x="37" y="30"/>
                    <a:pt x="44" y="26"/>
                  </a:cubicBezTo>
                  <a:cubicBezTo>
                    <a:pt x="52" y="21"/>
                    <a:pt x="57" y="16"/>
                    <a:pt x="58" y="1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7" name="Freeform 2236">
              <a:extLst>
                <a:ext uri="{FF2B5EF4-FFF2-40B4-BE49-F238E27FC236}">
                  <a16:creationId xmlns:a16="http://schemas.microsoft.com/office/drawing/2014/main" id="{269BF0AE-A036-43D3-B612-22D3FFB53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2" y="3693"/>
              <a:ext cx="29" cy="16"/>
            </a:xfrm>
            <a:custGeom>
              <a:avLst/>
              <a:gdLst>
                <a:gd name="T0" fmla="*/ 0 w 104"/>
                <a:gd name="T1" fmla="*/ 0 h 60"/>
                <a:gd name="T2" fmla="*/ 0 w 104"/>
                <a:gd name="T3" fmla="*/ 0 h 60"/>
                <a:gd name="T4" fmla="*/ 0 w 104"/>
                <a:gd name="T5" fmla="*/ 0 h 60"/>
                <a:gd name="T6" fmla="*/ 0 w 104"/>
                <a:gd name="T7" fmla="*/ 0 h 60"/>
                <a:gd name="T8" fmla="*/ 0 w 104"/>
                <a:gd name="T9" fmla="*/ 0 h 60"/>
                <a:gd name="T10" fmla="*/ 0 w 104"/>
                <a:gd name="T11" fmla="*/ 0 h 60"/>
                <a:gd name="T12" fmla="*/ 0 w 104"/>
                <a:gd name="T13" fmla="*/ 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"/>
                <a:gd name="T22" fmla="*/ 0 h 60"/>
                <a:gd name="T23" fmla="*/ 104 w 104"/>
                <a:gd name="T24" fmla="*/ 60 h 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" h="60">
                  <a:moveTo>
                    <a:pt x="88" y="11"/>
                  </a:moveTo>
                  <a:cubicBezTo>
                    <a:pt x="100" y="17"/>
                    <a:pt x="104" y="26"/>
                    <a:pt x="102" y="35"/>
                  </a:cubicBezTo>
                  <a:cubicBezTo>
                    <a:pt x="101" y="41"/>
                    <a:pt x="96" y="46"/>
                    <a:pt x="88" y="51"/>
                  </a:cubicBezTo>
                  <a:cubicBezTo>
                    <a:pt x="81" y="55"/>
                    <a:pt x="71" y="58"/>
                    <a:pt x="61" y="59"/>
                  </a:cubicBezTo>
                  <a:cubicBezTo>
                    <a:pt x="46" y="60"/>
                    <a:pt x="30" y="58"/>
                    <a:pt x="19" y="51"/>
                  </a:cubicBezTo>
                  <a:cubicBezTo>
                    <a:pt x="0" y="40"/>
                    <a:pt x="0" y="22"/>
                    <a:pt x="19" y="11"/>
                  </a:cubicBezTo>
                  <a:cubicBezTo>
                    <a:pt x="38" y="0"/>
                    <a:pt x="69" y="0"/>
                    <a:pt x="8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8" name="Freeform 2237">
              <a:extLst>
                <a:ext uri="{FF2B5EF4-FFF2-40B4-BE49-F238E27FC236}">
                  <a16:creationId xmlns:a16="http://schemas.microsoft.com/office/drawing/2014/main" id="{45953885-700E-45E5-8BEE-3D0CF74D64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4" y="3576"/>
              <a:ext cx="354" cy="207"/>
            </a:xfrm>
            <a:custGeom>
              <a:avLst/>
              <a:gdLst>
                <a:gd name="T0" fmla="*/ 1 w 1280"/>
                <a:gd name="T1" fmla="*/ 1 h 749"/>
                <a:gd name="T2" fmla="*/ 1 w 1280"/>
                <a:gd name="T3" fmla="*/ 1 h 749"/>
                <a:gd name="T4" fmla="*/ 0 w 1280"/>
                <a:gd name="T5" fmla="*/ 1 h 749"/>
                <a:gd name="T6" fmla="*/ 0 w 1280"/>
                <a:gd name="T7" fmla="*/ 1 h 749"/>
                <a:gd name="T8" fmla="*/ 0 w 1280"/>
                <a:gd name="T9" fmla="*/ 1 h 749"/>
                <a:gd name="T10" fmla="*/ 1 w 1280"/>
                <a:gd name="T11" fmla="*/ 0 h 749"/>
                <a:gd name="T12" fmla="*/ 1 w 1280"/>
                <a:gd name="T13" fmla="*/ 0 h 749"/>
                <a:gd name="T14" fmla="*/ 2 w 1280"/>
                <a:gd name="T15" fmla="*/ 1 h 749"/>
                <a:gd name="T16" fmla="*/ 2 w 1280"/>
                <a:gd name="T17" fmla="*/ 1 h 749"/>
                <a:gd name="T18" fmla="*/ 2 w 1280"/>
                <a:gd name="T19" fmla="*/ 1 h 749"/>
                <a:gd name="T20" fmla="*/ 1 w 1280"/>
                <a:gd name="T21" fmla="*/ 1 h 749"/>
                <a:gd name="T22" fmla="*/ 1 w 1280"/>
                <a:gd name="T23" fmla="*/ 1 h 749"/>
                <a:gd name="T24" fmla="*/ 0 w 1280"/>
                <a:gd name="T25" fmla="*/ 1 h 749"/>
                <a:gd name="T26" fmla="*/ 1 w 1280"/>
                <a:gd name="T27" fmla="*/ 1 h 749"/>
                <a:gd name="T28" fmla="*/ 2 w 1280"/>
                <a:gd name="T29" fmla="*/ 1 h 749"/>
                <a:gd name="T30" fmla="*/ 1 w 1280"/>
                <a:gd name="T31" fmla="*/ 0 h 749"/>
                <a:gd name="T32" fmla="*/ 0 w 1280"/>
                <a:gd name="T33" fmla="*/ 1 h 749"/>
                <a:gd name="T34" fmla="*/ 1 w 1280"/>
                <a:gd name="T35" fmla="*/ 0 h 749"/>
                <a:gd name="T36" fmla="*/ 1 w 1280"/>
                <a:gd name="T37" fmla="*/ 0 h 7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80"/>
                <a:gd name="T58" fmla="*/ 0 h 749"/>
                <a:gd name="T59" fmla="*/ 1280 w 1280"/>
                <a:gd name="T60" fmla="*/ 749 h 74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80" h="749">
                  <a:moveTo>
                    <a:pt x="505" y="749"/>
                  </a:moveTo>
                  <a:cubicBezTo>
                    <a:pt x="503" y="749"/>
                    <a:pt x="501" y="749"/>
                    <a:pt x="499" y="748"/>
                  </a:cubicBezTo>
                  <a:cubicBezTo>
                    <a:pt x="6" y="463"/>
                    <a:pt x="6" y="463"/>
                    <a:pt x="6" y="463"/>
                  </a:cubicBezTo>
                  <a:cubicBezTo>
                    <a:pt x="2" y="461"/>
                    <a:pt x="0" y="457"/>
                    <a:pt x="0" y="453"/>
                  </a:cubicBezTo>
                  <a:cubicBezTo>
                    <a:pt x="0" y="448"/>
                    <a:pt x="2" y="444"/>
                    <a:pt x="6" y="442"/>
                  </a:cubicBezTo>
                  <a:cubicBezTo>
                    <a:pt x="769" y="2"/>
                    <a:pt x="769" y="2"/>
                    <a:pt x="769" y="2"/>
                  </a:cubicBezTo>
                  <a:cubicBezTo>
                    <a:pt x="773" y="0"/>
                    <a:pt x="778" y="0"/>
                    <a:pt x="781" y="2"/>
                  </a:cubicBezTo>
                  <a:cubicBezTo>
                    <a:pt x="1274" y="286"/>
                    <a:pt x="1274" y="286"/>
                    <a:pt x="1274" y="286"/>
                  </a:cubicBezTo>
                  <a:cubicBezTo>
                    <a:pt x="1278" y="289"/>
                    <a:pt x="1280" y="293"/>
                    <a:pt x="1280" y="297"/>
                  </a:cubicBezTo>
                  <a:cubicBezTo>
                    <a:pt x="1280" y="301"/>
                    <a:pt x="1278" y="305"/>
                    <a:pt x="1274" y="307"/>
                  </a:cubicBezTo>
                  <a:cubicBezTo>
                    <a:pt x="511" y="748"/>
                    <a:pt x="511" y="748"/>
                    <a:pt x="511" y="748"/>
                  </a:cubicBezTo>
                  <a:cubicBezTo>
                    <a:pt x="509" y="749"/>
                    <a:pt x="507" y="749"/>
                    <a:pt x="505" y="749"/>
                  </a:cubicBezTo>
                  <a:close/>
                  <a:moveTo>
                    <a:pt x="36" y="453"/>
                  </a:moveTo>
                  <a:cubicBezTo>
                    <a:pt x="505" y="724"/>
                    <a:pt x="505" y="724"/>
                    <a:pt x="505" y="724"/>
                  </a:cubicBezTo>
                  <a:cubicBezTo>
                    <a:pt x="1244" y="297"/>
                    <a:pt x="1244" y="297"/>
                    <a:pt x="1244" y="297"/>
                  </a:cubicBezTo>
                  <a:cubicBezTo>
                    <a:pt x="775" y="26"/>
                    <a:pt x="775" y="26"/>
                    <a:pt x="775" y="26"/>
                  </a:cubicBezTo>
                  <a:lnTo>
                    <a:pt x="36" y="453"/>
                  </a:lnTo>
                  <a:close/>
                  <a:moveTo>
                    <a:pt x="480" y="183"/>
                  </a:moveTo>
                  <a:cubicBezTo>
                    <a:pt x="480" y="183"/>
                    <a:pt x="480" y="183"/>
                    <a:pt x="480" y="18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9" name="Freeform 2238">
              <a:extLst>
                <a:ext uri="{FF2B5EF4-FFF2-40B4-BE49-F238E27FC236}">
                  <a16:creationId xmlns:a16="http://schemas.microsoft.com/office/drawing/2014/main" id="{41409B8A-8D85-45A7-AB16-6A8046C0F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0" y="3601"/>
              <a:ext cx="91" cy="57"/>
            </a:xfrm>
            <a:custGeom>
              <a:avLst/>
              <a:gdLst>
                <a:gd name="T0" fmla="*/ 0 w 328"/>
                <a:gd name="T1" fmla="*/ 0 h 206"/>
                <a:gd name="T2" fmla="*/ 0 w 328"/>
                <a:gd name="T3" fmla="*/ 0 h 206"/>
                <a:gd name="T4" fmla="*/ 0 w 328"/>
                <a:gd name="T5" fmla="*/ 0 h 206"/>
                <a:gd name="T6" fmla="*/ 0 w 328"/>
                <a:gd name="T7" fmla="*/ 0 h 206"/>
                <a:gd name="T8" fmla="*/ 0 w 328"/>
                <a:gd name="T9" fmla="*/ 0 h 206"/>
                <a:gd name="T10" fmla="*/ 0 w 328"/>
                <a:gd name="T11" fmla="*/ 0 h 206"/>
                <a:gd name="T12" fmla="*/ 1 w 328"/>
                <a:gd name="T13" fmla="*/ 0 h 206"/>
                <a:gd name="T14" fmla="*/ 1 w 328"/>
                <a:gd name="T15" fmla="*/ 0 h 206"/>
                <a:gd name="T16" fmla="*/ 1 w 328"/>
                <a:gd name="T17" fmla="*/ 0 h 206"/>
                <a:gd name="T18" fmla="*/ 0 w 328"/>
                <a:gd name="T19" fmla="*/ 0 h 206"/>
                <a:gd name="T20" fmla="*/ 0 w 328"/>
                <a:gd name="T21" fmla="*/ 0 h 206"/>
                <a:gd name="T22" fmla="*/ 0 w 328"/>
                <a:gd name="T23" fmla="*/ 0 h 206"/>
                <a:gd name="T24" fmla="*/ 0 w 328"/>
                <a:gd name="T25" fmla="*/ 0 h 206"/>
                <a:gd name="T26" fmla="*/ 0 w 328"/>
                <a:gd name="T27" fmla="*/ 0 h 206"/>
                <a:gd name="T28" fmla="*/ 0 w 328"/>
                <a:gd name="T29" fmla="*/ 0 h 206"/>
                <a:gd name="T30" fmla="*/ 0 w 328"/>
                <a:gd name="T31" fmla="*/ 0 h 2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28"/>
                <a:gd name="T49" fmla="*/ 0 h 206"/>
                <a:gd name="T50" fmla="*/ 328 w 328"/>
                <a:gd name="T51" fmla="*/ 206 h 2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28" h="206">
                  <a:moveTo>
                    <a:pt x="143" y="206"/>
                  </a:moveTo>
                  <a:cubicBezTo>
                    <a:pt x="141" y="206"/>
                    <a:pt x="139" y="206"/>
                    <a:pt x="137" y="204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15" y="134"/>
                    <a:pt x="0" y="113"/>
                    <a:pt x="0" y="89"/>
                  </a:cubicBezTo>
                  <a:cubicBezTo>
                    <a:pt x="0" y="66"/>
                    <a:pt x="15" y="45"/>
                    <a:pt x="41" y="29"/>
                  </a:cubicBezTo>
                  <a:cubicBezTo>
                    <a:pt x="93" y="0"/>
                    <a:pt x="174" y="0"/>
                    <a:pt x="225" y="29"/>
                  </a:cubicBezTo>
                  <a:cubicBezTo>
                    <a:pt x="321" y="84"/>
                    <a:pt x="321" y="84"/>
                    <a:pt x="321" y="84"/>
                  </a:cubicBezTo>
                  <a:cubicBezTo>
                    <a:pt x="326" y="88"/>
                    <a:pt x="328" y="95"/>
                    <a:pt x="325" y="101"/>
                  </a:cubicBezTo>
                  <a:cubicBezTo>
                    <a:pt x="322" y="107"/>
                    <a:pt x="314" y="109"/>
                    <a:pt x="309" y="105"/>
                  </a:cubicBezTo>
                  <a:cubicBezTo>
                    <a:pt x="213" y="50"/>
                    <a:pt x="213" y="50"/>
                    <a:pt x="213" y="50"/>
                  </a:cubicBezTo>
                  <a:cubicBezTo>
                    <a:pt x="169" y="25"/>
                    <a:pt x="97" y="25"/>
                    <a:pt x="53" y="50"/>
                  </a:cubicBezTo>
                  <a:cubicBezTo>
                    <a:pt x="34" y="61"/>
                    <a:pt x="24" y="75"/>
                    <a:pt x="24" y="89"/>
                  </a:cubicBezTo>
                  <a:cubicBezTo>
                    <a:pt x="24" y="104"/>
                    <a:pt x="34" y="118"/>
                    <a:pt x="53" y="129"/>
                  </a:cubicBezTo>
                  <a:cubicBezTo>
                    <a:pt x="149" y="184"/>
                    <a:pt x="149" y="184"/>
                    <a:pt x="149" y="184"/>
                  </a:cubicBezTo>
                  <a:cubicBezTo>
                    <a:pt x="155" y="187"/>
                    <a:pt x="157" y="194"/>
                    <a:pt x="153" y="200"/>
                  </a:cubicBezTo>
                  <a:cubicBezTo>
                    <a:pt x="151" y="204"/>
                    <a:pt x="147" y="206"/>
                    <a:pt x="143" y="20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0" name="Freeform 2239">
              <a:extLst>
                <a:ext uri="{FF2B5EF4-FFF2-40B4-BE49-F238E27FC236}">
                  <a16:creationId xmlns:a16="http://schemas.microsoft.com/office/drawing/2014/main" id="{770FFC7F-6F28-48EC-9FB6-7219065EAB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2" y="3614"/>
              <a:ext cx="32" cy="23"/>
            </a:xfrm>
            <a:custGeom>
              <a:avLst/>
              <a:gdLst>
                <a:gd name="T0" fmla="*/ 0 w 118"/>
                <a:gd name="T1" fmla="*/ 0 h 81"/>
                <a:gd name="T2" fmla="*/ 0 w 118"/>
                <a:gd name="T3" fmla="*/ 0 h 81"/>
                <a:gd name="T4" fmla="*/ 0 w 118"/>
                <a:gd name="T5" fmla="*/ 0 h 81"/>
                <a:gd name="T6" fmla="*/ 0 w 118"/>
                <a:gd name="T7" fmla="*/ 0 h 81"/>
                <a:gd name="T8" fmla="*/ 0 w 118"/>
                <a:gd name="T9" fmla="*/ 0 h 81"/>
                <a:gd name="T10" fmla="*/ 0 w 118"/>
                <a:gd name="T11" fmla="*/ 0 h 81"/>
                <a:gd name="T12" fmla="*/ 0 w 118"/>
                <a:gd name="T13" fmla="*/ 0 h 81"/>
                <a:gd name="T14" fmla="*/ 0 w 118"/>
                <a:gd name="T15" fmla="*/ 0 h 81"/>
                <a:gd name="T16" fmla="*/ 0 w 118"/>
                <a:gd name="T17" fmla="*/ 0 h 81"/>
                <a:gd name="T18" fmla="*/ 0 w 118"/>
                <a:gd name="T19" fmla="*/ 0 h 81"/>
                <a:gd name="T20" fmla="*/ 0 w 118"/>
                <a:gd name="T21" fmla="*/ 0 h 81"/>
                <a:gd name="T22" fmla="*/ 0 w 118"/>
                <a:gd name="T23" fmla="*/ 0 h 81"/>
                <a:gd name="T24" fmla="*/ 0 w 118"/>
                <a:gd name="T25" fmla="*/ 0 h 81"/>
                <a:gd name="T26" fmla="*/ 0 w 118"/>
                <a:gd name="T27" fmla="*/ 0 h 81"/>
                <a:gd name="T28" fmla="*/ 0 w 118"/>
                <a:gd name="T29" fmla="*/ 0 h 81"/>
                <a:gd name="T30" fmla="*/ 0 w 118"/>
                <a:gd name="T31" fmla="*/ 0 h 8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8"/>
                <a:gd name="T49" fmla="*/ 0 h 81"/>
                <a:gd name="T50" fmla="*/ 118 w 118"/>
                <a:gd name="T51" fmla="*/ 81 h 8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8" h="81">
                  <a:moveTo>
                    <a:pt x="59" y="81"/>
                  </a:moveTo>
                  <a:cubicBezTo>
                    <a:pt x="45" y="81"/>
                    <a:pt x="31" y="78"/>
                    <a:pt x="20" y="72"/>
                  </a:cubicBezTo>
                  <a:cubicBezTo>
                    <a:pt x="7" y="65"/>
                    <a:pt x="0" y="54"/>
                    <a:pt x="0" y="42"/>
                  </a:cubicBezTo>
                  <a:cubicBezTo>
                    <a:pt x="0" y="31"/>
                    <a:pt x="7" y="20"/>
                    <a:pt x="20" y="12"/>
                  </a:cubicBezTo>
                  <a:cubicBezTo>
                    <a:pt x="42" y="0"/>
                    <a:pt x="76" y="0"/>
                    <a:pt x="99" y="12"/>
                  </a:cubicBezTo>
                  <a:cubicBezTo>
                    <a:pt x="111" y="20"/>
                    <a:pt x="118" y="31"/>
                    <a:pt x="118" y="42"/>
                  </a:cubicBezTo>
                  <a:cubicBezTo>
                    <a:pt x="118" y="54"/>
                    <a:pt x="111" y="65"/>
                    <a:pt x="99" y="72"/>
                  </a:cubicBezTo>
                  <a:cubicBezTo>
                    <a:pt x="87" y="78"/>
                    <a:pt x="73" y="81"/>
                    <a:pt x="59" y="81"/>
                  </a:cubicBezTo>
                  <a:close/>
                  <a:moveTo>
                    <a:pt x="59" y="27"/>
                  </a:moveTo>
                  <a:cubicBezTo>
                    <a:pt x="49" y="27"/>
                    <a:pt x="39" y="29"/>
                    <a:pt x="32" y="33"/>
                  </a:cubicBezTo>
                  <a:cubicBezTo>
                    <a:pt x="27" y="36"/>
                    <a:pt x="24" y="39"/>
                    <a:pt x="24" y="42"/>
                  </a:cubicBezTo>
                  <a:cubicBezTo>
                    <a:pt x="24" y="45"/>
                    <a:pt x="27" y="48"/>
                    <a:pt x="32" y="51"/>
                  </a:cubicBezTo>
                  <a:cubicBezTo>
                    <a:pt x="46" y="59"/>
                    <a:pt x="72" y="59"/>
                    <a:pt x="87" y="51"/>
                  </a:cubicBezTo>
                  <a:cubicBezTo>
                    <a:pt x="91" y="48"/>
                    <a:pt x="94" y="45"/>
                    <a:pt x="94" y="42"/>
                  </a:cubicBezTo>
                  <a:cubicBezTo>
                    <a:pt x="94" y="39"/>
                    <a:pt x="91" y="36"/>
                    <a:pt x="87" y="33"/>
                  </a:cubicBezTo>
                  <a:cubicBezTo>
                    <a:pt x="79" y="29"/>
                    <a:pt x="69" y="27"/>
                    <a:pt x="59" y="2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1" name="Freeform 2240">
              <a:extLst>
                <a:ext uri="{FF2B5EF4-FFF2-40B4-BE49-F238E27FC236}">
                  <a16:creationId xmlns:a16="http://schemas.microsoft.com/office/drawing/2014/main" id="{355D5C3A-B0B1-49FA-B65B-42F8FF3001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8" y="3663"/>
              <a:ext cx="122" cy="76"/>
            </a:xfrm>
            <a:custGeom>
              <a:avLst/>
              <a:gdLst>
                <a:gd name="T0" fmla="*/ 0 w 442"/>
                <a:gd name="T1" fmla="*/ 1 h 277"/>
                <a:gd name="T2" fmla="*/ 0 w 442"/>
                <a:gd name="T3" fmla="*/ 0 h 277"/>
                <a:gd name="T4" fmla="*/ 0 w 442"/>
                <a:gd name="T5" fmla="*/ 0 h 277"/>
                <a:gd name="T6" fmla="*/ 0 w 442"/>
                <a:gd name="T7" fmla="*/ 0 h 277"/>
                <a:gd name="T8" fmla="*/ 1 w 442"/>
                <a:gd name="T9" fmla="*/ 0 h 277"/>
                <a:gd name="T10" fmla="*/ 1 w 442"/>
                <a:gd name="T11" fmla="*/ 0 h 277"/>
                <a:gd name="T12" fmla="*/ 1 w 442"/>
                <a:gd name="T13" fmla="*/ 0 h 277"/>
                <a:gd name="T14" fmla="*/ 0 w 442"/>
                <a:gd name="T15" fmla="*/ 1 h 277"/>
                <a:gd name="T16" fmla="*/ 0 w 442"/>
                <a:gd name="T17" fmla="*/ 1 h 277"/>
                <a:gd name="T18" fmla="*/ 0 w 442"/>
                <a:gd name="T19" fmla="*/ 0 h 277"/>
                <a:gd name="T20" fmla="*/ 0 w 442"/>
                <a:gd name="T21" fmla="*/ 0 h 277"/>
                <a:gd name="T22" fmla="*/ 0 w 442"/>
                <a:gd name="T23" fmla="*/ 0 h 277"/>
                <a:gd name="T24" fmla="*/ 0 w 442"/>
                <a:gd name="T25" fmla="*/ 0 h 277"/>
                <a:gd name="T26" fmla="*/ 0 w 442"/>
                <a:gd name="T27" fmla="*/ 0 h 277"/>
                <a:gd name="T28" fmla="*/ 1 w 442"/>
                <a:gd name="T29" fmla="*/ 0 h 277"/>
                <a:gd name="T30" fmla="*/ 1 w 442"/>
                <a:gd name="T31" fmla="*/ 0 h 277"/>
                <a:gd name="T32" fmla="*/ 1 w 442"/>
                <a:gd name="T33" fmla="*/ 0 h 277"/>
                <a:gd name="T34" fmla="*/ 0 w 442"/>
                <a:gd name="T35" fmla="*/ 0 h 27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42"/>
                <a:gd name="T55" fmla="*/ 0 h 277"/>
                <a:gd name="T56" fmla="*/ 442 w 442"/>
                <a:gd name="T57" fmla="*/ 277 h 27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42" h="277">
                  <a:moveTo>
                    <a:pt x="220" y="277"/>
                  </a:moveTo>
                  <a:cubicBezTo>
                    <a:pt x="163" y="277"/>
                    <a:pt x="108" y="264"/>
                    <a:pt x="67" y="240"/>
                  </a:cubicBezTo>
                  <a:cubicBezTo>
                    <a:pt x="24" y="215"/>
                    <a:pt x="0" y="181"/>
                    <a:pt x="0" y="144"/>
                  </a:cubicBezTo>
                  <a:cubicBezTo>
                    <a:pt x="0" y="108"/>
                    <a:pt x="24" y="74"/>
                    <a:pt x="67" y="49"/>
                  </a:cubicBezTo>
                  <a:cubicBezTo>
                    <a:pt x="152" y="0"/>
                    <a:pt x="289" y="0"/>
                    <a:pt x="374" y="49"/>
                  </a:cubicBezTo>
                  <a:cubicBezTo>
                    <a:pt x="418" y="74"/>
                    <a:pt x="442" y="109"/>
                    <a:pt x="441" y="146"/>
                  </a:cubicBezTo>
                  <a:cubicBezTo>
                    <a:pt x="440" y="182"/>
                    <a:pt x="416" y="215"/>
                    <a:pt x="374" y="240"/>
                  </a:cubicBezTo>
                  <a:cubicBezTo>
                    <a:pt x="333" y="263"/>
                    <a:pt x="280" y="276"/>
                    <a:pt x="223" y="277"/>
                  </a:cubicBezTo>
                  <a:cubicBezTo>
                    <a:pt x="222" y="277"/>
                    <a:pt x="221" y="277"/>
                    <a:pt x="220" y="277"/>
                  </a:cubicBezTo>
                  <a:close/>
                  <a:moveTo>
                    <a:pt x="220" y="36"/>
                  </a:moveTo>
                  <a:cubicBezTo>
                    <a:pt x="169" y="36"/>
                    <a:pt x="118" y="47"/>
                    <a:pt x="79" y="70"/>
                  </a:cubicBezTo>
                  <a:cubicBezTo>
                    <a:pt x="43" y="90"/>
                    <a:pt x="24" y="117"/>
                    <a:pt x="24" y="144"/>
                  </a:cubicBezTo>
                  <a:cubicBezTo>
                    <a:pt x="24" y="172"/>
                    <a:pt x="43" y="199"/>
                    <a:pt x="79" y="219"/>
                  </a:cubicBezTo>
                  <a:cubicBezTo>
                    <a:pt x="117" y="241"/>
                    <a:pt x="169" y="253"/>
                    <a:pt x="223" y="253"/>
                  </a:cubicBezTo>
                  <a:cubicBezTo>
                    <a:pt x="276" y="252"/>
                    <a:pt x="325" y="240"/>
                    <a:pt x="362" y="219"/>
                  </a:cubicBezTo>
                  <a:cubicBezTo>
                    <a:pt x="397" y="199"/>
                    <a:pt x="416" y="173"/>
                    <a:pt x="417" y="146"/>
                  </a:cubicBezTo>
                  <a:cubicBezTo>
                    <a:pt x="418" y="118"/>
                    <a:pt x="398" y="91"/>
                    <a:pt x="362" y="70"/>
                  </a:cubicBezTo>
                  <a:cubicBezTo>
                    <a:pt x="323" y="47"/>
                    <a:pt x="272" y="36"/>
                    <a:pt x="220" y="3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2" name="Freeform 2241">
              <a:extLst>
                <a:ext uri="{FF2B5EF4-FFF2-40B4-BE49-F238E27FC236}">
                  <a16:creationId xmlns:a16="http://schemas.microsoft.com/office/drawing/2014/main" id="{4D4BC536-17A4-423D-BD6C-537D793B23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" y="3689"/>
              <a:ext cx="35" cy="24"/>
            </a:xfrm>
            <a:custGeom>
              <a:avLst/>
              <a:gdLst>
                <a:gd name="T0" fmla="*/ 0 w 125"/>
                <a:gd name="T1" fmla="*/ 0 h 84"/>
                <a:gd name="T2" fmla="*/ 0 w 125"/>
                <a:gd name="T3" fmla="*/ 0 h 84"/>
                <a:gd name="T4" fmla="*/ 0 w 125"/>
                <a:gd name="T5" fmla="*/ 0 h 84"/>
                <a:gd name="T6" fmla="*/ 0 w 125"/>
                <a:gd name="T7" fmla="*/ 0 h 84"/>
                <a:gd name="T8" fmla="*/ 0 w 125"/>
                <a:gd name="T9" fmla="*/ 0 h 84"/>
                <a:gd name="T10" fmla="*/ 0 w 125"/>
                <a:gd name="T11" fmla="*/ 0 h 84"/>
                <a:gd name="T12" fmla="*/ 0 w 125"/>
                <a:gd name="T13" fmla="*/ 0 h 84"/>
                <a:gd name="T14" fmla="*/ 0 w 125"/>
                <a:gd name="T15" fmla="*/ 0 h 84"/>
                <a:gd name="T16" fmla="*/ 0 w 125"/>
                <a:gd name="T17" fmla="*/ 0 h 84"/>
                <a:gd name="T18" fmla="*/ 0 w 125"/>
                <a:gd name="T19" fmla="*/ 0 h 84"/>
                <a:gd name="T20" fmla="*/ 0 w 125"/>
                <a:gd name="T21" fmla="*/ 0 h 84"/>
                <a:gd name="T22" fmla="*/ 0 w 125"/>
                <a:gd name="T23" fmla="*/ 0 h 84"/>
                <a:gd name="T24" fmla="*/ 0 w 125"/>
                <a:gd name="T25" fmla="*/ 0 h 84"/>
                <a:gd name="T26" fmla="*/ 0 w 125"/>
                <a:gd name="T27" fmla="*/ 0 h 84"/>
                <a:gd name="T28" fmla="*/ 0 w 125"/>
                <a:gd name="T29" fmla="*/ 0 h 84"/>
                <a:gd name="T30" fmla="*/ 0 w 125"/>
                <a:gd name="T31" fmla="*/ 0 h 84"/>
                <a:gd name="T32" fmla="*/ 0 w 125"/>
                <a:gd name="T33" fmla="*/ 0 h 84"/>
                <a:gd name="T34" fmla="*/ 0 w 125"/>
                <a:gd name="T35" fmla="*/ 0 h 84"/>
                <a:gd name="T36" fmla="*/ 0 w 125"/>
                <a:gd name="T37" fmla="*/ 0 h 84"/>
                <a:gd name="T38" fmla="*/ 0 w 125"/>
                <a:gd name="T39" fmla="*/ 0 h 84"/>
                <a:gd name="T40" fmla="*/ 0 w 125"/>
                <a:gd name="T41" fmla="*/ 0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5"/>
                <a:gd name="T64" fmla="*/ 0 h 84"/>
                <a:gd name="T65" fmla="*/ 125 w 125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5" h="84">
                  <a:moveTo>
                    <a:pt x="62" y="84"/>
                  </a:moveTo>
                  <a:cubicBezTo>
                    <a:pt x="46" y="84"/>
                    <a:pt x="32" y="81"/>
                    <a:pt x="21" y="74"/>
                  </a:cubicBezTo>
                  <a:cubicBezTo>
                    <a:pt x="8" y="67"/>
                    <a:pt x="0" y="56"/>
                    <a:pt x="0" y="44"/>
                  </a:cubicBezTo>
                  <a:cubicBezTo>
                    <a:pt x="0" y="32"/>
                    <a:pt x="8" y="21"/>
                    <a:pt x="21" y="13"/>
                  </a:cubicBezTo>
                  <a:cubicBezTo>
                    <a:pt x="44" y="0"/>
                    <a:pt x="80" y="0"/>
                    <a:pt x="102" y="13"/>
                  </a:cubicBezTo>
                  <a:cubicBezTo>
                    <a:pt x="118" y="22"/>
                    <a:pt x="125" y="37"/>
                    <a:pt x="122" y="51"/>
                  </a:cubicBezTo>
                  <a:cubicBezTo>
                    <a:pt x="122" y="51"/>
                    <a:pt x="122" y="51"/>
                    <a:pt x="122" y="51"/>
                  </a:cubicBezTo>
                  <a:cubicBezTo>
                    <a:pt x="119" y="60"/>
                    <a:pt x="113" y="68"/>
                    <a:pt x="102" y="74"/>
                  </a:cubicBezTo>
                  <a:cubicBezTo>
                    <a:pt x="93" y="79"/>
                    <a:pt x="82" y="83"/>
                    <a:pt x="70" y="84"/>
                  </a:cubicBezTo>
                  <a:cubicBezTo>
                    <a:pt x="67" y="84"/>
                    <a:pt x="64" y="84"/>
                    <a:pt x="62" y="84"/>
                  </a:cubicBezTo>
                  <a:close/>
                  <a:moveTo>
                    <a:pt x="62" y="27"/>
                  </a:moveTo>
                  <a:cubicBezTo>
                    <a:pt x="51" y="27"/>
                    <a:pt x="41" y="30"/>
                    <a:pt x="33" y="34"/>
                  </a:cubicBezTo>
                  <a:cubicBezTo>
                    <a:pt x="28" y="37"/>
                    <a:pt x="24" y="41"/>
                    <a:pt x="24" y="44"/>
                  </a:cubicBezTo>
                  <a:cubicBezTo>
                    <a:pt x="24" y="47"/>
                    <a:pt x="28" y="51"/>
                    <a:pt x="33" y="54"/>
                  </a:cubicBezTo>
                  <a:cubicBezTo>
                    <a:pt x="42" y="59"/>
                    <a:pt x="55" y="61"/>
                    <a:pt x="68" y="60"/>
                  </a:cubicBezTo>
                  <a:cubicBezTo>
                    <a:pt x="77" y="59"/>
                    <a:pt x="84" y="57"/>
                    <a:pt x="90" y="54"/>
                  </a:cubicBezTo>
                  <a:cubicBezTo>
                    <a:pt x="95" y="51"/>
                    <a:pt x="98" y="48"/>
                    <a:pt x="98" y="45"/>
                  </a:cubicBezTo>
                  <a:cubicBezTo>
                    <a:pt x="100" y="40"/>
                    <a:pt x="93" y="35"/>
                    <a:pt x="90" y="34"/>
                  </a:cubicBezTo>
                  <a:cubicBezTo>
                    <a:pt x="83" y="30"/>
                    <a:pt x="72" y="27"/>
                    <a:pt x="62" y="27"/>
                  </a:cubicBezTo>
                  <a:close/>
                  <a:moveTo>
                    <a:pt x="110" y="48"/>
                  </a:moveTo>
                  <a:cubicBezTo>
                    <a:pt x="110" y="48"/>
                    <a:pt x="110" y="48"/>
                    <a:pt x="110" y="48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3" name="Freeform 2242">
              <a:extLst>
                <a:ext uri="{FF2B5EF4-FFF2-40B4-BE49-F238E27FC236}">
                  <a16:creationId xmlns:a16="http://schemas.microsoft.com/office/drawing/2014/main" id="{3A3678F7-ACDD-429A-8E90-3B9E29470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" y="3705"/>
              <a:ext cx="13" cy="34"/>
            </a:xfrm>
            <a:custGeom>
              <a:avLst/>
              <a:gdLst>
                <a:gd name="T0" fmla="*/ 0 w 47"/>
                <a:gd name="T1" fmla="*/ 0 h 123"/>
                <a:gd name="T2" fmla="*/ 0 w 47"/>
                <a:gd name="T3" fmla="*/ 0 h 123"/>
                <a:gd name="T4" fmla="*/ 0 w 47"/>
                <a:gd name="T5" fmla="*/ 0 h 123"/>
                <a:gd name="T6" fmla="*/ 0 w 47"/>
                <a:gd name="T7" fmla="*/ 0 h 123"/>
                <a:gd name="T8" fmla="*/ 0 w 47"/>
                <a:gd name="T9" fmla="*/ 0 h 123"/>
                <a:gd name="T10" fmla="*/ 0 w 47"/>
                <a:gd name="T11" fmla="*/ 0 h 123"/>
                <a:gd name="T12" fmla="*/ 0 w 47"/>
                <a:gd name="T13" fmla="*/ 0 h 123"/>
                <a:gd name="T14" fmla="*/ 0 w 47"/>
                <a:gd name="T15" fmla="*/ 0 h 1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123"/>
                <a:gd name="T26" fmla="*/ 47 w 47"/>
                <a:gd name="T27" fmla="*/ 123 h 1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123">
                  <a:moveTo>
                    <a:pt x="33" y="123"/>
                  </a:moveTo>
                  <a:cubicBezTo>
                    <a:pt x="29" y="123"/>
                    <a:pt x="25" y="120"/>
                    <a:pt x="23" y="116"/>
                  </a:cubicBezTo>
                  <a:cubicBezTo>
                    <a:pt x="0" y="71"/>
                    <a:pt x="11" y="30"/>
                    <a:pt x="19" y="9"/>
                  </a:cubicBezTo>
                  <a:cubicBezTo>
                    <a:pt x="21" y="3"/>
                    <a:pt x="28" y="0"/>
                    <a:pt x="35" y="3"/>
                  </a:cubicBezTo>
                  <a:cubicBezTo>
                    <a:pt x="41" y="5"/>
                    <a:pt x="44" y="12"/>
                    <a:pt x="41" y="18"/>
                  </a:cubicBezTo>
                  <a:cubicBezTo>
                    <a:pt x="34" y="35"/>
                    <a:pt x="25" y="69"/>
                    <a:pt x="44" y="105"/>
                  </a:cubicBezTo>
                  <a:cubicBezTo>
                    <a:pt x="47" y="111"/>
                    <a:pt x="45" y="118"/>
                    <a:pt x="39" y="121"/>
                  </a:cubicBezTo>
                  <a:cubicBezTo>
                    <a:pt x="37" y="122"/>
                    <a:pt x="35" y="123"/>
                    <a:pt x="33" y="12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4" name="Freeform 2243">
              <a:extLst>
                <a:ext uri="{FF2B5EF4-FFF2-40B4-BE49-F238E27FC236}">
                  <a16:creationId xmlns:a16="http://schemas.microsoft.com/office/drawing/2014/main" id="{C6DDE475-0864-41B0-9FC4-D601BE26B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3696"/>
              <a:ext cx="53" cy="10"/>
            </a:xfrm>
            <a:custGeom>
              <a:avLst/>
              <a:gdLst>
                <a:gd name="T0" fmla="*/ 0 w 194"/>
                <a:gd name="T1" fmla="*/ 0 h 36"/>
                <a:gd name="T2" fmla="*/ 0 w 194"/>
                <a:gd name="T3" fmla="*/ 0 h 36"/>
                <a:gd name="T4" fmla="*/ 0 w 194"/>
                <a:gd name="T5" fmla="*/ 0 h 36"/>
                <a:gd name="T6" fmla="*/ 0 w 194"/>
                <a:gd name="T7" fmla="*/ 0 h 36"/>
                <a:gd name="T8" fmla="*/ 0 w 194"/>
                <a:gd name="T9" fmla="*/ 0 h 36"/>
                <a:gd name="T10" fmla="*/ 0 w 194"/>
                <a:gd name="T11" fmla="*/ 0 h 36"/>
                <a:gd name="T12" fmla="*/ 0 w 194"/>
                <a:gd name="T13" fmla="*/ 0 h 36"/>
                <a:gd name="T14" fmla="*/ 0 w 194"/>
                <a:gd name="T15" fmla="*/ 0 h 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4"/>
                <a:gd name="T25" fmla="*/ 0 h 36"/>
                <a:gd name="T26" fmla="*/ 194 w 194"/>
                <a:gd name="T27" fmla="*/ 36 h 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4" h="36">
                  <a:moveTo>
                    <a:pt x="181" y="36"/>
                  </a:moveTo>
                  <a:cubicBezTo>
                    <a:pt x="180" y="36"/>
                    <a:pt x="180" y="36"/>
                    <a:pt x="179" y="36"/>
                  </a:cubicBezTo>
                  <a:cubicBezTo>
                    <a:pt x="110" y="24"/>
                    <a:pt x="47" y="30"/>
                    <a:pt x="15" y="34"/>
                  </a:cubicBezTo>
                  <a:cubicBezTo>
                    <a:pt x="8" y="35"/>
                    <a:pt x="2" y="30"/>
                    <a:pt x="1" y="24"/>
                  </a:cubicBezTo>
                  <a:cubicBezTo>
                    <a:pt x="0" y="17"/>
                    <a:pt x="5" y="11"/>
                    <a:pt x="12" y="10"/>
                  </a:cubicBezTo>
                  <a:cubicBezTo>
                    <a:pt x="45" y="6"/>
                    <a:pt x="111" y="0"/>
                    <a:pt x="183" y="12"/>
                  </a:cubicBezTo>
                  <a:cubicBezTo>
                    <a:pt x="189" y="13"/>
                    <a:pt x="194" y="19"/>
                    <a:pt x="193" y="26"/>
                  </a:cubicBezTo>
                  <a:cubicBezTo>
                    <a:pt x="192" y="32"/>
                    <a:pt x="187" y="36"/>
                    <a:pt x="181" y="3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5" name="Freeform 2244">
              <a:extLst>
                <a:ext uri="{FF2B5EF4-FFF2-40B4-BE49-F238E27FC236}">
                  <a16:creationId xmlns:a16="http://schemas.microsoft.com/office/drawing/2014/main" id="{52EDE2A3-8E9D-4DB5-80D9-0E0CEFCF1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" y="3614"/>
              <a:ext cx="64" cy="40"/>
            </a:xfrm>
            <a:custGeom>
              <a:avLst/>
              <a:gdLst>
                <a:gd name="T0" fmla="*/ 0 w 232"/>
                <a:gd name="T1" fmla="*/ 0 h 144"/>
                <a:gd name="T2" fmla="*/ 0 w 232"/>
                <a:gd name="T3" fmla="*/ 0 h 144"/>
                <a:gd name="T4" fmla="*/ 0 w 232"/>
                <a:gd name="T5" fmla="*/ 0 h 144"/>
                <a:gd name="T6" fmla="*/ 0 w 232"/>
                <a:gd name="T7" fmla="*/ 0 h 144"/>
                <a:gd name="T8" fmla="*/ 0 w 232"/>
                <a:gd name="T9" fmla="*/ 0 h 144"/>
                <a:gd name="T10" fmla="*/ 0 w 232"/>
                <a:gd name="T11" fmla="*/ 0 h 144"/>
                <a:gd name="T12" fmla="*/ 0 w 232"/>
                <a:gd name="T13" fmla="*/ 0 h 144"/>
                <a:gd name="T14" fmla="*/ 0 w 232"/>
                <a:gd name="T15" fmla="*/ 0 h 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2"/>
                <a:gd name="T25" fmla="*/ 0 h 144"/>
                <a:gd name="T26" fmla="*/ 232 w 232"/>
                <a:gd name="T27" fmla="*/ 144 h 1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2" h="144">
                  <a:moveTo>
                    <a:pt x="14" y="144"/>
                  </a:moveTo>
                  <a:cubicBezTo>
                    <a:pt x="9" y="144"/>
                    <a:pt x="5" y="142"/>
                    <a:pt x="3" y="138"/>
                  </a:cubicBezTo>
                  <a:cubicBezTo>
                    <a:pt x="0" y="132"/>
                    <a:pt x="2" y="125"/>
                    <a:pt x="8" y="121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18" y="0"/>
                    <a:pt x="226" y="2"/>
                    <a:pt x="229" y="7"/>
                  </a:cubicBezTo>
                  <a:cubicBezTo>
                    <a:pt x="232" y="13"/>
                    <a:pt x="230" y="21"/>
                    <a:pt x="224" y="24"/>
                  </a:cubicBezTo>
                  <a:cubicBezTo>
                    <a:pt x="20" y="142"/>
                    <a:pt x="20" y="142"/>
                    <a:pt x="20" y="142"/>
                  </a:cubicBezTo>
                  <a:cubicBezTo>
                    <a:pt x="18" y="143"/>
                    <a:pt x="16" y="144"/>
                    <a:pt x="14" y="14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6" name="Freeform 2245">
              <a:extLst>
                <a:ext uri="{FF2B5EF4-FFF2-40B4-BE49-F238E27FC236}">
                  <a16:creationId xmlns:a16="http://schemas.microsoft.com/office/drawing/2014/main" id="{6A1D1D77-DCD7-44F3-8B7E-C31C49B29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1" y="3636"/>
              <a:ext cx="44" cy="28"/>
            </a:xfrm>
            <a:custGeom>
              <a:avLst/>
              <a:gdLst>
                <a:gd name="T0" fmla="*/ 0 w 157"/>
                <a:gd name="T1" fmla="*/ 0 h 101"/>
                <a:gd name="T2" fmla="*/ 0 w 157"/>
                <a:gd name="T3" fmla="*/ 0 h 101"/>
                <a:gd name="T4" fmla="*/ 0 w 157"/>
                <a:gd name="T5" fmla="*/ 0 h 101"/>
                <a:gd name="T6" fmla="*/ 0 w 157"/>
                <a:gd name="T7" fmla="*/ 0 h 101"/>
                <a:gd name="T8" fmla="*/ 0 w 157"/>
                <a:gd name="T9" fmla="*/ 0 h 101"/>
                <a:gd name="T10" fmla="*/ 0 w 157"/>
                <a:gd name="T11" fmla="*/ 0 h 101"/>
                <a:gd name="T12" fmla="*/ 0 w 157"/>
                <a:gd name="T13" fmla="*/ 0 h 101"/>
                <a:gd name="T14" fmla="*/ 0 w 157"/>
                <a:gd name="T15" fmla="*/ 0 h 1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7"/>
                <a:gd name="T25" fmla="*/ 0 h 101"/>
                <a:gd name="T26" fmla="*/ 157 w 157"/>
                <a:gd name="T27" fmla="*/ 101 h 1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7" h="101">
                  <a:moveTo>
                    <a:pt x="14" y="101"/>
                  </a:moveTo>
                  <a:cubicBezTo>
                    <a:pt x="10" y="101"/>
                    <a:pt x="6" y="99"/>
                    <a:pt x="3" y="95"/>
                  </a:cubicBezTo>
                  <a:cubicBezTo>
                    <a:pt x="0" y="89"/>
                    <a:pt x="2" y="82"/>
                    <a:pt x="8" y="78"/>
                  </a:cubicBezTo>
                  <a:cubicBezTo>
                    <a:pt x="137" y="4"/>
                    <a:pt x="137" y="4"/>
                    <a:pt x="137" y="4"/>
                  </a:cubicBezTo>
                  <a:cubicBezTo>
                    <a:pt x="143" y="0"/>
                    <a:pt x="150" y="2"/>
                    <a:pt x="153" y="8"/>
                  </a:cubicBezTo>
                  <a:cubicBezTo>
                    <a:pt x="157" y="14"/>
                    <a:pt x="155" y="21"/>
                    <a:pt x="149" y="25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18" y="100"/>
                    <a:pt x="16" y="101"/>
                    <a:pt x="14" y="10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7" name="Freeform 2246">
              <a:extLst>
                <a:ext uri="{FF2B5EF4-FFF2-40B4-BE49-F238E27FC236}">
                  <a16:creationId xmlns:a16="http://schemas.microsoft.com/office/drawing/2014/main" id="{76C1C53F-AAE5-41B9-9AC5-BAEB3B837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3624"/>
              <a:ext cx="17" cy="13"/>
            </a:xfrm>
            <a:custGeom>
              <a:avLst/>
              <a:gdLst>
                <a:gd name="T0" fmla="*/ 0 w 61"/>
                <a:gd name="T1" fmla="*/ 0 h 45"/>
                <a:gd name="T2" fmla="*/ 0 w 61"/>
                <a:gd name="T3" fmla="*/ 0 h 45"/>
                <a:gd name="T4" fmla="*/ 0 w 61"/>
                <a:gd name="T5" fmla="*/ 0 h 45"/>
                <a:gd name="T6" fmla="*/ 0 w 61"/>
                <a:gd name="T7" fmla="*/ 0 h 45"/>
                <a:gd name="T8" fmla="*/ 0 w 61"/>
                <a:gd name="T9" fmla="*/ 0 h 45"/>
                <a:gd name="T10" fmla="*/ 0 w 61"/>
                <a:gd name="T11" fmla="*/ 0 h 45"/>
                <a:gd name="T12" fmla="*/ 0 w 61"/>
                <a:gd name="T13" fmla="*/ 0 h 45"/>
                <a:gd name="T14" fmla="*/ 0 w 61"/>
                <a:gd name="T15" fmla="*/ 0 h 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"/>
                <a:gd name="T25" fmla="*/ 0 h 45"/>
                <a:gd name="T26" fmla="*/ 61 w 61"/>
                <a:gd name="T27" fmla="*/ 45 h 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" h="45">
                  <a:moveTo>
                    <a:pt x="13" y="45"/>
                  </a:moveTo>
                  <a:cubicBezTo>
                    <a:pt x="9" y="45"/>
                    <a:pt x="5" y="43"/>
                    <a:pt x="3" y="39"/>
                  </a:cubicBezTo>
                  <a:cubicBezTo>
                    <a:pt x="0" y="33"/>
                    <a:pt x="2" y="26"/>
                    <a:pt x="7" y="22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7" y="0"/>
                    <a:pt x="54" y="2"/>
                    <a:pt x="57" y="7"/>
                  </a:cubicBezTo>
                  <a:cubicBezTo>
                    <a:pt x="61" y="13"/>
                    <a:pt x="59" y="21"/>
                    <a:pt x="53" y="2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7" y="44"/>
                    <a:pt x="15" y="45"/>
                    <a:pt x="13" y="45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8" name="Freeform 2247">
              <a:extLst>
                <a:ext uri="{FF2B5EF4-FFF2-40B4-BE49-F238E27FC236}">
                  <a16:creationId xmlns:a16="http://schemas.microsoft.com/office/drawing/2014/main" id="{37FD8723-8D77-4D58-A6E2-B4A2EDC79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9" y="3634"/>
              <a:ext cx="64" cy="40"/>
            </a:xfrm>
            <a:custGeom>
              <a:avLst/>
              <a:gdLst>
                <a:gd name="T0" fmla="*/ 0 w 232"/>
                <a:gd name="T1" fmla="*/ 0 h 144"/>
                <a:gd name="T2" fmla="*/ 0 w 232"/>
                <a:gd name="T3" fmla="*/ 0 h 144"/>
                <a:gd name="T4" fmla="*/ 0 w 232"/>
                <a:gd name="T5" fmla="*/ 0 h 144"/>
                <a:gd name="T6" fmla="*/ 0 w 232"/>
                <a:gd name="T7" fmla="*/ 0 h 144"/>
                <a:gd name="T8" fmla="*/ 0 w 232"/>
                <a:gd name="T9" fmla="*/ 0 h 144"/>
                <a:gd name="T10" fmla="*/ 0 w 232"/>
                <a:gd name="T11" fmla="*/ 0 h 144"/>
                <a:gd name="T12" fmla="*/ 0 w 232"/>
                <a:gd name="T13" fmla="*/ 0 h 144"/>
                <a:gd name="T14" fmla="*/ 0 w 232"/>
                <a:gd name="T15" fmla="*/ 0 h 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2"/>
                <a:gd name="T25" fmla="*/ 0 h 144"/>
                <a:gd name="T26" fmla="*/ 232 w 232"/>
                <a:gd name="T27" fmla="*/ 144 h 1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2" h="144">
                  <a:moveTo>
                    <a:pt x="13" y="144"/>
                  </a:moveTo>
                  <a:cubicBezTo>
                    <a:pt x="9" y="144"/>
                    <a:pt x="5" y="142"/>
                    <a:pt x="3" y="138"/>
                  </a:cubicBezTo>
                  <a:cubicBezTo>
                    <a:pt x="0" y="132"/>
                    <a:pt x="2" y="125"/>
                    <a:pt x="7" y="121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18" y="0"/>
                    <a:pt x="225" y="2"/>
                    <a:pt x="229" y="7"/>
                  </a:cubicBezTo>
                  <a:cubicBezTo>
                    <a:pt x="232" y="13"/>
                    <a:pt x="230" y="21"/>
                    <a:pt x="224" y="24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17" y="143"/>
                    <a:pt x="15" y="144"/>
                    <a:pt x="13" y="14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9" name="Freeform 2248">
              <a:extLst>
                <a:ext uri="{FF2B5EF4-FFF2-40B4-BE49-F238E27FC236}">
                  <a16:creationId xmlns:a16="http://schemas.microsoft.com/office/drawing/2014/main" id="{6A8D0739-F09E-4E20-87F3-4ECAB29CD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6" y="3666"/>
              <a:ext cx="25" cy="18"/>
            </a:xfrm>
            <a:custGeom>
              <a:avLst/>
              <a:gdLst>
                <a:gd name="T0" fmla="*/ 0 w 92"/>
                <a:gd name="T1" fmla="*/ 0 h 63"/>
                <a:gd name="T2" fmla="*/ 0 w 92"/>
                <a:gd name="T3" fmla="*/ 0 h 63"/>
                <a:gd name="T4" fmla="*/ 0 w 92"/>
                <a:gd name="T5" fmla="*/ 0 h 63"/>
                <a:gd name="T6" fmla="*/ 0 w 92"/>
                <a:gd name="T7" fmla="*/ 0 h 63"/>
                <a:gd name="T8" fmla="*/ 0 w 92"/>
                <a:gd name="T9" fmla="*/ 0 h 63"/>
                <a:gd name="T10" fmla="*/ 0 w 92"/>
                <a:gd name="T11" fmla="*/ 0 h 63"/>
                <a:gd name="T12" fmla="*/ 0 w 92"/>
                <a:gd name="T13" fmla="*/ 0 h 63"/>
                <a:gd name="T14" fmla="*/ 0 w 92"/>
                <a:gd name="T15" fmla="*/ 0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2"/>
                <a:gd name="T25" fmla="*/ 0 h 63"/>
                <a:gd name="T26" fmla="*/ 92 w 92"/>
                <a:gd name="T27" fmla="*/ 63 h 6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2" h="63">
                  <a:moveTo>
                    <a:pt x="14" y="63"/>
                  </a:moveTo>
                  <a:cubicBezTo>
                    <a:pt x="9" y="63"/>
                    <a:pt x="5" y="61"/>
                    <a:pt x="3" y="57"/>
                  </a:cubicBezTo>
                  <a:cubicBezTo>
                    <a:pt x="0" y="51"/>
                    <a:pt x="2" y="44"/>
                    <a:pt x="8" y="40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8" y="0"/>
                    <a:pt x="85" y="2"/>
                    <a:pt x="88" y="8"/>
                  </a:cubicBezTo>
                  <a:cubicBezTo>
                    <a:pt x="92" y="13"/>
                    <a:pt x="90" y="21"/>
                    <a:pt x="84" y="24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8" y="62"/>
                    <a:pt x="16" y="63"/>
                    <a:pt x="14" y="6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0" name="Freeform 2249">
              <a:extLst>
                <a:ext uri="{FF2B5EF4-FFF2-40B4-BE49-F238E27FC236}">
                  <a16:creationId xmlns:a16="http://schemas.microsoft.com/office/drawing/2014/main" id="{A76EC6AE-AD3F-4FE7-994A-DC0A6E87D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3" y="3644"/>
              <a:ext cx="37" cy="24"/>
            </a:xfrm>
            <a:custGeom>
              <a:avLst/>
              <a:gdLst>
                <a:gd name="T0" fmla="*/ 0 w 133"/>
                <a:gd name="T1" fmla="*/ 0 h 86"/>
                <a:gd name="T2" fmla="*/ 0 w 133"/>
                <a:gd name="T3" fmla="*/ 0 h 86"/>
                <a:gd name="T4" fmla="*/ 0 w 133"/>
                <a:gd name="T5" fmla="*/ 0 h 86"/>
                <a:gd name="T6" fmla="*/ 0 w 133"/>
                <a:gd name="T7" fmla="*/ 0 h 86"/>
                <a:gd name="T8" fmla="*/ 0 w 133"/>
                <a:gd name="T9" fmla="*/ 0 h 86"/>
                <a:gd name="T10" fmla="*/ 0 w 133"/>
                <a:gd name="T11" fmla="*/ 0 h 86"/>
                <a:gd name="T12" fmla="*/ 0 w 133"/>
                <a:gd name="T13" fmla="*/ 0 h 86"/>
                <a:gd name="T14" fmla="*/ 0 w 133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3"/>
                <a:gd name="T25" fmla="*/ 0 h 86"/>
                <a:gd name="T26" fmla="*/ 133 w 133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3" h="86">
                  <a:moveTo>
                    <a:pt x="14" y="86"/>
                  </a:moveTo>
                  <a:cubicBezTo>
                    <a:pt x="10" y="86"/>
                    <a:pt x="6" y="84"/>
                    <a:pt x="4" y="80"/>
                  </a:cubicBezTo>
                  <a:cubicBezTo>
                    <a:pt x="0" y="75"/>
                    <a:pt x="2" y="67"/>
                    <a:pt x="8" y="6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9" y="0"/>
                    <a:pt x="127" y="2"/>
                    <a:pt x="130" y="7"/>
                  </a:cubicBezTo>
                  <a:cubicBezTo>
                    <a:pt x="133" y="13"/>
                    <a:pt x="131" y="21"/>
                    <a:pt x="126" y="24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18" y="86"/>
                    <a:pt x="16" y="86"/>
                    <a:pt x="14" y="8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1" name="Freeform 2250">
              <a:extLst>
                <a:ext uri="{FF2B5EF4-FFF2-40B4-BE49-F238E27FC236}">
                  <a16:creationId xmlns:a16="http://schemas.microsoft.com/office/drawing/2014/main" id="{6D06D353-4A89-449E-B3C2-F5DEF112F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" y="3738"/>
              <a:ext cx="187" cy="142"/>
            </a:xfrm>
            <a:custGeom>
              <a:avLst/>
              <a:gdLst>
                <a:gd name="T0" fmla="*/ 1 w 676"/>
                <a:gd name="T1" fmla="*/ 0 h 514"/>
                <a:gd name="T2" fmla="*/ 1 w 676"/>
                <a:gd name="T3" fmla="*/ 0 h 514"/>
                <a:gd name="T4" fmla="*/ 1 w 676"/>
                <a:gd name="T5" fmla="*/ 0 h 514"/>
                <a:gd name="T6" fmla="*/ 0 w 676"/>
                <a:gd name="T7" fmla="*/ 1 h 514"/>
                <a:gd name="T8" fmla="*/ 0 w 676"/>
                <a:gd name="T9" fmla="*/ 1 h 514"/>
                <a:gd name="T10" fmla="*/ 0 w 676"/>
                <a:gd name="T11" fmla="*/ 1 h 514"/>
                <a:gd name="T12" fmla="*/ 0 w 676"/>
                <a:gd name="T13" fmla="*/ 1 h 514"/>
                <a:gd name="T14" fmla="*/ 0 w 676"/>
                <a:gd name="T15" fmla="*/ 1 h 514"/>
                <a:gd name="T16" fmla="*/ 1 w 676"/>
                <a:gd name="T17" fmla="*/ 0 h 514"/>
                <a:gd name="T18" fmla="*/ 1 w 676"/>
                <a:gd name="T19" fmla="*/ 0 h 514"/>
                <a:gd name="T20" fmla="*/ 1 w 676"/>
                <a:gd name="T21" fmla="*/ 0 h 5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76"/>
                <a:gd name="T34" fmla="*/ 0 h 514"/>
                <a:gd name="T35" fmla="*/ 676 w 676"/>
                <a:gd name="T36" fmla="*/ 514 h 5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76" h="514">
                  <a:moveTo>
                    <a:pt x="654" y="74"/>
                  </a:moveTo>
                  <a:cubicBezTo>
                    <a:pt x="667" y="98"/>
                    <a:pt x="676" y="126"/>
                    <a:pt x="676" y="150"/>
                  </a:cubicBezTo>
                  <a:cubicBezTo>
                    <a:pt x="676" y="175"/>
                    <a:pt x="667" y="193"/>
                    <a:pt x="653" y="201"/>
                  </a:cubicBezTo>
                  <a:cubicBezTo>
                    <a:pt x="112" y="514"/>
                    <a:pt x="112" y="514"/>
                    <a:pt x="112" y="514"/>
                  </a:cubicBezTo>
                  <a:cubicBezTo>
                    <a:pt x="126" y="505"/>
                    <a:pt x="135" y="488"/>
                    <a:pt x="135" y="463"/>
                  </a:cubicBezTo>
                  <a:cubicBezTo>
                    <a:pt x="135" y="438"/>
                    <a:pt x="126" y="411"/>
                    <a:pt x="112" y="386"/>
                  </a:cubicBezTo>
                  <a:cubicBezTo>
                    <a:pt x="98" y="361"/>
                    <a:pt x="78" y="339"/>
                    <a:pt x="56" y="326"/>
                  </a:cubicBezTo>
                  <a:cubicBezTo>
                    <a:pt x="34" y="314"/>
                    <a:pt x="15" y="312"/>
                    <a:pt x="0" y="321"/>
                  </a:cubicBezTo>
                  <a:cubicBezTo>
                    <a:pt x="541" y="8"/>
                    <a:pt x="541" y="8"/>
                    <a:pt x="541" y="8"/>
                  </a:cubicBezTo>
                  <a:cubicBezTo>
                    <a:pt x="556" y="0"/>
                    <a:pt x="575" y="1"/>
                    <a:pt x="597" y="14"/>
                  </a:cubicBezTo>
                  <a:cubicBezTo>
                    <a:pt x="619" y="27"/>
                    <a:pt x="639" y="49"/>
                    <a:pt x="654" y="74"/>
                  </a:cubicBezTo>
                  <a:close/>
                </a:path>
              </a:pathLst>
            </a:custGeom>
            <a:solidFill>
              <a:srgbClr val="C2C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2" name="Freeform 2251">
              <a:extLst>
                <a:ext uri="{FF2B5EF4-FFF2-40B4-BE49-F238E27FC236}">
                  <a16:creationId xmlns:a16="http://schemas.microsoft.com/office/drawing/2014/main" id="{8AA59627-5E7F-4825-B5C4-C7D29E75D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3824"/>
              <a:ext cx="44" cy="58"/>
            </a:xfrm>
            <a:custGeom>
              <a:avLst/>
              <a:gdLst>
                <a:gd name="T0" fmla="*/ 0 w 158"/>
                <a:gd name="T1" fmla="*/ 0 h 210"/>
                <a:gd name="T2" fmla="*/ 0 w 158"/>
                <a:gd name="T3" fmla="*/ 0 h 210"/>
                <a:gd name="T4" fmla="*/ 0 w 158"/>
                <a:gd name="T5" fmla="*/ 0 h 210"/>
                <a:gd name="T6" fmla="*/ 0 w 158"/>
                <a:gd name="T7" fmla="*/ 0 h 210"/>
                <a:gd name="T8" fmla="*/ 0 w 158"/>
                <a:gd name="T9" fmla="*/ 0 h 210"/>
                <a:gd name="T10" fmla="*/ 0 w 158"/>
                <a:gd name="T11" fmla="*/ 0 h 210"/>
                <a:gd name="T12" fmla="*/ 0 w 158"/>
                <a:gd name="T13" fmla="*/ 0 h 210"/>
                <a:gd name="T14" fmla="*/ 0 w 158"/>
                <a:gd name="T15" fmla="*/ 0 h 210"/>
                <a:gd name="T16" fmla="*/ 0 w 158"/>
                <a:gd name="T17" fmla="*/ 0 h 2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"/>
                <a:gd name="T28" fmla="*/ 0 h 210"/>
                <a:gd name="T29" fmla="*/ 158 w 158"/>
                <a:gd name="T30" fmla="*/ 210 h 2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" h="210">
                  <a:moveTo>
                    <a:pt x="135" y="74"/>
                  </a:moveTo>
                  <a:cubicBezTo>
                    <a:pt x="149" y="99"/>
                    <a:pt x="158" y="126"/>
                    <a:pt x="158" y="151"/>
                  </a:cubicBezTo>
                  <a:cubicBezTo>
                    <a:pt x="158" y="176"/>
                    <a:pt x="149" y="193"/>
                    <a:pt x="135" y="202"/>
                  </a:cubicBezTo>
                  <a:cubicBezTo>
                    <a:pt x="120" y="210"/>
                    <a:pt x="101" y="209"/>
                    <a:pt x="79" y="196"/>
                  </a:cubicBezTo>
                  <a:cubicBezTo>
                    <a:pt x="57" y="184"/>
                    <a:pt x="37" y="162"/>
                    <a:pt x="23" y="137"/>
                  </a:cubicBezTo>
                  <a:cubicBezTo>
                    <a:pt x="9" y="113"/>
                    <a:pt x="0" y="85"/>
                    <a:pt x="0" y="60"/>
                  </a:cubicBezTo>
                  <a:cubicBezTo>
                    <a:pt x="0" y="35"/>
                    <a:pt x="9" y="17"/>
                    <a:pt x="23" y="9"/>
                  </a:cubicBezTo>
                  <a:cubicBezTo>
                    <a:pt x="38" y="0"/>
                    <a:pt x="57" y="2"/>
                    <a:pt x="79" y="14"/>
                  </a:cubicBezTo>
                  <a:cubicBezTo>
                    <a:pt x="101" y="27"/>
                    <a:pt x="121" y="49"/>
                    <a:pt x="135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3" name="Freeform 2252">
              <a:extLst>
                <a:ext uri="{FF2B5EF4-FFF2-40B4-BE49-F238E27FC236}">
                  <a16:creationId xmlns:a16="http://schemas.microsoft.com/office/drawing/2014/main" id="{61559EA3-F370-4D82-B7D6-9FB6CFF94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6" y="3821"/>
              <a:ext cx="50" cy="64"/>
            </a:xfrm>
            <a:custGeom>
              <a:avLst/>
              <a:gdLst>
                <a:gd name="T0" fmla="*/ 0 w 182"/>
                <a:gd name="T1" fmla="*/ 0 h 232"/>
                <a:gd name="T2" fmla="*/ 0 w 182"/>
                <a:gd name="T3" fmla="*/ 0 h 232"/>
                <a:gd name="T4" fmla="*/ 0 w 182"/>
                <a:gd name="T5" fmla="*/ 0 h 232"/>
                <a:gd name="T6" fmla="*/ 0 w 182"/>
                <a:gd name="T7" fmla="*/ 0 h 232"/>
                <a:gd name="T8" fmla="*/ 0 w 182"/>
                <a:gd name="T9" fmla="*/ 0 h 232"/>
                <a:gd name="T10" fmla="*/ 0 w 182"/>
                <a:gd name="T11" fmla="*/ 0 h 232"/>
                <a:gd name="T12" fmla="*/ 0 w 182"/>
                <a:gd name="T13" fmla="*/ 0 h 232"/>
                <a:gd name="T14" fmla="*/ 0 w 182"/>
                <a:gd name="T15" fmla="*/ 0 h 232"/>
                <a:gd name="T16" fmla="*/ 0 w 182"/>
                <a:gd name="T17" fmla="*/ 0 h 232"/>
                <a:gd name="T18" fmla="*/ 0 w 182"/>
                <a:gd name="T19" fmla="*/ 0 h 232"/>
                <a:gd name="T20" fmla="*/ 0 w 182"/>
                <a:gd name="T21" fmla="*/ 0 h 232"/>
                <a:gd name="T22" fmla="*/ 0 w 182"/>
                <a:gd name="T23" fmla="*/ 0 h 232"/>
                <a:gd name="T24" fmla="*/ 0 w 182"/>
                <a:gd name="T25" fmla="*/ 0 h 232"/>
                <a:gd name="T26" fmla="*/ 0 w 182"/>
                <a:gd name="T27" fmla="*/ 0 h 232"/>
                <a:gd name="T28" fmla="*/ 0 w 182"/>
                <a:gd name="T29" fmla="*/ 0 h 232"/>
                <a:gd name="T30" fmla="*/ 0 w 182"/>
                <a:gd name="T31" fmla="*/ 0 h 232"/>
                <a:gd name="T32" fmla="*/ 0 w 182"/>
                <a:gd name="T33" fmla="*/ 0 h 232"/>
                <a:gd name="T34" fmla="*/ 0 w 182"/>
                <a:gd name="T35" fmla="*/ 0 h 232"/>
                <a:gd name="T36" fmla="*/ 0 w 182"/>
                <a:gd name="T37" fmla="*/ 0 h 232"/>
                <a:gd name="T38" fmla="*/ 0 w 182"/>
                <a:gd name="T39" fmla="*/ 0 h 232"/>
                <a:gd name="T40" fmla="*/ 0 w 182"/>
                <a:gd name="T41" fmla="*/ 0 h 232"/>
                <a:gd name="T42" fmla="*/ 0 w 182"/>
                <a:gd name="T43" fmla="*/ 0 h 2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82"/>
                <a:gd name="T67" fmla="*/ 0 h 232"/>
                <a:gd name="T68" fmla="*/ 182 w 182"/>
                <a:gd name="T69" fmla="*/ 232 h 23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82" h="232">
                  <a:moveTo>
                    <a:pt x="126" y="232"/>
                  </a:moveTo>
                  <a:cubicBezTo>
                    <a:pt x="113" y="232"/>
                    <a:pt x="99" y="228"/>
                    <a:pt x="85" y="220"/>
                  </a:cubicBezTo>
                  <a:cubicBezTo>
                    <a:pt x="62" y="206"/>
                    <a:pt x="41" y="184"/>
                    <a:pt x="25" y="156"/>
                  </a:cubicBezTo>
                  <a:cubicBezTo>
                    <a:pt x="9" y="129"/>
                    <a:pt x="0" y="99"/>
                    <a:pt x="0" y="73"/>
                  </a:cubicBezTo>
                  <a:cubicBezTo>
                    <a:pt x="0" y="44"/>
                    <a:pt x="10" y="22"/>
                    <a:pt x="29" y="11"/>
                  </a:cubicBezTo>
                  <a:cubicBezTo>
                    <a:pt x="48" y="0"/>
                    <a:pt x="72" y="2"/>
                    <a:pt x="97" y="17"/>
                  </a:cubicBezTo>
                  <a:cubicBezTo>
                    <a:pt x="120" y="30"/>
                    <a:pt x="142" y="53"/>
                    <a:pt x="158" y="81"/>
                  </a:cubicBezTo>
                  <a:cubicBezTo>
                    <a:pt x="173" y="109"/>
                    <a:pt x="182" y="138"/>
                    <a:pt x="182" y="164"/>
                  </a:cubicBezTo>
                  <a:cubicBezTo>
                    <a:pt x="182" y="192"/>
                    <a:pt x="172" y="214"/>
                    <a:pt x="153" y="225"/>
                  </a:cubicBezTo>
                  <a:cubicBezTo>
                    <a:pt x="145" y="230"/>
                    <a:pt x="136" y="232"/>
                    <a:pt x="126" y="232"/>
                  </a:cubicBezTo>
                  <a:close/>
                  <a:moveTo>
                    <a:pt x="56" y="28"/>
                  </a:moveTo>
                  <a:cubicBezTo>
                    <a:pt x="50" y="28"/>
                    <a:pt x="45" y="30"/>
                    <a:pt x="41" y="32"/>
                  </a:cubicBezTo>
                  <a:cubicBezTo>
                    <a:pt x="30" y="38"/>
                    <a:pt x="24" y="53"/>
                    <a:pt x="24" y="73"/>
                  </a:cubicBezTo>
                  <a:cubicBezTo>
                    <a:pt x="24" y="95"/>
                    <a:pt x="32" y="120"/>
                    <a:pt x="46" y="144"/>
                  </a:cubicBezTo>
                  <a:cubicBezTo>
                    <a:pt x="59" y="168"/>
                    <a:pt x="78" y="188"/>
                    <a:pt x="97" y="199"/>
                  </a:cubicBezTo>
                  <a:cubicBezTo>
                    <a:pt x="114" y="209"/>
                    <a:pt x="130" y="211"/>
                    <a:pt x="141" y="204"/>
                  </a:cubicBezTo>
                  <a:cubicBezTo>
                    <a:pt x="152" y="198"/>
                    <a:pt x="158" y="184"/>
                    <a:pt x="158" y="164"/>
                  </a:cubicBezTo>
                  <a:cubicBezTo>
                    <a:pt x="158" y="142"/>
                    <a:pt x="150" y="117"/>
                    <a:pt x="137" y="93"/>
                  </a:cubicBezTo>
                  <a:cubicBezTo>
                    <a:pt x="123" y="69"/>
                    <a:pt x="104" y="49"/>
                    <a:pt x="85" y="38"/>
                  </a:cubicBezTo>
                  <a:cubicBezTo>
                    <a:pt x="74" y="31"/>
                    <a:pt x="64" y="28"/>
                    <a:pt x="56" y="28"/>
                  </a:cubicBezTo>
                  <a:close/>
                  <a:moveTo>
                    <a:pt x="35" y="22"/>
                  </a:moveTo>
                  <a:cubicBezTo>
                    <a:pt x="35" y="22"/>
                    <a:pt x="35" y="22"/>
                    <a:pt x="35" y="2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4" name="Freeform 2253">
              <a:extLst>
                <a:ext uri="{FF2B5EF4-FFF2-40B4-BE49-F238E27FC236}">
                  <a16:creationId xmlns:a16="http://schemas.microsoft.com/office/drawing/2014/main" id="{E0F3E1F7-540D-44D6-BF57-794BD54D5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3735"/>
              <a:ext cx="194" cy="148"/>
            </a:xfrm>
            <a:custGeom>
              <a:avLst/>
              <a:gdLst>
                <a:gd name="T0" fmla="*/ 0 w 701"/>
                <a:gd name="T1" fmla="*/ 1 h 539"/>
                <a:gd name="T2" fmla="*/ 0 w 701"/>
                <a:gd name="T3" fmla="*/ 1 h 539"/>
                <a:gd name="T4" fmla="*/ 0 w 701"/>
                <a:gd name="T5" fmla="*/ 1 h 539"/>
                <a:gd name="T6" fmla="*/ 1 w 701"/>
                <a:gd name="T7" fmla="*/ 0 h 539"/>
                <a:gd name="T8" fmla="*/ 1 w 701"/>
                <a:gd name="T9" fmla="*/ 0 h 539"/>
                <a:gd name="T10" fmla="*/ 1 w 701"/>
                <a:gd name="T11" fmla="*/ 0 h 539"/>
                <a:gd name="T12" fmla="*/ 1 w 701"/>
                <a:gd name="T13" fmla="*/ 0 h 539"/>
                <a:gd name="T14" fmla="*/ 1 w 701"/>
                <a:gd name="T15" fmla="*/ 0 h 539"/>
                <a:gd name="T16" fmla="*/ 0 w 701"/>
                <a:gd name="T17" fmla="*/ 1 h 539"/>
                <a:gd name="T18" fmla="*/ 0 w 701"/>
                <a:gd name="T19" fmla="*/ 1 h 539"/>
                <a:gd name="T20" fmla="*/ 0 w 701"/>
                <a:gd name="T21" fmla="*/ 1 h 539"/>
                <a:gd name="T22" fmla="*/ 1 w 701"/>
                <a:gd name="T23" fmla="*/ 0 h 539"/>
                <a:gd name="T24" fmla="*/ 1 w 701"/>
                <a:gd name="T25" fmla="*/ 0 h 539"/>
                <a:gd name="T26" fmla="*/ 1 w 701"/>
                <a:gd name="T27" fmla="*/ 0 h 539"/>
                <a:gd name="T28" fmla="*/ 1 w 701"/>
                <a:gd name="T29" fmla="*/ 0 h 539"/>
                <a:gd name="T30" fmla="*/ 1 w 701"/>
                <a:gd name="T31" fmla="*/ 0 h 539"/>
                <a:gd name="T32" fmla="*/ 0 w 701"/>
                <a:gd name="T33" fmla="*/ 1 h 539"/>
                <a:gd name="T34" fmla="*/ 0 w 701"/>
                <a:gd name="T35" fmla="*/ 1 h 5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01"/>
                <a:gd name="T55" fmla="*/ 0 h 539"/>
                <a:gd name="T56" fmla="*/ 701 w 701"/>
                <a:gd name="T57" fmla="*/ 539 h 5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01" h="539">
                  <a:moveTo>
                    <a:pt x="125" y="539"/>
                  </a:moveTo>
                  <a:cubicBezTo>
                    <a:pt x="121" y="539"/>
                    <a:pt x="117" y="537"/>
                    <a:pt x="114" y="533"/>
                  </a:cubicBezTo>
                  <a:cubicBezTo>
                    <a:pt x="111" y="527"/>
                    <a:pt x="113" y="520"/>
                    <a:pt x="119" y="516"/>
                  </a:cubicBezTo>
                  <a:cubicBezTo>
                    <a:pt x="660" y="204"/>
                    <a:pt x="660" y="204"/>
                    <a:pt x="660" y="204"/>
                  </a:cubicBezTo>
                  <a:cubicBezTo>
                    <a:pt x="671" y="198"/>
                    <a:pt x="677" y="183"/>
                    <a:pt x="677" y="163"/>
                  </a:cubicBezTo>
                  <a:cubicBezTo>
                    <a:pt x="677" y="141"/>
                    <a:pt x="670" y="116"/>
                    <a:pt x="656" y="93"/>
                  </a:cubicBezTo>
                  <a:cubicBezTo>
                    <a:pt x="642" y="69"/>
                    <a:pt x="624" y="48"/>
                    <a:pt x="604" y="37"/>
                  </a:cubicBezTo>
                  <a:cubicBezTo>
                    <a:pt x="587" y="27"/>
                    <a:pt x="571" y="25"/>
                    <a:pt x="560" y="32"/>
                  </a:cubicBezTo>
                  <a:cubicBezTo>
                    <a:pt x="19" y="344"/>
                    <a:pt x="19" y="344"/>
                    <a:pt x="19" y="344"/>
                  </a:cubicBezTo>
                  <a:cubicBezTo>
                    <a:pt x="13" y="347"/>
                    <a:pt x="6" y="345"/>
                    <a:pt x="3" y="340"/>
                  </a:cubicBezTo>
                  <a:cubicBezTo>
                    <a:pt x="0" y="334"/>
                    <a:pt x="2" y="327"/>
                    <a:pt x="7" y="323"/>
                  </a:cubicBezTo>
                  <a:cubicBezTo>
                    <a:pt x="548" y="11"/>
                    <a:pt x="548" y="11"/>
                    <a:pt x="548" y="11"/>
                  </a:cubicBezTo>
                  <a:cubicBezTo>
                    <a:pt x="567" y="0"/>
                    <a:pt x="591" y="2"/>
                    <a:pt x="616" y="16"/>
                  </a:cubicBezTo>
                  <a:cubicBezTo>
                    <a:pt x="639" y="30"/>
                    <a:pt x="661" y="53"/>
                    <a:pt x="677" y="81"/>
                  </a:cubicBezTo>
                  <a:cubicBezTo>
                    <a:pt x="692" y="108"/>
                    <a:pt x="701" y="137"/>
                    <a:pt x="701" y="163"/>
                  </a:cubicBezTo>
                  <a:cubicBezTo>
                    <a:pt x="701" y="192"/>
                    <a:pt x="691" y="214"/>
                    <a:pt x="672" y="225"/>
                  </a:cubicBezTo>
                  <a:cubicBezTo>
                    <a:pt x="131" y="537"/>
                    <a:pt x="131" y="537"/>
                    <a:pt x="131" y="537"/>
                  </a:cubicBezTo>
                  <a:cubicBezTo>
                    <a:pt x="129" y="538"/>
                    <a:pt x="127" y="539"/>
                    <a:pt x="125" y="53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5" name="Freeform 2254">
              <a:extLst>
                <a:ext uri="{FF2B5EF4-FFF2-40B4-BE49-F238E27FC236}">
                  <a16:creationId xmlns:a16="http://schemas.microsoft.com/office/drawing/2014/main" id="{B9268D40-032E-44FE-9EFF-063A509AB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" y="3070"/>
              <a:ext cx="146" cy="134"/>
            </a:xfrm>
            <a:custGeom>
              <a:avLst/>
              <a:gdLst>
                <a:gd name="T0" fmla="*/ 0 w 531"/>
                <a:gd name="T1" fmla="*/ 1 h 486"/>
                <a:gd name="T2" fmla="*/ 0 w 531"/>
                <a:gd name="T3" fmla="*/ 1 h 486"/>
                <a:gd name="T4" fmla="*/ 0 w 531"/>
                <a:gd name="T5" fmla="*/ 1 h 486"/>
                <a:gd name="T6" fmla="*/ 1 w 531"/>
                <a:gd name="T7" fmla="*/ 0 h 486"/>
                <a:gd name="T8" fmla="*/ 1 w 531"/>
                <a:gd name="T9" fmla="*/ 0 h 486"/>
                <a:gd name="T10" fmla="*/ 1 w 531"/>
                <a:gd name="T11" fmla="*/ 0 h 486"/>
                <a:gd name="T12" fmla="*/ 1 w 531"/>
                <a:gd name="T13" fmla="*/ 0 h 486"/>
                <a:gd name="T14" fmla="*/ 0 w 531"/>
                <a:gd name="T15" fmla="*/ 1 h 4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31"/>
                <a:gd name="T25" fmla="*/ 0 h 486"/>
                <a:gd name="T26" fmla="*/ 531 w 531"/>
                <a:gd name="T27" fmla="*/ 486 h 4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31" h="486">
                  <a:moveTo>
                    <a:pt x="40" y="331"/>
                  </a:moveTo>
                  <a:cubicBezTo>
                    <a:pt x="2" y="364"/>
                    <a:pt x="0" y="423"/>
                    <a:pt x="37" y="457"/>
                  </a:cubicBezTo>
                  <a:cubicBezTo>
                    <a:pt x="70" y="486"/>
                    <a:pt x="119" y="485"/>
                    <a:pt x="150" y="455"/>
                  </a:cubicBezTo>
                  <a:cubicBezTo>
                    <a:pt x="522" y="98"/>
                    <a:pt x="522" y="98"/>
                    <a:pt x="522" y="98"/>
                  </a:cubicBezTo>
                  <a:cubicBezTo>
                    <a:pt x="531" y="72"/>
                    <a:pt x="525" y="43"/>
                    <a:pt x="504" y="23"/>
                  </a:cubicBezTo>
                  <a:cubicBezTo>
                    <a:pt x="480" y="2"/>
                    <a:pt x="446" y="0"/>
                    <a:pt x="420" y="17"/>
                  </a:cubicBezTo>
                  <a:cubicBezTo>
                    <a:pt x="419" y="16"/>
                    <a:pt x="419" y="16"/>
                    <a:pt x="419" y="16"/>
                  </a:cubicBezTo>
                  <a:lnTo>
                    <a:pt x="40" y="331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6" name="Freeform 2255">
              <a:extLst>
                <a:ext uri="{FF2B5EF4-FFF2-40B4-BE49-F238E27FC236}">
                  <a16:creationId xmlns:a16="http://schemas.microsoft.com/office/drawing/2014/main" id="{365968AB-A31E-4040-B380-2A0787AD3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3058"/>
              <a:ext cx="42" cy="39"/>
            </a:xfrm>
            <a:custGeom>
              <a:avLst/>
              <a:gdLst>
                <a:gd name="T0" fmla="*/ 0 w 155"/>
                <a:gd name="T1" fmla="*/ 0 h 141"/>
                <a:gd name="T2" fmla="*/ 0 w 155"/>
                <a:gd name="T3" fmla="*/ 0 h 141"/>
                <a:gd name="T4" fmla="*/ 0 w 155"/>
                <a:gd name="T5" fmla="*/ 0 h 141"/>
                <a:gd name="T6" fmla="*/ 0 w 155"/>
                <a:gd name="T7" fmla="*/ 0 h 141"/>
                <a:gd name="T8" fmla="*/ 0 w 155"/>
                <a:gd name="T9" fmla="*/ 0 h 141"/>
                <a:gd name="T10" fmla="*/ 0 w 155"/>
                <a:gd name="T11" fmla="*/ 0 h 141"/>
                <a:gd name="T12" fmla="*/ 0 w 155"/>
                <a:gd name="T13" fmla="*/ 0 h 141"/>
                <a:gd name="T14" fmla="*/ 0 w 155"/>
                <a:gd name="T15" fmla="*/ 0 h 141"/>
                <a:gd name="T16" fmla="*/ 0 w 155"/>
                <a:gd name="T17" fmla="*/ 0 h 141"/>
                <a:gd name="T18" fmla="*/ 0 w 155"/>
                <a:gd name="T19" fmla="*/ 0 h 141"/>
                <a:gd name="T20" fmla="*/ 0 w 155"/>
                <a:gd name="T21" fmla="*/ 0 h 1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5"/>
                <a:gd name="T34" fmla="*/ 0 h 141"/>
                <a:gd name="T35" fmla="*/ 155 w 155"/>
                <a:gd name="T36" fmla="*/ 141 h 14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5" h="141">
                  <a:moveTo>
                    <a:pt x="0" y="59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27" y="43"/>
                    <a:pt x="61" y="45"/>
                    <a:pt x="85" y="66"/>
                  </a:cubicBezTo>
                  <a:cubicBezTo>
                    <a:pt x="106" y="86"/>
                    <a:pt x="112" y="115"/>
                    <a:pt x="103" y="141"/>
                  </a:cubicBezTo>
                  <a:cubicBezTo>
                    <a:pt x="132" y="112"/>
                    <a:pt x="132" y="112"/>
                    <a:pt x="132" y="112"/>
                  </a:cubicBezTo>
                  <a:cubicBezTo>
                    <a:pt x="135" y="110"/>
                    <a:pt x="137" y="108"/>
                    <a:pt x="139" y="105"/>
                  </a:cubicBezTo>
                  <a:cubicBezTo>
                    <a:pt x="152" y="88"/>
                    <a:pt x="155" y="67"/>
                    <a:pt x="149" y="48"/>
                  </a:cubicBezTo>
                  <a:cubicBezTo>
                    <a:pt x="146" y="38"/>
                    <a:pt x="140" y="28"/>
                    <a:pt x="131" y="21"/>
                  </a:cubicBezTo>
                  <a:cubicBezTo>
                    <a:pt x="113" y="4"/>
                    <a:pt x="88" y="0"/>
                    <a:pt x="66" y="9"/>
                  </a:cubicBezTo>
                  <a:cubicBezTo>
                    <a:pt x="60" y="11"/>
                    <a:pt x="54" y="14"/>
                    <a:pt x="49" y="19"/>
                  </a:cubicBezTo>
                  <a:lnTo>
                    <a:pt x="0" y="59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7" name="Freeform 2256">
              <a:extLst>
                <a:ext uri="{FF2B5EF4-FFF2-40B4-BE49-F238E27FC236}">
                  <a16:creationId xmlns:a16="http://schemas.microsoft.com/office/drawing/2014/main" id="{FD27815A-0B33-4D6E-AE38-DAFBC46F5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2848"/>
              <a:ext cx="187" cy="223"/>
            </a:xfrm>
            <a:custGeom>
              <a:avLst/>
              <a:gdLst>
                <a:gd name="T0" fmla="*/ 0 w 677"/>
                <a:gd name="T1" fmla="*/ 1 h 806"/>
                <a:gd name="T2" fmla="*/ 0 w 677"/>
                <a:gd name="T3" fmla="*/ 1 h 806"/>
                <a:gd name="T4" fmla="*/ 0 w 677"/>
                <a:gd name="T5" fmla="*/ 1 h 806"/>
                <a:gd name="T6" fmla="*/ 0 w 677"/>
                <a:gd name="T7" fmla="*/ 1 h 806"/>
                <a:gd name="T8" fmla="*/ 0 w 677"/>
                <a:gd name="T9" fmla="*/ 1 h 806"/>
                <a:gd name="T10" fmla="*/ 0 w 677"/>
                <a:gd name="T11" fmla="*/ 1 h 806"/>
                <a:gd name="T12" fmla="*/ 0 w 677"/>
                <a:gd name="T13" fmla="*/ 1 h 806"/>
                <a:gd name="T14" fmla="*/ 1 w 677"/>
                <a:gd name="T15" fmla="*/ 0 h 806"/>
                <a:gd name="T16" fmla="*/ 1 w 677"/>
                <a:gd name="T17" fmla="*/ 0 h 806"/>
                <a:gd name="T18" fmla="*/ 1 w 677"/>
                <a:gd name="T19" fmla="*/ 0 h 806"/>
                <a:gd name="T20" fmla="*/ 1 w 677"/>
                <a:gd name="T21" fmla="*/ 0 h 806"/>
                <a:gd name="T22" fmla="*/ 0 w 677"/>
                <a:gd name="T23" fmla="*/ 0 h 806"/>
                <a:gd name="T24" fmla="*/ 0 w 677"/>
                <a:gd name="T25" fmla="*/ 1 h 80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77"/>
                <a:gd name="T40" fmla="*/ 0 h 806"/>
                <a:gd name="T41" fmla="*/ 677 w 677"/>
                <a:gd name="T42" fmla="*/ 806 h 80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77" h="806">
                  <a:moveTo>
                    <a:pt x="0" y="646"/>
                  </a:moveTo>
                  <a:cubicBezTo>
                    <a:pt x="0" y="654"/>
                    <a:pt x="1" y="662"/>
                    <a:pt x="1" y="669"/>
                  </a:cubicBezTo>
                  <a:cubicBezTo>
                    <a:pt x="3" y="706"/>
                    <a:pt x="10" y="738"/>
                    <a:pt x="20" y="767"/>
                  </a:cubicBezTo>
                  <a:cubicBezTo>
                    <a:pt x="42" y="758"/>
                    <a:pt x="67" y="762"/>
                    <a:pt x="85" y="779"/>
                  </a:cubicBezTo>
                  <a:cubicBezTo>
                    <a:pt x="94" y="786"/>
                    <a:pt x="100" y="796"/>
                    <a:pt x="103" y="806"/>
                  </a:cubicBezTo>
                  <a:cubicBezTo>
                    <a:pt x="114" y="803"/>
                    <a:pt x="114" y="803"/>
                    <a:pt x="114" y="803"/>
                  </a:cubicBezTo>
                  <a:cubicBezTo>
                    <a:pt x="106" y="774"/>
                    <a:pt x="102" y="741"/>
                    <a:pt x="102" y="705"/>
                  </a:cubicBezTo>
                  <a:cubicBezTo>
                    <a:pt x="102" y="489"/>
                    <a:pt x="254" y="226"/>
                    <a:pt x="441" y="118"/>
                  </a:cubicBezTo>
                  <a:cubicBezTo>
                    <a:pt x="533" y="65"/>
                    <a:pt x="616" y="59"/>
                    <a:pt x="677" y="92"/>
                  </a:cubicBezTo>
                  <a:cubicBezTo>
                    <a:pt x="579" y="36"/>
                    <a:pt x="579" y="36"/>
                    <a:pt x="579" y="36"/>
                  </a:cubicBezTo>
                  <a:cubicBezTo>
                    <a:pt x="518" y="0"/>
                    <a:pt x="433" y="5"/>
                    <a:pt x="339" y="59"/>
                  </a:cubicBezTo>
                  <a:cubicBezTo>
                    <a:pt x="292" y="86"/>
                    <a:pt x="247" y="124"/>
                    <a:pt x="207" y="167"/>
                  </a:cubicBezTo>
                  <a:cubicBezTo>
                    <a:pt x="85" y="297"/>
                    <a:pt x="0" y="485"/>
                    <a:pt x="0" y="6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8" name="Freeform 2257">
              <a:extLst>
                <a:ext uri="{FF2B5EF4-FFF2-40B4-BE49-F238E27FC236}">
                  <a16:creationId xmlns:a16="http://schemas.microsoft.com/office/drawing/2014/main" id="{1B9D3171-5E42-42CC-8350-6942B4FC1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" y="3070"/>
              <a:ext cx="29" cy="33"/>
            </a:xfrm>
            <a:custGeom>
              <a:avLst/>
              <a:gdLst>
                <a:gd name="T0" fmla="*/ 0 w 104"/>
                <a:gd name="T1" fmla="*/ 0 h 119"/>
                <a:gd name="T2" fmla="*/ 0 w 104"/>
                <a:gd name="T3" fmla="*/ 0 h 119"/>
                <a:gd name="T4" fmla="*/ 0 w 104"/>
                <a:gd name="T5" fmla="*/ 0 h 119"/>
                <a:gd name="T6" fmla="*/ 0 w 104"/>
                <a:gd name="T7" fmla="*/ 0 h 119"/>
                <a:gd name="T8" fmla="*/ 0 w 104"/>
                <a:gd name="T9" fmla="*/ 0 h 119"/>
                <a:gd name="T10" fmla="*/ 0 w 104"/>
                <a:gd name="T11" fmla="*/ 0 h 119"/>
                <a:gd name="T12" fmla="*/ 0 w 104"/>
                <a:gd name="T13" fmla="*/ 0 h 1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"/>
                <a:gd name="T22" fmla="*/ 0 h 119"/>
                <a:gd name="T23" fmla="*/ 104 w 104"/>
                <a:gd name="T24" fmla="*/ 119 h 1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" h="119">
                  <a:moveTo>
                    <a:pt x="0" y="60"/>
                  </a:moveTo>
                  <a:cubicBezTo>
                    <a:pt x="6" y="62"/>
                    <a:pt x="6" y="62"/>
                    <a:pt x="6" y="62"/>
                  </a:cubicBezTo>
                  <a:cubicBezTo>
                    <a:pt x="6" y="62"/>
                    <a:pt x="6" y="63"/>
                    <a:pt x="7" y="63"/>
                  </a:cubicBezTo>
                  <a:cubicBezTo>
                    <a:pt x="104" y="119"/>
                    <a:pt x="104" y="119"/>
                    <a:pt x="104" y="119"/>
                  </a:cubicBezTo>
                  <a:cubicBezTo>
                    <a:pt x="65" y="95"/>
                    <a:pt x="36" y="54"/>
                    <a:pt x="21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6" y="22"/>
                    <a:pt x="13" y="43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9" name="Freeform 2258">
              <a:extLst>
                <a:ext uri="{FF2B5EF4-FFF2-40B4-BE49-F238E27FC236}">
                  <a16:creationId xmlns:a16="http://schemas.microsoft.com/office/drawing/2014/main" id="{1B6DE2EB-803D-49D9-8B85-07E505164C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" y="2865"/>
              <a:ext cx="188" cy="249"/>
            </a:xfrm>
            <a:custGeom>
              <a:avLst/>
              <a:gdLst>
                <a:gd name="T0" fmla="*/ 0 w 678"/>
                <a:gd name="T1" fmla="*/ 1 h 901"/>
                <a:gd name="T2" fmla="*/ 1 w 678"/>
                <a:gd name="T3" fmla="*/ 1 h 901"/>
                <a:gd name="T4" fmla="*/ 1 w 678"/>
                <a:gd name="T5" fmla="*/ 1 h 901"/>
                <a:gd name="T6" fmla="*/ 1 w 678"/>
                <a:gd name="T7" fmla="*/ 0 h 901"/>
                <a:gd name="T8" fmla="*/ 1 w 678"/>
                <a:gd name="T9" fmla="*/ 0 h 901"/>
                <a:gd name="T10" fmla="*/ 1 w 678"/>
                <a:gd name="T11" fmla="*/ 0 h 901"/>
                <a:gd name="T12" fmla="*/ 1 w 678"/>
                <a:gd name="T13" fmla="*/ 0 h 901"/>
                <a:gd name="T14" fmla="*/ 0 w 678"/>
                <a:gd name="T15" fmla="*/ 1 h 901"/>
                <a:gd name="T16" fmla="*/ 0 w 678"/>
                <a:gd name="T17" fmla="*/ 1 h 901"/>
                <a:gd name="T18" fmla="*/ 0 w 678"/>
                <a:gd name="T19" fmla="*/ 1 h 901"/>
                <a:gd name="T20" fmla="*/ 0 w 678"/>
                <a:gd name="T21" fmla="*/ 1 h 901"/>
                <a:gd name="T22" fmla="*/ 0 w 678"/>
                <a:gd name="T23" fmla="*/ 1 h 901"/>
                <a:gd name="T24" fmla="*/ 1 w 678"/>
                <a:gd name="T25" fmla="*/ 0 h 901"/>
                <a:gd name="T26" fmla="*/ 1 w 678"/>
                <a:gd name="T27" fmla="*/ 0 h 901"/>
                <a:gd name="T28" fmla="*/ 1 w 678"/>
                <a:gd name="T29" fmla="*/ 1 h 901"/>
                <a:gd name="T30" fmla="*/ 1 w 678"/>
                <a:gd name="T31" fmla="*/ 1 h 901"/>
                <a:gd name="T32" fmla="*/ 0 w 678"/>
                <a:gd name="T33" fmla="*/ 1 h 90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8"/>
                <a:gd name="T52" fmla="*/ 0 h 901"/>
                <a:gd name="T53" fmla="*/ 678 w 678"/>
                <a:gd name="T54" fmla="*/ 901 h 90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8" h="901">
                  <a:moveTo>
                    <a:pt x="95" y="863"/>
                  </a:moveTo>
                  <a:cubicBezTo>
                    <a:pt x="157" y="901"/>
                    <a:pt x="243" y="897"/>
                    <a:pt x="339" y="842"/>
                  </a:cubicBezTo>
                  <a:cubicBezTo>
                    <a:pt x="492" y="753"/>
                    <a:pt x="621" y="562"/>
                    <a:pt x="663" y="376"/>
                  </a:cubicBezTo>
                  <a:cubicBezTo>
                    <a:pt x="673" y="335"/>
                    <a:pt x="678" y="294"/>
                    <a:pt x="678" y="254"/>
                  </a:cubicBezTo>
                  <a:cubicBezTo>
                    <a:pt x="678" y="146"/>
                    <a:pt x="640" y="70"/>
                    <a:pt x="578" y="35"/>
                  </a:cubicBezTo>
                  <a:cubicBezTo>
                    <a:pt x="575" y="33"/>
                    <a:pt x="575" y="33"/>
                    <a:pt x="575" y="33"/>
                  </a:cubicBezTo>
                  <a:cubicBezTo>
                    <a:pt x="514" y="0"/>
                    <a:pt x="431" y="6"/>
                    <a:pt x="339" y="59"/>
                  </a:cubicBezTo>
                  <a:cubicBezTo>
                    <a:pt x="152" y="167"/>
                    <a:pt x="0" y="430"/>
                    <a:pt x="0" y="646"/>
                  </a:cubicBezTo>
                  <a:cubicBezTo>
                    <a:pt x="0" y="682"/>
                    <a:pt x="4" y="715"/>
                    <a:pt x="12" y="744"/>
                  </a:cubicBezTo>
                  <a:cubicBezTo>
                    <a:pt x="27" y="798"/>
                    <a:pt x="56" y="839"/>
                    <a:pt x="95" y="863"/>
                  </a:cubicBezTo>
                  <a:close/>
                  <a:moveTo>
                    <a:pt x="106" y="737"/>
                  </a:moveTo>
                  <a:cubicBezTo>
                    <a:pt x="84" y="704"/>
                    <a:pt x="71" y="660"/>
                    <a:pt x="71" y="605"/>
                  </a:cubicBezTo>
                  <a:cubicBezTo>
                    <a:pt x="71" y="434"/>
                    <a:pt x="191" y="227"/>
                    <a:pt x="339" y="141"/>
                  </a:cubicBezTo>
                  <a:cubicBezTo>
                    <a:pt x="387" y="114"/>
                    <a:pt x="432" y="102"/>
                    <a:pt x="470" y="105"/>
                  </a:cubicBezTo>
                  <a:cubicBezTo>
                    <a:pt x="552" y="112"/>
                    <a:pt x="606" y="181"/>
                    <a:pt x="606" y="296"/>
                  </a:cubicBezTo>
                  <a:cubicBezTo>
                    <a:pt x="606" y="466"/>
                    <a:pt x="486" y="674"/>
                    <a:pt x="339" y="759"/>
                  </a:cubicBezTo>
                  <a:cubicBezTo>
                    <a:pt x="239" y="817"/>
                    <a:pt x="152" y="804"/>
                    <a:pt x="106" y="737"/>
                  </a:cubicBez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20" name="Freeform 2259">
              <a:extLst>
                <a:ext uri="{FF2B5EF4-FFF2-40B4-BE49-F238E27FC236}">
                  <a16:creationId xmlns:a16="http://schemas.microsoft.com/office/drawing/2014/main" id="{1C09810D-2899-487D-8AC3-006599993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893"/>
              <a:ext cx="148" cy="197"/>
            </a:xfrm>
            <a:custGeom>
              <a:avLst/>
              <a:gdLst>
                <a:gd name="T0" fmla="*/ 0 w 535"/>
                <a:gd name="T1" fmla="*/ 1 h 715"/>
                <a:gd name="T2" fmla="*/ 0 w 535"/>
                <a:gd name="T3" fmla="*/ 1 h 715"/>
                <a:gd name="T4" fmla="*/ 1 w 535"/>
                <a:gd name="T5" fmla="*/ 1 h 715"/>
                <a:gd name="T6" fmla="*/ 1 w 535"/>
                <a:gd name="T7" fmla="*/ 0 h 715"/>
                <a:gd name="T8" fmla="*/ 1 w 535"/>
                <a:gd name="T9" fmla="*/ 0 h 715"/>
                <a:gd name="T10" fmla="*/ 1 w 535"/>
                <a:gd name="T11" fmla="*/ 0 h 715"/>
                <a:gd name="T12" fmla="*/ 0 w 535"/>
                <a:gd name="T13" fmla="*/ 1 h 7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5"/>
                <a:gd name="T22" fmla="*/ 0 h 715"/>
                <a:gd name="T23" fmla="*/ 535 w 535"/>
                <a:gd name="T24" fmla="*/ 715 h 7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5" h="715">
                  <a:moveTo>
                    <a:pt x="0" y="503"/>
                  </a:moveTo>
                  <a:cubicBezTo>
                    <a:pt x="0" y="558"/>
                    <a:pt x="13" y="602"/>
                    <a:pt x="35" y="635"/>
                  </a:cubicBezTo>
                  <a:cubicBezTo>
                    <a:pt x="81" y="702"/>
                    <a:pt x="168" y="715"/>
                    <a:pt x="268" y="657"/>
                  </a:cubicBezTo>
                  <a:cubicBezTo>
                    <a:pt x="415" y="572"/>
                    <a:pt x="535" y="364"/>
                    <a:pt x="535" y="194"/>
                  </a:cubicBezTo>
                  <a:cubicBezTo>
                    <a:pt x="535" y="79"/>
                    <a:pt x="481" y="10"/>
                    <a:pt x="399" y="3"/>
                  </a:cubicBezTo>
                  <a:cubicBezTo>
                    <a:pt x="361" y="0"/>
                    <a:pt x="316" y="12"/>
                    <a:pt x="268" y="39"/>
                  </a:cubicBezTo>
                  <a:cubicBezTo>
                    <a:pt x="120" y="125"/>
                    <a:pt x="0" y="332"/>
                    <a:pt x="0" y="5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21" name="Freeform 2260">
              <a:extLst>
                <a:ext uri="{FF2B5EF4-FFF2-40B4-BE49-F238E27FC236}">
                  <a16:creationId xmlns:a16="http://schemas.microsoft.com/office/drawing/2014/main" id="{A79E72E9-299C-4112-AFFE-0046AD344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2871"/>
              <a:ext cx="168" cy="242"/>
            </a:xfrm>
            <a:custGeom>
              <a:avLst/>
              <a:gdLst>
                <a:gd name="T0" fmla="*/ 0 w 608"/>
                <a:gd name="T1" fmla="*/ 1 h 879"/>
                <a:gd name="T2" fmla="*/ 0 w 608"/>
                <a:gd name="T3" fmla="*/ 1 h 879"/>
                <a:gd name="T4" fmla="*/ 0 w 608"/>
                <a:gd name="T5" fmla="*/ 1 h 879"/>
                <a:gd name="T6" fmla="*/ 0 w 608"/>
                <a:gd name="T7" fmla="*/ 1 h 879"/>
                <a:gd name="T8" fmla="*/ 0 w 608"/>
                <a:gd name="T9" fmla="*/ 1 h 879"/>
                <a:gd name="T10" fmla="*/ 1 w 608"/>
                <a:gd name="T11" fmla="*/ 1 h 879"/>
                <a:gd name="T12" fmla="*/ 1 w 608"/>
                <a:gd name="T13" fmla="*/ 0 h 879"/>
                <a:gd name="T14" fmla="*/ 1 w 608"/>
                <a:gd name="T15" fmla="*/ 0 h 879"/>
                <a:gd name="T16" fmla="*/ 1 w 608"/>
                <a:gd name="T17" fmla="*/ 0 h 879"/>
                <a:gd name="T18" fmla="*/ 1 w 608"/>
                <a:gd name="T19" fmla="*/ 0 h 879"/>
                <a:gd name="T20" fmla="*/ 1 w 608"/>
                <a:gd name="T21" fmla="*/ 0 h 879"/>
                <a:gd name="T22" fmla="*/ 1 w 608"/>
                <a:gd name="T23" fmla="*/ 1 h 879"/>
                <a:gd name="T24" fmla="*/ 1 w 608"/>
                <a:gd name="T25" fmla="*/ 1 h 879"/>
                <a:gd name="T26" fmla="*/ 0 w 608"/>
                <a:gd name="T27" fmla="*/ 1 h 8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08"/>
                <a:gd name="T43" fmla="*/ 0 h 879"/>
                <a:gd name="T44" fmla="*/ 608 w 608"/>
                <a:gd name="T45" fmla="*/ 879 h 87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08" h="879">
                  <a:moveTo>
                    <a:pt x="105" y="879"/>
                  </a:moveTo>
                  <a:cubicBezTo>
                    <a:pt x="69" y="879"/>
                    <a:pt x="36" y="870"/>
                    <a:pt x="7" y="852"/>
                  </a:cubicBezTo>
                  <a:cubicBezTo>
                    <a:pt x="1" y="849"/>
                    <a:pt x="0" y="842"/>
                    <a:pt x="3" y="836"/>
                  </a:cubicBezTo>
                  <a:cubicBezTo>
                    <a:pt x="7" y="830"/>
                    <a:pt x="14" y="828"/>
                    <a:pt x="20" y="832"/>
                  </a:cubicBezTo>
                  <a:cubicBezTo>
                    <a:pt x="80" y="869"/>
                    <a:pt x="162" y="861"/>
                    <a:pt x="251" y="810"/>
                  </a:cubicBezTo>
                  <a:cubicBezTo>
                    <a:pt x="396" y="726"/>
                    <a:pt x="527" y="538"/>
                    <a:pt x="570" y="353"/>
                  </a:cubicBezTo>
                  <a:cubicBezTo>
                    <a:pt x="579" y="311"/>
                    <a:pt x="584" y="271"/>
                    <a:pt x="584" y="233"/>
                  </a:cubicBezTo>
                  <a:cubicBezTo>
                    <a:pt x="584" y="133"/>
                    <a:pt x="551" y="59"/>
                    <a:pt x="490" y="24"/>
                  </a:cubicBezTo>
                  <a:cubicBezTo>
                    <a:pt x="485" y="21"/>
                    <a:pt x="483" y="14"/>
                    <a:pt x="486" y="8"/>
                  </a:cubicBezTo>
                  <a:cubicBezTo>
                    <a:pt x="489" y="2"/>
                    <a:pt x="497" y="0"/>
                    <a:pt x="502" y="4"/>
                  </a:cubicBezTo>
                  <a:cubicBezTo>
                    <a:pt x="570" y="43"/>
                    <a:pt x="608" y="124"/>
                    <a:pt x="608" y="233"/>
                  </a:cubicBezTo>
                  <a:cubicBezTo>
                    <a:pt x="608" y="273"/>
                    <a:pt x="603" y="315"/>
                    <a:pt x="593" y="358"/>
                  </a:cubicBezTo>
                  <a:cubicBezTo>
                    <a:pt x="549" y="552"/>
                    <a:pt x="416" y="743"/>
                    <a:pt x="263" y="831"/>
                  </a:cubicBezTo>
                  <a:cubicBezTo>
                    <a:pt x="207" y="863"/>
                    <a:pt x="154" y="879"/>
                    <a:pt x="105" y="87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22" name="Freeform 2261">
              <a:extLst>
                <a:ext uri="{FF2B5EF4-FFF2-40B4-BE49-F238E27FC236}">
                  <a16:creationId xmlns:a16="http://schemas.microsoft.com/office/drawing/2014/main" id="{91EDF067-7C17-4A7B-AFAF-AE76146AF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" y="2861"/>
              <a:ext cx="166" cy="245"/>
            </a:xfrm>
            <a:custGeom>
              <a:avLst/>
              <a:gdLst>
                <a:gd name="T0" fmla="*/ 0 w 601"/>
                <a:gd name="T1" fmla="*/ 1 h 889"/>
                <a:gd name="T2" fmla="*/ 0 w 601"/>
                <a:gd name="T3" fmla="*/ 1 h 889"/>
                <a:gd name="T4" fmla="*/ 0 w 601"/>
                <a:gd name="T5" fmla="*/ 1 h 889"/>
                <a:gd name="T6" fmla="*/ 0 w 601"/>
                <a:gd name="T7" fmla="*/ 1 h 889"/>
                <a:gd name="T8" fmla="*/ 1 w 601"/>
                <a:gd name="T9" fmla="*/ 0 h 889"/>
                <a:gd name="T10" fmla="*/ 1 w 601"/>
                <a:gd name="T11" fmla="*/ 0 h 889"/>
                <a:gd name="T12" fmla="*/ 1 w 601"/>
                <a:gd name="T13" fmla="*/ 0 h 889"/>
                <a:gd name="T14" fmla="*/ 1 w 601"/>
                <a:gd name="T15" fmla="*/ 0 h 889"/>
                <a:gd name="T16" fmla="*/ 1 w 601"/>
                <a:gd name="T17" fmla="*/ 0 h 889"/>
                <a:gd name="T18" fmla="*/ 0 w 601"/>
                <a:gd name="T19" fmla="*/ 1 h 889"/>
                <a:gd name="T20" fmla="*/ 0 w 601"/>
                <a:gd name="T21" fmla="*/ 1 h 889"/>
                <a:gd name="T22" fmla="*/ 0 w 601"/>
                <a:gd name="T23" fmla="*/ 1 h 889"/>
                <a:gd name="T24" fmla="*/ 0 w 601"/>
                <a:gd name="T25" fmla="*/ 1 h 889"/>
                <a:gd name="T26" fmla="*/ 0 w 601"/>
                <a:gd name="T27" fmla="*/ 1 h 8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01"/>
                <a:gd name="T43" fmla="*/ 0 h 889"/>
                <a:gd name="T44" fmla="*/ 601 w 601"/>
                <a:gd name="T45" fmla="*/ 889 h 88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01" h="889">
                  <a:moveTo>
                    <a:pt x="107" y="889"/>
                  </a:moveTo>
                  <a:cubicBezTo>
                    <a:pt x="104" y="889"/>
                    <a:pt x="102" y="888"/>
                    <a:pt x="100" y="887"/>
                  </a:cubicBezTo>
                  <a:cubicBezTo>
                    <a:pt x="59" y="861"/>
                    <a:pt x="28" y="818"/>
                    <a:pt x="13" y="761"/>
                  </a:cubicBezTo>
                  <a:cubicBezTo>
                    <a:pt x="4" y="731"/>
                    <a:pt x="0" y="697"/>
                    <a:pt x="0" y="660"/>
                  </a:cubicBezTo>
                  <a:cubicBezTo>
                    <a:pt x="0" y="440"/>
                    <a:pt x="155" y="172"/>
                    <a:pt x="345" y="62"/>
                  </a:cubicBezTo>
                  <a:cubicBezTo>
                    <a:pt x="437" y="9"/>
                    <a:pt x="525" y="0"/>
                    <a:pt x="593" y="36"/>
                  </a:cubicBezTo>
                  <a:cubicBezTo>
                    <a:pt x="598" y="40"/>
                    <a:pt x="601" y="47"/>
                    <a:pt x="597" y="53"/>
                  </a:cubicBezTo>
                  <a:cubicBezTo>
                    <a:pt x="594" y="59"/>
                    <a:pt x="587" y="61"/>
                    <a:pt x="581" y="58"/>
                  </a:cubicBezTo>
                  <a:cubicBezTo>
                    <a:pt x="521" y="25"/>
                    <a:pt x="442" y="34"/>
                    <a:pt x="357" y="83"/>
                  </a:cubicBezTo>
                  <a:cubicBezTo>
                    <a:pt x="173" y="189"/>
                    <a:pt x="24" y="448"/>
                    <a:pt x="24" y="660"/>
                  </a:cubicBezTo>
                  <a:cubicBezTo>
                    <a:pt x="24" y="694"/>
                    <a:pt x="28" y="726"/>
                    <a:pt x="36" y="755"/>
                  </a:cubicBezTo>
                  <a:cubicBezTo>
                    <a:pt x="50" y="805"/>
                    <a:pt x="77" y="844"/>
                    <a:pt x="113" y="866"/>
                  </a:cubicBezTo>
                  <a:cubicBezTo>
                    <a:pt x="119" y="870"/>
                    <a:pt x="120" y="877"/>
                    <a:pt x="117" y="883"/>
                  </a:cubicBezTo>
                  <a:cubicBezTo>
                    <a:pt x="115" y="887"/>
                    <a:pt x="111" y="889"/>
                    <a:pt x="107" y="88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23" name="Freeform 2262">
              <a:extLst>
                <a:ext uri="{FF2B5EF4-FFF2-40B4-BE49-F238E27FC236}">
                  <a16:creationId xmlns:a16="http://schemas.microsoft.com/office/drawing/2014/main" id="{ABE4CB42-D52A-4CE4-B217-3AF9F5378E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4" y="2890"/>
              <a:ext cx="154" cy="198"/>
            </a:xfrm>
            <a:custGeom>
              <a:avLst/>
              <a:gdLst>
                <a:gd name="T0" fmla="*/ 0 w 559"/>
                <a:gd name="T1" fmla="*/ 1 h 718"/>
                <a:gd name="T2" fmla="*/ 0 w 559"/>
                <a:gd name="T3" fmla="*/ 1 h 718"/>
                <a:gd name="T4" fmla="*/ 0 w 559"/>
                <a:gd name="T5" fmla="*/ 1 h 718"/>
                <a:gd name="T6" fmla="*/ 1 w 559"/>
                <a:gd name="T7" fmla="*/ 0 h 718"/>
                <a:gd name="T8" fmla="*/ 1 w 559"/>
                <a:gd name="T9" fmla="*/ 0 h 718"/>
                <a:gd name="T10" fmla="*/ 1 w 559"/>
                <a:gd name="T11" fmla="*/ 0 h 718"/>
                <a:gd name="T12" fmla="*/ 1 w 559"/>
                <a:gd name="T13" fmla="*/ 1 h 718"/>
                <a:gd name="T14" fmla="*/ 0 w 559"/>
                <a:gd name="T15" fmla="*/ 1 h 718"/>
                <a:gd name="T16" fmla="*/ 1 w 559"/>
                <a:gd name="T17" fmla="*/ 0 h 718"/>
                <a:gd name="T18" fmla="*/ 1 w 559"/>
                <a:gd name="T19" fmla="*/ 0 h 718"/>
                <a:gd name="T20" fmla="*/ 0 w 559"/>
                <a:gd name="T21" fmla="*/ 1 h 718"/>
                <a:gd name="T22" fmla="*/ 0 w 559"/>
                <a:gd name="T23" fmla="*/ 1 h 718"/>
                <a:gd name="T24" fmla="*/ 1 w 559"/>
                <a:gd name="T25" fmla="*/ 1 h 718"/>
                <a:gd name="T26" fmla="*/ 1 w 559"/>
                <a:gd name="T27" fmla="*/ 0 h 718"/>
                <a:gd name="T28" fmla="*/ 1 w 559"/>
                <a:gd name="T29" fmla="*/ 0 h 718"/>
                <a:gd name="T30" fmla="*/ 1 w 559"/>
                <a:gd name="T31" fmla="*/ 0 h 718"/>
                <a:gd name="T32" fmla="*/ 1 w 559"/>
                <a:gd name="T33" fmla="*/ 0 h 7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9"/>
                <a:gd name="T52" fmla="*/ 0 h 718"/>
                <a:gd name="T53" fmla="*/ 559 w 559"/>
                <a:gd name="T54" fmla="*/ 718 h 7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9" h="718">
                  <a:moveTo>
                    <a:pt x="160" y="718"/>
                  </a:moveTo>
                  <a:cubicBezTo>
                    <a:pt x="109" y="718"/>
                    <a:pt x="66" y="696"/>
                    <a:pt x="37" y="653"/>
                  </a:cubicBezTo>
                  <a:cubicBezTo>
                    <a:pt x="13" y="618"/>
                    <a:pt x="0" y="570"/>
                    <a:pt x="0" y="515"/>
                  </a:cubicBezTo>
                  <a:cubicBezTo>
                    <a:pt x="0" y="341"/>
                    <a:pt x="123" y="128"/>
                    <a:pt x="274" y="41"/>
                  </a:cubicBezTo>
                  <a:cubicBezTo>
                    <a:pt x="322" y="13"/>
                    <a:pt x="370" y="0"/>
                    <a:pt x="412" y="3"/>
                  </a:cubicBezTo>
                  <a:cubicBezTo>
                    <a:pt x="503" y="10"/>
                    <a:pt x="559" y="88"/>
                    <a:pt x="559" y="206"/>
                  </a:cubicBezTo>
                  <a:cubicBezTo>
                    <a:pt x="559" y="380"/>
                    <a:pt x="437" y="592"/>
                    <a:pt x="286" y="679"/>
                  </a:cubicBezTo>
                  <a:cubicBezTo>
                    <a:pt x="242" y="705"/>
                    <a:pt x="199" y="718"/>
                    <a:pt x="160" y="718"/>
                  </a:cubicBezTo>
                  <a:close/>
                  <a:moveTo>
                    <a:pt x="399" y="27"/>
                  </a:moveTo>
                  <a:cubicBezTo>
                    <a:pt x="364" y="27"/>
                    <a:pt x="325" y="39"/>
                    <a:pt x="286" y="62"/>
                  </a:cubicBezTo>
                  <a:cubicBezTo>
                    <a:pt x="142" y="145"/>
                    <a:pt x="24" y="348"/>
                    <a:pt x="24" y="515"/>
                  </a:cubicBezTo>
                  <a:cubicBezTo>
                    <a:pt x="24" y="566"/>
                    <a:pt x="36" y="609"/>
                    <a:pt x="57" y="640"/>
                  </a:cubicBezTo>
                  <a:cubicBezTo>
                    <a:pt x="101" y="705"/>
                    <a:pt x="182" y="712"/>
                    <a:pt x="274" y="659"/>
                  </a:cubicBezTo>
                  <a:cubicBezTo>
                    <a:pt x="418" y="575"/>
                    <a:pt x="535" y="372"/>
                    <a:pt x="535" y="206"/>
                  </a:cubicBezTo>
                  <a:cubicBezTo>
                    <a:pt x="535" y="100"/>
                    <a:pt x="489" y="33"/>
                    <a:pt x="411" y="27"/>
                  </a:cubicBezTo>
                  <a:cubicBezTo>
                    <a:pt x="411" y="27"/>
                    <a:pt x="411" y="27"/>
                    <a:pt x="411" y="27"/>
                  </a:cubicBezTo>
                  <a:cubicBezTo>
                    <a:pt x="407" y="27"/>
                    <a:pt x="403" y="27"/>
                    <a:pt x="399" y="2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24" name="Freeform 2263">
              <a:extLst>
                <a:ext uri="{FF2B5EF4-FFF2-40B4-BE49-F238E27FC236}">
                  <a16:creationId xmlns:a16="http://schemas.microsoft.com/office/drawing/2014/main" id="{B5F9E9CC-9C81-47F8-AF94-E6893CD16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" y="2845"/>
              <a:ext cx="195" cy="219"/>
            </a:xfrm>
            <a:custGeom>
              <a:avLst/>
              <a:gdLst>
                <a:gd name="T0" fmla="*/ 0 w 706"/>
                <a:gd name="T1" fmla="*/ 1 h 793"/>
                <a:gd name="T2" fmla="*/ 0 w 706"/>
                <a:gd name="T3" fmla="*/ 1 h 793"/>
                <a:gd name="T4" fmla="*/ 0 w 706"/>
                <a:gd name="T5" fmla="*/ 1 h 793"/>
                <a:gd name="T6" fmla="*/ 0 w 706"/>
                <a:gd name="T7" fmla="*/ 1 h 793"/>
                <a:gd name="T8" fmla="*/ 0 w 706"/>
                <a:gd name="T9" fmla="*/ 0 h 793"/>
                <a:gd name="T10" fmla="*/ 1 w 706"/>
                <a:gd name="T11" fmla="*/ 0 h 793"/>
                <a:gd name="T12" fmla="*/ 1 w 706"/>
                <a:gd name="T13" fmla="*/ 0 h 793"/>
                <a:gd name="T14" fmla="*/ 1 w 706"/>
                <a:gd name="T15" fmla="*/ 0 h 793"/>
                <a:gd name="T16" fmla="*/ 1 w 706"/>
                <a:gd name="T17" fmla="*/ 0 h 793"/>
                <a:gd name="T18" fmla="*/ 1 w 706"/>
                <a:gd name="T19" fmla="*/ 0 h 793"/>
                <a:gd name="T20" fmla="*/ 1 w 706"/>
                <a:gd name="T21" fmla="*/ 0 h 793"/>
                <a:gd name="T22" fmla="*/ 1 w 706"/>
                <a:gd name="T23" fmla="*/ 0 h 793"/>
                <a:gd name="T24" fmla="*/ 0 w 706"/>
                <a:gd name="T25" fmla="*/ 0 h 793"/>
                <a:gd name="T26" fmla="*/ 0 w 706"/>
                <a:gd name="T27" fmla="*/ 1 h 793"/>
                <a:gd name="T28" fmla="*/ 0 w 706"/>
                <a:gd name="T29" fmla="*/ 1 h 793"/>
                <a:gd name="T30" fmla="*/ 0 w 706"/>
                <a:gd name="T31" fmla="*/ 1 h 793"/>
                <a:gd name="T32" fmla="*/ 0 w 706"/>
                <a:gd name="T33" fmla="*/ 1 h 793"/>
                <a:gd name="T34" fmla="*/ 0 w 706"/>
                <a:gd name="T35" fmla="*/ 1 h 7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06"/>
                <a:gd name="T55" fmla="*/ 0 h 793"/>
                <a:gd name="T56" fmla="*/ 706 w 706"/>
                <a:gd name="T57" fmla="*/ 793 h 7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06" h="793">
                  <a:moveTo>
                    <a:pt x="32" y="793"/>
                  </a:moveTo>
                  <a:cubicBezTo>
                    <a:pt x="27" y="793"/>
                    <a:pt x="23" y="790"/>
                    <a:pt x="21" y="785"/>
                  </a:cubicBezTo>
                  <a:cubicBezTo>
                    <a:pt x="10" y="756"/>
                    <a:pt x="3" y="722"/>
                    <a:pt x="1" y="684"/>
                  </a:cubicBezTo>
                  <a:cubicBezTo>
                    <a:pt x="1" y="676"/>
                    <a:pt x="0" y="668"/>
                    <a:pt x="0" y="660"/>
                  </a:cubicBezTo>
                  <a:cubicBezTo>
                    <a:pt x="0" y="500"/>
                    <a:pt x="83" y="309"/>
                    <a:pt x="210" y="173"/>
                  </a:cubicBezTo>
                  <a:cubicBezTo>
                    <a:pt x="253" y="127"/>
                    <a:pt x="298" y="90"/>
                    <a:pt x="345" y="63"/>
                  </a:cubicBezTo>
                  <a:cubicBezTo>
                    <a:pt x="440" y="8"/>
                    <a:pt x="529" y="0"/>
                    <a:pt x="597" y="39"/>
                  </a:cubicBezTo>
                  <a:cubicBezTo>
                    <a:pt x="698" y="98"/>
                    <a:pt x="698" y="98"/>
                    <a:pt x="698" y="98"/>
                  </a:cubicBezTo>
                  <a:cubicBezTo>
                    <a:pt x="704" y="101"/>
                    <a:pt x="706" y="108"/>
                    <a:pt x="703" y="114"/>
                  </a:cubicBezTo>
                  <a:cubicBezTo>
                    <a:pt x="700" y="120"/>
                    <a:pt x="692" y="122"/>
                    <a:pt x="686" y="118"/>
                  </a:cubicBezTo>
                  <a:cubicBezTo>
                    <a:pt x="585" y="60"/>
                    <a:pt x="585" y="60"/>
                    <a:pt x="585" y="60"/>
                  </a:cubicBezTo>
                  <a:cubicBezTo>
                    <a:pt x="525" y="25"/>
                    <a:pt x="444" y="34"/>
                    <a:pt x="357" y="84"/>
                  </a:cubicBezTo>
                  <a:cubicBezTo>
                    <a:pt x="313" y="110"/>
                    <a:pt x="269" y="145"/>
                    <a:pt x="227" y="189"/>
                  </a:cubicBezTo>
                  <a:cubicBezTo>
                    <a:pt x="104" y="321"/>
                    <a:pt x="24" y="506"/>
                    <a:pt x="24" y="660"/>
                  </a:cubicBezTo>
                  <a:cubicBezTo>
                    <a:pt x="24" y="668"/>
                    <a:pt x="25" y="675"/>
                    <a:pt x="25" y="682"/>
                  </a:cubicBezTo>
                  <a:cubicBezTo>
                    <a:pt x="27" y="718"/>
                    <a:pt x="33" y="749"/>
                    <a:pt x="43" y="776"/>
                  </a:cubicBezTo>
                  <a:cubicBezTo>
                    <a:pt x="46" y="783"/>
                    <a:pt x="42" y="789"/>
                    <a:pt x="36" y="792"/>
                  </a:cubicBezTo>
                  <a:cubicBezTo>
                    <a:pt x="35" y="792"/>
                    <a:pt x="33" y="793"/>
                    <a:pt x="32" y="79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25" name="Freeform 2264">
              <a:extLst>
                <a:ext uri="{FF2B5EF4-FFF2-40B4-BE49-F238E27FC236}">
                  <a16:creationId xmlns:a16="http://schemas.microsoft.com/office/drawing/2014/main" id="{F6D333C8-11B3-48D9-860B-DB42230CD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" y="3084"/>
              <a:ext cx="36" cy="23"/>
            </a:xfrm>
            <a:custGeom>
              <a:avLst/>
              <a:gdLst>
                <a:gd name="T0" fmla="*/ 0 w 130"/>
                <a:gd name="T1" fmla="*/ 0 h 84"/>
                <a:gd name="T2" fmla="*/ 0 w 130"/>
                <a:gd name="T3" fmla="*/ 0 h 84"/>
                <a:gd name="T4" fmla="*/ 0 w 130"/>
                <a:gd name="T5" fmla="*/ 0 h 84"/>
                <a:gd name="T6" fmla="*/ 0 w 130"/>
                <a:gd name="T7" fmla="*/ 0 h 84"/>
                <a:gd name="T8" fmla="*/ 0 w 130"/>
                <a:gd name="T9" fmla="*/ 0 h 84"/>
                <a:gd name="T10" fmla="*/ 0 w 130"/>
                <a:gd name="T11" fmla="*/ 0 h 84"/>
                <a:gd name="T12" fmla="*/ 0 w 130"/>
                <a:gd name="T13" fmla="*/ 0 h 84"/>
                <a:gd name="T14" fmla="*/ 0 w 130"/>
                <a:gd name="T15" fmla="*/ 0 h 84"/>
                <a:gd name="T16" fmla="*/ 0 w 130"/>
                <a:gd name="T17" fmla="*/ 0 h 84"/>
                <a:gd name="T18" fmla="*/ 0 w 130"/>
                <a:gd name="T19" fmla="*/ 0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84"/>
                <a:gd name="T32" fmla="*/ 130 w 130"/>
                <a:gd name="T33" fmla="*/ 84 h 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84">
                  <a:moveTo>
                    <a:pt x="116" y="84"/>
                  </a:moveTo>
                  <a:cubicBezTo>
                    <a:pt x="114" y="84"/>
                    <a:pt x="112" y="84"/>
                    <a:pt x="110" y="8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8" y="24"/>
                    <a:pt x="7" y="23"/>
                  </a:cubicBezTo>
                  <a:cubicBezTo>
                    <a:pt x="2" y="20"/>
                    <a:pt x="0" y="12"/>
                    <a:pt x="4" y="7"/>
                  </a:cubicBezTo>
                  <a:cubicBezTo>
                    <a:pt x="8" y="1"/>
                    <a:pt x="15" y="0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22" y="62"/>
                    <a:pt x="122" y="62"/>
                    <a:pt x="122" y="62"/>
                  </a:cubicBezTo>
                  <a:cubicBezTo>
                    <a:pt x="128" y="65"/>
                    <a:pt x="130" y="73"/>
                    <a:pt x="127" y="78"/>
                  </a:cubicBezTo>
                  <a:cubicBezTo>
                    <a:pt x="124" y="82"/>
                    <a:pt x="120" y="84"/>
                    <a:pt x="116" y="8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26" name="Freeform 2265">
              <a:extLst>
                <a:ext uri="{FF2B5EF4-FFF2-40B4-BE49-F238E27FC236}">
                  <a16:creationId xmlns:a16="http://schemas.microsoft.com/office/drawing/2014/main" id="{0FF34061-E7B5-43E7-8AFC-7594B5B5E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" y="3054"/>
              <a:ext cx="163" cy="151"/>
            </a:xfrm>
            <a:custGeom>
              <a:avLst/>
              <a:gdLst>
                <a:gd name="T0" fmla="*/ 0 w 589"/>
                <a:gd name="T1" fmla="*/ 1 h 546"/>
                <a:gd name="T2" fmla="*/ 0 w 589"/>
                <a:gd name="T3" fmla="*/ 1 h 546"/>
                <a:gd name="T4" fmla="*/ 0 w 589"/>
                <a:gd name="T5" fmla="*/ 1 h 546"/>
                <a:gd name="T6" fmla="*/ 0 w 589"/>
                <a:gd name="T7" fmla="*/ 1 h 546"/>
                <a:gd name="T8" fmla="*/ 1 w 589"/>
                <a:gd name="T9" fmla="*/ 0 h 546"/>
                <a:gd name="T10" fmla="*/ 1 w 589"/>
                <a:gd name="T11" fmla="*/ 0 h 546"/>
                <a:gd name="T12" fmla="*/ 1 w 589"/>
                <a:gd name="T13" fmla="*/ 0 h 546"/>
                <a:gd name="T14" fmla="*/ 1 w 589"/>
                <a:gd name="T15" fmla="*/ 0 h 546"/>
                <a:gd name="T16" fmla="*/ 1 w 589"/>
                <a:gd name="T17" fmla="*/ 0 h 546"/>
                <a:gd name="T18" fmla="*/ 1 w 589"/>
                <a:gd name="T19" fmla="*/ 0 h 546"/>
                <a:gd name="T20" fmla="*/ 0 w 589"/>
                <a:gd name="T21" fmla="*/ 1 h 546"/>
                <a:gd name="T22" fmla="*/ 0 w 589"/>
                <a:gd name="T23" fmla="*/ 1 h 546"/>
                <a:gd name="T24" fmla="*/ 1 w 589"/>
                <a:gd name="T25" fmla="*/ 0 h 546"/>
                <a:gd name="T26" fmla="*/ 1 w 589"/>
                <a:gd name="T27" fmla="*/ 0 h 546"/>
                <a:gd name="T28" fmla="*/ 1 w 589"/>
                <a:gd name="T29" fmla="*/ 0 h 546"/>
                <a:gd name="T30" fmla="*/ 0 w 589"/>
                <a:gd name="T31" fmla="*/ 1 h 546"/>
                <a:gd name="T32" fmla="*/ 0 w 589"/>
                <a:gd name="T33" fmla="*/ 1 h 546"/>
                <a:gd name="T34" fmla="*/ 0 w 589"/>
                <a:gd name="T35" fmla="*/ 1 h 546"/>
                <a:gd name="T36" fmla="*/ 0 w 589"/>
                <a:gd name="T37" fmla="*/ 1 h 546"/>
                <a:gd name="T38" fmla="*/ 1 w 589"/>
                <a:gd name="T39" fmla="*/ 0 h 546"/>
                <a:gd name="T40" fmla="*/ 1 w 589"/>
                <a:gd name="T41" fmla="*/ 0 h 546"/>
                <a:gd name="T42" fmla="*/ 1 w 589"/>
                <a:gd name="T43" fmla="*/ 0 h 546"/>
                <a:gd name="T44" fmla="*/ 1 w 589"/>
                <a:gd name="T45" fmla="*/ 0 h 546"/>
                <a:gd name="T46" fmla="*/ 1 w 589"/>
                <a:gd name="T47" fmla="*/ 0 h 546"/>
                <a:gd name="T48" fmla="*/ 1 w 589"/>
                <a:gd name="T49" fmla="*/ 0 h 546"/>
                <a:gd name="T50" fmla="*/ 1 w 589"/>
                <a:gd name="T51" fmla="*/ 0 h 5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9"/>
                <a:gd name="T79" fmla="*/ 0 h 546"/>
                <a:gd name="T80" fmla="*/ 589 w 589"/>
                <a:gd name="T81" fmla="*/ 546 h 5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9" h="546">
                  <a:moveTo>
                    <a:pt x="95" y="546"/>
                  </a:moveTo>
                  <a:cubicBezTo>
                    <a:pt x="72" y="546"/>
                    <a:pt x="49" y="538"/>
                    <a:pt x="31" y="521"/>
                  </a:cubicBezTo>
                  <a:cubicBezTo>
                    <a:pt x="11" y="503"/>
                    <a:pt x="0" y="477"/>
                    <a:pt x="0" y="449"/>
                  </a:cubicBezTo>
                  <a:cubicBezTo>
                    <a:pt x="1" y="422"/>
                    <a:pt x="13" y="396"/>
                    <a:pt x="35" y="378"/>
                  </a:cubicBezTo>
                  <a:cubicBezTo>
                    <a:pt x="462" y="23"/>
                    <a:pt x="462" y="23"/>
                    <a:pt x="462" y="23"/>
                  </a:cubicBezTo>
                  <a:cubicBezTo>
                    <a:pt x="468" y="17"/>
                    <a:pt x="475" y="13"/>
                    <a:pt x="483" y="10"/>
                  </a:cubicBezTo>
                  <a:cubicBezTo>
                    <a:pt x="509" y="0"/>
                    <a:pt x="539" y="5"/>
                    <a:pt x="560" y="25"/>
                  </a:cubicBezTo>
                  <a:cubicBezTo>
                    <a:pt x="570" y="34"/>
                    <a:pt x="577" y="45"/>
                    <a:pt x="581" y="58"/>
                  </a:cubicBezTo>
                  <a:cubicBezTo>
                    <a:pt x="589" y="81"/>
                    <a:pt x="584" y="106"/>
                    <a:pt x="570" y="125"/>
                  </a:cubicBezTo>
                  <a:cubicBezTo>
                    <a:pt x="567" y="128"/>
                    <a:pt x="565" y="131"/>
                    <a:pt x="562" y="134"/>
                  </a:cubicBezTo>
                  <a:cubicBezTo>
                    <a:pt x="161" y="520"/>
                    <a:pt x="161" y="520"/>
                    <a:pt x="161" y="520"/>
                  </a:cubicBezTo>
                  <a:cubicBezTo>
                    <a:pt x="143" y="537"/>
                    <a:pt x="119" y="546"/>
                    <a:pt x="95" y="546"/>
                  </a:cubicBezTo>
                  <a:close/>
                  <a:moveTo>
                    <a:pt x="510" y="29"/>
                  </a:moveTo>
                  <a:cubicBezTo>
                    <a:pt x="504" y="29"/>
                    <a:pt x="497" y="30"/>
                    <a:pt x="491" y="33"/>
                  </a:cubicBezTo>
                  <a:cubicBezTo>
                    <a:pt x="486" y="35"/>
                    <a:pt x="481" y="38"/>
                    <a:pt x="477" y="41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34" y="410"/>
                    <a:pt x="25" y="429"/>
                    <a:pt x="24" y="450"/>
                  </a:cubicBezTo>
                  <a:cubicBezTo>
                    <a:pt x="24" y="470"/>
                    <a:pt x="32" y="490"/>
                    <a:pt x="48" y="504"/>
                  </a:cubicBezTo>
                  <a:cubicBezTo>
                    <a:pt x="75" y="529"/>
                    <a:pt x="117" y="528"/>
                    <a:pt x="144" y="502"/>
                  </a:cubicBezTo>
                  <a:cubicBezTo>
                    <a:pt x="516" y="145"/>
                    <a:pt x="516" y="145"/>
                    <a:pt x="516" y="145"/>
                  </a:cubicBezTo>
                  <a:cubicBezTo>
                    <a:pt x="516" y="145"/>
                    <a:pt x="516" y="145"/>
                    <a:pt x="516" y="145"/>
                  </a:cubicBezTo>
                  <a:cubicBezTo>
                    <a:pt x="545" y="117"/>
                    <a:pt x="545" y="117"/>
                    <a:pt x="545" y="117"/>
                  </a:cubicBezTo>
                  <a:cubicBezTo>
                    <a:pt x="547" y="115"/>
                    <a:pt x="549" y="113"/>
                    <a:pt x="550" y="111"/>
                  </a:cubicBezTo>
                  <a:cubicBezTo>
                    <a:pt x="560" y="98"/>
                    <a:pt x="563" y="81"/>
                    <a:pt x="558" y="65"/>
                  </a:cubicBezTo>
                  <a:cubicBezTo>
                    <a:pt x="556" y="56"/>
                    <a:pt x="551" y="49"/>
                    <a:pt x="544" y="42"/>
                  </a:cubicBezTo>
                  <a:cubicBezTo>
                    <a:pt x="534" y="34"/>
                    <a:pt x="522" y="29"/>
                    <a:pt x="510" y="2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27" name="Freeform 2266">
              <a:extLst>
                <a:ext uri="{FF2B5EF4-FFF2-40B4-BE49-F238E27FC236}">
                  <a16:creationId xmlns:a16="http://schemas.microsoft.com/office/drawing/2014/main" id="{0EEAE55F-A515-4167-99EC-861DC87F1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" y="3066"/>
              <a:ext cx="38" cy="34"/>
            </a:xfrm>
            <a:custGeom>
              <a:avLst/>
              <a:gdLst>
                <a:gd name="T0" fmla="*/ 0 w 139"/>
                <a:gd name="T1" fmla="*/ 0 h 123"/>
                <a:gd name="T2" fmla="*/ 0 w 139"/>
                <a:gd name="T3" fmla="*/ 0 h 123"/>
                <a:gd name="T4" fmla="*/ 0 w 139"/>
                <a:gd name="T5" fmla="*/ 0 h 123"/>
                <a:gd name="T6" fmla="*/ 0 w 139"/>
                <a:gd name="T7" fmla="*/ 0 h 123"/>
                <a:gd name="T8" fmla="*/ 0 w 139"/>
                <a:gd name="T9" fmla="*/ 0 h 123"/>
                <a:gd name="T10" fmla="*/ 0 w 139"/>
                <a:gd name="T11" fmla="*/ 0 h 123"/>
                <a:gd name="T12" fmla="*/ 0 w 139"/>
                <a:gd name="T13" fmla="*/ 0 h 123"/>
                <a:gd name="T14" fmla="*/ 0 w 139"/>
                <a:gd name="T15" fmla="*/ 0 h 123"/>
                <a:gd name="T16" fmla="*/ 0 w 139"/>
                <a:gd name="T17" fmla="*/ 0 h 123"/>
                <a:gd name="T18" fmla="*/ 0 w 139"/>
                <a:gd name="T19" fmla="*/ 0 h 1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9"/>
                <a:gd name="T31" fmla="*/ 0 h 123"/>
                <a:gd name="T32" fmla="*/ 139 w 139"/>
                <a:gd name="T33" fmla="*/ 123 h 1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9" h="123">
                  <a:moveTo>
                    <a:pt x="116" y="123"/>
                  </a:moveTo>
                  <a:cubicBezTo>
                    <a:pt x="114" y="123"/>
                    <a:pt x="113" y="122"/>
                    <a:pt x="112" y="122"/>
                  </a:cubicBezTo>
                  <a:cubicBezTo>
                    <a:pt x="105" y="120"/>
                    <a:pt x="102" y="113"/>
                    <a:pt x="105" y="107"/>
                  </a:cubicBezTo>
                  <a:cubicBezTo>
                    <a:pt x="113" y="85"/>
                    <a:pt x="107" y="61"/>
                    <a:pt x="90" y="45"/>
                  </a:cubicBezTo>
                  <a:cubicBezTo>
                    <a:pt x="71" y="28"/>
                    <a:pt x="42" y="26"/>
                    <a:pt x="21" y="40"/>
                  </a:cubicBezTo>
                  <a:cubicBezTo>
                    <a:pt x="15" y="44"/>
                    <a:pt x="8" y="42"/>
                    <a:pt x="4" y="37"/>
                  </a:cubicBezTo>
                  <a:cubicBezTo>
                    <a:pt x="0" y="31"/>
                    <a:pt x="2" y="24"/>
                    <a:pt x="7" y="20"/>
                  </a:cubicBezTo>
                  <a:cubicBezTo>
                    <a:pt x="38" y="0"/>
                    <a:pt x="79" y="3"/>
                    <a:pt x="106" y="27"/>
                  </a:cubicBezTo>
                  <a:cubicBezTo>
                    <a:pt x="130" y="50"/>
                    <a:pt x="139" y="84"/>
                    <a:pt x="127" y="115"/>
                  </a:cubicBezTo>
                  <a:cubicBezTo>
                    <a:pt x="125" y="120"/>
                    <a:pt x="121" y="123"/>
                    <a:pt x="116" y="12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28" name="Freeform 2267">
              <a:extLst>
                <a:ext uri="{FF2B5EF4-FFF2-40B4-BE49-F238E27FC236}">
                  <a16:creationId xmlns:a16="http://schemas.microsoft.com/office/drawing/2014/main" id="{86A7318A-692A-46DA-9BF6-E7A63CF2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" y="2699"/>
              <a:ext cx="256" cy="324"/>
            </a:xfrm>
            <a:custGeom>
              <a:avLst/>
              <a:gdLst>
                <a:gd name="T0" fmla="*/ 0 w 929"/>
                <a:gd name="T1" fmla="*/ 1 h 1173"/>
                <a:gd name="T2" fmla="*/ 0 w 929"/>
                <a:gd name="T3" fmla="*/ 1 h 1173"/>
                <a:gd name="T4" fmla="*/ 0 w 929"/>
                <a:gd name="T5" fmla="*/ 2 h 1173"/>
                <a:gd name="T6" fmla="*/ 1 w 929"/>
                <a:gd name="T7" fmla="*/ 2 h 1173"/>
                <a:gd name="T8" fmla="*/ 0 w 929"/>
                <a:gd name="T9" fmla="*/ 2 h 1173"/>
                <a:gd name="T10" fmla="*/ 0 w 929"/>
                <a:gd name="T11" fmla="*/ 2 h 1173"/>
                <a:gd name="T12" fmla="*/ 1 w 929"/>
                <a:gd name="T13" fmla="*/ 1 h 1173"/>
                <a:gd name="T14" fmla="*/ 1 w 929"/>
                <a:gd name="T15" fmla="*/ 1 h 1173"/>
                <a:gd name="T16" fmla="*/ 1 w 929"/>
                <a:gd name="T17" fmla="*/ 0 h 1173"/>
                <a:gd name="T18" fmla="*/ 1 w 929"/>
                <a:gd name="T19" fmla="*/ 0 h 1173"/>
                <a:gd name="T20" fmla="*/ 2 w 929"/>
                <a:gd name="T21" fmla="*/ 0 h 1173"/>
                <a:gd name="T22" fmla="*/ 1 w 929"/>
                <a:gd name="T23" fmla="*/ 0 h 1173"/>
                <a:gd name="T24" fmla="*/ 1 w 929"/>
                <a:gd name="T25" fmla="*/ 0 h 1173"/>
                <a:gd name="T26" fmla="*/ 1 w 929"/>
                <a:gd name="T27" fmla="*/ 1 h 1173"/>
                <a:gd name="T28" fmla="*/ 0 w 929"/>
                <a:gd name="T29" fmla="*/ 1 h 1173"/>
                <a:gd name="T30" fmla="*/ 0 w 929"/>
                <a:gd name="T31" fmla="*/ 1 h 1173"/>
                <a:gd name="T32" fmla="*/ 0 w 929"/>
                <a:gd name="T33" fmla="*/ 1 h 11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29"/>
                <a:gd name="T52" fmla="*/ 0 h 1173"/>
                <a:gd name="T53" fmla="*/ 929 w 929"/>
                <a:gd name="T54" fmla="*/ 1173 h 11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29" h="1173">
                  <a:moveTo>
                    <a:pt x="4" y="873"/>
                  </a:moveTo>
                  <a:cubicBezTo>
                    <a:pt x="2" y="889"/>
                    <a:pt x="0" y="906"/>
                    <a:pt x="0" y="921"/>
                  </a:cubicBezTo>
                  <a:cubicBezTo>
                    <a:pt x="0" y="997"/>
                    <a:pt x="28" y="1050"/>
                    <a:pt x="71" y="1073"/>
                  </a:cubicBezTo>
                  <a:cubicBezTo>
                    <a:pt x="257" y="1173"/>
                    <a:pt x="257" y="1173"/>
                    <a:pt x="257" y="1173"/>
                  </a:cubicBezTo>
                  <a:cubicBezTo>
                    <a:pt x="225" y="1155"/>
                    <a:pt x="202" y="1121"/>
                    <a:pt x="192" y="1074"/>
                  </a:cubicBezTo>
                  <a:cubicBezTo>
                    <a:pt x="189" y="1058"/>
                    <a:pt x="187" y="1041"/>
                    <a:pt x="187" y="1022"/>
                  </a:cubicBezTo>
                  <a:cubicBezTo>
                    <a:pt x="187" y="874"/>
                    <a:pt x="291" y="694"/>
                    <a:pt x="419" y="620"/>
                  </a:cubicBezTo>
                  <a:cubicBezTo>
                    <a:pt x="427" y="616"/>
                    <a:pt x="436" y="611"/>
                    <a:pt x="444" y="607"/>
                  </a:cubicBezTo>
                  <a:cubicBezTo>
                    <a:pt x="462" y="433"/>
                    <a:pt x="583" y="235"/>
                    <a:pt x="731" y="150"/>
                  </a:cubicBezTo>
                  <a:cubicBezTo>
                    <a:pt x="761" y="133"/>
                    <a:pt x="790" y="122"/>
                    <a:pt x="817" y="116"/>
                  </a:cubicBezTo>
                  <a:cubicBezTo>
                    <a:pt x="859" y="106"/>
                    <a:pt x="897" y="111"/>
                    <a:pt x="929" y="126"/>
                  </a:cubicBezTo>
                  <a:cubicBezTo>
                    <a:pt x="745" y="28"/>
                    <a:pt x="745" y="28"/>
                    <a:pt x="745" y="28"/>
                  </a:cubicBezTo>
                  <a:cubicBezTo>
                    <a:pt x="693" y="0"/>
                    <a:pt x="622" y="5"/>
                    <a:pt x="544" y="50"/>
                  </a:cubicBezTo>
                  <a:cubicBezTo>
                    <a:pt x="397" y="135"/>
                    <a:pt x="275" y="332"/>
                    <a:pt x="257" y="507"/>
                  </a:cubicBezTo>
                  <a:cubicBezTo>
                    <a:pt x="249" y="511"/>
                    <a:pt x="241" y="515"/>
                    <a:pt x="232" y="520"/>
                  </a:cubicBezTo>
                  <a:cubicBezTo>
                    <a:pt x="172" y="555"/>
                    <a:pt x="118" y="612"/>
                    <a:pt x="77" y="679"/>
                  </a:cubicBezTo>
                  <a:cubicBezTo>
                    <a:pt x="39" y="740"/>
                    <a:pt x="13" y="808"/>
                    <a:pt x="4" y="87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29" name="Freeform 2268">
              <a:extLst>
                <a:ext uri="{FF2B5EF4-FFF2-40B4-BE49-F238E27FC236}">
                  <a16:creationId xmlns:a16="http://schemas.microsoft.com/office/drawing/2014/main" id="{4DAB6F4C-5634-4AB7-902F-740764272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" y="2728"/>
              <a:ext cx="282" cy="299"/>
            </a:xfrm>
            <a:custGeom>
              <a:avLst/>
              <a:gdLst>
                <a:gd name="T0" fmla="*/ 0 w 1019"/>
                <a:gd name="T1" fmla="*/ 1 h 1083"/>
                <a:gd name="T2" fmla="*/ 0 w 1019"/>
                <a:gd name="T3" fmla="*/ 2 h 1083"/>
                <a:gd name="T4" fmla="*/ 0 w 1019"/>
                <a:gd name="T5" fmla="*/ 2 h 1083"/>
                <a:gd name="T6" fmla="*/ 0 w 1019"/>
                <a:gd name="T7" fmla="*/ 2 h 1083"/>
                <a:gd name="T8" fmla="*/ 0 w 1019"/>
                <a:gd name="T9" fmla="*/ 2 h 1083"/>
                <a:gd name="T10" fmla="*/ 0 w 1019"/>
                <a:gd name="T11" fmla="*/ 2 h 1083"/>
                <a:gd name="T12" fmla="*/ 0 w 1019"/>
                <a:gd name="T13" fmla="*/ 2 h 1083"/>
                <a:gd name="T14" fmla="*/ 1 w 1019"/>
                <a:gd name="T15" fmla="*/ 1 h 1083"/>
                <a:gd name="T16" fmla="*/ 2 w 1019"/>
                <a:gd name="T17" fmla="*/ 1 h 1083"/>
                <a:gd name="T18" fmla="*/ 1 w 1019"/>
                <a:gd name="T19" fmla="*/ 0 h 1083"/>
                <a:gd name="T20" fmla="*/ 1 w 1019"/>
                <a:gd name="T21" fmla="*/ 0 h 1083"/>
                <a:gd name="T22" fmla="*/ 1 w 1019"/>
                <a:gd name="T23" fmla="*/ 0 h 1083"/>
                <a:gd name="T24" fmla="*/ 1 w 1019"/>
                <a:gd name="T25" fmla="*/ 0 h 1083"/>
                <a:gd name="T26" fmla="*/ 1 w 1019"/>
                <a:gd name="T27" fmla="*/ 0 h 1083"/>
                <a:gd name="T28" fmla="*/ 1 w 1019"/>
                <a:gd name="T29" fmla="*/ 0 h 1083"/>
                <a:gd name="T30" fmla="*/ 1 w 1019"/>
                <a:gd name="T31" fmla="*/ 0 h 1083"/>
                <a:gd name="T32" fmla="*/ 1 w 1019"/>
                <a:gd name="T33" fmla="*/ 0 h 1083"/>
                <a:gd name="T34" fmla="*/ 1 w 1019"/>
                <a:gd name="T35" fmla="*/ 1 h 1083"/>
                <a:gd name="T36" fmla="*/ 0 w 1019"/>
                <a:gd name="T37" fmla="*/ 1 h 1083"/>
                <a:gd name="T38" fmla="*/ 0 w 1019"/>
                <a:gd name="T39" fmla="*/ 1 h 108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19"/>
                <a:gd name="T61" fmla="*/ 0 h 1083"/>
                <a:gd name="T62" fmla="*/ 1019 w 1019"/>
                <a:gd name="T63" fmla="*/ 1083 h 108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19" h="1083">
                  <a:moveTo>
                    <a:pt x="0" y="916"/>
                  </a:moveTo>
                  <a:cubicBezTo>
                    <a:pt x="0" y="935"/>
                    <a:pt x="2" y="952"/>
                    <a:pt x="5" y="968"/>
                  </a:cubicBezTo>
                  <a:cubicBezTo>
                    <a:pt x="15" y="1015"/>
                    <a:pt x="38" y="1049"/>
                    <a:pt x="70" y="1067"/>
                  </a:cubicBezTo>
                  <a:cubicBezTo>
                    <a:pt x="71" y="1067"/>
                    <a:pt x="71" y="1067"/>
                    <a:pt x="71" y="1067"/>
                  </a:cubicBezTo>
                  <a:cubicBezTo>
                    <a:pt x="92" y="1079"/>
                    <a:pt x="117" y="1083"/>
                    <a:pt x="144" y="1080"/>
                  </a:cubicBezTo>
                  <a:cubicBezTo>
                    <a:pt x="165" y="1078"/>
                    <a:pt x="186" y="1072"/>
                    <a:pt x="209" y="1061"/>
                  </a:cubicBezTo>
                  <a:cubicBezTo>
                    <a:pt x="216" y="1058"/>
                    <a:pt x="224" y="1054"/>
                    <a:pt x="232" y="1049"/>
                  </a:cubicBezTo>
                  <a:cubicBezTo>
                    <a:pt x="821" y="709"/>
                    <a:pt x="821" y="709"/>
                    <a:pt x="821" y="709"/>
                  </a:cubicBezTo>
                  <a:cubicBezTo>
                    <a:pt x="930" y="646"/>
                    <a:pt x="1019" y="492"/>
                    <a:pt x="1019" y="366"/>
                  </a:cubicBezTo>
                  <a:cubicBezTo>
                    <a:pt x="1019" y="243"/>
                    <a:pt x="936" y="191"/>
                    <a:pt x="832" y="245"/>
                  </a:cubicBezTo>
                  <a:cubicBezTo>
                    <a:pt x="832" y="245"/>
                    <a:pt x="831" y="245"/>
                    <a:pt x="831" y="245"/>
                  </a:cubicBezTo>
                  <a:cubicBezTo>
                    <a:pt x="831" y="245"/>
                    <a:pt x="831" y="244"/>
                    <a:pt x="832" y="243"/>
                  </a:cubicBezTo>
                  <a:cubicBezTo>
                    <a:pt x="832" y="232"/>
                    <a:pt x="833" y="222"/>
                    <a:pt x="833" y="211"/>
                  </a:cubicBezTo>
                  <a:cubicBezTo>
                    <a:pt x="833" y="117"/>
                    <a:pt x="799" y="51"/>
                    <a:pt x="744" y="22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10" y="5"/>
                    <a:pt x="672" y="0"/>
                    <a:pt x="630" y="10"/>
                  </a:cubicBezTo>
                  <a:cubicBezTo>
                    <a:pt x="603" y="16"/>
                    <a:pt x="574" y="27"/>
                    <a:pt x="544" y="44"/>
                  </a:cubicBezTo>
                  <a:cubicBezTo>
                    <a:pt x="396" y="129"/>
                    <a:pt x="275" y="327"/>
                    <a:pt x="257" y="501"/>
                  </a:cubicBezTo>
                  <a:cubicBezTo>
                    <a:pt x="249" y="505"/>
                    <a:pt x="240" y="510"/>
                    <a:pt x="232" y="514"/>
                  </a:cubicBezTo>
                  <a:cubicBezTo>
                    <a:pt x="104" y="588"/>
                    <a:pt x="0" y="768"/>
                    <a:pt x="0" y="9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30" name="Freeform 2269">
              <a:extLst>
                <a:ext uri="{FF2B5EF4-FFF2-40B4-BE49-F238E27FC236}">
                  <a16:creationId xmlns:a16="http://schemas.microsoft.com/office/drawing/2014/main" id="{C0B7EB01-0E0F-4096-9ED4-FDBD63190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" y="2730"/>
              <a:ext cx="269" cy="300"/>
            </a:xfrm>
            <a:custGeom>
              <a:avLst/>
              <a:gdLst>
                <a:gd name="T0" fmla="*/ 0 w 975"/>
                <a:gd name="T1" fmla="*/ 2 h 1086"/>
                <a:gd name="T2" fmla="*/ 0 w 975"/>
                <a:gd name="T3" fmla="*/ 2 h 1086"/>
                <a:gd name="T4" fmla="*/ 0 w 975"/>
                <a:gd name="T5" fmla="*/ 2 h 1086"/>
                <a:gd name="T6" fmla="*/ 0 w 975"/>
                <a:gd name="T7" fmla="*/ 2 h 1086"/>
                <a:gd name="T8" fmla="*/ 0 w 975"/>
                <a:gd name="T9" fmla="*/ 2 h 1086"/>
                <a:gd name="T10" fmla="*/ 0 w 975"/>
                <a:gd name="T11" fmla="*/ 2 h 1086"/>
                <a:gd name="T12" fmla="*/ 0 w 975"/>
                <a:gd name="T13" fmla="*/ 2 h 1086"/>
                <a:gd name="T14" fmla="*/ 0 w 975"/>
                <a:gd name="T15" fmla="*/ 2 h 1086"/>
                <a:gd name="T16" fmla="*/ 1 w 975"/>
                <a:gd name="T17" fmla="*/ 1 h 1086"/>
                <a:gd name="T18" fmla="*/ 2 w 975"/>
                <a:gd name="T19" fmla="*/ 1 h 1086"/>
                <a:gd name="T20" fmla="*/ 1 w 975"/>
                <a:gd name="T21" fmla="*/ 0 h 1086"/>
                <a:gd name="T22" fmla="*/ 1 w 975"/>
                <a:gd name="T23" fmla="*/ 0 h 1086"/>
                <a:gd name="T24" fmla="*/ 1 w 975"/>
                <a:gd name="T25" fmla="*/ 0 h 1086"/>
                <a:gd name="T26" fmla="*/ 1 w 975"/>
                <a:gd name="T27" fmla="*/ 0 h 1086"/>
                <a:gd name="T28" fmla="*/ 1 w 975"/>
                <a:gd name="T29" fmla="*/ 0 h 1086"/>
                <a:gd name="T30" fmla="*/ 1 w 975"/>
                <a:gd name="T31" fmla="*/ 0 h 1086"/>
                <a:gd name="T32" fmla="*/ 1 w 975"/>
                <a:gd name="T33" fmla="*/ 0 h 1086"/>
                <a:gd name="T34" fmla="*/ 1 w 975"/>
                <a:gd name="T35" fmla="*/ 0 h 1086"/>
                <a:gd name="T36" fmla="*/ 1 w 975"/>
                <a:gd name="T37" fmla="*/ 0 h 1086"/>
                <a:gd name="T38" fmla="*/ 1 w 975"/>
                <a:gd name="T39" fmla="*/ 0 h 1086"/>
                <a:gd name="T40" fmla="*/ 1 w 975"/>
                <a:gd name="T41" fmla="*/ 0 h 1086"/>
                <a:gd name="T42" fmla="*/ 1 w 975"/>
                <a:gd name="T43" fmla="*/ 0 h 1086"/>
                <a:gd name="T44" fmla="*/ 1 w 975"/>
                <a:gd name="T45" fmla="*/ 0 h 1086"/>
                <a:gd name="T46" fmla="*/ 1 w 975"/>
                <a:gd name="T47" fmla="*/ 0 h 1086"/>
                <a:gd name="T48" fmla="*/ 2 w 975"/>
                <a:gd name="T49" fmla="*/ 1 h 1086"/>
                <a:gd name="T50" fmla="*/ 1 w 975"/>
                <a:gd name="T51" fmla="*/ 1 h 1086"/>
                <a:gd name="T52" fmla="*/ 0 w 975"/>
                <a:gd name="T53" fmla="*/ 2 h 1086"/>
                <a:gd name="T54" fmla="*/ 0 w 975"/>
                <a:gd name="T55" fmla="*/ 2 h 1086"/>
                <a:gd name="T56" fmla="*/ 0 w 975"/>
                <a:gd name="T57" fmla="*/ 2 h 108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75"/>
                <a:gd name="T88" fmla="*/ 0 h 1086"/>
                <a:gd name="T89" fmla="*/ 975 w 975"/>
                <a:gd name="T90" fmla="*/ 1086 h 108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75" h="1086">
                  <a:moveTo>
                    <a:pt x="72" y="1086"/>
                  </a:moveTo>
                  <a:cubicBezTo>
                    <a:pt x="49" y="1086"/>
                    <a:pt x="28" y="1081"/>
                    <a:pt x="9" y="1071"/>
                  </a:cubicBezTo>
                  <a:cubicBezTo>
                    <a:pt x="9" y="1070"/>
                    <a:pt x="9" y="1070"/>
                    <a:pt x="9" y="1070"/>
                  </a:cubicBezTo>
                  <a:cubicBezTo>
                    <a:pt x="3" y="1068"/>
                    <a:pt x="0" y="1060"/>
                    <a:pt x="3" y="1054"/>
                  </a:cubicBezTo>
                  <a:cubicBezTo>
                    <a:pt x="6" y="1048"/>
                    <a:pt x="13" y="1046"/>
                    <a:pt x="19" y="1049"/>
                  </a:cubicBezTo>
                  <a:cubicBezTo>
                    <a:pt x="20" y="1049"/>
                    <a:pt x="20" y="1049"/>
                    <a:pt x="20" y="1049"/>
                  </a:cubicBezTo>
                  <a:cubicBezTo>
                    <a:pt x="40" y="1060"/>
                    <a:pt x="62" y="1064"/>
                    <a:pt x="87" y="1061"/>
                  </a:cubicBezTo>
                  <a:cubicBezTo>
                    <a:pt x="106" y="1059"/>
                    <a:pt x="127" y="1053"/>
                    <a:pt x="148" y="1043"/>
                  </a:cubicBezTo>
                  <a:cubicBezTo>
                    <a:pt x="158" y="1038"/>
                    <a:pt x="552" y="811"/>
                    <a:pt x="759" y="692"/>
                  </a:cubicBezTo>
                  <a:cubicBezTo>
                    <a:pt x="865" y="631"/>
                    <a:pt x="951" y="481"/>
                    <a:pt x="951" y="359"/>
                  </a:cubicBezTo>
                  <a:cubicBezTo>
                    <a:pt x="951" y="303"/>
                    <a:pt x="933" y="261"/>
                    <a:pt x="901" y="242"/>
                  </a:cubicBezTo>
                  <a:cubicBezTo>
                    <a:pt x="870" y="223"/>
                    <a:pt x="827" y="225"/>
                    <a:pt x="781" y="249"/>
                  </a:cubicBezTo>
                  <a:cubicBezTo>
                    <a:pt x="776" y="251"/>
                    <a:pt x="770" y="250"/>
                    <a:pt x="766" y="246"/>
                  </a:cubicBezTo>
                  <a:cubicBezTo>
                    <a:pt x="764" y="244"/>
                    <a:pt x="763" y="240"/>
                    <a:pt x="763" y="237"/>
                  </a:cubicBezTo>
                  <a:cubicBezTo>
                    <a:pt x="763" y="236"/>
                    <a:pt x="764" y="236"/>
                    <a:pt x="764" y="235"/>
                  </a:cubicBezTo>
                  <a:cubicBezTo>
                    <a:pt x="764" y="223"/>
                    <a:pt x="765" y="213"/>
                    <a:pt x="765" y="204"/>
                  </a:cubicBezTo>
                  <a:cubicBezTo>
                    <a:pt x="765" y="117"/>
                    <a:pt x="736" y="54"/>
                    <a:pt x="683" y="26"/>
                  </a:cubicBezTo>
                  <a:cubicBezTo>
                    <a:pt x="680" y="24"/>
                    <a:pt x="680" y="24"/>
                    <a:pt x="680" y="24"/>
                  </a:cubicBezTo>
                  <a:cubicBezTo>
                    <a:pt x="674" y="21"/>
                    <a:pt x="672" y="13"/>
                    <a:pt x="675" y="8"/>
                  </a:cubicBezTo>
                  <a:cubicBezTo>
                    <a:pt x="678" y="2"/>
                    <a:pt x="685" y="0"/>
                    <a:pt x="691" y="3"/>
                  </a:cubicBezTo>
                  <a:cubicBezTo>
                    <a:pt x="694" y="5"/>
                    <a:pt x="694" y="5"/>
                    <a:pt x="694" y="5"/>
                  </a:cubicBezTo>
                  <a:cubicBezTo>
                    <a:pt x="755" y="37"/>
                    <a:pt x="789" y="108"/>
                    <a:pt x="789" y="204"/>
                  </a:cubicBezTo>
                  <a:cubicBezTo>
                    <a:pt x="789" y="209"/>
                    <a:pt x="789" y="214"/>
                    <a:pt x="788" y="219"/>
                  </a:cubicBezTo>
                  <a:cubicBezTo>
                    <a:pt x="835" y="200"/>
                    <a:pt x="879" y="200"/>
                    <a:pt x="913" y="221"/>
                  </a:cubicBezTo>
                  <a:cubicBezTo>
                    <a:pt x="953" y="245"/>
                    <a:pt x="975" y="294"/>
                    <a:pt x="975" y="359"/>
                  </a:cubicBezTo>
                  <a:cubicBezTo>
                    <a:pt x="975" y="489"/>
                    <a:pt x="884" y="648"/>
                    <a:pt x="771" y="713"/>
                  </a:cubicBezTo>
                  <a:cubicBezTo>
                    <a:pt x="670" y="771"/>
                    <a:pt x="166" y="1062"/>
                    <a:pt x="158" y="1065"/>
                  </a:cubicBezTo>
                  <a:cubicBezTo>
                    <a:pt x="135" y="1076"/>
                    <a:pt x="112" y="1083"/>
                    <a:pt x="90" y="1085"/>
                  </a:cubicBezTo>
                  <a:cubicBezTo>
                    <a:pt x="84" y="1086"/>
                    <a:pt x="78" y="1086"/>
                    <a:pt x="72" y="108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31" name="Freeform 2270">
              <a:extLst>
                <a:ext uri="{FF2B5EF4-FFF2-40B4-BE49-F238E27FC236}">
                  <a16:creationId xmlns:a16="http://schemas.microsoft.com/office/drawing/2014/main" id="{4E715A5C-0A49-4BE0-B8B8-6B28FA7204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6" y="2695"/>
              <a:ext cx="264" cy="331"/>
            </a:xfrm>
            <a:custGeom>
              <a:avLst/>
              <a:gdLst>
                <a:gd name="T0" fmla="*/ 1 w 954"/>
                <a:gd name="T1" fmla="*/ 2 h 1199"/>
                <a:gd name="T2" fmla="*/ 1 w 954"/>
                <a:gd name="T3" fmla="*/ 2 h 1199"/>
                <a:gd name="T4" fmla="*/ 0 w 954"/>
                <a:gd name="T5" fmla="*/ 2 h 1199"/>
                <a:gd name="T6" fmla="*/ 0 w 954"/>
                <a:gd name="T7" fmla="*/ 2 h 1199"/>
                <a:gd name="T8" fmla="*/ 0 w 954"/>
                <a:gd name="T9" fmla="*/ 1 h 1199"/>
                <a:gd name="T10" fmla="*/ 0 w 954"/>
                <a:gd name="T11" fmla="*/ 1 h 1199"/>
                <a:gd name="T12" fmla="*/ 0 w 954"/>
                <a:gd name="T13" fmla="*/ 1 h 1199"/>
                <a:gd name="T14" fmla="*/ 1 w 954"/>
                <a:gd name="T15" fmla="*/ 1 h 1199"/>
                <a:gd name="T16" fmla="*/ 1 w 954"/>
                <a:gd name="T17" fmla="*/ 0 h 1199"/>
                <a:gd name="T18" fmla="*/ 1 w 954"/>
                <a:gd name="T19" fmla="*/ 0 h 1199"/>
                <a:gd name="T20" fmla="*/ 2 w 954"/>
                <a:gd name="T21" fmla="*/ 0 h 1199"/>
                <a:gd name="T22" fmla="*/ 2 w 954"/>
                <a:gd name="T23" fmla="*/ 0 h 1199"/>
                <a:gd name="T24" fmla="*/ 2 w 954"/>
                <a:gd name="T25" fmla="*/ 0 h 1199"/>
                <a:gd name="T26" fmla="*/ 1 w 954"/>
                <a:gd name="T27" fmla="*/ 0 h 1199"/>
                <a:gd name="T28" fmla="*/ 1 w 954"/>
                <a:gd name="T29" fmla="*/ 0 h 1199"/>
                <a:gd name="T30" fmla="*/ 1 w 954"/>
                <a:gd name="T31" fmla="*/ 1 h 1199"/>
                <a:gd name="T32" fmla="*/ 1 w 954"/>
                <a:gd name="T33" fmla="*/ 1 h 1199"/>
                <a:gd name="T34" fmla="*/ 1 w 954"/>
                <a:gd name="T35" fmla="*/ 1 h 1199"/>
                <a:gd name="T36" fmla="*/ 0 w 954"/>
                <a:gd name="T37" fmla="*/ 2 h 1199"/>
                <a:gd name="T38" fmla="*/ 0 w 954"/>
                <a:gd name="T39" fmla="*/ 2 h 1199"/>
                <a:gd name="T40" fmla="*/ 1 w 954"/>
                <a:gd name="T41" fmla="*/ 2 h 1199"/>
                <a:gd name="T42" fmla="*/ 1 w 954"/>
                <a:gd name="T43" fmla="*/ 2 h 1199"/>
                <a:gd name="T44" fmla="*/ 1 w 954"/>
                <a:gd name="T45" fmla="*/ 2 h 1199"/>
                <a:gd name="T46" fmla="*/ 1 w 954"/>
                <a:gd name="T47" fmla="*/ 0 h 1199"/>
                <a:gd name="T48" fmla="*/ 1 w 954"/>
                <a:gd name="T49" fmla="*/ 0 h 1199"/>
                <a:gd name="T50" fmla="*/ 1 w 954"/>
                <a:gd name="T51" fmla="*/ 1 h 1199"/>
                <a:gd name="T52" fmla="*/ 1 w 954"/>
                <a:gd name="T53" fmla="*/ 1 h 1199"/>
                <a:gd name="T54" fmla="*/ 0 w 954"/>
                <a:gd name="T55" fmla="*/ 1 h 1199"/>
                <a:gd name="T56" fmla="*/ 0 w 954"/>
                <a:gd name="T57" fmla="*/ 1 h 1199"/>
                <a:gd name="T58" fmla="*/ 0 w 954"/>
                <a:gd name="T59" fmla="*/ 1 h 1199"/>
                <a:gd name="T60" fmla="*/ 0 w 954"/>
                <a:gd name="T61" fmla="*/ 2 h 1199"/>
                <a:gd name="T62" fmla="*/ 0 w 954"/>
                <a:gd name="T63" fmla="*/ 2 h 1199"/>
                <a:gd name="T64" fmla="*/ 0 w 954"/>
                <a:gd name="T65" fmla="*/ 2 h 1199"/>
                <a:gd name="T66" fmla="*/ 0 w 954"/>
                <a:gd name="T67" fmla="*/ 2 h 1199"/>
                <a:gd name="T68" fmla="*/ 0 w 954"/>
                <a:gd name="T69" fmla="*/ 2 h 1199"/>
                <a:gd name="T70" fmla="*/ 1 w 954"/>
                <a:gd name="T71" fmla="*/ 1 h 1199"/>
                <a:gd name="T72" fmla="*/ 1 w 954"/>
                <a:gd name="T73" fmla="*/ 1 h 1199"/>
                <a:gd name="T74" fmla="*/ 1 w 954"/>
                <a:gd name="T75" fmla="*/ 0 h 1199"/>
                <a:gd name="T76" fmla="*/ 1 w 954"/>
                <a:gd name="T77" fmla="*/ 0 h 1199"/>
                <a:gd name="T78" fmla="*/ 1 w 954"/>
                <a:gd name="T79" fmla="*/ 0 h 1199"/>
                <a:gd name="T80" fmla="*/ 1 w 954"/>
                <a:gd name="T81" fmla="*/ 0 h 1199"/>
                <a:gd name="T82" fmla="*/ 1 w 954"/>
                <a:gd name="T83" fmla="*/ 0 h 119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54"/>
                <a:gd name="T127" fmla="*/ 0 h 1199"/>
                <a:gd name="T128" fmla="*/ 954 w 954"/>
                <a:gd name="T129" fmla="*/ 1199 h 119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54" h="1199">
                  <a:moveTo>
                    <a:pt x="269" y="1199"/>
                  </a:moveTo>
                  <a:cubicBezTo>
                    <a:pt x="267" y="1199"/>
                    <a:pt x="265" y="1198"/>
                    <a:pt x="263" y="1197"/>
                  </a:cubicBezTo>
                  <a:cubicBezTo>
                    <a:pt x="78" y="1098"/>
                    <a:pt x="78" y="1098"/>
                    <a:pt x="78" y="1098"/>
                  </a:cubicBezTo>
                  <a:cubicBezTo>
                    <a:pt x="28" y="1071"/>
                    <a:pt x="0" y="1013"/>
                    <a:pt x="0" y="935"/>
                  </a:cubicBezTo>
                  <a:cubicBezTo>
                    <a:pt x="0" y="919"/>
                    <a:pt x="2" y="902"/>
                    <a:pt x="4" y="885"/>
                  </a:cubicBezTo>
                  <a:cubicBezTo>
                    <a:pt x="13" y="821"/>
                    <a:pt x="39" y="750"/>
                    <a:pt x="78" y="687"/>
                  </a:cubicBezTo>
                  <a:cubicBezTo>
                    <a:pt x="122" y="616"/>
                    <a:pt x="179" y="558"/>
                    <a:pt x="238" y="524"/>
                  </a:cubicBezTo>
                  <a:cubicBezTo>
                    <a:pt x="245" y="520"/>
                    <a:pt x="252" y="516"/>
                    <a:pt x="258" y="513"/>
                  </a:cubicBezTo>
                  <a:cubicBezTo>
                    <a:pt x="279" y="335"/>
                    <a:pt x="403" y="138"/>
                    <a:pt x="550" y="54"/>
                  </a:cubicBezTo>
                  <a:cubicBezTo>
                    <a:pt x="629" y="8"/>
                    <a:pt x="704" y="0"/>
                    <a:pt x="762" y="31"/>
                  </a:cubicBezTo>
                  <a:cubicBezTo>
                    <a:pt x="946" y="130"/>
                    <a:pt x="946" y="130"/>
                    <a:pt x="946" y="130"/>
                  </a:cubicBezTo>
                  <a:cubicBezTo>
                    <a:pt x="952" y="133"/>
                    <a:pt x="954" y="140"/>
                    <a:pt x="951" y="146"/>
                  </a:cubicBezTo>
                  <a:cubicBezTo>
                    <a:pt x="948" y="152"/>
                    <a:pt x="941" y="154"/>
                    <a:pt x="935" y="151"/>
                  </a:cubicBezTo>
                  <a:cubicBezTo>
                    <a:pt x="906" y="136"/>
                    <a:pt x="870" y="133"/>
                    <a:pt x="831" y="141"/>
                  </a:cubicBezTo>
                  <a:cubicBezTo>
                    <a:pt x="805" y="147"/>
                    <a:pt x="777" y="158"/>
                    <a:pt x="749" y="175"/>
                  </a:cubicBezTo>
                  <a:cubicBezTo>
                    <a:pt x="606" y="257"/>
                    <a:pt x="486" y="449"/>
                    <a:pt x="468" y="623"/>
                  </a:cubicBezTo>
                  <a:cubicBezTo>
                    <a:pt x="467" y="627"/>
                    <a:pt x="465" y="631"/>
                    <a:pt x="461" y="632"/>
                  </a:cubicBezTo>
                  <a:cubicBezTo>
                    <a:pt x="452" y="636"/>
                    <a:pt x="445" y="640"/>
                    <a:pt x="437" y="645"/>
                  </a:cubicBezTo>
                  <a:cubicBezTo>
                    <a:pt x="312" y="717"/>
                    <a:pt x="211" y="892"/>
                    <a:pt x="211" y="1036"/>
                  </a:cubicBezTo>
                  <a:cubicBezTo>
                    <a:pt x="211" y="1053"/>
                    <a:pt x="213" y="1070"/>
                    <a:pt x="216" y="1086"/>
                  </a:cubicBezTo>
                  <a:cubicBezTo>
                    <a:pt x="225" y="1128"/>
                    <a:pt x="245" y="1160"/>
                    <a:pt x="275" y="1176"/>
                  </a:cubicBezTo>
                  <a:cubicBezTo>
                    <a:pt x="280" y="1179"/>
                    <a:pt x="282" y="1187"/>
                    <a:pt x="279" y="1192"/>
                  </a:cubicBezTo>
                  <a:cubicBezTo>
                    <a:pt x="277" y="1196"/>
                    <a:pt x="273" y="1199"/>
                    <a:pt x="269" y="1199"/>
                  </a:cubicBezTo>
                  <a:close/>
                  <a:moveTo>
                    <a:pt x="685" y="37"/>
                  </a:moveTo>
                  <a:cubicBezTo>
                    <a:pt x="647" y="37"/>
                    <a:pt x="605" y="49"/>
                    <a:pt x="562" y="75"/>
                  </a:cubicBezTo>
                  <a:cubicBezTo>
                    <a:pt x="420" y="157"/>
                    <a:pt x="299" y="349"/>
                    <a:pt x="281" y="522"/>
                  </a:cubicBezTo>
                  <a:cubicBezTo>
                    <a:pt x="281" y="527"/>
                    <a:pt x="278" y="530"/>
                    <a:pt x="274" y="532"/>
                  </a:cubicBezTo>
                  <a:cubicBezTo>
                    <a:pt x="266" y="536"/>
                    <a:pt x="258" y="540"/>
                    <a:pt x="250" y="545"/>
                  </a:cubicBezTo>
                  <a:cubicBezTo>
                    <a:pt x="194" y="577"/>
                    <a:pt x="140" y="632"/>
                    <a:pt x="99" y="699"/>
                  </a:cubicBezTo>
                  <a:cubicBezTo>
                    <a:pt x="62" y="760"/>
                    <a:pt x="36" y="827"/>
                    <a:pt x="28" y="889"/>
                  </a:cubicBezTo>
                  <a:cubicBezTo>
                    <a:pt x="26" y="904"/>
                    <a:pt x="24" y="920"/>
                    <a:pt x="24" y="935"/>
                  </a:cubicBezTo>
                  <a:cubicBezTo>
                    <a:pt x="24" y="1004"/>
                    <a:pt x="47" y="1054"/>
                    <a:pt x="89" y="1076"/>
                  </a:cubicBezTo>
                  <a:cubicBezTo>
                    <a:pt x="210" y="1141"/>
                    <a:pt x="210" y="1141"/>
                    <a:pt x="210" y="1141"/>
                  </a:cubicBezTo>
                  <a:cubicBezTo>
                    <a:pt x="202" y="1126"/>
                    <a:pt x="196" y="1109"/>
                    <a:pt x="192" y="1091"/>
                  </a:cubicBezTo>
                  <a:cubicBezTo>
                    <a:pt x="189" y="1073"/>
                    <a:pt x="187" y="1055"/>
                    <a:pt x="187" y="1036"/>
                  </a:cubicBezTo>
                  <a:cubicBezTo>
                    <a:pt x="187" y="884"/>
                    <a:pt x="294" y="700"/>
                    <a:pt x="425" y="624"/>
                  </a:cubicBezTo>
                  <a:cubicBezTo>
                    <a:pt x="431" y="620"/>
                    <a:pt x="438" y="617"/>
                    <a:pt x="445" y="613"/>
                  </a:cubicBezTo>
                  <a:cubicBezTo>
                    <a:pt x="466" y="435"/>
                    <a:pt x="590" y="238"/>
                    <a:pt x="737" y="154"/>
                  </a:cubicBezTo>
                  <a:cubicBezTo>
                    <a:pt x="767" y="136"/>
                    <a:pt x="797" y="124"/>
                    <a:pt x="826" y="118"/>
                  </a:cubicBezTo>
                  <a:cubicBezTo>
                    <a:pt x="839" y="115"/>
                    <a:pt x="852" y="114"/>
                    <a:pt x="864" y="113"/>
                  </a:cubicBezTo>
                  <a:cubicBezTo>
                    <a:pt x="751" y="52"/>
                    <a:pt x="751" y="52"/>
                    <a:pt x="751" y="52"/>
                  </a:cubicBezTo>
                  <a:cubicBezTo>
                    <a:pt x="731" y="42"/>
                    <a:pt x="709" y="37"/>
                    <a:pt x="685" y="3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32" name="Freeform 2271">
              <a:extLst>
                <a:ext uri="{FF2B5EF4-FFF2-40B4-BE49-F238E27FC236}">
                  <a16:creationId xmlns:a16="http://schemas.microsoft.com/office/drawing/2014/main" id="{19905651-36FD-4C47-BA28-81C4AB2D5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" y="3860"/>
              <a:ext cx="111" cy="75"/>
            </a:xfrm>
            <a:custGeom>
              <a:avLst/>
              <a:gdLst>
                <a:gd name="T0" fmla="*/ 1 w 403"/>
                <a:gd name="T1" fmla="*/ 1 h 272"/>
                <a:gd name="T2" fmla="*/ 1 w 403"/>
                <a:gd name="T3" fmla="*/ 1 h 272"/>
                <a:gd name="T4" fmla="*/ 1 w 403"/>
                <a:gd name="T5" fmla="*/ 1 h 272"/>
                <a:gd name="T6" fmla="*/ 0 w 403"/>
                <a:gd name="T7" fmla="*/ 0 h 272"/>
                <a:gd name="T8" fmla="*/ 0 w 403"/>
                <a:gd name="T9" fmla="*/ 0 h 272"/>
                <a:gd name="T10" fmla="*/ 0 w 403"/>
                <a:gd name="T11" fmla="*/ 0 h 272"/>
                <a:gd name="T12" fmla="*/ 0 w 403"/>
                <a:gd name="T13" fmla="*/ 0 h 272"/>
                <a:gd name="T14" fmla="*/ 0 w 403"/>
                <a:gd name="T15" fmla="*/ 0 h 272"/>
                <a:gd name="T16" fmla="*/ 0 w 403"/>
                <a:gd name="T17" fmla="*/ 0 h 272"/>
                <a:gd name="T18" fmla="*/ 0 w 403"/>
                <a:gd name="T19" fmla="*/ 0 h 272"/>
                <a:gd name="T20" fmla="*/ 0 w 403"/>
                <a:gd name="T21" fmla="*/ 0 h 272"/>
                <a:gd name="T22" fmla="*/ 0 w 403"/>
                <a:gd name="T23" fmla="*/ 0 h 272"/>
                <a:gd name="T24" fmla="*/ 0 w 403"/>
                <a:gd name="T25" fmla="*/ 0 h 272"/>
                <a:gd name="T26" fmla="*/ 0 w 403"/>
                <a:gd name="T27" fmla="*/ 0 h 272"/>
                <a:gd name="T28" fmla="*/ 0 w 403"/>
                <a:gd name="T29" fmla="*/ 0 h 272"/>
                <a:gd name="T30" fmla="*/ 0 w 403"/>
                <a:gd name="T31" fmla="*/ 0 h 272"/>
                <a:gd name="T32" fmla="*/ 0 w 403"/>
                <a:gd name="T33" fmla="*/ 0 h 272"/>
                <a:gd name="T34" fmla="*/ 0 w 403"/>
                <a:gd name="T35" fmla="*/ 0 h 272"/>
                <a:gd name="T36" fmla="*/ 1 w 403"/>
                <a:gd name="T37" fmla="*/ 0 h 272"/>
                <a:gd name="T38" fmla="*/ 1 w 403"/>
                <a:gd name="T39" fmla="*/ 0 h 272"/>
                <a:gd name="T40" fmla="*/ 1 w 403"/>
                <a:gd name="T41" fmla="*/ 0 h 272"/>
                <a:gd name="T42" fmla="*/ 1 w 403"/>
                <a:gd name="T43" fmla="*/ 0 h 272"/>
                <a:gd name="T44" fmla="*/ 1 w 403"/>
                <a:gd name="T45" fmla="*/ 1 h 272"/>
                <a:gd name="T46" fmla="*/ 1 w 403"/>
                <a:gd name="T47" fmla="*/ 1 h 27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03"/>
                <a:gd name="T73" fmla="*/ 0 h 272"/>
                <a:gd name="T74" fmla="*/ 403 w 403"/>
                <a:gd name="T75" fmla="*/ 272 h 27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03" h="272">
                  <a:moveTo>
                    <a:pt x="315" y="272"/>
                  </a:moveTo>
                  <a:cubicBezTo>
                    <a:pt x="314" y="272"/>
                    <a:pt x="314" y="272"/>
                    <a:pt x="313" y="272"/>
                  </a:cubicBezTo>
                  <a:cubicBezTo>
                    <a:pt x="309" y="271"/>
                    <a:pt x="306" y="269"/>
                    <a:pt x="304" y="265"/>
                  </a:cubicBezTo>
                  <a:cubicBezTo>
                    <a:pt x="236" y="120"/>
                    <a:pt x="236" y="120"/>
                    <a:pt x="236" y="120"/>
                  </a:cubicBezTo>
                  <a:cubicBezTo>
                    <a:pt x="173" y="182"/>
                    <a:pt x="173" y="182"/>
                    <a:pt x="173" y="182"/>
                  </a:cubicBezTo>
                  <a:cubicBezTo>
                    <a:pt x="170" y="185"/>
                    <a:pt x="166" y="186"/>
                    <a:pt x="162" y="185"/>
                  </a:cubicBezTo>
                  <a:cubicBezTo>
                    <a:pt x="158" y="185"/>
                    <a:pt x="155" y="182"/>
                    <a:pt x="153" y="179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17" y="100"/>
                    <a:pt x="9" y="100"/>
                    <a:pt x="5" y="96"/>
                  </a:cubicBezTo>
                  <a:cubicBezTo>
                    <a:pt x="0" y="91"/>
                    <a:pt x="0" y="83"/>
                    <a:pt x="5" y="79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3" y="1"/>
                    <a:pt x="86" y="0"/>
                    <a:pt x="90" y="1"/>
                  </a:cubicBezTo>
                  <a:cubicBezTo>
                    <a:pt x="94" y="2"/>
                    <a:pt x="97" y="4"/>
                    <a:pt x="99" y="8"/>
                  </a:cubicBezTo>
                  <a:cubicBezTo>
                    <a:pt x="168" y="153"/>
                    <a:pt x="168" y="153"/>
                    <a:pt x="168" y="153"/>
                  </a:cubicBezTo>
                  <a:cubicBezTo>
                    <a:pt x="231" y="91"/>
                    <a:pt x="231" y="91"/>
                    <a:pt x="231" y="91"/>
                  </a:cubicBezTo>
                  <a:cubicBezTo>
                    <a:pt x="233" y="88"/>
                    <a:pt x="237" y="87"/>
                    <a:pt x="241" y="87"/>
                  </a:cubicBezTo>
                  <a:cubicBezTo>
                    <a:pt x="245" y="88"/>
                    <a:pt x="248" y="90"/>
                    <a:pt x="250" y="94"/>
                  </a:cubicBezTo>
                  <a:cubicBezTo>
                    <a:pt x="319" y="239"/>
                    <a:pt x="319" y="239"/>
                    <a:pt x="319" y="239"/>
                  </a:cubicBezTo>
                  <a:cubicBezTo>
                    <a:pt x="382" y="177"/>
                    <a:pt x="382" y="177"/>
                    <a:pt x="382" y="177"/>
                  </a:cubicBezTo>
                  <a:cubicBezTo>
                    <a:pt x="386" y="172"/>
                    <a:pt x="394" y="172"/>
                    <a:pt x="399" y="177"/>
                  </a:cubicBezTo>
                  <a:cubicBezTo>
                    <a:pt x="403" y="182"/>
                    <a:pt x="403" y="189"/>
                    <a:pt x="398" y="194"/>
                  </a:cubicBezTo>
                  <a:cubicBezTo>
                    <a:pt x="323" y="268"/>
                    <a:pt x="323" y="268"/>
                    <a:pt x="323" y="268"/>
                  </a:cubicBezTo>
                  <a:cubicBezTo>
                    <a:pt x="321" y="271"/>
                    <a:pt x="318" y="272"/>
                    <a:pt x="315" y="27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33" name="Freeform 2272">
              <a:extLst>
                <a:ext uri="{FF2B5EF4-FFF2-40B4-BE49-F238E27FC236}">
                  <a16:creationId xmlns:a16="http://schemas.microsoft.com/office/drawing/2014/main" id="{E1B29551-33E1-406B-B945-09A5F9505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644"/>
              <a:ext cx="111" cy="75"/>
            </a:xfrm>
            <a:custGeom>
              <a:avLst/>
              <a:gdLst>
                <a:gd name="T0" fmla="*/ 0 w 403"/>
                <a:gd name="T1" fmla="*/ 1 h 271"/>
                <a:gd name="T2" fmla="*/ 0 w 403"/>
                <a:gd name="T3" fmla="*/ 1 h 271"/>
                <a:gd name="T4" fmla="*/ 0 w 403"/>
                <a:gd name="T5" fmla="*/ 0 h 271"/>
                <a:gd name="T6" fmla="*/ 0 w 403"/>
                <a:gd name="T7" fmla="*/ 0 h 271"/>
                <a:gd name="T8" fmla="*/ 0 w 403"/>
                <a:gd name="T9" fmla="*/ 0 h 271"/>
                <a:gd name="T10" fmla="*/ 0 w 403"/>
                <a:gd name="T11" fmla="*/ 0 h 271"/>
                <a:gd name="T12" fmla="*/ 0 w 403"/>
                <a:gd name="T13" fmla="*/ 0 h 271"/>
                <a:gd name="T14" fmla="*/ 0 w 403"/>
                <a:gd name="T15" fmla="*/ 0 h 271"/>
                <a:gd name="T16" fmla="*/ 0 w 403"/>
                <a:gd name="T17" fmla="*/ 0 h 271"/>
                <a:gd name="T18" fmla="*/ 0 w 403"/>
                <a:gd name="T19" fmla="*/ 0 h 271"/>
                <a:gd name="T20" fmla="*/ 1 w 403"/>
                <a:gd name="T21" fmla="*/ 0 h 271"/>
                <a:gd name="T22" fmla="*/ 1 w 403"/>
                <a:gd name="T23" fmla="*/ 0 h 271"/>
                <a:gd name="T24" fmla="*/ 1 w 403"/>
                <a:gd name="T25" fmla="*/ 0 h 271"/>
                <a:gd name="T26" fmla="*/ 1 w 403"/>
                <a:gd name="T27" fmla="*/ 0 h 271"/>
                <a:gd name="T28" fmla="*/ 1 w 403"/>
                <a:gd name="T29" fmla="*/ 0 h 271"/>
                <a:gd name="T30" fmla="*/ 1 w 403"/>
                <a:gd name="T31" fmla="*/ 0 h 271"/>
                <a:gd name="T32" fmla="*/ 1 w 403"/>
                <a:gd name="T33" fmla="*/ 0 h 271"/>
                <a:gd name="T34" fmla="*/ 0 w 403"/>
                <a:gd name="T35" fmla="*/ 0 h 271"/>
                <a:gd name="T36" fmla="*/ 0 w 403"/>
                <a:gd name="T37" fmla="*/ 0 h 271"/>
                <a:gd name="T38" fmla="*/ 0 w 403"/>
                <a:gd name="T39" fmla="*/ 0 h 271"/>
                <a:gd name="T40" fmla="*/ 0 w 403"/>
                <a:gd name="T41" fmla="*/ 0 h 271"/>
                <a:gd name="T42" fmla="*/ 0 w 403"/>
                <a:gd name="T43" fmla="*/ 1 h 271"/>
                <a:gd name="T44" fmla="*/ 0 w 403"/>
                <a:gd name="T45" fmla="*/ 1 h 271"/>
                <a:gd name="T46" fmla="*/ 0 w 403"/>
                <a:gd name="T47" fmla="*/ 1 h 2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03"/>
                <a:gd name="T73" fmla="*/ 0 h 271"/>
                <a:gd name="T74" fmla="*/ 403 w 403"/>
                <a:gd name="T75" fmla="*/ 271 h 2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03" h="271">
                  <a:moveTo>
                    <a:pt x="88" y="271"/>
                  </a:moveTo>
                  <a:cubicBezTo>
                    <a:pt x="85" y="271"/>
                    <a:pt x="82" y="270"/>
                    <a:pt x="80" y="268"/>
                  </a:cubicBezTo>
                  <a:cubicBezTo>
                    <a:pt x="5" y="193"/>
                    <a:pt x="5" y="193"/>
                    <a:pt x="5" y="193"/>
                  </a:cubicBezTo>
                  <a:cubicBezTo>
                    <a:pt x="0" y="189"/>
                    <a:pt x="0" y="181"/>
                    <a:pt x="5" y="177"/>
                  </a:cubicBezTo>
                  <a:cubicBezTo>
                    <a:pt x="9" y="172"/>
                    <a:pt x="17" y="172"/>
                    <a:pt x="22" y="176"/>
                  </a:cubicBezTo>
                  <a:cubicBezTo>
                    <a:pt x="84" y="239"/>
                    <a:pt x="84" y="239"/>
                    <a:pt x="84" y="239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155" y="90"/>
                    <a:pt x="158" y="87"/>
                    <a:pt x="162" y="87"/>
                  </a:cubicBezTo>
                  <a:cubicBezTo>
                    <a:pt x="166" y="86"/>
                    <a:pt x="170" y="87"/>
                    <a:pt x="172" y="90"/>
                  </a:cubicBezTo>
                  <a:cubicBezTo>
                    <a:pt x="235" y="153"/>
                    <a:pt x="235" y="153"/>
                    <a:pt x="235" y="153"/>
                  </a:cubicBezTo>
                  <a:cubicBezTo>
                    <a:pt x="304" y="7"/>
                    <a:pt x="304" y="7"/>
                    <a:pt x="304" y="7"/>
                  </a:cubicBezTo>
                  <a:cubicBezTo>
                    <a:pt x="306" y="4"/>
                    <a:pt x="309" y="1"/>
                    <a:pt x="313" y="0"/>
                  </a:cubicBezTo>
                  <a:cubicBezTo>
                    <a:pt x="317" y="0"/>
                    <a:pt x="321" y="1"/>
                    <a:pt x="323" y="4"/>
                  </a:cubicBezTo>
                  <a:cubicBezTo>
                    <a:pt x="398" y="78"/>
                    <a:pt x="398" y="78"/>
                    <a:pt x="398" y="78"/>
                  </a:cubicBezTo>
                  <a:cubicBezTo>
                    <a:pt x="403" y="83"/>
                    <a:pt x="403" y="90"/>
                    <a:pt x="398" y="95"/>
                  </a:cubicBezTo>
                  <a:cubicBezTo>
                    <a:pt x="394" y="100"/>
                    <a:pt x="386" y="100"/>
                    <a:pt x="381" y="95"/>
                  </a:cubicBezTo>
                  <a:cubicBezTo>
                    <a:pt x="318" y="33"/>
                    <a:pt x="318" y="33"/>
                    <a:pt x="318" y="33"/>
                  </a:cubicBezTo>
                  <a:cubicBezTo>
                    <a:pt x="250" y="178"/>
                    <a:pt x="250" y="178"/>
                    <a:pt x="250" y="178"/>
                  </a:cubicBezTo>
                  <a:cubicBezTo>
                    <a:pt x="248" y="182"/>
                    <a:pt x="245" y="184"/>
                    <a:pt x="241" y="185"/>
                  </a:cubicBezTo>
                  <a:cubicBezTo>
                    <a:pt x="237" y="186"/>
                    <a:pt x="233" y="184"/>
                    <a:pt x="231" y="182"/>
                  </a:cubicBezTo>
                  <a:cubicBezTo>
                    <a:pt x="168" y="119"/>
                    <a:pt x="168" y="119"/>
                    <a:pt x="168" y="119"/>
                  </a:cubicBezTo>
                  <a:cubicBezTo>
                    <a:pt x="99" y="265"/>
                    <a:pt x="99" y="265"/>
                    <a:pt x="99" y="265"/>
                  </a:cubicBezTo>
                  <a:cubicBezTo>
                    <a:pt x="97" y="268"/>
                    <a:pt x="94" y="271"/>
                    <a:pt x="90" y="271"/>
                  </a:cubicBezTo>
                  <a:cubicBezTo>
                    <a:pt x="89" y="271"/>
                    <a:pt x="89" y="271"/>
                    <a:pt x="88" y="27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34" name="Freeform 2273">
              <a:extLst>
                <a:ext uri="{FF2B5EF4-FFF2-40B4-BE49-F238E27FC236}">
                  <a16:creationId xmlns:a16="http://schemas.microsoft.com/office/drawing/2014/main" id="{124EAC12-546C-4E0E-AB8B-39D82CE6F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" y="3447"/>
              <a:ext cx="112" cy="75"/>
            </a:xfrm>
            <a:custGeom>
              <a:avLst/>
              <a:gdLst>
                <a:gd name="T0" fmla="*/ 1 w 405"/>
                <a:gd name="T1" fmla="*/ 1 h 272"/>
                <a:gd name="T2" fmla="*/ 1 w 405"/>
                <a:gd name="T3" fmla="*/ 1 h 272"/>
                <a:gd name="T4" fmla="*/ 1 w 405"/>
                <a:gd name="T5" fmla="*/ 1 h 272"/>
                <a:gd name="T6" fmla="*/ 0 w 405"/>
                <a:gd name="T7" fmla="*/ 0 h 272"/>
                <a:gd name="T8" fmla="*/ 0 w 405"/>
                <a:gd name="T9" fmla="*/ 0 h 272"/>
                <a:gd name="T10" fmla="*/ 0 w 405"/>
                <a:gd name="T11" fmla="*/ 0 h 272"/>
                <a:gd name="T12" fmla="*/ 0 w 405"/>
                <a:gd name="T13" fmla="*/ 0 h 272"/>
                <a:gd name="T14" fmla="*/ 0 w 405"/>
                <a:gd name="T15" fmla="*/ 0 h 272"/>
                <a:gd name="T16" fmla="*/ 0 w 405"/>
                <a:gd name="T17" fmla="*/ 0 h 272"/>
                <a:gd name="T18" fmla="*/ 0 w 405"/>
                <a:gd name="T19" fmla="*/ 0 h 272"/>
                <a:gd name="T20" fmla="*/ 0 w 405"/>
                <a:gd name="T21" fmla="*/ 0 h 272"/>
                <a:gd name="T22" fmla="*/ 0 w 405"/>
                <a:gd name="T23" fmla="*/ 0 h 272"/>
                <a:gd name="T24" fmla="*/ 0 w 405"/>
                <a:gd name="T25" fmla="*/ 0 h 272"/>
                <a:gd name="T26" fmla="*/ 0 w 405"/>
                <a:gd name="T27" fmla="*/ 0 h 272"/>
                <a:gd name="T28" fmla="*/ 0 w 405"/>
                <a:gd name="T29" fmla="*/ 0 h 272"/>
                <a:gd name="T30" fmla="*/ 0 w 405"/>
                <a:gd name="T31" fmla="*/ 0 h 272"/>
                <a:gd name="T32" fmla="*/ 0 w 405"/>
                <a:gd name="T33" fmla="*/ 0 h 272"/>
                <a:gd name="T34" fmla="*/ 0 w 405"/>
                <a:gd name="T35" fmla="*/ 0 h 272"/>
                <a:gd name="T36" fmla="*/ 1 w 405"/>
                <a:gd name="T37" fmla="*/ 0 h 272"/>
                <a:gd name="T38" fmla="*/ 1 w 405"/>
                <a:gd name="T39" fmla="*/ 0 h 272"/>
                <a:gd name="T40" fmla="*/ 1 w 405"/>
                <a:gd name="T41" fmla="*/ 0 h 272"/>
                <a:gd name="T42" fmla="*/ 1 w 405"/>
                <a:gd name="T43" fmla="*/ 0 h 272"/>
                <a:gd name="T44" fmla="*/ 1 w 405"/>
                <a:gd name="T45" fmla="*/ 1 h 272"/>
                <a:gd name="T46" fmla="*/ 1 w 405"/>
                <a:gd name="T47" fmla="*/ 1 h 27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05"/>
                <a:gd name="T73" fmla="*/ 0 h 272"/>
                <a:gd name="T74" fmla="*/ 405 w 405"/>
                <a:gd name="T75" fmla="*/ 272 h 27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05" h="272">
                  <a:moveTo>
                    <a:pt x="317" y="272"/>
                  </a:moveTo>
                  <a:cubicBezTo>
                    <a:pt x="316" y="272"/>
                    <a:pt x="316" y="272"/>
                    <a:pt x="315" y="272"/>
                  </a:cubicBezTo>
                  <a:cubicBezTo>
                    <a:pt x="311" y="271"/>
                    <a:pt x="308" y="269"/>
                    <a:pt x="306" y="265"/>
                  </a:cubicBezTo>
                  <a:cubicBezTo>
                    <a:pt x="236" y="120"/>
                    <a:pt x="236" y="120"/>
                    <a:pt x="236" y="120"/>
                  </a:cubicBezTo>
                  <a:cubicBezTo>
                    <a:pt x="174" y="182"/>
                    <a:pt x="174" y="182"/>
                    <a:pt x="174" y="182"/>
                  </a:cubicBezTo>
                  <a:cubicBezTo>
                    <a:pt x="171" y="184"/>
                    <a:pt x="167" y="186"/>
                    <a:pt x="163" y="185"/>
                  </a:cubicBezTo>
                  <a:cubicBezTo>
                    <a:pt x="159" y="184"/>
                    <a:pt x="156" y="182"/>
                    <a:pt x="154" y="178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17" y="99"/>
                    <a:pt x="10" y="99"/>
                    <a:pt x="5" y="95"/>
                  </a:cubicBezTo>
                  <a:cubicBezTo>
                    <a:pt x="0" y="90"/>
                    <a:pt x="0" y="82"/>
                    <a:pt x="5" y="78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2" y="2"/>
                    <a:pt x="86" y="0"/>
                    <a:pt x="90" y="1"/>
                  </a:cubicBezTo>
                  <a:cubicBezTo>
                    <a:pt x="94" y="2"/>
                    <a:pt x="97" y="4"/>
                    <a:pt x="99" y="8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231" y="91"/>
                    <a:pt x="231" y="91"/>
                    <a:pt x="231" y="91"/>
                  </a:cubicBezTo>
                  <a:cubicBezTo>
                    <a:pt x="234" y="89"/>
                    <a:pt x="238" y="87"/>
                    <a:pt x="242" y="88"/>
                  </a:cubicBezTo>
                  <a:cubicBezTo>
                    <a:pt x="246" y="89"/>
                    <a:pt x="249" y="91"/>
                    <a:pt x="251" y="95"/>
                  </a:cubicBezTo>
                  <a:cubicBezTo>
                    <a:pt x="321" y="240"/>
                    <a:pt x="321" y="240"/>
                    <a:pt x="321" y="240"/>
                  </a:cubicBezTo>
                  <a:cubicBezTo>
                    <a:pt x="383" y="178"/>
                    <a:pt x="383" y="178"/>
                    <a:pt x="383" y="178"/>
                  </a:cubicBezTo>
                  <a:cubicBezTo>
                    <a:pt x="388" y="174"/>
                    <a:pt x="396" y="174"/>
                    <a:pt x="400" y="178"/>
                  </a:cubicBezTo>
                  <a:cubicBezTo>
                    <a:pt x="405" y="183"/>
                    <a:pt x="405" y="191"/>
                    <a:pt x="400" y="195"/>
                  </a:cubicBezTo>
                  <a:cubicBezTo>
                    <a:pt x="326" y="269"/>
                    <a:pt x="326" y="269"/>
                    <a:pt x="326" y="269"/>
                  </a:cubicBezTo>
                  <a:cubicBezTo>
                    <a:pt x="323" y="271"/>
                    <a:pt x="320" y="272"/>
                    <a:pt x="317" y="27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35" name="Oval 2274">
              <a:extLst>
                <a:ext uri="{FF2B5EF4-FFF2-40B4-BE49-F238E27FC236}">
                  <a16:creationId xmlns:a16="http://schemas.microsoft.com/office/drawing/2014/main" id="{86E85233-80B7-44D7-9041-4A131A24B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3511"/>
              <a:ext cx="43" cy="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en-US" sz="1800" b="0"/>
            </a:p>
          </p:txBody>
        </p:sp>
        <p:sp>
          <p:nvSpPr>
            <p:cNvPr id="53336" name="Freeform 2275">
              <a:extLst>
                <a:ext uri="{FF2B5EF4-FFF2-40B4-BE49-F238E27FC236}">
                  <a16:creationId xmlns:a16="http://schemas.microsoft.com/office/drawing/2014/main" id="{6223C6BE-7FE2-409C-A22E-D92603999B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6" y="3508"/>
              <a:ext cx="50" cy="49"/>
            </a:xfrm>
            <a:custGeom>
              <a:avLst/>
              <a:gdLst>
                <a:gd name="T0" fmla="*/ 0 w 179"/>
                <a:gd name="T1" fmla="*/ 0 h 178"/>
                <a:gd name="T2" fmla="*/ 0 w 179"/>
                <a:gd name="T3" fmla="*/ 0 h 178"/>
                <a:gd name="T4" fmla="*/ 0 w 179"/>
                <a:gd name="T5" fmla="*/ 0 h 178"/>
                <a:gd name="T6" fmla="*/ 0 w 179"/>
                <a:gd name="T7" fmla="*/ 0 h 178"/>
                <a:gd name="T8" fmla="*/ 0 w 179"/>
                <a:gd name="T9" fmla="*/ 0 h 178"/>
                <a:gd name="T10" fmla="*/ 0 w 179"/>
                <a:gd name="T11" fmla="*/ 0 h 178"/>
                <a:gd name="T12" fmla="*/ 0 w 179"/>
                <a:gd name="T13" fmla="*/ 0 h 178"/>
                <a:gd name="T14" fmla="*/ 0 w 179"/>
                <a:gd name="T15" fmla="*/ 0 h 178"/>
                <a:gd name="T16" fmla="*/ 0 w 179"/>
                <a:gd name="T17" fmla="*/ 0 h 178"/>
                <a:gd name="T18" fmla="*/ 0 w 179"/>
                <a:gd name="T19" fmla="*/ 0 h 1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9"/>
                <a:gd name="T31" fmla="*/ 0 h 178"/>
                <a:gd name="T32" fmla="*/ 179 w 179"/>
                <a:gd name="T33" fmla="*/ 178 h 1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9" h="178">
                  <a:moveTo>
                    <a:pt x="89" y="178"/>
                  </a:moveTo>
                  <a:cubicBezTo>
                    <a:pt x="40" y="178"/>
                    <a:pt x="0" y="138"/>
                    <a:pt x="0" y="89"/>
                  </a:cubicBezTo>
                  <a:cubicBezTo>
                    <a:pt x="0" y="40"/>
                    <a:pt x="40" y="0"/>
                    <a:pt x="89" y="0"/>
                  </a:cubicBezTo>
                  <a:cubicBezTo>
                    <a:pt x="139" y="0"/>
                    <a:pt x="179" y="40"/>
                    <a:pt x="179" y="89"/>
                  </a:cubicBezTo>
                  <a:cubicBezTo>
                    <a:pt x="179" y="138"/>
                    <a:pt x="139" y="178"/>
                    <a:pt x="89" y="178"/>
                  </a:cubicBezTo>
                  <a:close/>
                  <a:moveTo>
                    <a:pt x="89" y="24"/>
                  </a:moveTo>
                  <a:cubicBezTo>
                    <a:pt x="54" y="24"/>
                    <a:pt x="24" y="53"/>
                    <a:pt x="24" y="89"/>
                  </a:cubicBezTo>
                  <a:cubicBezTo>
                    <a:pt x="24" y="125"/>
                    <a:pt x="54" y="154"/>
                    <a:pt x="89" y="154"/>
                  </a:cubicBezTo>
                  <a:cubicBezTo>
                    <a:pt x="125" y="154"/>
                    <a:pt x="155" y="125"/>
                    <a:pt x="155" y="89"/>
                  </a:cubicBezTo>
                  <a:cubicBezTo>
                    <a:pt x="155" y="53"/>
                    <a:pt x="125" y="24"/>
                    <a:pt x="89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37" name="Oval 2276">
              <a:extLst>
                <a:ext uri="{FF2B5EF4-FFF2-40B4-BE49-F238E27FC236}">
                  <a16:creationId xmlns:a16="http://schemas.microsoft.com/office/drawing/2014/main" id="{B90109C4-4AB4-4F22-8F31-80B38BF2D2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4" y="3177"/>
              <a:ext cx="43" cy="4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en-US" sz="1800" b="0"/>
            </a:p>
          </p:txBody>
        </p:sp>
        <p:sp>
          <p:nvSpPr>
            <p:cNvPr id="53338" name="Freeform 2277">
              <a:extLst>
                <a:ext uri="{FF2B5EF4-FFF2-40B4-BE49-F238E27FC236}">
                  <a16:creationId xmlns:a16="http://schemas.microsoft.com/office/drawing/2014/main" id="{0ACDA53D-6FB3-40FA-A4E2-E76C99E30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1" y="3174"/>
              <a:ext cx="49" cy="49"/>
            </a:xfrm>
            <a:custGeom>
              <a:avLst/>
              <a:gdLst>
                <a:gd name="T0" fmla="*/ 0 w 178"/>
                <a:gd name="T1" fmla="*/ 0 h 178"/>
                <a:gd name="T2" fmla="*/ 0 w 178"/>
                <a:gd name="T3" fmla="*/ 0 h 178"/>
                <a:gd name="T4" fmla="*/ 0 w 178"/>
                <a:gd name="T5" fmla="*/ 0 h 178"/>
                <a:gd name="T6" fmla="*/ 0 w 178"/>
                <a:gd name="T7" fmla="*/ 0 h 178"/>
                <a:gd name="T8" fmla="*/ 0 w 178"/>
                <a:gd name="T9" fmla="*/ 0 h 178"/>
                <a:gd name="T10" fmla="*/ 0 w 178"/>
                <a:gd name="T11" fmla="*/ 0 h 178"/>
                <a:gd name="T12" fmla="*/ 0 w 178"/>
                <a:gd name="T13" fmla="*/ 0 h 178"/>
                <a:gd name="T14" fmla="*/ 0 w 178"/>
                <a:gd name="T15" fmla="*/ 0 h 178"/>
                <a:gd name="T16" fmla="*/ 0 w 178"/>
                <a:gd name="T17" fmla="*/ 0 h 178"/>
                <a:gd name="T18" fmla="*/ 0 w 178"/>
                <a:gd name="T19" fmla="*/ 0 h 1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8"/>
                <a:gd name="T31" fmla="*/ 0 h 178"/>
                <a:gd name="T32" fmla="*/ 178 w 178"/>
                <a:gd name="T33" fmla="*/ 178 h 1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8" h="178">
                  <a:moveTo>
                    <a:pt x="89" y="178"/>
                  </a:moveTo>
                  <a:cubicBezTo>
                    <a:pt x="40" y="178"/>
                    <a:pt x="0" y="138"/>
                    <a:pt x="0" y="89"/>
                  </a:cubicBezTo>
                  <a:cubicBezTo>
                    <a:pt x="0" y="39"/>
                    <a:pt x="40" y="0"/>
                    <a:pt x="89" y="0"/>
                  </a:cubicBezTo>
                  <a:cubicBezTo>
                    <a:pt x="138" y="0"/>
                    <a:pt x="178" y="39"/>
                    <a:pt x="178" y="89"/>
                  </a:cubicBezTo>
                  <a:cubicBezTo>
                    <a:pt x="178" y="138"/>
                    <a:pt x="138" y="178"/>
                    <a:pt x="89" y="178"/>
                  </a:cubicBezTo>
                  <a:close/>
                  <a:moveTo>
                    <a:pt x="89" y="24"/>
                  </a:moveTo>
                  <a:cubicBezTo>
                    <a:pt x="53" y="24"/>
                    <a:pt x="24" y="53"/>
                    <a:pt x="24" y="89"/>
                  </a:cubicBezTo>
                  <a:cubicBezTo>
                    <a:pt x="24" y="124"/>
                    <a:pt x="53" y="154"/>
                    <a:pt x="89" y="154"/>
                  </a:cubicBezTo>
                  <a:cubicBezTo>
                    <a:pt x="125" y="154"/>
                    <a:pt x="154" y="124"/>
                    <a:pt x="154" y="89"/>
                  </a:cubicBezTo>
                  <a:cubicBezTo>
                    <a:pt x="154" y="53"/>
                    <a:pt x="125" y="24"/>
                    <a:pt x="89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39" name="Oval 2278">
              <a:extLst>
                <a:ext uri="{FF2B5EF4-FFF2-40B4-BE49-F238E27FC236}">
                  <a16:creationId xmlns:a16="http://schemas.microsoft.com/office/drawing/2014/main" id="{5916EC80-E632-47DE-B932-68D9FB378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0" y="3823"/>
              <a:ext cx="43" cy="4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en-US" sz="1800" b="0"/>
            </a:p>
          </p:txBody>
        </p:sp>
        <p:sp>
          <p:nvSpPr>
            <p:cNvPr id="53340" name="Freeform 2279">
              <a:extLst>
                <a:ext uri="{FF2B5EF4-FFF2-40B4-BE49-F238E27FC236}">
                  <a16:creationId xmlns:a16="http://schemas.microsoft.com/office/drawing/2014/main" id="{AB9B821D-A000-479F-B44A-70AEED9AEA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7" y="3820"/>
              <a:ext cx="49" cy="49"/>
            </a:xfrm>
            <a:custGeom>
              <a:avLst/>
              <a:gdLst>
                <a:gd name="T0" fmla="*/ 0 w 178"/>
                <a:gd name="T1" fmla="*/ 0 h 178"/>
                <a:gd name="T2" fmla="*/ 0 w 178"/>
                <a:gd name="T3" fmla="*/ 0 h 178"/>
                <a:gd name="T4" fmla="*/ 0 w 178"/>
                <a:gd name="T5" fmla="*/ 0 h 178"/>
                <a:gd name="T6" fmla="*/ 0 w 178"/>
                <a:gd name="T7" fmla="*/ 0 h 178"/>
                <a:gd name="T8" fmla="*/ 0 w 178"/>
                <a:gd name="T9" fmla="*/ 0 h 178"/>
                <a:gd name="T10" fmla="*/ 0 w 178"/>
                <a:gd name="T11" fmla="*/ 0 h 178"/>
                <a:gd name="T12" fmla="*/ 0 w 178"/>
                <a:gd name="T13" fmla="*/ 0 h 178"/>
                <a:gd name="T14" fmla="*/ 0 w 178"/>
                <a:gd name="T15" fmla="*/ 0 h 178"/>
                <a:gd name="T16" fmla="*/ 0 w 178"/>
                <a:gd name="T17" fmla="*/ 0 h 178"/>
                <a:gd name="T18" fmla="*/ 0 w 178"/>
                <a:gd name="T19" fmla="*/ 0 h 1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8"/>
                <a:gd name="T31" fmla="*/ 0 h 178"/>
                <a:gd name="T32" fmla="*/ 178 w 178"/>
                <a:gd name="T33" fmla="*/ 178 h 1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8" h="178">
                  <a:moveTo>
                    <a:pt x="89" y="178"/>
                  </a:moveTo>
                  <a:cubicBezTo>
                    <a:pt x="40" y="178"/>
                    <a:pt x="0" y="138"/>
                    <a:pt x="0" y="89"/>
                  </a:cubicBezTo>
                  <a:cubicBezTo>
                    <a:pt x="0" y="40"/>
                    <a:pt x="40" y="0"/>
                    <a:pt x="89" y="0"/>
                  </a:cubicBezTo>
                  <a:cubicBezTo>
                    <a:pt x="138" y="0"/>
                    <a:pt x="178" y="40"/>
                    <a:pt x="178" y="89"/>
                  </a:cubicBezTo>
                  <a:cubicBezTo>
                    <a:pt x="178" y="138"/>
                    <a:pt x="138" y="178"/>
                    <a:pt x="89" y="178"/>
                  </a:cubicBezTo>
                  <a:close/>
                  <a:moveTo>
                    <a:pt x="89" y="24"/>
                  </a:moveTo>
                  <a:cubicBezTo>
                    <a:pt x="53" y="24"/>
                    <a:pt x="24" y="53"/>
                    <a:pt x="24" y="89"/>
                  </a:cubicBezTo>
                  <a:cubicBezTo>
                    <a:pt x="24" y="125"/>
                    <a:pt x="53" y="154"/>
                    <a:pt x="89" y="154"/>
                  </a:cubicBezTo>
                  <a:cubicBezTo>
                    <a:pt x="125" y="154"/>
                    <a:pt x="154" y="125"/>
                    <a:pt x="154" y="89"/>
                  </a:cubicBezTo>
                  <a:cubicBezTo>
                    <a:pt x="154" y="53"/>
                    <a:pt x="125" y="24"/>
                    <a:pt x="89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41" name="Oval 2280">
              <a:extLst>
                <a:ext uri="{FF2B5EF4-FFF2-40B4-BE49-F238E27FC236}">
                  <a16:creationId xmlns:a16="http://schemas.microsoft.com/office/drawing/2014/main" id="{0547FEA2-6659-4FDA-A3F8-8F76A1F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1" y="2907"/>
              <a:ext cx="43" cy="4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0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en-US" sz="1800" b="0"/>
            </a:p>
          </p:txBody>
        </p:sp>
        <p:sp>
          <p:nvSpPr>
            <p:cNvPr id="53342" name="Freeform 2281">
              <a:extLst>
                <a:ext uri="{FF2B5EF4-FFF2-40B4-BE49-F238E27FC236}">
                  <a16:creationId xmlns:a16="http://schemas.microsoft.com/office/drawing/2014/main" id="{586A4303-DA0F-4E09-8CCE-E077F4C28B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8" y="2904"/>
              <a:ext cx="49" cy="49"/>
            </a:xfrm>
            <a:custGeom>
              <a:avLst/>
              <a:gdLst>
                <a:gd name="T0" fmla="*/ 0 w 179"/>
                <a:gd name="T1" fmla="*/ 0 h 178"/>
                <a:gd name="T2" fmla="*/ 0 w 179"/>
                <a:gd name="T3" fmla="*/ 0 h 178"/>
                <a:gd name="T4" fmla="*/ 0 w 179"/>
                <a:gd name="T5" fmla="*/ 0 h 178"/>
                <a:gd name="T6" fmla="*/ 0 w 179"/>
                <a:gd name="T7" fmla="*/ 0 h 178"/>
                <a:gd name="T8" fmla="*/ 0 w 179"/>
                <a:gd name="T9" fmla="*/ 0 h 178"/>
                <a:gd name="T10" fmla="*/ 0 w 179"/>
                <a:gd name="T11" fmla="*/ 0 h 178"/>
                <a:gd name="T12" fmla="*/ 0 w 179"/>
                <a:gd name="T13" fmla="*/ 0 h 178"/>
                <a:gd name="T14" fmla="*/ 0 w 179"/>
                <a:gd name="T15" fmla="*/ 0 h 178"/>
                <a:gd name="T16" fmla="*/ 0 w 179"/>
                <a:gd name="T17" fmla="*/ 0 h 178"/>
                <a:gd name="T18" fmla="*/ 0 w 179"/>
                <a:gd name="T19" fmla="*/ 0 h 1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9"/>
                <a:gd name="T31" fmla="*/ 0 h 178"/>
                <a:gd name="T32" fmla="*/ 179 w 179"/>
                <a:gd name="T33" fmla="*/ 178 h 1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9" h="178">
                  <a:moveTo>
                    <a:pt x="89" y="178"/>
                  </a:moveTo>
                  <a:cubicBezTo>
                    <a:pt x="40" y="178"/>
                    <a:pt x="0" y="138"/>
                    <a:pt x="0" y="89"/>
                  </a:cubicBezTo>
                  <a:cubicBezTo>
                    <a:pt x="0" y="40"/>
                    <a:pt x="40" y="0"/>
                    <a:pt x="89" y="0"/>
                  </a:cubicBezTo>
                  <a:cubicBezTo>
                    <a:pt x="139" y="0"/>
                    <a:pt x="179" y="40"/>
                    <a:pt x="179" y="89"/>
                  </a:cubicBezTo>
                  <a:cubicBezTo>
                    <a:pt x="179" y="138"/>
                    <a:pt x="139" y="178"/>
                    <a:pt x="89" y="178"/>
                  </a:cubicBezTo>
                  <a:close/>
                  <a:moveTo>
                    <a:pt x="89" y="24"/>
                  </a:moveTo>
                  <a:cubicBezTo>
                    <a:pt x="54" y="24"/>
                    <a:pt x="24" y="53"/>
                    <a:pt x="24" y="89"/>
                  </a:cubicBezTo>
                  <a:cubicBezTo>
                    <a:pt x="24" y="125"/>
                    <a:pt x="54" y="154"/>
                    <a:pt x="89" y="154"/>
                  </a:cubicBezTo>
                  <a:cubicBezTo>
                    <a:pt x="125" y="154"/>
                    <a:pt x="155" y="125"/>
                    <a:pt x="155" y="89"/>
                  </a:cubicBezTo>
                  <a:cubicBezTo>
                    <a:pt x="155" y="53"/>
                    <a:pt x="125" y="24"/>
                    <a:pt x="89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43" name="Freeform 2282">
              <a:extLst>
                <a:ext uri="{FF2B5EF4-FFF2-40B4-BE49-F238E27FC236}">
                  <a16:creationId xmlns:a16="http://schemas.microsoft.com/office/drawing/2014/main" id="{AA9861F1-1452-442B-8AB7-6BF36E49A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" y="3902"/>
              <a:ext cx="50" cy="31"/>
            </a:xfrm>
            <a:custGeom>
              <a:avLst/>
              <a:gdLst>
                <a:gd name="T0" fmla="*/ 0 w 179"/>
                <a:gd name="T1" fmla="*/ 0 h 113"/>
                <a:gd name="T2" fmla="*/ 0 w 179"/>
                <a:gd name="T3" fmla="*/ 0 h 113"/>
                <a:gd name="T4" fmla="*/ 0 w 179"/>
                <a:gd name="T5" fmla="*/ 0 h 113"/>
                <a:gd name="T6" fmla="*/ 0 w 179"/>
                <a:gd name="T7" fmla="*/ 0 h 113"/>
                <a:gd name="T8" fmla="*/ 0 w 179"/>
                <a:gd name="T9" fmla="*/ 0 h 113"/>
                <a:gd name="T10" fmla="*/ 0 w 179"/>
                <a:gd name="T11" fmla="*/ 0 h 113"/>
                <a:gd name="T12" fmla="*/ 0 w 179"/>
                <a:gd name="T13" fmla="*/ 0 h 113"/>
                <a:gd name="T14" fmla="*/ 0 w 179"/>
                <a:gd name="T15" fmla="*/ 0 h 1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9"/>
                <a:gd name="T25" fmla="*/ 0 h 113"/>
                <a:gd name="T26" fmla="*/ 179 w 179"/>
                <a:gd name="T27" fmla="*/ 113 h 1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9" h="113">
                  <a:moveTo>
                    <a:pt x="14" y="113"/>
                  </a:moveTo>
                  <a:cubicBezTo>
                    <a:pt x="10" y="113"/>
                    <a:pt x="6" y="110"/>
                    <a:pt x="4" y="107"/>
                  </a:cubicBezTo>
                  <a:cubicBezTo>
                    <a:pt x="0" y="101"/>
                    <a:pt x="2" y="94"/>
                    <a:pt x="8" y="90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65" y="0"/>
                    <a:pt x="172" y="2"/>
                    <a:pt x="176" y="7"/>
                  </a:cubicBezTo>
                  <a:cubicBezTo>
                    <a:pt x="179" y="13"/>
                    <a:pt x="177" y="20"/>
                    <a:pt x="171" y="24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18" y="112"/>
                    <a:pt x="16" y="113"/>
                    <a:pt x="14" y="11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44" name="Freeform 2283">
              <a:extLst>
                <a:ext uri="{FF2B5EF4-FFF2-40B4-BE49-F238E27FC236}">
                  <a16:creationId xmlns:a16="http://schemas.microsoft.com/office/drawing/2014/main" id="{3B4EE660-0235-470D-883F-DE648FDBF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" y="3902"/>
              <a:ext cx="50" cy="31"/>
            </a:xfrm>
            <a:custGeom>
              <a:avLst/>
              <a:gdLst>
                <a:gd name="T0" fmla="*/ 0 w 179"/>
                <a:gd name="T1" fmla="*/ 0 h 113"/>
                <a:gd name="T2" fmla="*/ 0 w 179"/>
                <a:gd name="T3" fmla="*/ 0 h 113"/>
                <a:gd name="T4" fmla="*/ 0 w 179"/>
                <a:gd name="T5" fmla="*/ 0 h 113"/>
                <a:gd name="T6" fmla="*/ 0 w 179"/>
                <a:gd name="T7" fmla="*/ 0 h 113"/>
                <a:gd name="T8" fmla="*/ 0 w 179"/>
                <a:gd name="T9" fmla="*/ 0 h 113"/>
                <a:gd name="T10" fmla="*/ 0 w 179"/>
                <a:gd name="T11" fmla="*/ 0 h 113"/>
                <a:gd name="T12" fmla="*/ 0 w 179"/>
                <a:gd name="T13" fmla="*/ 0 h 113"/>
                <a:gd name="T14" fmla="*/ 0 w 179"/>
                <a:gd name="T15" fmla="*/ 0 h 1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9"/>
                <a:gd name="T25" fmla="*/ 0 h 113"/>
                <a:gd name="T26" fmla="*/ 179 w 179"/>
                <a:gd name="T27" fmla="*/ 113 h 1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9" h="113">
                  <a:moveTo>
                    <a:pt x="165" y="113"/>
                  </a:moveTo>
                  <a:cubicBezTo>
                    <a:pt x="163" y="113"/>
                    <a:pt x="161" y="112"/>
                    <a:pt x="159" y="1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0"/>
                    <a:pt x="0" y="13"/>
                    <a:pt x="4" y="7"/>
                  </a:cubicBezTo>
                  <a:cubicBezTo>
                    <a:pt x="7" y="2"/>
                    <a:pt x="14" y="0"/>
                    <a:pt x="20" y="3"/>
                  </a:cubicBezTo>
                  <a:cubicBezTo>
                    <a:pt x="171" y="90"/>
                    <a:pt x="171" y="90"/>
                    <a:pt x="171" y="90"/>
                  </a:cubicBezTo>
                  <a:cubicBezTo>
                    <a:pt x="177" y="94"/>
                    <a:pt x="179" y="101"/>
                    <a:pt x="176" y="107"/>
                  </a:cubicBezTo>
                  <a:cubicBezTo>
                    <a:pt x="173" y="110"/>
                    <a:pt x="169" y="113"/>
                    <a:pt x="165" y="11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45" name="Freeform 2284">
              <a:extLst>
                <a:ext uri="{FF2B5EF4-FFF2-40B4-BE49-F238E27FC236}">
                  <a16:creationId xmlns:a16="http://schemas.microsoft.com/office/drawing/2014/main" id="{0BC579CC-D3B7-42FD-92D8-3C48A939A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" y="3378"/>
              <a:ext cx="50" cy="31"/>
            </a:xfrm>
            <a:custGeom>
              <a:avLst/>
              <a:gdLst>
                <a:gd name="T0" fmla="*/ 0 w 179"/>
                <a:gd name="T1" fmla="*/ 0 h 113"/>
                <a:gd name="T2" fmla="*/ 0 w 179"/>
                <a:gd name="T3" fmla="*/ 0 h 113"/>
                <a:gd name="T4" fmla="*/ 0 w 179"/>
                <a:gd name="T5" fmla="*/ 0 h 113"/>
                <a:gd name="T6" fmla="*/ 0 w 179"/>
                <a:gd name="T7" fmla="*/ 0 h 113"/>
                <a:gd name="T8" fmla="*/ 0 w 179"/>
                <a:gd name="T9" fmla="*/ 0 h 113"/>
                <a:gd name="T10" fmla="*/ 0 w 179"/>
                <a:gd name="T11" fmla="*/ 0 h 113"/>
                <a:gd name="T12" fmla="*/ 0 w 179"/>
                <a:gd name="T13" fmla="*/ 0 h 113"/>
                <a:gd name="T14" fmla="*/ 0 w 179"/>
                <a:gd name="T15" fmla="*/ 0 h 1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9"/>
                <a:gd name="T25" fmla="*/ 0 h 113"/>
                <a:gd name="T26" fmla="*/ 179 w 179"/>
                <a:gd name="T27" fmla="*/ 113 h 1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9" h="113">
                  <a:moveTo>
                    <a:pt x="14" y="113"/>
                  </a:moveTo>
                  <a:cubicBezTo>
                    <a:pt x="10" y="113"/>
                    <a:pt x="6" y="111"/>
                    <a:pt x="3" y="107"/>
                  </a:cubicBezTo>
                  <a:cubicBezTo>
                    <a:pt x="0" y="101"/>
                    <a:pt x="2" y="94"/>
                    <a:pt x="8" y="91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65" y="0"/>
                    <a:pt x="172" y="2"/>
                    <a:pt x="175" y="8"/>
                  </a:cubicBezTo>
                  <a:cubicBezTo>
                    <a:pt x="179" y="13"/>
                    <a:pt x="177" y="21"/>
                    <a:pt x="171" y="24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18" y="112"/>
                    <a:pt x="16" y="113"/>
                    <a:pt x="14" y="11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46" name="Freeform 2285">
              <a:extLst>
                <a:ext uri="{FF2B5EF4-FFF2-40B4-BE49-F238E27FC236}">
                  <a16:creationId xmlns:a16="http://schemas.microsoft.com/office/drawing/2014/main" id="{3F79F56D-3A9C-406A-82B3-B6319B6AA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" y="3378"/>
              <a:ext cx="50" cy="31"/>
            </a:xfrm>
            <a:custGeom>
              <a:avLst/>
              <a:gdLst>
                <a:gd name="T0" fmla="*/ 0 w 179"/>
                <a:gd name="T1" fmla="*/ 0 h 113"/>
                <a:gd name="T2" fmla="*/ 0 w 179"/>
                <a:gd name="T3" fmla="*/ 0 h 113"/>
                <a:gd name="T4" fmla="*/ 0 w 179"/>
                <a:gd name="T5" fmla="*/ 0 h 113"/>
                <a:gd name="T6" fmla="*/ 0 w 179"/>
                <a:gd name="T7" fmla="*/ 0 h 113"/>
                <a:gd name="T8" fmla="*/ 0 w 179"/>
                <a:gd name="T9" fmla="*/ 0 h 113"/>
                <a:gd name="T10" fmla="*/ 0 w 179"/>
                <a:gd name="T11" fmla="*/ 0 h 113"/>
                <a:gd name="T12" fmla="*/ 0 w 179"/>
                <a:gd name="T13" fmla="*/ 0 h 113"/>
                <a:gd name="T14" fmla="*/ 0 w 179"/>
                <a:gd name="T15" fmla="*/ 0 h 1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9"/>
                <a:gd name="T25" fmla="*/ 0 h 113"/>
                <a:gd name="T26" fmla="*/ 179 w 179"/>
                <a:gd name="T27" fmla="*/ 113 h 1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9" h="113">
                  <a:moveTo>
                    <a:pt x="165" y="113"/>
                  </a:moveTo>
                  <a:cubicBezTo>
                    <a:pt x="163" y="113"/>
                    <a:pt x="161" y="112"/>
                    <a:pt x="159" y="1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3"/>
                    <a:pt x="3" y="8"/>
                  </a:cubicBezTo>
                  <a:cubicBezTo>
                    <a:pt x="7" y="2"/>
                    <a:pt x="14" y="0"/>
                    <a:pt x="20" y="3"/>
                  </a:cubicBezTo>
                  <a:cubicBezTo>
                    <a:pt x="171" y="91"/>
                    <a:pt x="171" y="91"/>
                    <a:pt x="171" y="91"/>
                  </a:cubicBezTo>
                  <a:cubicBezTo>
                    <a:pt x="177" y="94"/>
                    <a:pt x="179" y="101"/>
                    <a:pt x="175" y="107"/>
                  </a:cubicBezTo>
                  <a:cubicBezTo>
                    <a:pt x="173" y="111"/>
                    <a:pt x="169" y="113"/>
                    <a:pt x="165" y="11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47" name="Freeform 2286">
              <a:extLst>
                <a:ext uri="{FF2B5EF4-FFF2-40B4-BE49-F238E27FC236}">
                  <a16:creationId xmlns:a16="http://schemas.microsoft.com/office/drawing/2014/main" id="{E58B496E-A80C-4EFA-94BA-9FC392903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" y="3479"/>
              <a:ext cx="50" cy="31"/>
            </a:xfrm>
            <a:custGeom>
              <a:avLst/>
              <a:gdLst>
                <a:gd name="T0" fmla="*/ 0 w 179"/>
                <a:gd name="T1" fmla="*/ 0 h 113"/>
                <a:gd name="T2" fmla="*/ 0 w 179"/>
                <a:gd name="T3" fmla="*/ 0 h 113"/>
                <a:gd name="T4" fmla="*/ 0 w 179"/>
                <a:gd name="T5" fmla="*/ 0 h 113"/>
                <a:gd name="T6" fmla="*/ 0 w 179"/>
                <a:gd name="T7" fmla="*/ 0 h 113"/>
                <a:gd name="T8" fmla="*/ 0 w 179"/>
                <a:gd name="T9" fmla="*/ 0 h 113"/>
                <a:gd name="T10" fmla="*/ 0 w 179"/>
                <a:gd name="T11" fmla="*/ 0 h 113"/>
                <a:gd name="T12" fmla="*/ 0 w 179"/>
                <a:gd name="T13" fmla="*/ 0 h 113"/>
                <a:gd name="T14" fmla="*/ 0 w 179"/>
                <a:gd name="T15" fmla="*/ 0 h 1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9"/>
                <a:gd name="T25" fmla="*/ 0 h 113"/>
                <a:gd name="T26" fmla="*/ 179 w 179"/>
                <a:gd name="T27" fmla="*/ 113 h 1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9" h="113">
                  <a:moveTo>
                    <a:pt x="14" y="113"/>
                  </a:moveTo>
                  <a:cubicBezTo>
                    <a:pt x="10" y="113"/>
                    <a:pt x="6" y="111"/>
                    <a:pt x="3" y="107"/>
                  </a:cubicBezTo>
                  <a:cubicBezTo>
                    <a:pt x="0" y="101"/>
                    <a:pt x="2" y="94"/>
                    <a:pt x="8" y="91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65" y="0"/>
                    <a:pt x="172" y="2"/>
                    <a:pt x="175" y="8"/>
                  </a:cubicBezTo>
                  <a:cubicBezTo>
                    <a:pt x="179" y="14"/>
                    <a:pt x="177" y="21"/>
                    <a:pt x="171" y="24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18" y="113"/>
                    <a:pt x="16" y="113"/>
                    <a:pt x="14" y="11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48" name="Freeform 2287">
              <a:extLst>
                <a:ext uri="{FF2B5EF4-FFF2-40B4-BE49-F238E27FC236}">
                  <a16:creationId xmlns:a16="http://schemas.microsoft.com/office/drawing/2014/main" id="{F2591705-CBF0-48B6-8B0A-ACD604C54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" y="3479"/>
              <a:ext cx="50" cy="31"/>
            </a:xfrm>
            <a:custGeom>
              <a:avLst/>
              <a:gdLst>
                <a:gd name="T0" fmla="*/ 0 w 179"/>
                <a:gd name="T1" fmla="*/ 0 h 113"/>
                <a:gd name="T2" fmla="*/ 0 w 179"/>
                <a:gd name="T3" fmla="*/ 0 h 113"/>
                <a:gd name="T4" fmla="*/ 0 w 179"/>
                <a:gd name="T5" fmla="*/ 0 h 113"/>
                <a:gd name="T6" fmla="*/ 0 w 179"/>
                <a:gd name="T7" fmla="*/ 0 h 113"/>
                <a:gd name="T8" fmla="*/ 0 w 179"/>
                <a:gd name="T9" fmla="*/ 0 h 113"/>
                <a:gd name="T10" fmla="*/ 0 w 179"/>
                <a:gd name="T11" fmla="*/ 0 h 113"/>
                <a:gd name="T12" fmla="*/ 0 w 179"/>
                <a:gd name="T13" fmla="*/ 0 h 113"/>
                <a:gd name="T14" fmla="*/ 0 w 179"/>
                <a:gd name="T15" fmla="*/ 0 h 1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9"/>
                <a:gd name="T25" fmla="*/ 0 h 113"/>
                <a:gd name="T26" fmla="*/ 179 w 179"/>
                <a:gd name="T27" fmla="*/ 113 h 1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9" h="113">
                  <a:moveTo>
                    <a:pt x="165" y="113"/>
                  </a:moveTo>
                  <a:cubicBezTo>
                    <a:pt x="163" y="113"/>
                    <a:pt x="161" y="113"/>
                    <a:pt x="159" y="1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7" y="2"/>
                    <a:pt x="14" y="0"/>
                    <a:pt x="20" y="3"/>
                  </a:cubicBezTo>
                  <a:cubicBezTo>
                    <a:pt x="171" y="91"/>
                    <a:pt x="171" y="91"/>
                    <a:pt x="171" y="91"/>
                  </a:cubicBezTo>
                  <a:cubicBezTo>
                    <a:pt x="177" y="94"/>
                    <a:pt x="179" y="101"/>
                    <a:pt x="175" y="107"/>
                  </a:cubicBezTo>
                  <a:cubicBezTo>
                    <a:pt x="173" y="111"/>
                    <a:pt x="169" y="113"/>
                    <a:pt x="165" y="11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49" name="Freeform 2288">
              <a:extLst>
                <a:ext uri="{FF2B5EF4-FFF2-40B4-BE49-F238E27FC236}">
                  <a16:creationId xmlns:a16="http://schemas.microsoft.com/office/drawing/2014/main" id="{6C27333E-D094-4E65-8E19-5EA08DB6B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" y="2809"/>
              <a:ext cx="711" cy="974"/>
            </a:xfrm>
            <a:custGeom>
              <a:avLst/>
              <a:gdLst>
                <a:gd name="T0" fmla="*/ 4 w 2574"/>
                <a:gd name="T1" fmla="*/ 3 h 3528"/>
                <a:gd name="T2" fmla="*/ 4 w 2574"/>
                <a:gd name="T3" fmla="*/ 6 h 3528"/>
                <a:gd name="T4" fmla="*/ 4 w 2574"/>
                <a:gd name="T5" fmla="*/ 6 h 3528"/>
                <a:gd name="T6" fmla="*/ 4 w 2574"/>
                <a:gd name="T7" fmla="*/ 6 h 3528"/>
                <a:gd name="T8" fmla="*/ 4 w 2574"/>
                <a:gd name="T9" fmla="*/ 6 h 3528"/>
                <a:gd name="T10" fmla="*/ 4 w 2574"/>
                <a:gd name="T11" fmla="*/ 2 h 3528"/>
                <a:gd name="T12" fmla="*/ 4 w 2574"/>
                <a:gd name="T13" fmla="*/ 2 h 3528"/>
                <a:gd name="T14" fmla="*/ 4 w 2574"/>
                <a:gd name="T15" fmla="*/ 2 h 3528"/>
                <a:gd name="T16" fmla="*/ 0 w 2574"/>
                <a:gd name="T17" fmla="*/ 0 h 3528"/>
                <a:gd name="T18" fmla="*/ 0 w 2574"/>
                <a:gd name="T19" fmla="*/ 0 h 3528"/>
                <a:gd name="T20" fmla="*/ 0 w 2574"/>
                <a:gd name="T21" fmla="*/ 0 h 3528"/>
                <a:gd name="T22" fmla="*/ 0 w 2574"/>
                <a:gd name="T23" fmla="*/ 0 h 3528"/>
                <a:gd name="T24" fmla="*/ 4 w 2574"/>
                <a:gd name="T25" fmla="*/ 2 h 3528"/>
                <a:gd name="T26" fmla="*/ 4 w 2574"/>
                <a:gd name="T27" fmla="*/ 2 h 3528"/>
                <a:gd name="T28" fmla="*/ 4 w 2574"/>
                <a:gd name="T29" fmla="*/ 2 h 3528"/>
                <a:gd name="T30" fmla="*/ 4 w 2574"/>
                <a:gd name="T31" fmla="*/ 3 h 35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574"/>
                <a:gd name="T49" fmla="*/ 0 h 3528"/>
                <a:gd name="T50" fmla="*/ 2574 w 2574"/>
                <a:gd name="T51" fmla="*/ 3528 h 352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574" h="3528">
                  <a:moveTo>
                    <a:pt x="2574" y="1686"/>
                  </a:moveTo>
                  <a:cubicBezTo>
                    <a:pt x="2574" y="3373"/>
                    <a:pt x="2574" y="3373"/>
                    <a:pt x="2574" y="3373"/>
                  </a:cubicBezTo>
                  <a:cubicBezTo>
                    <a:pt x="2574" y="3405"/>
                    <a:pt x="2565" y="3426"/>
                    <a:pt x="2550" y="3435"/>
                  </a:cubicBezTo>
                  <a:cubicBezTo>
                    <a:pt x="2388" y="3528"/>
                    <a:pt x="2388" y="3528"/>
                    <a:pt x="2388" y="3528"/>
                  </a:cubicBezTo>
                  <a:cubicBezTo>
                    <a:pt x="2403" y="3519"/>
                    <a:pt x="2412" y="3499"/>
                    <a:pt x="2412" y="3467"/>
                  </a:cubicBezTo>
                  <a:cubicBezTo>
                    <a:pt x="2412" y="1581"/>
                    <a:pt x="2412" y="1581"/>
                    <a:pt x="2412" y="1581"/>
                  </a:cubicBezTo>
                  <a:cubicBezTo>
                    <a:pt x="2412" y="1546"/>
                    <a:pt x="2400" y="1508"/>
                    <a:pt x="2381" y="1476"/>
                  </a:cubicBezTo>
                  <a:cubicBezTo>
                    <a:pt x="2366" y="1451"/>
                    <a:pt x="2347" y="1430"/>
                    <a:pt x="2327" y="1418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34" y="95"/>
                    <a:pt x="15" y="94"/>
                    <a:pt x="0" y="102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76" y="0"/>
                    <a:pt x="195" y="1"/>
                    <a:pt x="217" y="13"/>
                  </a:cubicBezTo>
                  <a:cubicBezTo>
                    <a:pt x="2489" y="1325"/>
                    <a:pt x="2489" y="1325"/>
                    <a:pt x="2489" y="1325"/>
                  </a:cubicBezTo>
                  <a:cubicBezTo>
                    <a:pt x="2509" y="1337"/>
                    <a:pt x="2528" y="1358"/>
                    <a:pt x="2543" y="1383"/>
                  </a:cubicBezTo>
                  <a:cubicBezTo>
                    <a:pt x="2562" y="1414"/>
                    <a:pt x="2574" y="1452"/>
                    <a:pt x="2574" y="1487"/>
                  </a:cubicBezTo>
                  <a:lnTo>
                    <a:pt x="2574" y="1686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0" name="Freeform 2289">
              <a:extLst>
                <a:ext uri="{FF2B5EF4-FFF2-40B4-BE49-F238E27FC236}">
                  <a16:creationId xmlns:a16="http://schemas.microsoft.com/office/drawing/2014/main" id="{FB00CC1E-6A05-4E3B-B405-31A1B939CE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1" y="2910"/>
              <a:ext cx="694" cy="945"/>
            </a:xfrm>
            <a:custGeom>
              <a:avLst/>
              <a:gdLst>
                <a:gd name="T0" fmla="*/ 4 w 2513"/>
                <a:gd name="T1" fmla="*/ 5 h 3421"/>
                <a:gd name="T2" fmla="*/ 4 w 2513"/>
                <a:gd name="T3" fmla="*/ 4 h 3421"/>
                <a:gd name="T4" fmla="*/ 3 w 2513"/>
                <a:gd name="T5" fmla="*/ 4 h 3421"/>
                <a:gd name="T6" fmla="*/ 3 w 2513"/>
                <a:gd name="T7" fmla="*/ 4 h 3421"/>
                <a:gd name="T8" fmla="*/ 3 w 2513"/>
                <a:gd name="T9" fmla="*/ 4 h 3421"/>
                <a:gd name="T10" fmla="*/ 3 w 2513"/>
                <a:gd name="T11" fmla="*/ 5 h 3421"/>
                <a:gd name="T12" fmla="*/ 4 w 2513"/>
                <a:gd name="T13" fmla="*/ 6 h 3421"/>
                <a:gd name="T14" fmla="*/ 4 w 2513"/>
                <a:gd name="T15" fmla="*/ 5 h 3421"/>
                <a:gd name="T16" fmla="*/ 0 w 2513"/>
                <a:gd name="T17" fmla="*/ 0 h 3421"/>
                <a:gd name="T18" fmla="*/ 0 w 2513"/>
                <a:gd name="T19" fmla="*/ 3 h 3421"/>
                <a:gd name="T20" fmla="*/ 4 w 2513"/>
                <a:gd name="T21" fmla="*/ 5 h 3421"/>
                <a:gd name="T22" fmla="*/ 4 w 2513"/>
                <a:gd name="T23" fmla="*/ 5 h 3421"/>
                <a:gd name="T24" fmla="*/ 0 w 2513"/>
                <a:gd name="T25" fmla="*/ 0 h 3421"/>
                <a:gd name="T26" fmla="*/ 2 w 2513"/>
                <a:gd name="T27" fmla="*/ 1 h 3421"/>
                <a:gd name="T28" fmla="*/ 4 w 2513"/>
                <a:gd name="T29" fmla="*/ 2 h 3421"/>
                <a:gd name="T30" fmla="*/ 4 w 2513"/>
                <a:gd name="T31" fmla="*/ 3 h 3421"/>
                <a:gd name="T32" fmla="*/ 1 w 2513"/>
                <a:gd name="T33" fmla="*/ 1 h 3421"/>
                <a:gd name="T34" fmla="*/ 1 w 2513"/>
                <a:gd name="T35" fmla="*/ 2 h 3421"/>
                <a:gd name="T36" fmla="*/ 0 w 2513"/>
                <a:gd name="T37" fmla="*/ 2 h 3421"/>
                <a:gd name="T38" fmla="*/ 0 w 2513"/>
                <a:gd name="T39" fmla="*/ 2 h 3421"/>
                <a:gd name="T40" fmla="*/ 1 w 2513"/>
                <a:gd name="T41" fmla="*/ 2 h 3421"/>
                <a:gd name="T42" fmla="*/ 1 w 2513"/>
                <a:gd name="T43" fmla="*/ 2 h 3421"/>
                <a:gd name="T44" fmla="*/ 1 w 2513"/>
                <a:gd name="T45" fmla="*/ 2 h 3421"/>
                <a:gd name="T46" fmla="*/ 1 w 2513"/>
                <a:gd name="T47" fmla="*/ 2 h 3421"/>
                <a:gd name="T48" fmla="*/ 1 w 2513"/>
                <a:gd name="T49" fmla="*/ 2 h 3421"/>
                <a:gd name="T50" fmla="*/ 1 w 2513"/>
                <a:gd name="T51" fmla="*/ 2 h 3421"/>
                <a:gd name="T52" fmla="*/ 1 w 2513"/>
                <a:gd name="T53" fmla="*/ 2 h 3421"/>
                <a:gd name="T54" fmla="*/ 1 w 2513"/>
                <a:gd name="T55" fmla="*/ 2 h 3421"/>
                <a:gd name="T56" fmla="*/ 1 w 2513"/>
                <a:gd name="T57" fmla="*/ 2 h 3421"/>
                <a:gd name="T58" fmla="*/ 1 w 2513"/>
                <a:gd name="T59" fmla="*/ 2 h 3421"/>
                <a:gd name="T60" fmla="*/ 1 w 2513"/>
                <a:gd name="T61" fmla="*/ 2 h 3421"/>
                <a:gd name="T62" fmla="*/ 1 w 2513"/>
                <a:gd name="T63" fmla="*/ 2 h 3421"/>
                <a:gd name="T64" fmla="*/ 0 w 2513"/>
                <a:gd name="T65" fmla="*/ 2 h 3421"/>
                <a:gd name="T66" fmla="*/ 0 w 2513"/>
                <a:gd name="T67" fmla="*/ 1 h 3421"/>
                <a:gd name="T68" fmla="*/ 1 w 2513"/>
                <a:gd name="T69" fmla="*/ 1 h 3421"/>
                <a:gd name="T70" fmla="*/ 3 w 2513"/>
                <a:gd name="T71" fmla="*/ 4 h 3421"/>
                <a:gd name="T72" fmla="*/ 2 w 2513"/>
                <a:gd name="T73" fmla="*/ 3 h 3421"/>
                <a:gd name="T74" fmla="*/ 2 w 2513"/>
                <a:gd name="T75" fmla="*/ 3 h 3421"/>
                <a:gd name="T76" fmla="*/ 2 w 2513"/>
                <a:gd name="T77" fmla="*/ 4 h 3421"/>
                <a:gd name="T78" fmla="*/ 3 w 2513"/>
                <a:gd name="T79" fmla="*/ 4 h 3421"/>
                <a:gd name="T80" fmla="*/ 4 w 2513"/>
                <a:gd name="T81" fmla="*/ 4 h 342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513"/>
                <a:gd name="T124" fmla="*/ 0 h 3421"/>
                <a:gd name="T125" fmla="*/ 2513 w 2513"/>
                <a:gd name="T126" fmla="*/ 3421 h 342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513" h="3421">
                  <a:moveTo>
                    <a:pt x="2470" y="2890"/>
                  </a:moveTo>
                  <a:cubicBezTo>
                    <a:pt x="2454" y="2880"/>
                    <a:pt x="2454" y="2880"/>
                    <a:pt x="2454" y="2880"/>
                  </a:cubicBezTo>
                  <a:cubicBezTo>
                    <a:pt x="2454" y="2685"/>
                    <a:pt x="2454" y="2685"/>
                    <a:pt x="2454" y="2685"/>
                  </a:cubicBezTo>
                  <a:cubicBezTo>
                    <a:pt x="2454" y="2660"/>
                    <a:pt x="2450" y="2633"/>
                    <a:pt x="2442" y="2606"/>
                  </a:cubicBezTo>
                  <a:cubicBezTo>
                    <a:pt x="2417" y="2513"/>
                    <a:pt x="2351" y="2419"/>
                    <a:pt x="2275" y="2375"/>
                  </a:cubicBezTo>
                  <a:cubicBezTo>
                    <a:pt x="2200" y="2332"/>
                    <a:pt x="2136" y="2347"/>
                    <a:pt x="2109" y="2406"/>
                  </a:cubicBezTo>
                  <a:cubicBezTo>
                    <a:pt x="2100" y="2426"/>
                    <a:pt x="2095" y="2450"/>
                    <a:pt x="2095" y="2478"/>
                  </a:cubicBezTo>
                  <a:cubicBezTo>
                    <a:pt x="2095" y="2674"/>
                    <a:pt x="2095" y="2674"/>
                    <a:pt x="2095" y="2674"/>
                  </a:cubicBezTo>
                  <a:cubicBezTo>
                    <a:pt x="2079" y="2664"/>
                    <a:pt x="2079" y="2664"/>
                    <a:pt x="2079" y="2664"/>
                  </a:cubicBezTo>
                  <a:cubicBezTo>
                    <a:pt x="2055" y="2650"/>
                    <a:pt x="2036" y="2662"/>
                    <a:pt x="2036" y="2689"/>
                  </a:cubicBezTo>
                  <a:cubicBezTo>
                    <a:pt x="2036" y="3111"/>
                    <a:pt x="2036" y="3111"/>
                    <a:pt x="2036" y="3111"/>
                  </a:cubicBezTo>
                  <a:cubicBezTo>
                    <a:pt x="2036" y="3138"/>
                    <a:pt x="2055" y="3172"/>
                    <a:pt x="2079" y="3186"/>
                  </a:cubicBezTo>
                  <a:cubicBezTo>
                    <a:pt x="2470" y="3411"/>
                    <a:pt x="2470" y="3411"/>
                    <a:pt x="2470" y="3411"/>
                  </a:cubicBezTo>
                  <a:cubicBezTo>
                    <a:pt x="2474" y="3413"/>
                    <a:pt x="2478" y="3415"/>
                    <a:pt x="2482" y="3416"/>
                  </a:cubicBezTo>
                  <a:cubicBezTo>
                    <a:pt x="2500" y="3421"/>
                    <a:pt x="2513" y="3409"/>
                    <a:pt x="2513" y="3386"/>
                  </a:cubicBezTo>
                  <a:cubicBezTo>
                    <a:pt x="2513" y="2965"/>
                    <a:pt x="2513" y="2965"/>
                    <a:pt x="2513" y="2965"/>
                  </a:cubicBezTo>
                  <a:cubicBezTo>
                    <a:pt x="2513" y="2937"/>
                    <a:pt x="2494" y="2904"/>
                    <a:pt x="2470" y="2890"/>
                  </a:cubicBezTo>
                  <a:close/>
                  <a:moveTo>
                    <a:pt x="0" y="0"/>
                  </a:moveTo>
                  <a:cubicBezTo>
                    <a:pt x="0" y="1681"/>
                    <a:pt x="0" y="1681"/>
                    <a:pt x="0" y="1681"/>
                  </a:cubicBezTo>
                  <a:cubicBezTo>
                    <a:pt x="0" y="1715"/>
                    <a:pt x="12" y="1752"/>
                    <a:pt x="30" y="1783"/>
                  </a:cubicBezTo>
                  <a:cubicBezTo>
                    <a:pt x="44" y="1810"/>
                    <a:pt x="64" y="1832"/>
                    <a:pt x="86" y="1844"/>
                  </a:cubicBezTo>
                  <a:cubicBezTo>
                    <a:pt x="2353" y="3153"/>
                    <a:pt x="2353" y="3153"/>
                    <a:pt x="2353" y="3153"/>
                  </a:cubicBezTo>
                  <a:cubicBezTo>
                    <a:pt x="2381" y="3169"/>
                    <a:pt x="2403" y="3172"/>
                    <a:pt x="2419" y="3163"/>
                  </a:cubicBezTo>
                  <a:cubicBezTo>
                    <a:pt x="2434" y="3154"/>
                    <a:pt x="2443" y="3134"/>
                    <a:pt x="2443" y="3102"/>
                  </a:cubicBezTo>
                  <a:cubicBezTo>
                    <a:pt x="2443" y="1410"/>
                    <a:pt x="2443" y="1410"/>
                    <a:pt x="2443" y="1410"/>
                  </a:cubicBezTo>
                  <a:lnTo>
                    <a:pt x="0" y="0"/>
                  </a:lnTo>
                  <a:close/>
                  <a:moveTo>
                    <a:pt x="945" y="832"/>
                  </a:moveTo>
                  <a:cubicBezTo>
                    <a:pt x="950" y="832"/>
                    <a:pt x="956" y="833"/>
                    <a:pt x="963" y="837"/>
                  </a:cubicBezTo>
                  <a:cubicBezTo>
                    <a:pt x="2188" y="1544"/>
                    <a:pt x="2188" y="1544"/>
                    <a:pt x="2188" y="1544"/>
                  </a:cubicBezTo>
                  <a:cubicBezTo>
                    <a:pt x="2212" y="1559"/>
                    <a:pt x="2232" y="1597"/>
                    <a:pt x="2232" y="1630"/>
                  </a:cubicBezTo>
                  <a:cubicBezTo>
                    <a:pt x="2232" y="1654"/>
                    <a:pt x="2221" y="1669"/>
                    <a:pt x="2206" y="1669"/>
                  </a:cubicBezTo>
                  <a:cubicBezTo>
                    <a:pt x="2200" y="1669"/>
                    <a:pt x="2194" y="1667"/>
                    <a:pt x="2188" y="1663"/>
                  </a:cubicBezTo>
                  <a:cubicBezTo>
                    <a:pt x="963" y="956"/>
                    <a:pt x="963" y="956"/>
                    <a:pt x="963" y="956"/>
                  </a:cubicBezTo>
                  <a:cubicBezTo>
                    <a:pt x="938" y="942"/>
                    <a:pt x="918" y="904"/>
                    <a:pt x="918" y="871"/>
                  </a:cubicBezTo>
                  <a:cubicBezTo>
                    <a:pt x="918" y="846"/>
                    <a:pt x="929" y="832"/>
                    <a:pt x="945" y="832"/>
                  </a:cubicBezTo>
                  <a:close/>
                  <a:moveTo>
                    <a:pt x="316" y="1334"/>
                  </a:moveTo>
                  <a:cubicBezTo>
                    <a:pt x="316" y="1339"/>
                    <a:pt x="313" y="1341"/>
                    <a:pt x="310" y="1339"/>
                  </a:cubicBezTo>
                  <a:cubicBezTo>
                    <a:pt x="217" y="1285"/>
                    <a:pt x="217" y="1285"/>
                    <a:pt x="217" y="1285"/>
                  </a:cubicBezTo>
                  <a:cubicBezTo>
                    <a:pt x="214" y="1283"/>
                    <a:pt x="211" y="1277"/>
                    <a:pt x="211" y="1273"/>
                  </a:cubicBezTo>
                  <a:cubicBezTo>
                    <a:pt x="211" y="1168"/>
                    <a:pt x="211" y="1168"/>
                    <a:pt x="211" y="1168"/>
                  </a:cubicBezTo>
                  <a:cubicBezTo>
                    <a:pt x="211" y="1163"/>
                    <a:pt x="214" y="1161"/>
                    <a:pt x="217" y="1163"/>
                  </a:cubicBezTo>
                  <a:cubicBezTo>
                    <a:pt x="310" y="1217"/>
                    <a:pt x="310" y="1217"/>
                    <a:pt x="310" y="1217"/>
                  </a:cubicBezTo>
                  <a:cubicBezTo>
                    <a:pt x="313" y="1219"/>
                    <a:pt x="316" y="1225"/>
                    <a:pt x="316" y="1229"/>
                  </a:cubicBezTo>
                  <a:lnTo>
                    <a:pt x="316" y="1334"/>
                  </a:lnTo>
                  <a:close/>
                  <a:moveTo>
                    <a:pt x="520" y="1451"/>
                  </a:moveTo>
                  <a:cubicBezTo>
                    <a:pt x="520" y="1456"/>
                    <a:pt x="517" y="1458"/>
                    <a:pt x="513" y="1456"/>
                  </a:cubicBezTo>
                  <a:cubicBezTo>
                    <a:pt x="421" y="1403"/>
                    <a:pt x="421" y="1403"/>
                    <a:pt x="421" y="1403"/>
                  </a:cubicBezTo>
                  <a:cubicBezTo>
                    <a:pt x="417" y="1401"/>
                    <a:pt x="414" y="1395"/>
                    <a:pt x="414" y="1390"/>
                  </a:cubicBezTo>
                  <a:cubicBezTo>
                    <a:pt x="414" y="1286"/>
                    <a:pt x="414" y="1286"/>
                    <a:pt x="414" y="1286"/>
                  </a:cubicBezTo>
                  <a:cubicBezTo>
                    <a:pt x="414" y="1281"/>
                    <a:pt x="417" y="1278"/>
                    <a:pt x="421" y="1281"/>
                  </a:cubicBezTo>
                  <a:cubicBezTo>
                    <a:pt x="513" y="1334"/>
                    <a:pt x="513" y="1334"/>
                    <a:pt x="513" y="1334"/>
                  </a:cubicBezTo>
                  <a:cubicBezTo>
                    <a:pt x="517" y="1336"/>
                    <a:pt x="520" y="1342"/>
                    <a:pt x="520" y="1347"/>
                  </a:cubicBezTo>
                  <a:lnTo>
                    <a:pt x="520" y="1451"/>
                  </a:lnTo>
                  <a:close/>
                  <a:moveTo>
                    <a:pt x="723" y="1568"/>
                  </a:moveTo>
                  <a:cubicBezTo>
                    <a:pt x="723" y="1573"/>
                    <a:pt x="720" y="1576"/>
                    <a:pt x="716" y="1573"/>
                  </a:cubicBezTo>
                  <a:cubicBezTo>
                    <a:pt x="624" y="1520"/>
                    <a:pt x="624" y="1520"/>
                    <a:pt x="624" y="1520"/>
                  </a:cubicBezTo>
                  <a:cubicBezTo>
                    <a:pt x="620" y="1518"/>
                    <a:pt x="617" y="1512"/>
                    <a:pt x="617" y="1507"/>
                  </a:cubicBezTo>
                  <a:cubicBezTo>
                    <a:pt x="617" y="1403"/>
                    <a:pt x="617" y="1403"/>
                    <a:pt x="617" y="1403"/>
                  </a:cubicBezTo>
                  <a:cubicBezTo>
                    <a:pt x="617" y="1398"/>
                    <a:pt x="620" y="1396"/>
                    <a:pt x="624" y="1398"/>
                  </a:cubicBezTo>
                  <a:cubicBezTo>
                    <a:pt x="716" y="1451"/>
                    <a:pt x="716" y="1451"/>
                    <a:pt x="716" y="1451"/>
                  </a:cubicBezTo>
                  <a:cubicBezTo>
                    <a:pt x="720" y="1453"/>
                    <a:pt x="723" y="1459"/>
                    <a:pt x="723" y="1464"/>
                  </a:cubicBezTo>
                  <a:lnTo>
                    <a:pt x="723" y="1568"/>
                  </a:lnTo>
                  <a:close/>
                  <a:moveTo>
                    <a:pt x="723" y="1246"/>
                  </a:moveTo>
                  <a:cubicBezTo>
                    <a:pt x="723" y="1270"/>
                    <a:pt x="708" y="1282"/>
                    <a:pt x="690" y="1271"/>
                  </a:cubicBezTo>
                  <a:cubicBezTo>
                    <a:pt x="243" y="1013"/>
                    <a:pt x="243" y="1013"/>
                    <a:pt x="243" y="1013"/>
                  </a:cubicBezTo>
                  <a:cubicBezTo>
                    <a:pt x="225" y="1003"/>
                    <a:pt x="211" y="975"/>
                    <a:pt x="211" y="950"/>
                  </a:cubicBezTo>
                  <a:cubicBezTo>
                    <a:pt x="211" y="447"/>
                    <a:pt x="211" y="447"/>
                    <a:pt x="211" y="447"/>
                  </a:cubicBezTo>
                  <a:cubicBezTo>
                    <a:pt x="211" y="422"/>
                    <a:pt x="225" y="411"/>
                    <a:pt x="243" y="422"/>
                  </a:cubicBezTo>
                  <a:cubicBezTo>
                    <a:pt x="690" y="680"/>
                    <a:pt x="690" y="680"/>
                    <a:pt x="690" y="680"/>
                  </a:cubicBezTo>
                  <a:cubicBezTo>
                    <a:pt x="708" y="690"/>
                    <a:pt x="723" y="718"/>
                    <a:pt x="723" y="742"/>
                  </a:cubicBezTo>
                  <a:lnTo>
                    <a:pt x="723" y="1246"/>
                  </a:lnTo>
                  <a:close/>
                  <a:moveTo>
                    <a:pt x="2095" y="2626"/>
                  </a:moveTo>
                  <a:cubicBezTo>
                    <a:pt x="918" y="1946"/>
                    <a:pt x="918" y="1946"/>
                    <a:pt x="918" y="1946"/>
                  </a:cubicBezTo>
                  <a:cubicBezTo>
                    <a:pt x="973" y="1887"/>
                    <a:pt x="1038" y="1848"/>
                    <a:pt x="1148" y="1911"/>
                  </a:cubicBezTo>
                  <a:cubicBezTo>
                    <a:pt x="1221" y="1953"/>
                    <a:pt x="1252" y="2018"/>
                    <a:pt x="1311" y="2052"/>
                  </a:cubicBezTo>
                  <a:cubicBezTo>
                    <a:pt x="1384" y="2094"/>
                    <a:pt x="1396" y="2008"/>
                    <a:pt x="1468" y="2048"/>
                  </a:cubicBezTo>
                  <a:cubicBezTo>
                    <a:pt x="1468" y="2049"/>
                    <a:pt x="1468" y="2049"/>
                    <a:pt x="1469" y="2049"/>
                  </a:cubicBezTo>
                  <a:cubicBezTo>
                    <a:pt x="1516" y="2076"/>
                    <a:pt x="1544" y="2135"/>
                    <a:pt x="1592" y="2163"/>
                  </a:cubicBezTo>
                  <a:cubicBezTo>
                    <a:pt x="1704" y="2228"/>
                    <a:pt x="1776" y="2063"/>
                    <a:pt x="1899" y="2134"/>
                  </a:cubicBezTo>
                  <a:cubicBezTo>
                    <a:pt x="1932" y="2153"/>
                    <a:pt x="1963" y="2183"/>
                    <a:pt x="1994" y="2221"/>
                  </a:cubicBezTo>
                  <a:cubicBezTo>
                    <a:pt x="2035" y="2272"/>
                    <a:pt x="2074" y="2337"/>
                    <a:pt x="2109" y="2406"/>
                  </a:cubicBezTo>
                  <a:cubicBezTo>
                    <a:pt x="2160" y="2507"/>
                    <a:pt x="2203" y="2617"/>
                    <a:pt x="2232" y="2705"/>
                  </a:cubicBezTo>
                  <a:lnTo>
                    <a:pt x="2095" y="26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1" name="Freeform 2290">
              <a:extLst>
                <a:ext uri="{FF2B5EF4-FFF2-40B4-BE49-F238E27FC236}">
                  <a16:creationId xmlns:a16="http://schemas.microsoft.com/office/drawing/2014/main" id="{94209B7B-5BDE-46FB-BE95-49FFE164A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" y="2835"/>
              <a:ext cx="675" cy="464"/>
            </a:xfrm>
            <a:custGeom>
              <a:avLst/>
              <a:gdLst>
                <a:gd name="T0" fmla="*/ 4 w 2443"/>
                <a:gd name="T1" fmla="*/ 2 h 1681"/>
                <a:gd name="T2" fmla="*/ 4 w 2443"/>
                <a:gd name="T3" fmla="*/ 3 h 1681"/>
                <a:gd name="T4" fmla="*/ 0 w 2443"/>
                <a:gd name="T5" fmla="*/ 1 h 1681"/>
                <a:gd name="T6" fmla="*/ 0 w 2443"/>
                <a:gd name="T7" fmla="*/ 0 h 1681"/>
                <a:gd name="T8" fmla="*/ 0 w 2443"/>
                <a:gd name="T9" fmla="*/ 0 h 1681"/>
                <a:gd name="T10" fmla="*/ 0 w 2443"/>
                <a:gd name="T11" fmla="*/ 0 h 1681"/>
                <a:gd name="T12" fmla="*/ 0 w 2443"/>
                <a:gd name="T13" fmla="*/ 0 h 1681"/>
                <a:gd name="T14" fmla="*/ 4 w 2443"/>
                <a:gd name="T15" fmla="*/ 2 h 1681"/>
                <a:gd name="T16" fmla="*/ 4 w 2443"/>
                <a:gd name="T17" fmla="*/ 2 h 1681"/>
                <a:gd name="T18" fmla="*/ 4 w 2443"/>
                <a:gd name="T19" fmla="*/ 2 h 16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43"/>
                <a:gd name="T31" fmla="*/ 0 h 1681"/>
                <a:gd name="T32" fmla="*/ 2443 w 2443"/>
                <a:gd name="T33" fmla="*/ 1681 h 16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43" h="1681">
                  <a:moveTo>
                    <a:pt x="2443" y="1487"/>
                  </a:moveTo>
                  <a:cubicBezTo>
                    <a:pt x="2443" y="1681"/>
                    <a:pt x="2443" y="1681"/>
                    <a:pt x="2443" y="168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43"/>
                    <a:pt x="12" y="19"/>
                    <a:pt x="30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46" y="0"/>
                    <a:pt x="65" y="1"/>
                    <a:pt x="86" y="13"/>
                  </a:cubicBezTo>
                  <a:cubicBezTo>
                    <a:pt x="2358" y="1324"/>
                    <a:pt x="2358" y="1324"/>
                    <a:pt x="2358" y="1324"/>
                  </a:cubicBezTo>
                  <a:cubicBezTo>
                    <a:pt x="2378" y="1336"/>
                    <a:pt x="2397" y="1357"/>
                    <a:pt x="2412" y="1382"/>
                  </a:cubicBezTo>
                  <a:cubicBezTo>
                    <a:pt x="2431" y="1414"/>
                    <a:pt x="2443" y="1452"/>
                    <a:pt x="2443" y="148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2" name="Freeform 2291">
              <a:extLst>
                <a:ext uri="{FF2B5EF4-FFF2-40B4-BE49-F238E27FC236}">
                  <a16:creationId xmlns:a16="http://schemas.microsoft.com/office/drawing/2014/main" id="{1CA3502A-A4E3-4DE9-9D10-A43A39B37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" y="3140"/>
              <a:ext cx="363" cy="231"/>
            </a:xfrm>
            <a:custGeom>
              <a:avLst/>
              <a:gdLst>
                <a:gd name="T0" fmla="*/ 2 w 1314"/>
                <a:gd name="T1" fmla="*/ 1 h 837"/>
                <a:gd name="T2" fmla="*/ 2 w 1314"/>
                <a:gd name="T3" fmla="*/ 1 h 837"/>
                <a:gd name="T4" fmla="*/ 2 w 1314"/>
                <a:gd name="T5" fmla="*/ 1 h 837"/>
                <a:gd name="T6" fmla="*/ 2 w 1314"/>
                <a:gd name="T7" fmla="*/ 1 h 837"/>
                <a:gd name="T8" fmla="*/ 0 w 1314"/>
                <a:gd name="T9" fmla="*/ 0 h 837"/>
                <a:gd name="T10" fmla="*/ 0 w 1314"/>
                <a:gd name="T11" fmla="*/ 0 h 837"/>
                <a:gd name="T12" fmla="*/ 0 w 1314"/>
                <a:gd name="T13" fmla="*/ 0 h 837"/>
                <a:gd name="T14" fmla="*/ 0 w 1314"/>
                <a:gd name="T15" fmla="*/ 0 h 837"/>
                <a:gd name="T16" fmla="*/ 2 w 1314"/>
                <a:gd name="T17" fmla="*/ 1 h 8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14"/>
                <a:gd name="T28" fmla="*/ 0 h 837"/>
                <a:gd name="T29" fmla="*/ 1314 w 1314"/>
                <a:gd name="T30" fmla="*/ 837 h 8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14" h="837">
                  <a:moveTo>
                    <a:pt x="1270" y="712"/>
                  </a:moveTo>
                  <a:cubicBezTo>
                    <a:pt x="1294" y="727"/>
                    <a:pt x="1314" y="765"/>
                    <a:pt x="1314" y="798"/>
                  </a:cubicBezTo>
                  <a:cubicBezTo>
                    <a:pt x="1314" y="822"/>
                    <a:pt x="1303" y="837"/>
                    <a:pt x="1288" y="837"/>
                  </a:cubicBezTo>
                  <a:cubicBezTo>
                    <a:pt x="1282" y="837"/>
                    <a:pt x="1276" y="835"/>
                    <a:pt x="1270" y="831"/>
                  </a:cubicBezTo>
                  <a:cubicBezTo>
                    <a:pt x="45" y="124"/>
                    <a:pt x="45" y="124"/>
                    <a:pt x="45" y="124"/>
                  </a:cubicBezTo>
                  <a:cubicBezTo>
                    <a:pt x="20" y="110"/>
                    <a:pt x="0" y="72"/>
                    <a:pt x="0" y="39"/>
                  </a:cubicBezTo>
                  <a:cubicBezTo>
                    <a:pt x="0" y="14"/>
                    <a:pt x="11" y="0"/>
                    <a:pt x="27" y="0"/>
                  </a:cubicBezTo>
                  <a:cubicBezTo>
                    <a:pt x="32" y="0"/>
                    <a:pt x="38" y="1"/>
                    <a:pt x="45" y="5"/>
                  </a:cubicBezTo>
                  <a:lnTo>
                    <a:pt x="1270" y="712"/>
                  </a:lnTo>
                  <a:close/>
                </a:path>
              </a:pathLst>
            </a:custGeom>
            <a:solidFill>
              <a:srgbClr val="C2C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3" name="Freeform 2292">
              <a:extLst>
                <a:ext uri="{FF2B5EF4-FFF2-40B4-BE49-F238E27FC236}">
                  <a16:creationId xmlns:a16="http://schemas.microsoft.com/office/drawing/2014/main" id="{1C543004-721D-44DE-AB66-9D7FA53DE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" y="3420"/>
              <a:ext cx="363" cy="237"/>
            </a:xfrm>
            <a:custGeom>
              <a:avLst/>
              <a:gdLst>
                <a:gd name="T0" fmla="*/ 2 w 1314"/>
                <a:gd name="T1" fmla="*/ 1 h 857"/>
                <a:gd name="T2" fmla="*/ 2 w 1314"/>
                <a:gd name="T3" fmla="*/ 1 h 857"/>
                <a:gd name="T4" fmla="*/ 0 w 1314"/>
                <a:gd name="T5" fmla="*/ 0 h 857"/>
                <a:gd name="T6" fmla="*/ 0 w 1314"/>
                <a:gd name="T7" fmla="*/ 0 h 857"/>
                <a:gd name="T8" fmla="*/ 1 w 1314"/>
                <a:gd name="T9" fmla="*/ 0 h 857"/>
                <a:gd name="T10" fmla="*/ 1 w 1314"/>
                <a:gd name="T11" fmla="*/ 0 h 857"/>
                <a:gd name="T12" fmla="*/ 1 w 1314"/>
                <a:gd name="T13" fmla="*/ 0 h 857"/>
                <a:gd name="T14" fmla="*/ 1 w 1314"/>
                <a:gd name="T15" fmla="*/ 1 h 857"/>
                <a:gd name="T16" fmla="*/ 2 w 1314"/>
                <a:gd name="T17" fmla="*/ 1 h 8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14"/>
                <a:gd name="T28" fmla="*/ 0 h 857"/>
                <a:gd name="T29" fmla="*/ 1314 w 1314"/>
                <a:gd name="T30" fmla="*/ 857 h 8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14" h="857">
                  <a:moveTo>
                    <a:pt x="981" y="286"/>
                  </a:moveTo>
                  <a:cubicBezTo>
                    <a:pt x="1122" y="368"/>
                    <a:pt x="1250" y="665"/>
                    <a:pt x="1314" y="85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55" y="39"/>
                    <a:pt x="120" y="0"/>
                    <a:pt x="230" y="63"/>
                  </a:cubicBezTo>
                  <a:cubicBezTo>
                    <a:pt x="303" y="105"/>
                    <a:pt x="334" y="170"/>
                    <a:pt x="393" y="204"/>
                  </a:cubicBezTo>
                  <a:cubicBezTo>
                    <a:pt x="466" y="246"/>
                    <a:pt x="478" y="160"/>
                    <a:pt x="550" y="200"/>
                  </a:cubicBezTo>
                  <a:cubicBezTo>
                    <a:pt x="550" y="201"/>
                    <a:pt x="550" y="201"/>
                    <a:pt x="551" y="201"/>
                  </a:cubicBezTo>
                  <a:cubicBezTo>
                    <a:pt x="598" y="228"/>
                    <a:pt x="626" y="287"/>
                    <a:pt x="674" y="315"/>
                  </a:cubicBezTo>
                  <a:cubicBezTo>
                    <a:pt x="786" y="380"/>
                    <a:pt x="858" y="215"/>
                    <a:pt x="981" y="28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4" name="Freeform 2293">
              <a:extLst>
                <a:ext uri="{FF2B5EF4-FFF2-40B4-BE49-F238E27FC236}">
                  <a16:creationId xmlns:a16="http://schemas.microsoft.com/office/drawing/2014/main" id="{5C33C93A-B171-4ABE-A4B3-EC79A3599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" y="3295"/>
              <a:ext cx="30" cy="50"/>
            </a:xfrm>
            <a:custGeom>
              <a:avLst/>
              <a:gdLst>
                <a:gd name="T0" fmla="*/ 0 w 106"/>
                <a:gd name="T1" fmla="*/ 0 h 180"/>
                <a:gd name="T2" fmla="*/ 0 w 106"/>
                <a:gd name="T3" fmla="*/ 0 h 180"/>
                <a:gd name="T4" fmla="*/ 0 w 106"/>
                <a:gd name="T5" fmla="*/ 0 h 180"/>
                <a:gd name="T6" fmla="*/ 0 w 106"/>
                <a:gd name="T7" fmla="*/ 0 h 180"/>
                <a:gd name="T8" fmla="*/ 0 w 106"/>
                <a:gd name="T9" fmla="*/ 0 h 180"/>
                <a:gd name="T10" fmla="*/ 0 w 106"/>
                <a:gd name="T11" fmla="*/ 0 h 180"/>
                <a:gd name="T12" fmla="*/ 0 w 106"/>
                <a:gd name="T13" fmla="*/ 0 h 180"/>
                <a:gd name="T14" fmla="*/ 0 w 106"/>
                <a:gd name="T15" fmla="*/ 0 h 180"/>
                <a:gd name="T16" fmla="*/ 0 w 106"/>
                <a:gd name="T17" fmla="*/ 0 h 1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80"/>
                <a:gd name="T29" fmla="*/ 106 w 106"/>
                <a:gd name="T30" fmla="*/ 180 h 1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80">
                  <a:moveTo>
                    <a:pt x="106" y="68"/>
                  </a:moveTo>
                  <a:cubicBezTo>
                    <a:pt x="106" y="172"/>
                    <a:pt x="106" y="172"/>
                    <a:pt x="106" y="172"/>
                  </a:cubicBezTo>
                  <a:cubicBezTo>
                    <a:pt x="106" y="177"/>
                    <a:pt x="103" y="180"/>
                    <a:pt x="99" y="177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3" y="122"/>
                    <a:pt x="0" y="116"/>
                    <a:pt x="0" y="1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"/>
                    <a:pt x="3" y="0"/>
                    <a:pt x="7" y="2"/>
                  </a:cubicBezTo>
                  <a:cubicBezTo>
                    <a:pt x="99" y="55"/>
                    <a:pt x="99" y="55"/>
                    <a:pt x="99" y="55"/>
                  </a:cubicBezTo>
                  <a:cubicBezTo>
                    <a:pt x="103" y="57"/>
                    <a:pt x="106" y="63"/>
                    <a:pt x="106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5" name="Freeform 2294">
              <a:extLst>
                <a:ext uri="{FF2B5EF4-FFF2-40B4-BE49-F238E27FC236}">
                  <a16:creationId xmlns:a16="http://schemas.microsoft.com/office/drawing/2014/main" id="{064AA207-C425-4057-B2D8-82DA19CA4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" y="3023"/>
              <a:ext cx="142" cy="241"/>
            </a:xfrm>
            <a:custGeom>
              <a:avLst/>
              <a:gdLst>
                <a:gd name="T0" fmla="*/ 1 w 512"/>
                <a:gd name="T1" fmla="*/ 1 h 871"/>
                <a:gd name="T2" fmla="*/ 1 w 512"/>
                <a:gd name="T3" fmla="*/ 1 h 871"/>
                <a:gd name="T4" fmla="*/ 1 w 512"/>
                <a:gd name="T5" fmla="*/ 1 h 871"/>
                <a:gd name="T6" fmla="*/ 1 w 512"/>
                <a:gd name="T7" fmla="*/ 1 h 871"/>
                <a:gd name="T8" fmla="*/ 1 w 512"/>
                <a:gd name="T9" fmla="*/ 1 h 871"/>
                <a:gd name="T10" fmla="*/ 1 w 512"/>
                <a:gd name="T11" fmla="*/ 1 h 871"/>
                <a:gd name="T12" fmla="*/ 1 w 512"/>
                <a:gd name="T13" fmla="*/ 1 h 871"/>
                <a:gd name="T14" fmla="*/ 0 w 512"/>
                <a:gd name="T15" fmla="*/ 1 h 871"/>
                <a:gd name="T16" fmla="*/ 0 w 512"/>
                <a:gd name="T17" fmla="*/ 1 h 871"/>
                <a:gd name="T18" fmla="*/ 0 w 512"/>
                <a:gd name="T19" fmla="*/ 1 h 871"/>
                <a:gd name="T20" fmla="*/ 0 w 512"/>
                <a:gd name="T21" fmla="*/ 1 h 871"/>
                <a:gd name="T22" fmla="*/ 0 w 512"/>
                <a:gd name="T23" fmla="*/ 1 h 871"/>
                <a:gd name="T24" fmla="*/ 0 w 512"/>
                <a:gd name="T25" fmla="*/ 1 h 871"/>
                <a:gd name="T26" fmla="*/ 0 w 512"/>
                <a:gd name="T27" fmla="*/ 0 h 871"/>
                <a:gd name="T28" fmla="*/ 0 w 512"/>
                <a:gd name="T29" fmla="*/ 0 h 871"/>
                <a:gd name="T30" fmla="*/ 1 w 512"/>
                <a:gd name="T31" fmla="*/ 1 h 871"/>
                <a:gd name="T32" fmla="*/ 1 w 512"/>
                <a:gd name="T33" fmla="*/ 1 h 8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2"/>
                <a:gd name="T52" fmla="*/ 0 h 871"/>
                <a:gd name="T53" fmla="*/ 512 w 512"/>
                <a:gd name="T54" fmla="*/ 871 h 8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2" h="871">
                  <a:moveTo>
                    <a:pt x="512" y="331"/>
                  </a:moveTo>
                  <a:cubicBezTo>
                    <a:pt x="512" y="835"/>
                    <a:pt x="512" y="835"/>
                    <a:pt x="512" y="835"/>
                  </a:cubicBezTo>
                  <a:cubicBezTo>
                    <a:pt x="512" y="859"/>
                    <a:pt x="497" y="871"/>
                    <a:pt x="479" y="860"/>
                  </a:cubicBezTo>
                  <a:cubicBezTo>
                    <a:pt x="465" y="852"/>
                    <a:pt x="465" y="852"/>
                    <a:pt x="465" y="852"/>
                  </a:cubicBezTo>
                  <a:cubicBezTo>
                    <a:pt x="443" y="740"/>
                    <a:pt x="381" y="617"/>
                    <a:pt x="331" y="552"/>
                  </a:cubicBezTo>
                  <a:cubicBezTo>
                    <a:pt x="351" y="541"/>
                    <a:pt x="363" y="517"/>
                    <a:pt x="363" y="482"/>
                  </a:cubicBezTo>
                  <a:cubicBezTo>
                    <a:pt x="363" y="414"/>
                    <a:pt x="315" y="330"/>
                    <a:pt x="256" y="296"/>
                  </a:cubicBezTo>
                  <a:cubicBezTo>
                    <a:pt x="196" y="262"/>
                    <a:pt x="148" y="289"/>
                    <a:pt x="148" y="358"/>
                  </a:cubicBezTo>
                  <a:cubicBezTo>
                    <a:pt x="148" y="393"/>
                    <a:pt x="161" y="431"/>
                    <a:pt x="181" y="465"/>
                  </a:cubicBezTo>
                  <a:cubicBezTo>
                    <a:pt x="131" y="472"/>
                    <a:pt x="69" y="524"/>
                    <a:pt x="46" y="610"/>
                  </a:cubicBezTo>
                  <a:cubicBezTo>
                    <a:pt x="46" y="610"/>
                    <a:pt x="46" y="610"/>
                    <a:pt x="46" y="610"/>
                  </a:cubicBezTo>
                  <a:cubicBezTo>
                    <a:pt x="32" y="602"/>
                    <a:pt x="32" y="602"/>
                    <a:pt x="32" y="602"/>
                  </a:cubicBezTo>
                  <a:cubicBezTo>
                    <a:pt x="14" y="592"/>
                    <a:pt x="0" y="564"/>
                    <a:pt x="0" y="53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1"/>
                    <a:pt x="14" y="0"/>
                    <a:pt x="32" y="11"/>
                  </a:cubicBezTo>
                  <a:cubicBezTo>
                    <a:pt x="479" y="269"/>
                    <a:pt x="479" y="269"/>
                    <a:pt x="479" y="269"/>
                  </a:cubicBezTo>
                  <a:cubicBezTo>
                    <a:pt x="497" y="279"/>
                    <a:pt x="512" y="307"/>
                    <a:pt x="512" y="33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6" name="Freeform 2295">
              <a:extLst>
                <a:ext uri="{FF2B5EF4-FFF2-40B4-BE49-F238E27FC236}">
                  <a16:creationId xmlns:a16="http://schemas.microsoft.com/office/drawing/2014/main" id="{D22CB52F-73DA-4827-A448-CB51CDA46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" y="3152"/>
              <a:ext cx="116" cy="107"/>
            </a:xfrm>
            <a:custGeom>
              <a:avLst/>
              <a:gdLst>
                <a:gd name="T0" fmla="*/ 1 w 419"/>
                <a:gd name="T1" fmla="*/ 1 h 387"/>
                <a:gd name="T2" fmla="*/ 0 w 419"/>
                <a:gd name="T3" fmla="*/ 0 h 387"/>
                <a:gd name="T4" fmla="*/ 0 w 419"/>
                <a:gd name="T5" fmla="*/ 0 h 387"/>
                <a:gd name="T6" fmla="*/ 0 w 419"/>
                <a:gd name="T7" fmla="*/ 0 h 387"/>
                <a:gd name="T8" fmla="*/ 0 w 419"/>
                <a:gd name="T9" fmla="*/ 0 h 387"/>
                <a:gd name="T10" fmla="*/ 0 w 419"/>
                <a:gd name="T11" fmla="*/ 0 h 387"/>
                <a:gd name="T12" fmla="*/ 1 w 419"/>
                <a:gd name="T13" fmla="*/ 0 h 387"/>
                <a:gd name="T14" fmla="*/ 1 w 419"/>
                <a:gd name="T15" fmla="*/ 0 h 387"/>
                <a:gd name="T16" fmla="*/ 1 w 419"/>
                <a:gd name="T17" fmla="*/ 1 h 3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9"/>
                <a:gd name="T28" fmla="*/ 0 h 387"/>
                <a:gd name="T29" fmla="*/ 419 w 419"/>
                <a:gd name="T30" fmla="*/ 387 h 3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9" h="387">
                  <a:moveTo>
                    <a:pt x="419" y="387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3" y="59"/>
                    <a:pt x="85" y="7"/>
                    <a:pt x="135" y="0"/>
                  </a:cubicBezTo>
                  <a:cubicBezTo>
                    <a:pt x="138" y="7"/>
                    <a:pt x="142" y="13"/>
                    <a:pt x="146" y="19"/>
                  </a:cubicBezTo>
                  <a:cubicBezTo>
                    <a:pt x="164" y="44"/>
                    <a:pt x="186" y="66"/>
                    <a:pt x="210" y="79"/>
                  </a:cubicBezTo>
                  <a:cubicBezTo>
                    <a:pt x="233" y="93"/>
                    <a:pt x="255" y="97"/>
                    <a:pt x="273" y="92"/>
                  </a:cubicBezTo>
                  <a:cubicBezTo>
                    <a:pt x="277" y="91"/>
                    <a:pt x="281" y="89"/>
                    <a:pt x="285" y="87"/>
                  </a:cubicBezTo>
                  <a:cubicBezTo>
                    <a:pt x="335" y="152"/>
                    <a:pt x="397" y="275"/>
                    <a:pt x="419" y="387"/>
                  </a:cubicBezTo>
                  <a:close/>
                </a:path>
              </a:pathLst>
            </a:custGeom>
            <a:solidFill>
              <a:srgbClr val="C2C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7" name="Freeform 2296">
              <a:extLst>
                <a:ext uri="{FF2B5EF4-FFF2-40B4-BE49-F238E27FC236}">
                  <a16:creationId xmlns:a16="http://schemas.microsoft.com/office/drawing/2014/main" id="{E47288A6-B233-459F-9E8D-166047524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" y="3096"/>
              <a:ext cx="60" cy="83"/>
            </a:xfrm>
            <a:custGeom>
              <a:avLst/>
              <a:gdLst>
                <a:gd name="T0" fmla="*/ 0 w 215"/>
                <a:gd name="T1" fmla="*/ 0 h 300"/>
                <a:gd name="T2" fmla="*/ 0 w 215"/>
                <a:gd name="T3" fmla="*/ 1 h 300"/>
                <a:gd name="T4" fmla="*/ 0 w 215"/>
                <a:gd name="T5" fmla="*/ 1 h 300"/>
                <a:gd name="T6" fmla="*/ 0 w 215"/>
                <a:gd name="T7" fmla="*/ 1 h 300"/>
                <a:gd name="T8" fmla="*/ 0 w 215"/>
                <a:gd name="T9" fmla="*/ 0 h 300"/>
                <a:gd name="T10" fmla="*/ 0 w 215"/>
                <a:gd name="T11" fmla="*/ 0 h 300"/>
                <a:gd name="T12" fmla="*/ 0 w 215"/>
                <a:gd name="T13" fmla="*/ 0 h 300"/>
                <a:gd name="T14" fmla="*/ 0 w 215"/>
                <a:gd name="T15" fmla="*/ 0 h 300"/>
                <a:gd name="T16" fmla="*/ 0 w 215"/>
                <a:gd name="T17" fmla="*/ 0 h 3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5"/>
                <a:gd name="T28" fmla="*/ 0 h 300"/>
                <a:gd name="T29" fmla="*/ 215 w 215"/>
                <a:gd name="T30" fmla="*/ 300 h 3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5" h="300">
                  <a:moveTo>
                    <a:pt x="215" y="220"/>
                  </a:moveTo>
                  <a:cubicBezTo>
                    <a:pt x="215" y="255"/>
                    <a:pt x="203" y="279"/>
                    <a:pt x="183" y="290"/>
                  </a:cubicBezTo>
                  <a:cubicBezTo>
                    <a:pt x="179" y="292"/>
                    <a:pt x="175" y="294"/>
                    <a:pt x="171" y="295"/>
                  </a:cubicBezTo>
                  <a:cubicBezTo>
                    <a:pt x="153" y="300"/>
                    <a:pt x="131" y="296"/>
                    <a:pt x="108" y="282"/>
                  </a:cubicBezTo>
                  <a:cubicBezTo>
                    <a:pt x="84" y="269"/>
                    <a:pt x="62" y="247"/>
                    <a:pt x="44" y="222"/>
                  </a:cubicBezTo>
                  <a:cubicBezTo>
                    <a:pt x="40" y="216"/>
                    <a:pt x="36" y="210"/>
                    <a:pt x="33" y="203"/>
                  </a:cubicBezTo>
                  <a:cubicBezTo>
                    <a:pt x="13" y="169"/>
                    <a:pt x="0" y="131"/>
                    <a:pt x="0" y="96"/>
                  </a:cubicBezTo>
                  <a:cubicBezTo>
                    <a:pt x="0" y="27"/>
                    <a:pt x="48" y="0"/>
                    <a:pt x="108" y="34"/>
                  </a:cubicBezTo>
                  <a:cubicBezTo>
                    <a:pt x="167" y="68"/>
                    <a:pt x="215" y="152"/>
                    <a:pt x="215" y="2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8" name="Freeform 2297">
              <a:extLst>
                <a:ext uri="{FF2B5EF4-FFF2-40B4-BE49-F238E27FC236}">
                  <a16:creationId xmlns:a16="http://schemas.microsoft.com/office/drawing/2014/main" id="{260D77F3-CC3B-47FA-863B-8C025FE14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" y="3263"/>
              <a:ext cx="30" cy="50"/>
            </a:xfrm>
            <a:custGeom>
              <a:avLst/>
              <a:gdLst>
                <a:gd name="T0" fmla="*/ 0 w 106"/>
                <a:gd name="T1" fmla="*/ 0 h 180"/>
                <a:gd name="T2" fmla="*/ 0 w 106"/>
                <a:gd name="T3" fmla="*/ 0 h 180"/>
                <a:gd name="T4" fmla="*/ 0 w 106"/>
                <a:gd name="T5" fmla="*/ 0 h 180"/>
                <a:gd name="T6" fmla="*/ 0 w 106"/>
                <a:gd name="T7" fmla="*/ 0 h 180"/>
                <a:gd name="T8" fmla="*/ 0 w 106"/>
                <a:gd name="T9" fmla="*/ 0 h 180"/>
                <a:gd name="T10" fmla="*/ 0 w 106"/>
                <a:gd name="T11" fmla="*/ 0 h 180"/>
                <a:gd name="T12" fmla="*/ 0 w 106"/>
                <a:gd name="T13" fmla="*/ 0 h 180"/>
                <a:gd name="T14" fmla="*/ 0 w 106"/>
                <a:gd name="T15" fmla="*/ 0 h 180"/>
                <a:gd name="T16" fmla="*/ 0 w 106"/>
                <a:gd name="T17" fmla="*/ 0 h 1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80"/>
                <a:gd name="T29" fmla="*/ 106 w 106"/>
                <a:gd name="T30" fmla="*/ 180 h 1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80">
                  <a:moveTo>
                    <a:pt x="106" y="69"/>
                  </a:moveTo>
                  <a:cubicBezTo>
                    <a:pt x="106" y="173"/>
                    <a:pt x="106" y="173"/>
                    <a:pt x="106" y="173"/>
                  </a:cubicBezTo>
                  <a:cubicBezTo>
                    <a:pt x="106" y="178"/>
                    <a:pt x="103" y="180"/>
                    <a:pt x="99" y="178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3" y="123"/>
                    <a:pt x="0" y="117"/>
                    <a:pt x="0" y="1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7" y="3"/>
                  </a:cubicBezTo>
                  <a:cubicBezTo>
                    <a:pt x="99" y="56"/>
                    <a:pt x="99" y="56"/>
                    <a:pt x="99" y="56"/>
                  </a:cubicBezTo>
                  <a:cubicBezTo>
                    <a:pt x="103" y="58"/>
                    <a:pt x="106" y="64"/>
                    <a:pt x="106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9" name="Freeform 2298">
              <a:extLst>
                <a:ext uri="{FF2B5EF4-FFF2-40B4-BE49-F238E27FC236}">
                  <a16:creationId xmlns:a16="http://schemas.microsoft.com/office/drawing/2014/main" id="{93954A5D-D8C1-4FB5-A43F-3695F60C4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" y="3230"/>
              <a:ext cx="29" cy="50"/>
            </a:xfrm>
            <a:custGeom>
              <a:avLst/>
              <a:gdLst>
                <a:gd name="T0" fmla="*/ 0 w 105"/>
                <a:gd name="T1" fmla="*/ 0 h 180"/>
                <a:gd name="T2" fmla="*/ 0 w 105"/>
                <a:gd name="T3" fmla="*/ 0 h 180"/>
                <a:gd name="T4" fmla="*/ 0 w 105"/>
                <a:gd name="T5" fmla="*/ 0 h 180"/>
                <a:gd name="T6" fmla="*/ 0 w 105"/>
                <a:gd name="T7" fmla="*/ 0 h 180"/>
                <a:gd name="T8" fmla="*/ 0 w 105"/>
                <a:gd name="T9" fmla="*/ 0 h 180"/>
                <a:gd name="T10" fmla="*/ 0 w 105"/>
                <a:gd name="T11" fmla="*/ 0 h 180"/>
                <a:gd name="T12" fmla="*/ 0 w 105"/>
                <a:gd name="T13" fmla="*/ 0 h 180"/>
                <a:gd name="T14" fmla="*/ 0 w 105"/>
                <a:gd name="T15" fmla="*/ 0 h 180"/>
                <a:gd name="T16" fmla="*/ 0 w 105"/>
                <a:gd name="T17" fmla="*/ 0 h 1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5"/>
                <a:gd name="T28" fmla="*/ 0 h 180"/>
                <a:gd name="T29" fmla="*/ 105 w 105"/>
                <a:gd name="T30" fmla="*/ 180 h 1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5" h="180">
                  <a:moveTo>
                    <a:pt x="105" y="68"/>
                  </a:moveTo>
                  <a:cubicBezTo>
                    <a:pt x="105" y="173"/>
                    <a:pt x="105" y="173"/>
                    <a:pt x="105" y="173"/>
                  </a:cubicBezTo>
                  <a:cubicBezTo>
                    <a:pt x="105" y="178"/>
                    <a:pt x="102" y="180"/>
                    <a:pt x="99" y="178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3" y="122"/>
                    <a:pt x="0" y="116"/>
                    <a:pt x="0" y="11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"/>
                    <a:pt x="3" y="0"/>
                    <a:pt x="6" y="2"/>
                  </a:cubicBezTo>
                  <a:cubicBezTo>
                    <a:pt x="99" y="56"/>
                    <a:pt x="99" y="56"/>
                    <a:pt x="99" y="56"/>
                  </a:cubicBezTo>
                  <a:cubicBezTo>
                    <a:pt x="102" y="58"/>
                    <a:pt x="105" y="64"/>
                    <a:pt x="105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60" name="Freeform 2299">
              <a:extLst>
                <a:ext uri="{FF2B5EF4-FFF2-40B4-BE49-F238E27FC236}">
                  <a16:creationId xmlns:a16="http://schemas.microsoft.com/office/drawing/2014/main" id="{9DD373F6-E24F-4464-B98F-FA0978C134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8" y="2831"/>
              <a:ext cx="681" cy="957"/>
            </a:xfrm>
            <a:custGeom>
              <a:avLst/>
              <a:gdLst>
                <a:gd name="T0" fmla="*/ 4 w 2467"/>
                <a:gd name="T1" fmla="*/ 6 h 3464"/>
                <a:gd name="T2" fmla="*/ 4 w 2467"/>
                <a:gd name="T3" fmla="*/ 6 h 3464"/>
                <a:gd name="T4" fmla="*/ 0 w 2467"/>
                <a:gd name="T5" fmla="*/ 3 h 3464"/>
                <a:gd name="T6" fmla="*/ 0 w 2467"/>
                <a:gd name="T7" fmla="*/ 3 h 3464"/>
                <a:gd name="T8" fmla="*/ 0 w 2467"/>
                <a:gd name="T9" fmla="*/ 3 h 3464"/>
                <a:gd name="T10" fmla="*/ 0 w 2467"/>
                <a:gd name="T11" fmla="*/ 0 h 3464"/>
                <a:gd name="T12" fmla="*/ 0 w 2467"/>
                <a:gd name="T13" fmla="*/ 0 h 3464"/>
                <a:gd name="T14" fmla="*/ 0 w 2467"/>
                <a:gd name="T15" fmla="*/ 0 h 3464"/>
                <a:gd name="T16" fmla="*/ 0 w 2467"/>
                <a:gd name="T17" fmla="*/ 0 h 3464"/>
                <a:gd name="T18" fmla="*/ 0 w 2467"/>
                <a:gd name="T19" fmla="*/ 0 h 3464"/>
                <a:gd name="T20" fmla="*/ 4 w 2467"/>
                <a:gd name="T21" fmla="*/ 2 h 3464"/>
                <a:gd name="T22" fmla="*/ 4 w 2467"/>
                <a:gd name="T23" fmla="*/ 2 h 3464"/>
                <a:gd name="T24" fmla="*/ 4 w 2467"/>
                <a:gd name="T25" fmla="*/ 2 h 3464"/>
                <a:gd name="T26" fmla="*/ 4 w 2467"/>
                <a:gd name="T27" fmla="*/ 6 h 3464"/>
                <a:gd name="T28" fmla="*/ 4 w 2467"/>
                <a:gd name="T29" fmla="*/ 6 h 3464"/>
                <a:gd name="T30" fmla="*/ 4 w 2467"/>
                <a:gd name="T31" fmla="*/ 6 h 3464"/>
                <a:gd name="T32" fmla="*/ 0 w 2467"/>
                <a:gd name="T33" fmla="*/ 0 h 3464"/>
                <a:gd name="T34" fmla="*/ 0 w 2467"/>
                <a:gd name="T35" fmla="*/ 0 h 3464"/>
                <a:gd name="T36" fmla="*/ 0 w 2467"/>
                <a:gd name="T37" fmla="*/ 0 h 3464"/>
                <a:gd name="T38" fmla="*/ 0 w 2467"/>
                <a:gd name="T39" fmla="*/ 3 h 3464"/>
                <a:gd name="T40" fmla="*/ 0 w 2467"/>
                <a:gd name="T41" fmla="*/ 3 h 3464"/>
                <a:gd name="T42" fmla="*/ 0 w 2467"/>
                <a:gd name="T43" fmla="*/ 3 h 3464"/>
                <a:gd name="T44" fmla="*/ 4 w 2467"/>
                <a:gd name="T45" fmla="*/ 6 h 3464"/>
                <a:gd name="T46" fmla="*/ 4 w 2467"/>
                <a:gd name="T47" fmla="*/ 6 h 3464"/>
                <a:gd name="T48" fmla="*/ 4 w 2467"/>
                <a:gd name="T49" fmla="*/ 6 h 3464"/>
                <a:gd name="T50" fmla="*/ 4 w 2467"/>
                <a:gd name="T51" fmla="*/ 2 h 3464"/>
                <a:gd name="T52" fmla="*/ 4 w 2467"/>
                <a:gd name="T53" fmla="*/ 2 h 3464"/>
                <a:gd name="T54" fmla="*/ 4 w 2467"/>
                <a:gd name="T55" fmla="*/ 2 h 3464"/>
                <a:gd name="T56" fmla="*/ 0 w 2467"/>
                <a:gd name="T57" fmla="*/ 0 h 3464"/>
                <a:gd name="T58" fmla="*/ 0 w 2467"/>
                <a:gd name="T59" fmla="*/ 0 h 3464"/>
                <a:gd name="T60" fmla="*/ 0 w 2467"/>
                <a:gd name="T61" fmla="*/ 0 h 346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467"/>
                <a:gd name="T94" fmla="*/ 0 h 3464"/>
                <a:gd name="T95" fmla="*/ 2467 w 2467"/>
                <a:gd name="T96" fmla="*/ 3464 h 346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467" h="3464">
                  <a:moveTo>
                    <a:pt x="2411" y="3464"/>
                  </a:moveTo>
                  <a:cubicBezTo>
                    <a:pt x="2398" y="3464"/>
                    <a:pt x="2381" y="3460"/>
                    <a:pt x="2359" y="3448"/>
                  </a:cubicBezTo>
                  <a:cubicBezTo>
                    <a:pt x="92" y="2138"/>
                    <a:pt x="92" y="2138"/>
                    <a:pt x="92" y="2138"/>
                  </a:cubicBezTo>
                  <a:cubicBezTo>
                    <a:pt x="69" y="2125"/>
                    <a:pt x="48" y="2102"/>
                    <a:pt x="31" y="2073"/>
                  </a:cubicBezTo>
                  <a:cubicBezTo>
                    <a:pt x="11" y="2039"/>
                    <a:pt x="0" y="2000"/>
                    <a:pt x="0" y="1965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53"/>
                    <a:pt x="13" y="24"/>
                    <a:pt x="36" y="11"/>
                  </a:cubicBezTo>
                  <a:cubicBezTo>
                    <a:pt x="36" y="11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56" y="0"/>
                    <a:pt x="80" y="2"/>
                    <a:pt x="104" y="15"/>
                  </a:cubicBezTo>
                  <a:cubicBezTo>
                    <a:pt x="2376" y="1327"/>
                    <a:pt x="2376" y="1327"/>
                    <a:pt x="2376" y="1327"/>
                  </a:cubicBezTo>
                  <a:cubicBezTo>
                    <a:pt x="2398" y="1340"/>
                    <a:pt x="2418" y="1361"/>
                    <a:pt x="2434" y="1389"/>
                  </a:cubicBezTo>
                  <a:cubicBezTo>
                    <a:pt x="2455" y="1424"/>
                    <a:pt x="2467" y="1464"/>
                    <a:pt x="2467" y="1500"/>
                  </a:cubicBezTo>
                  <a:cubicBezTo>
                    <a:pt x="2467" y="3386"/>
                    <a:pt x="2467" y="3386"/>
                    <a:pt x="2467" y="3386"/>
                  </a:cubicBezTo>
                  <a:cubicBezTo>
                    <a:pt x="2467" y="3431"/>
                    <a:pt x="2450" y="3450"/>
                    <a:pt x="2437" y="3458"/>
                  </a:cubicBezTo>
                  <a:cubicBezTo>
                    <a:pt x="2430" y="3461"/>
                    <a:pt x="2422" y="3464"/>
                    <a:pt x="2411" y="3464"/>
                  </a:cubicBezTo>
                  <a:close/>
                  <a:moveTo>
                    <a:pt x="48" y="31"/>
                  </a:moveTo>
                  <a:cubicBezTo>
                    <a:pt x="48" y="31"/>
                    <a:pt x="48" y="31"/>
                    <a:pt x="48" y="32"/>
                  </a:cubicBezTo>
                  <a:cubicBezTo>
                    <a:pt x="33" y="40"/>
                    <a:pt x="24" y="61"/>
                    <a:pt x="24" y="90"/>
                  </a:cubicBezTo>
                  <a:cubicBezTo>
                    <a:pt x="24" y="1965"/>
                    <a:pt x="24" y="1965"/>
                    <a:pt x="24" y="1965"/>
                  </a:cubicBezTo>
                  <a:cubicBezTo>
                    <a:pt x="24" y="1996"/>
                    <a:pt x="35" y="2031"/>
                    <a:pt x="52" y="2062"/>
                  </a:cubicBezTo>
                  <a:cubicBezTo>
                    <a:pt x="66" y="2087"/>
                    <a:pt x="85" y="2107"/>
                    <a:pt x="104" y="2118"/>
                  </a:cubicBezTo>
                  <a:cubicBezTo>
                    <a:pt x="2371" y="3427"/>
                    <a:pt x="2371" y="3427"/>
                    <a:pt x="2371" y="3427"/>
                  </a:cubicBezTo>
                  <a:cubicBezTo>
                    <a:pt x="2394" y="3440"/>
                    <a:pt x="2413" y="3444"/>
                    <a:pt x="2425" y="3437"/>
                  </a:cubicBezTo>
                  <a:cubicBezTo>
                    <a:pt x="2436" y="3430"/>
                    <a:pt x="2443" y="3412"/>
                    <a:pt x="2443" y="3386"/>
                  </a:cubicBezTo>
                  <a:cubicBezTo>
                    <a:pt x="2443" y="1500"/>
                    <a:pt x="2443" y="1500"/>
                    <a:pt x="2443" y="1500"/>
                  </a:cubicBezTo>
                  <a:cubicBezTo>
                    <a:pt x="2443" y="1468"/>
                    <a:pt x="2432" y="1432"/>
                    <a:pt x="2414" y="1401"/>
                  </a:cubicBezTo>
                  <a:cubicBezTo>
                    <a:pt x="2400" y="1377"/>
                    <a:pt x="2382" y="1358"/>
                    <a:pt x="2363" y="1348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80" y="30"/>
                    <a:pt x="63" y="23"/>
                    <a:pt x="49" y="31"/>
                  </a:cubicBezTo>
                  <a:cubicBezTo>
                    <a:pt x="49" y="31"/>
                    <a:pt x="48" y="31"/>
                    <a:pt x="48" y="3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61" name="Freeform 2300">
              <a:extLst>
                <a:ext uri="{FF2B5EF4-FFF2-40B4-BE49-F238E27FC236}">
                  <a16:creationId xmlns:a16="http://schemas.microsoft.com/office/drawing/2014/main" id="{14746D1A-80CD-4331-89B3-3117209F7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" y="2906"/>
              <a:ext cx="682" cy="397"/>
            </a:xfrm>
            <a:custGeom>
              <a:avLst/>
              <a:gdLst>
                <a:gd name="T0" fmla="*/ 4 w 2469"/>
                <a:gd name="T1" fmla="*/ 2 h 1436"/>
                <a:gd name="T2" fmla="*/ 4 w 2469"/>
                <a:gd name="T3" fmla="*/ 2 h 1436"/>
                <a:gd name="T4" fmla="*/ 0 w 2469"/>
                <a:gd name="T5" fmla="*/ 0 h 1436"/>
                <a:gd name="T6" fmla="*/ 0 w 2469"/>
                <a:gd name="T7" fmla="*/ 0 h 1436"/>
                <a:gd name="T8" fmla="*/ 0 w 2469"/>
                <a:gd name="T9" fmla="*/ 0 h 1436"/>
                <a:gd name="T10" fmla="*/ 4 w 2469"/>
                <a:gd name="T11" fmla="*/ 2 h 1436"/>
                <a:gd name="T12" fmla="*/ 4 w 2469"/>
                <a:gd name="T13" fmla="*/ 2 h 1436"/>
                <a:gd name="T14" fmla="*/ 4 w 2469"/>
                <a:gd name="T15" fmla="*/ 2 h 14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69"/>
                <a:gd name="T25" fmla="*/ 0 h 1436"/>
                <a:gd name="T26" fmla="*/ 2469 w 2469"/>
                <a:gd name="T27" fmla="*/ 1436 h 14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69" h="1436">
                  <a:moveTo>
                    <a:pt x="2456" y="1436"/>
                  </a:moveTo>
                  <a:cubicBezTo>
                    <a:pt x="2453" y="1436"/>
                    <a:pt x="2451" y="1435"/>
                    <a:pt x="2450" y="143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19" y="3"/>
                  </a:cubicBezTo>
                  <a:cubicBezTo>
                    <a:pt x="2462" y="1413"/>
                    <a:pt x="2462" y="1413"/>
                    <a:pt x="2462" y="1413"/>
                  </a:cubicBezTo>
                  <a:cubicBezTo>
                    <a:pt x="2467" y="1417"/>
                    <a:pt x="2469" y="1424"/>
                    <a:pt x="2466" y="1430"/>
                  </a:cubicBezTo>
                  <a:cubicBezTo>
                    <a:pt x="2464" y="1434"/>
                    <a:pt x="2460" y="1436"/>
                    <a:pt x="2456" y="143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62" name="Freeform 2301">
              <a:extLst>
                <a:ext uri="{FF2B5EF4-FFF2-40B4-BE49-F238E27FC236}">
                  <a16:creationId xmlns:a16="http://schemas.microsoft.com/office/drawing/2014/main" id="{677A6F70-6ED5-4F5B-B0D2-4D806D155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" y="2805"/>
              <a:ext cx="719" cy="982"/>
            </a:xfrm>
            <a:custGeom>
              <a:avLst/>
              <a:gdLst>
                <a:gd name="T0" fmla="*/ 4 w 2601"/>
                <a:gd name="T1" fmla="*/ 6 h 3553"/>
                <a:gd name="T2" fmla="*/ 4 w 2601"/>
                <a:gd name="T3" fmla="*/ 6 h 3553"/>
                <a:gd name="T4" fmla="*/ 4 w 2601"/>
                <a:gd name="T5" fmla="*/ 6 h 3553"/>
                <a:gd name="T6" fmla="*/ 4 w 2601"/>
                <a:gd name="T7" fmla="*/ 6 h 3553"/>
                <a:gd name="T8" fmla="*/ 4 w 2601"/>
                <a:gd name="T9" fmla="*/ 6 h 3553"/>
                <a:gd name="T10" fmla="*/ 4 w 2601"/>
                <a:gd name="T11" fmla="*/ 2 h 3553"/>
                <a:gd name="T12" fmla="*/ 4 w 2601"/>
                <a:gd name="T13" fmla="*/ 2 h 3553"/>
                <a:gd name="T14" fmla="*/ 4 w 2601"/>
                <a:gd name="T15" fmla="*/ 2 h 3553"/>
                <a:gd name="T16" fmla="*/ 0 w 2601"/>
                <a:gd name="T17" fmla="*/ 0 h 3553"/>
                <a:gd name="T18" fmla="*/ 0 w 2601"/>
                <a:gd name="T19" fmla="*/ 0 h 3553"/>
                <a:gd name="T20" fmla="*/ 0 w 2601"/>
                <a:gd name="T21" fmla="*/ 0 h 3553"/>
                <a:gd name="T22" fmla="*/ 0 w 2601"/>
                <a:gd name="T23" fmla="*/ 0 h 3553"/>
                <a:gd name="T24" fmla="*/ 0 w 2601"/>
                <a:gd name="T25" fmla="*/ 0 h 3553"/>
                <a:gd name="T26" fmla="*/ 0 w 2601"/>
                <a:gd name="T27" fmla="*/ 0 h 3553"/>
                <a:gd name="T28" fmla="*/ 0 w 2601"/>
                <a:gd name="T29" fmla="*/ 0 h 3553"/>
                <a:gd name="T30" fmla="*/ 4 w 2601"/>
                <a:gd name="T31" fmla="*/ 2 h 3553"/>
                <a:gd name="T32" fmla="*/ 4 w 2601"/>
                <a:gd name="T33" fmla="*/ 2 h 3553"/>
                <a:gd name="T34" fmla="*/ 4 w 2601"/>
                <a:gd name="T35" fmla="*/ 2 h 3553"/>
                <a:gd name="T36" fmla="*/ 4 w 2601"/>
                <a:gd name="T37" fmla="*/ 6 h 3553"/>
                <a:gd name="T38" fmla="*/ 4 w 2601"/>
                <a:gd name="T39" fmla="*/ 6 h 3553"/>
                <a:gd name="T40" fmla="*/ 4 w 2601"/>
                <a:gd name="T41" fmla="*/ 6 h 3553"/>
                <a:gd name="T42" fmla="*/ 4 w 2601"/>
                <a:gd name="T43" fmla="*/ 6 h 3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601"/>
                <a:gd name="T67" fmla="*/ 0 h 3553"/>
                <a:gd name="T68" fmla="*/ 2601 w 2601"/>
                <a:gd name="T69" fmla="*/ 3553 h 3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601" h="3553">
                  <a:moveTo>
                    <a:pt x="2403" y="3553"/>
                  </a:moveTo>
                  <a:cubicBezTo>
                    <a:pt x="2398" y="3553"/>
                    <a:pt x="2394" y="3551"/>
                    <a:pt x="2392" y="3547"/>
                  </a:cubicBezTo>
                  <a:cubicBezTo>
                    <a:pt x="2389" y="3542"/>
                    <a:pt x="2391" y="3534"/>
                    <a:pt x="2397" y="3531"/>
                  </a:cubicBezTo>
                  <a:cubicBezTo>
                    <a:pt x="2559" y="3437"/>
                    <a:pt x="2559" y="3437"/>
                    <a:pt x="2559" y="3437"/>
                  </a:cubicBezTo>
                  <a:cubicBezTo>
                    <a:pt x="2570" y="3431"/>
                    <a:pt x="2577" y="3412"/>
                    <a:pt x="2577" y="3386"/>
                  </a:cubicBezTo>
                  <a:cubicBezTo>
                    <a:pt x="2577" y="1500"/>
                    <a:pt x="2577" y="1500"/>
                    <a:pt x="2577" y="1500"/>
                  </a:cubicBezTo>
                  <a:cubicBezTo>
                    <a:pt x="2577" y="1469"/>
                    <a:pt x="2566" y="1433"/>
                    <a:pt x="2548" y="1402"/>
                  </a:cubicBezTo>
                  <a:cubicBezTo>
                    <a:pt x="2534" y="1378"/>
                    <a:pt x="2516" y="1359"/>
                    <a:pt x="2498" y="1348"/>
                  </a:cubicBezTo>
                  <a:cubicBezTo>
                    <a:pt x="226" y="37"/>
                    <a:pt x="226" y="37"/>
                    <a:pt x="226" y="37"/>
                  </a:cubicBezTo>
                  <a:cubicBezTo>
                    <a:pt x="209" y="27"/>
                    <a:pt x="194" y="25"/>
                    <a:pt x="182" y="32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14" y="129"/>
                    <a:pt x="7" y="127"/>
                    <a:pt x="4" y="121"/>
                  </a:cubicBezTo>
                  <a:cubicBezTo>
                    <a:pt x="0" y="115"/>
                    <a:pt x="2" y="108"/>
                    <a:pt x="8" y="105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89" y="0"/>
                    <a:pt x="213" y="2"/>
                    <a:pt x="238" y="16"/>
                  </a:cubicBezTo>
                  <a:cubicBezTo>
                    <a:pt x="2510" y="1327"/>
                    <a:pt x="2510" y="1327"/>
                    <a:pt x="2510" y="1327"/>
                  </a:cubicBezTo>
                  <a:cubicBezTo>
                    <a:pt x="2532" y="1340"/>
                    <a:pt x="2552" y="1362"/>
                    <a:pt x="2568" y="1390"/>
                  </a:cubicBezTo>
                  <a:cubicBezTo>
                    <a:pt x="2589" y="1424"/>
                    <a:pt x="2601" y="1464"/>
                    <a:pt x="2601" y="1500"/>
                  </a:cubicBezTo>
                  <a:cubicBezTo>
                    <a:pt x="2601" y="3386"/>
                    <a:pt x="2601" y="3386"/>
                    <a:pt x="2601" y="3386"/>
                  </a:cubicBezTo>
                  <a:cubicBezTo>
                    <a:pt x="2601" y="3431"/>
                    <a:pt x="2584" y="3450"/>
                    <a:pt x="2571" y="3458"/>
                  </a:cubicBezTo>
                  <a:cubicBezTo>
                    <a:pt x="2409" y="3552"/>
                    <a:pt x="2409" y="3552"/>
                    <a:pt x="2409" y="3552"/>
                  </a:cubicBezTo>
                  <a:cubicBezTo>
                    <a:pt x="2407" y="3553"/>
                    <a:pt x="2405" y="3553"/>
                    <a:pt x="2403" y="355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63" name="Freeform 2302">
              <a:extLst>
                <a:ext uri="{FF2B5EF4-FFF2-40B4-BE49-F238E27FC236}">
                  <a16:creationId xmlns:a16="http://schemas.microsoft.com/office/drawing/2014/main" id="{7144740A-FDB7-47EF-BA01-119322D8EC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7" y="3096"/>
              <a:ext cx="66" cy="85"/>
            </a:xfrm>
            <a:custGeom>
              <a:avLst/>
              <a:gdLst>
                <a:gd name="T0" fmla="*/ 0 w 239"/>
                <a:gd name="T1" fmla="*/ 1 h 307"/>
                <a:gd name="T2" fmla="*/ 0 w 239"/>
                <a:gd name="T3" fmla="*/ 1 h 307"/>
                <a:gd name="T4" fmla="*/ 0 w 239"/>
                <a:gd name="T5" fmla="*/ 0 h 307"/>
                <a:gd name="T6" fmla="*/ 0 w 239"/>
                <a:gd name="T7" fmla="*/ 0 h 307"/>
                <a:gd name="T8" fmla="*/ 0 w 239"/>
                <a:gd name="T9" fmla="*/ 0 h 307"/>
                <a:gd name="T10" fmla="*/ 0 w 239"/>
                <a:gd name="T11" fmla="*/ 0 h 307"/>
                <a:gd name="T12" fmla="*/ 0 w 239"/>
                <a:gd name="T13" fmla="*/ 0 h 307"/>
                <a:gd name="T14" fmla="*/ 0 w 239"/>
                <a:gd name="T15" fmla="*/ 0 h 307"/>
                <a:gd name="T16" fmla="*/ 0 w 239"/>
                <a:gd name="T17" fmla="*/ 1 h 307"/>
                <a:gd name="T18" fmla="*/ 0 w 239"/>
                <a:gd name="T19" fmla="*/ 1 h 307"/>
                <a:gd name="T20" fmla="*/ 0 w 239"/>
                <a:gd name="T21" fmla="*/ 1 h 307"/>
                <a:gd name="T22" fmla="*/ 0 w 239"/>
                <a:gd name="T23" fmla="*/ 0 h 307"/>
                <a:gd name="T24" fmla="*/ 0 w 239"/>
                <a:gd name="T25" fmla="*/ 0 h 307"/>
                <a:gd name="T26" fmla="*/ 0 w 239"/>
                <a:gd name="T27" fmla="*/ 0 h 307"/>
                <a:gd name="T28" fmla="*/ 0 w 239"/>
                <a:gd name="T29" fmla="*/ 0 h 307"/>
                <a:gd name="T30" fmla="*/ 0 w 239"/>
                <a:gd name="T31" fmla="*/ 0 h 307"/>
                <a:gd name="T32" fmla="*/ 0 w 239"/>
                <a:gd name="T33" fmla="*/ 1 h 307"/>
                <a:gd name="T34" fmla="*/ 0 w 239"/>
                <a:gd name="T35" fmla="*/ 1 h 307"/>
                <a:gd name="T36" fmla="*/ 0 w 239"/>
                <a:gd name="T37" fmla="*/ 1 h 307"/>
                <a:gd name="T38" fmla="*/ 0 w 239"/>
                <a:gd name="T39" fmla="*/ 0 h 307"/>
                <a:gd name="T40" fmla="*/ 0 w 239"/>
                <a:gd name="T41" fmla="*/ 0 h 307"/>
                <a:gd name="T42" fmla="*/ 0 w 239"/>
                <a:gd name="T43" fmla="*/ 0 h 30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39"/>
                <a:gd name="T67" fmla="*/ 0 h 307"/>
                <a:gd name="T68" fmla="*/ 239 w 239"/>
                <a:gd name="T69" fmla="*/ 307 h 30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39" h="307">
                  <a:moveTo>
                    <a:pt x="167" y="307"/>
                  </a:moveTo>
                  <a:cubicBezTo>
                    <a:pt x="150" y="307"/>
                    <a:pt x="132" y="301"/>
                    <a:pt x="114" y="291"/>
                  </a:cubicBezTo>
                  <a:cubicBezTo>
                    <a:pt x="89" y="277"/>
                    <a:pt x="66" y="254"/>
                    <a:pt x="46" y="226"/>
                  </a:cubicBezTo>
                  <a:cubicBezTo>
                    <a:pt x="42" y="221"/>
                    <a:pt x="38" y="214"/>
                    <a:pt x="34" y="207"/>
                  </a:cubicBezTo>
                  <a:cubicBezTo>
                    <a:pt x="12" y="170"/>
                    <a:pt x="0" y="129"/>
                    <a:pt x="0" y="94"/>
                  </a:cubicBezTo>
                  <a:cubicBezTo>
                    <a:pt x="0" y="56"/>
                    <a:pt x="13" y="28"/>
                    <a:pt x="37" y="14"/>
                  </a:cubicBezTo>
                  <a:cubicBezTo>
                    <a:pt x="62" y="0"/>
                    <a:pt x="93" y="3"/>
                    <a:pt x="126" y="22"/>
                  </a:cubicBezTo>
                  <a:cubicBezTo>
                    <a:pt x="188" y="58"/>
                    <a:pt x="239" y="146"/>
                    <a:pt x="239" y="218"/>
                  </a:cubicBezTo>
                  <a:cubicBezTo>
                    <a:pt x="239" y="256"/>
                    <a:pt x="226" y="285"/>
                    <a:pt x="201" y="299"/>
                  </a:cubicBezTo>
                  <a:cubicBezTo>
                    <a:pt x="196" y="301"/>
                    <a:pt x="191" y="303"/>
                    <a:pt x="186" y="304"/>
                  </a:cubicBezTo>
                  <a:cubicBezTo>
                    <a:pt x="180" y="306"/>
                    <a:pt x="174" y="307"/>
                    <a:pt x="167" y="307"/>
                  </a:cubicBezTo>
                  <a:close/>
                  <a:moveTo>
                    <a:pt x="72" y="29"/>
                  </a:moveTo>
                  <a:cubicBezTo>
                    <a:pt x="63" y="29"/>
                    <a:pt x="56" y="31"/>
                    <a:pt x="49" y="35"/>
                  </a:cubicBezTo>
                  <a:cubicBezTo>
                    <a:pt x="33" y="44"/>
                    <a:pt x="24" y="65"/>
                    <a:pt x="24" y="94"/>
                  </a:cubicBezTo>
                  <a:cubicBezTo>
                    <a:pt x="24" y="125"/>
                    <a:pt x="35" y="161"/>
                    <a:pt x="55" y="195"/>
                  </a:cubicBezTo>
                  <a:cubicBezTo>
                    <a:pt x="59" y="202"/>
                    <a:pt x="62" y="208"/>
                    <a:pt x="66" y="213"/>
                  </a:cubicBezTo>
                  <a:cubicBezTo>
                    <a:pt x="84" y="238"/>
                    <a:pt x="104" y="258"/>
                    <a:pt x="126" y="270"/>
                  </a:cubicBezTo>
                  <a:cubicBezTo>
                    <a:pt x="146" y="282"/>
                    <a:pt x="164" y="285"/>
                    <a:pt x="180" y="281"/>
                  </a:cubicBezTo>
                  <a:cubicBezTo>
                    <a:pt x="183" y="280"/>
                    <a:pt x="186" y="279"/>
                    <a:pt x="189" y="278"/>
                  </a:cubicBezTo>
                  <a:cubicBezTo>
                    <a:pt x="206" y="268"/>
                    <a:pt x="215" y="247"/>
                    <a:pt x="215" y="218"/>
                  </a:cubicBezTo>
                  <a:cubicBezTo>
                    <a:pt x="215" y="154"/>
                    <a:pt x="170" y="75"/>
                    <a:pt x="114" y="42"/>
                  </a:cubicBezTo>
                  <a:cubicBezTo>
                    <a:pt x="99" y="34"/>
                    <a:pt x="84" y="29"/>
                    <a:pt x="72" y="2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64" name="Freeform 2303">
              <a:extLst>
                <a:ext uri="{FF2B5EF4-FFF2-40B4-BE49-F238E27FC236}">
                  <a16:creationId xmlns:a16="http://schemas.microsoft.com/office/drawing/2014/main" id="{0514A168-4CCA-4598-9117-46224C513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" y="3148"/>
              <a:ext cx="45" cy="47"/>
            </a:xfrm>
            <a:custGeom>
              <a:avLst/>
              <a:gdLst>
                <a:gd name="T0" fmla="*/ 0 w 160"/>
                <a:gd name="T1" fmla="*/ 0 h 169"/>
                <a:gd name="T2" fmla="*/ 0 w 160"/>
                <a:gd name="T3" fmla="*/ 0 h 169"/>
                <a:gd name="T4" fmla="*/ 0 w 160"/>
                <a:gd name="T5" fmla="*/ 0 h 169"/>
                <a:gd name="T6" fmla="*/ 0 w 160"/>
                <a:gd name="T7" fmla="*/ 0 h 169"/>
                <a:gd name="T8" fmla="*/ 0 w 160"/>
                <a:gd name="T9" fmla="*/ 0 h 169"/>
                <a:gd name="T10" fmla="*/ 0 w 160"/>
                <a:gd name="T11" fmla="*/ 0 h 169"/>
                <a:gd name="T12" fmla="*/ 0 w 160"/>
                <a:gd name="T13" fmla="*/ 0 h 169"/>
                <a:gd name="T14" fmla="*/ 0 w 160"/>
                <a:gd name="T15" fmla="*/ 0 h 1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0"/>
                <a:gd name="T25" fmla="*/ 0 h 169"/>
                <a:gd name="T26" fmla="*/ 160 w 160"/>
                <a:gd name="T27" fmla="*/ 169 h 1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0" h="169">
                  <a:moveTo>
                    <a:pt x="13" y="169"/>
                  </a:moveTo>
                  <a:cubicBezTo>
                    <a:pt x="12" y="169"/>
                    <a:pt x="11" y="169"/>
                    <a:pt x="10" y="169"/>
                  </a:cubicBezTo>
                  <a:cubicBezTo>
                    <a:pt x="4" y="167"/>
                    <a:pt x="0" y="161"/>
                    <a:pt x="2" y="154"/>
                  </a:cubicBezTo>
                  <a:cubicBezTo>
                    <a:pt x="26" y="63"/>
                    <a:pt x="92" y="8"/>
                    <a:pt x="146" y="0"/>
                  </a:cubicBezTo>
                  <a:cubicBezTo>
                    <a:pt x="152" y="0"/>
                    <a:pt x="159" y="4"/>
                    <a:pt x="159" y="11"/>
                  </a:cubicBezTo>
                  <a:cubicBezTo>
                    <a:pt x="160" y="17"/>
                    <a:pt x="156" y="23"/>
                    <a:pt x="149" y="24"/>
                  </a:cubicBezTo>
                  <a:cubicBezTo>
                    <a:pt x="104" y="31"/>
                    <a:pt x="46" y="80"/>
                    <a:pt x="25" y="160"/>
                  </a:cubicBezTo>
                  <a:cubicBezTo>
                    <a:pt x="24" y="166"/>
                    <a:pt x="19" y="169"/>
                    <a:pt x="13" y="16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65" name="Freeform 2304">
              <a:extLst>
                <a:ext uri="{FF2B5EF4-FFF2-40B4-BE49-F238E27FC236}">
                  <a16:creationId xmlns:a16="http://schemas.microsoft.com/office/drawing/2014/main" id="{E1DA4C70-B503-4B8E-8ED1-2E4EA359D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" y="3172"/>
              <a:ext cx="44" cy="90"/>
            </a:xfrm>
            <a:custGeom>
              <a:avLst/>
              <a:gdLst>
                <a:gd name="T0" fmla="*/ 0 w 160"/>
                <a:gd name="T1" fmla="*/ 1 h 325"/>
                <a:gd name="T2" fmla="*/ 0 w 160"/>
                <a:gd name="T3" fmla="*/ 1 h 325"/>
                <a:gd name="T4" fmla="*/ 0 w 160"/>
                <a:gd name="T5" fmla="*/ 0 h 325"/>
                <a:gd name="T6" fmla="*/ 0 w 160"/>
                <a:gd name="T7" fmla="*/ 0 h 325"/>
                <a:gd name="T8" fmla="*/ 0 w 160"/>
                <a:gd name="T9" fmla="*/ 0 h 325"/>
                <a:gd name="T10" fmla="*/ 0 w 160"/>
                <a:gd name="T11" fmla="*/ 1 h 325"/>
                <a:gd name="T12" fmla="*/ 0 w 160"/>
                <a:gd name="T13" fmla="*/ 1 h 325"/>
                <a:gd name="T14" fmla="*/ 0 w 160"/>
                <a:gd name="T15" fmla="*/ 1 h 3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0"/>
                <a:gd name="T25" fmla="*/ 0 h 325"/>
                <a:gd name="T26" fmla="*/ 160 w 160"/>
                <a:gd name="T27" fmla="*/ 325 h 3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0" h="325">
                  <a:moveTo>
                    <a:pt x="148" y="325"/>
                  </a:moveTo>
                  <a:cubicBezTo>
                    <a:pt x="142" y="325"/>
                    <a:pt x="137" y="321"/>
                    <a:pt x="136" y="315"/>
                  </a:cubicBezTo>
                  <a:cubicBezTo>
                    <a:pt x="114" y="205"/>
                    <a:pt x="53" y="83"/>
                    <a:pt x="4" y="20"/>
                  </a:cubicBezTo>
                  <a:cubicBezTo>
                    <a:pt x="0" y="15"/>
                    <a:pt x="1" y="8"/>
                    <a:pt x="7" y="4"/>
                  </a:cubicBezTo>
                  <a:cubicBezTo>
                    <a:pt x="12" y="0"/>
                    <a:pt x="19" y="1"/>
                    <a:pt x="23" y="6"/>
                  </a:cubicBezTo>
                  <a:cubicBezTo>
                    <a:pt x="74" y="71"/>
                    <a:pt x="137" y="197"/>
                    <a:pt x="160" y="311"/>
                  </a:cubicBezTo>
                  <a:cubicBezTo>
                    <a:pt x="160" y="311"/>
                    <a:pt x="160" y="312"/>
                    <a:pt x="160" y="313"/>
                  </a:cubicBezTo>
                  <a:cubicBezTo>
                    <a:pt x="160" y="320"/>
                    <a:pt x="155" y="325"/>
                    <a:pt x="148" y="325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66" name="Freeform 2305">
              <a:extLst>
                <a:ext uri="{FF2B5EF4-FFF2-40B4-BE49-F238E27FC236}">
                  <a16:creationId xmlns:a16="http://schemas.microsoft.com/office/drawing/2014/main" id="{121D7D5E-AFB1-4940-BDE9-0E9FFB8999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" y="3021"/>
              <a:ext cx="148" cy="244"/>
            </a:xfrm>
            <a:custGeom>
              <a:avLst/>
              <a:gdLst>
                <a:gd name="T0" fmla="*/ 1 w 536"/>
                <a:gd name="T1" fmla="*/ 1 h 883"/>
                <a:gd name="T2" fmla="*/ 1 w 536"/>
                <a:gd name="T3" fmla="*/ 1 h 883"/>
                <a:gd name="T4" fmla="*/ 0 w 536"/>
                <a:gd name="T5" fmla="*/ 1 h 883"/>
                <a:gd name="T6" fmla="*/ 0 w 536"/>
                <a:gd name="T7" fmla="*/ 1 h 883"/>
                <a:gd name="T8" fmla="*/ 0 w 536"/>
                <a:gd name="T9" fmla="*/ 1 h 883"/>
                <a:gd name="T10" fmla="*/ 0 w 536"/>
                <a:gd name="T11" fmla="*/ 1 h 883"/>
                <a:gd name="T12" fmla="*/ 0 w 536"/>
                <a:gd name="T13" fmla="*/ 0 h 883"/>
                <a:gd name="T14" fmla="*/ 0 w 536"/>
                <a:gd name="T15" fmla="*/ 0 h 883"/>
                <a:gd name="T16" fmla="*/ 0 w 536"/>
                <a:gd name="T17" fmla="*/ 0 h 883"/>
                <a:gd name="T18" fmla="*/ 1 w 536"/>
                <a:gd name="T19" fmla="*/ 1 h 883"/>
                <a:gd name="T20" fmla="*/ 1 w 536"/>
                <a:gd name="T21" fmla="*/ 1 h 883"/>
                <a:gd name="T22" fmla="*/ 1 w 536"/>
                <a:gd name="T23" fmla="*/ 1 h 883"/>
                <a:gd name="T24" fmla="*/ 1 w 536"/>
                <a:gd name="T25" fmla="*/ 1 h 883"/>
                <a:gd name="T26" fmla="*/ 1 w 536"/>
                <a:gd name="T27" fmla="*/ 1 h 883"/>
                <a:gd name="T28" fmla="*/ 0 w 536"/>
                <a:gd name="T29" fmla="*/ 1 h 883"/>
                <a:gd name="T30" fmla="*/ 1 w 536"/>
                <a:gd name="T31" fmla="*/ 1 h 883"/>
                <a:gd name="T32" fmla="*/ 1 w 536"/>
                <a:gd name="T33" fmla="*/ 1 h 883"/>
                <a:gd name="T34" fmla="*/ 1 w 536"/>
                <a:gd name="T35" fmla="*/ 1 h 883"/>
                <a:gd name="T36" fmla="*/ 1 w 536"/>
                <a:gd name="T37" fmla="*/ 1 h 883"/>
                <a:gd name="T38" fmla="*/ 1 w 536"/>
                <a:gd name="T39" fmla="*/ 1 h 883"/>
                <a:gd name="T40" fmla="*/ 0 w 536"/>
                <a:gd name="T41" fmla="*/ 0 h 883"/>
                <a:gd name="T42" fmla="*/ 0 w 536"/>
                <a:gd name="T43" fmla="*/ 0 h 883"/>
                <a:gd name="T44" fmla="*/ 0 w 536"/>
                <a:gd name="T45" fmla="*/ 0 h 883"/>
                <a:gd name="T46" fmla="*/ 0 w 536"/>
                <a:gd name="T47" fmla="*/ 1 h 883"/>
                <a:gd name="T48" fmla="*/ 0 w 536"/>
                <a:gd name="T49" fmla="*/ 1 h 883"/>
                <a:gd name="T50" fmla="*/ 0 w 536"/>
                <a:gd name="T51" fmla="*/ 1 h 88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36"/>
                <a:gd name="T79" fmla="*/ 0 h 883"/>
                <a:gd name="T80" fmla="*/ 536 w 536"/>
                <a:gd name="T81" fmla="*/ 883 h 88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36" h="883">
                  <a:moveTo>
                    <a:pt x="504" y="883"/>
                  </a:moveTo>
                  <a:cubicBezTo>
                    <a:pt x="498" y="883"/>
                    <a:pt x="491" y="881"/>
                    <a:pt x="485" y="877"/>
                  </a:cubicBezTo>
                  <a:cubicBezTo>
                    <a:pt x="52" y="628"/>
                    <a:pt x="52" y="628"/>
                    <a:pt x="52" y="628"/>
                  </a:cubicBezTo>
                  <a:cubicBezTo>
                    <a:pt x="52" y="628"/>
                    <a:pt x="52" y="628"/>
                    <a:pt x="52" y="628"/>
                  </a:cubicBezTo>
                  <a:cubicBezTo>
                    <a:pt x="38" y="620"/>
                    <a:pt x="38" y="620"/>
                    <a:pt x="38" y="620"/>
                  </a:cubicBezTo>
                  <a:cubicBezTo>
                    <a:pt x="17" y="607"/>
                    <a:pt x="0" y="575"/>
                    <a:pt x="0" y="546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25"/>
                    <a:pt x="6" y="12"/>
                    <a:pt x="17" y="6"/>
                  </a:cubicBezTo>
                  <a:cubicBezTo>
                    <a:pt x="27" y="0"/>
                    <a:pt x="39" y="1"/>
                    <a:pt x="50" y="7"/>
                  </a:cubicBezTo>
                  <a:cubicBezTo>
                    <a:pt x="497" y="265"/>
                    <a:pt x="497" y="265"/>
                    <a:pt x="497" y="265"/>
                  </a:cubicBezTo>
                  <a:cubicBezTo>
                    <a:pt x="519" y="278"/>
                    <a:pt x="536" y="310"/>
                    <a:pt x="536" y="338"/>
                  </a:cubicBezTo>
                  <a:cubicBezTo>
                    <a:pt x="536" y="842"/>
                    <a:pt x="536" y="842"/>
                    <a:pt x="536" y="842"/>
                  </a:cubicBezTo>
                  <a:cubicBezTo>
                    <a:pt x="536" y="859"/>
                    <a:pt x="530" y="873"/>
                    <a:pt x="519" y="879"/>
                  </a:cubicBezTo>
                  <a:cubicBezTo>
                    <a:pt x="514" y="882"/>
                    <a:pt x="509" y="883"/>
                    <a:pt x="504" y="883"/>
                  </a:cubicBezTo>
                  <a:close/>
                  <a:moveTo>
                    <a:pt x="64" y="607"/>
                  </a:moveTo>
                  <a:cubicBezTo>
                    <a:pt x="497" y="857"/>
                    <a:pt x="497" y="857"/>
                    <a:pt x="497" y="857"/>
                  </a:cubicBezTo>
                  <a:cubicBezTo>
                    <a:pt x="499" y="858"/>
                    <a:pt x="504" y="860"/>
                    <a:pt x="507" y="858"/>
                  </a:cubicBezTo>
                  <a:cubicBezTo>
                    <a:pt x="509" y="857"/>
                    <a:pt x="512" y="852"/>
                    <a:pt x="512" y="842"/>
                  </a:cubicBezTo>
                  <a:cubicBezTo>
                    <a:pt x="512" y="338"/>
                    <a:pt x="512" y="338"/>
                    <a:pt x="512" y="338"/>
                  </a:cubicBezTo>
                  <a:cubicBezTo>
                    <a:pt x="512" y="319"/>
                    <a:pt x="499" y="294"/>
                    <a:pt x="485" y="28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27"/>
                    <a:pt x="32" y="25"/>
                    <a:pt x="29" y="26"/>
                  </a:cubicBezTo>
                  <a:cubicBezTo>
                    <a:pt x="26" y="28"/>
                    <a:pt x="24" y="33"/>
                    <a:pt x="24" y="43"/>
                  </a:cubicBezTo>
                  <a:cubicBezTo>
                    <a:pt x="24" y="546"/>
                    <a:pt x="24" y="546"/>
                    <a:pt x="24" y="546"/>
                  </a:cubicBezTo>
                  <a:cubicBezTo>
                    <a:pt x="24" y="566"/>
                    <a:pt x="36" y="590"/>
                    <a:pt x="50" y="599"/>
                  </a:cubicBezTo>
                  <a:lnTo>
                    <a:pt x="64" y="607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67" name="Freeform 2306">
              <a:extLst>
                <a:ext uri="{FF2B5EF4-FFF2-40B4-BE49-F238E27FC236}">
                  <a16:creationId xmlns:a16="http://schemas.microsoft.com/office/drawing/2014/main" id="{5301299A-DEA4-40C2-A23C-E26EBDC315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" y="3227"/>
              <a:ext cx="36" cy="56"/>
            </a:xfrm>
            <a:custGeom>
              <a:avLst/>
              <a:gdLst>
                <a:gd name="T0" fmla="*/ 0 w 129"/>
                <a:gd name="T1" fmla="*/ 0 h 202"/>
                <a:gd name="T2" fmla="*/ 0 w 129"/>
                <a:gd name="T3" fmla="*/ 0 h 202"/>
                <a:gd name="T4" fmla="*/ 0 w 129"/>
                <a:gd name="T5" fmla="*/ 0 h 202"/>
                <a:gd name="T6" fmla="*/ 0 w 129"/>
                <a:gd name="T7" fmla="*/ 0 h 202"/>
                <a:gd name="T8" fmla="*/ 0 w 129"/>
                <a:gd name="T9" fmla="*/ 0 h 202"/>
                <a:gd name="T10" fmla="*/ 0 w 129"/>
                <a:gd name="T11" fmla="*/ 0 h 202"/>
                <a:gd name="T12" fmla="*/ 0 w 129"/>
                <a:gd name="T13" fmla="*/ 0 h 202"/>
                <a:gd name="T14" fmla="*/ 0 w 129"/>
                <a:gd name="T15" fmla="*/ 0 h 202"/>
                <a:gd name="T16" fmla="*/ 0 w 129"/>
                <a:gd name="T17" fmla="*/ 0 h 202"/>
                <a:gd name="T18" fmla="*/ 0 w 129"/>
                <a:gd name="T19" fmla="*/ 0 h 202"/>
                <a:gd name="T20" fmla="*/ 0 w 129"/>
                <a:gd name="T21" fmla="*/ 0 h 202"/>
                <a:gd name="T22" fmla="*/ 0 w 129"/>
                <a:gd name="T23" fmla="*/ 0 h 202"/>
                <a:gd name="T24" fmla="*/ 0 w 129"/>
                <a:gd name="T25" fmla="*/ 0 h 202"/>
                <a:gd name="T26" fmla="*/ 0 w 129"/>
                <a:gd name="T27" fmla="*/ 0 h 202"/>
                <a:gd name="T28" fmla="*/ 0 w 129"/>
                <a:gd name="T29" fmla="*/ 0 h 202"/>
                <a:gd name="T30" fmla="*/ 0 w 129"/>
                <a:gd name="T31" fmla="*/ 0 h 202"/>
                <a:gd name="T32" fmla="*/ 0 w 129"/>
                <a:gd name="T33" fmla="*/ 0 h 202"/>
                <a:gd name="T34" fmla="*/ 0 w 129"/>
                <a:gd name="T35" fmla="*/ 0 h 202"/>
                <a:gd name="T36" fmla="*/ 0 w 129"/>
                <a:gd name="T37" fmla="*/ 0 h 202"/>
                <a:gd name="T38" fmla="*/ 0 w 129"/>
                <a:gd name="T39" fmla="*/ 0 h 202"/>
                <a:gd name="T40" fmla="*/ 0 w 129"/>
                <a:gd name="T41" fmla="*/ 0 h 202"/>
                <a:gd name="T42" fmla="*/ 0 w 129"/>
                <a:gd name="T43" fmla="*/ 0 h 202"/>
                <a:gd name="T44" fmla="*/ 0 w 129"/>
                <a:gd name="T45" fmla="*/ 0 h 20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9"/>
                <a:gd name="T70" fmla="*/ 0 h 202"/>
                <a:gd name="T71" fmla="*/ 129 w 129"/>
                <a:gd name="T72" fmla="*/ 202 h 20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9" h="202">
                  <a:moveTo>
                    <a:pt x="113" y="202"/>
                  </a:moveTo>
                  <a:cubicBezTo>
                    <a:pt x="110" y="202"/>
                    <a:pt x="107" y="201"/>
                    <a:pt x="105" y="199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5" y="141"/>
                    <a:pt x="0" y="132"/>
                    <a:pt x="0" y="12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1"/>
                    <a:pt x="3" y="6"/>
                    <a:pt x="8" y="2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24" y="60"/>
                    <a:pt x="129" y="70"/>
                    <a:pt x="129" y="79"/>
                  </a:cubicBezTo>
                  <a:cubicBezTo>
                    <a:pt x="129" y="184"/>
                    <a:pt x="129" y="184"/>
                    <a:pt x="129" y="184"/>
                  </a:cubicBezTo>
                  <a:cubicBezTo>
                    <a:pt x="129" y="191"/>
                    <a:pt x="126" y="196"/>
                    <a:pt x="121" y="200"/>
                  </a:cubicBezTo>
                  <a:cubicBezTo>
                    <a:pt x="119" y="201"/>
                    <a:pt x="116" y="202"/>
                    <a:pt x="113" y="202"/>
                  </a:cubicBezTo>
                  <a:close/>
                  <a:moveTo>
                    <a:pt x="117" y="178"/>
                  </a:moveTo>
                  <a:cubicBezTo>
                    <a:pt x="117" y="178"/>
                    <a:pt x="117" y="178"/>
                    <a:pt x="117" y="178"/>
                  </a:cubicBezTo>
                  <a:close/>
                  <a:moveTo>
                    <a:pt x="24" y="30"/>
                  </a:moveTo>
                  <a:cubicBezTo>
                    <a:pt x="24" y="123"/>
                    <a:pt x="24" y="123"/>
                    <a:pt x="24" y="123"/>
                  </a:cubicBezTo>
                  <a:cubicBezTo>
                    <a:pt x="24" y="123"/>
                    <a:pt x="24" y="125"/>
                    <a:pt x="25" y="125"/>
                  </a:cubicBezTo>
                  <a:cubicBezTo>
                    <a:pt x="105" y="172"/>
                    <a:pt x="105" y="172"/>
                    <a:pt x="105" y="172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05" y="79"/>
                    <a:pt x="105" y="77"/>
                    <a:pt x="104" y="77"/>
                  </a:cubicBezTo>
                  <a:lnTo>
                    <a:pt x="24" y="30"/>
                  </a:lnTo>
                  <a:close/>
                  <a:moveTo>
                    <a:pt x="12" y="24"/>
                  </a:moveTo>
                  <a:cubicBezTo>
                    <a:pt x="12" y="24"/>
                    <a:pt x="12" y="24"/>
                    <a:pt x="12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68" name="Freeform 2307">
              <a:extLst>
                <a:ext uri="{FF2B5EF4-FFF2-40B4-BE49-F238E27FC236}">
                  <a16:creationId xmlns:a16="http://schemas.microsoft.com/office/drawing/2014/main" id="{DD1170C7-5215-4F32-A64E-50EFD2122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" y="3260"/>
              <a:ext cx="36" cy="56"/>
            </a:xfrm>
            <a:custGeom>
              <a:avLst/>
              <a:gdLst>
                <a:gd name="T0" fmla="*/ 0 w 130"/>
                <a:gd name="T1" fmla="*/ 0 h 202"/>
                <a:gd name="T2" fmla="*/ 0 w 130"/>
                <a:gd name="T3" fmla="*/ 0 h 202"/>
                <a:gd name="T4" fmla="*/ 0 w 130"/>
                <a:gd name="T5" fmla="*/ 0 h 202"/>
                <a:gd name="T6" fmla="*/ 0 w 130"/>
                <a:gd name="T7" fmla="*/ 0 h 202"/>
                <a:gd name="T8" fmla="*/ 0 w 130"/>
                <a:gd name="T9" fmla="*/ 0 h 202"/>
                <a:gd name="T10" fmla="*/ 0 w 130"/>
                <a:gd name="T11" fmla="*/ 0 h 202"/>
                <a:gd name="T12" fmla="*/ 0 w 130"/>
                <a:gd name="T13" fmla="*/ 0 h 202"/>
                <a:gd name="T14" fmla="*/ 0 w 130"/>
                <a:gd name="T15" fmla="*/ 0 h 202"/>
                <a:gd name="T16" fmla="*/ 0 w 130"/>
                <a:gd name="T17" fmla="*/ 0 h 202"/>
                <a:gd name="T18" fmla="*/ 0 w 130"/>
                <a:gd name="T19" fmla="*/ 0 h 202"/>
                <a:gd name="T20" fmla="*/ 0 w 130"/>
                <a:gd name="T21" fmla="*/ 0 h 202"/>
                <a:gd name="T22" fmla="*/ 0 w 130"/>
                <a:gd name="T23" fmla="*/ 0 h 202"/>
                <a:gd name="T24" fmla="*/ 0 w 130"/>
                <a:gd name="T25" fmla="*/ 0 h 202"/>
                <a:gd name="T26" fmla="*/ 0 w 130"/>
                <a:gd name="T27" fmla="*/ 0 h 202"/>
                <a:gd name="T28" fmla="*/ 0 w 130"/>
                <a:gd name="T29" fmla="*/ 0 h 202"/>
                <a:gd name="T30" fmla="*/ 0 w 130"/>
                <a:gd name="T31" fmla="*/ 0 h 202"/>
                <a:gd name="T32" fmla="*/ 0 w 130"/>
                <a:gd name="T33" fmla="*/ 0 h 202"/>
                <a:gd name="T34" fmla="*/ 0 w 130"/>
                <a:gd name="T35" fmla="*/ 0 h 202"/>
                <a:gd name="T36" fmla="*/ 0 w 130"/>
                <a:gd name="T37" fmla="*/ 0 h 202"/>
                <a:gd name="T38" fmla="*/ 0 w 130"/>
                <a:gd name="T39" fmla="*/ 0 h 20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30"/>
                <a:gd name="T61" fmla="*/ 0 h 202"/>
                <a:gd name="T62" fmla="*/ 130 w 130"/>
                <a:gd name="T63" fmla="*/ 202 h 20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30" h="202">
                  <a:moveTo>
                    <a:pt x="114" y="202"/>
                  </a:moveTo>
                  <a:cubicBezTo>
                    <a:pt x="111" y="202"/>
                    <a:pt x="108" y="201"/>
                    <a:pt x="105" y="199"/>
                  </a:cubicBezTo>
                  <a:cubicBezTo>
                    <a:pt x="105" y="199"/>
                    <a:pt x="105" y="199"/>
                    <a:pt x="105" y="199"/>
                  </a:cubicBezTo>
                  <a:cubicBezTo>
                    <a:pt x="13" y="146"/>
                    <a:pt x="13" y="146"/>
                    <a:pt x="13" y="146"/>
                  </a:cubicBezTo>
                  <a:cubicBezTo>
                    <a:pt x="5" y="142"/>
                    <a:pt x="0" y="132"/>
                    <a:pt x="0" y="12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2"/>
                    <a:pt x="3" y="6"/>
                    <a:pt x="8" y="3"/>
                  </a:cubicBezTo>
                  <a:cubicBezTo>
                    <a:pt x="13" y="0"/>
                    <a:pt x="19" y="0"/>
                    <a:pt x="25" y="3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24" y="61"/>
                    <a:pt x="130" y="71"/>
                    <a:pt x="130" y="80"/>
                  </a:cubicBezTo>
                  <a:cubicBezTo>
                    <a:pt x="130" y="184"/>
                    <a:pt x="130" y="184"/>
                    <a:pt x="130" y="184"/>
                  </a:cubicBezTo>
                  <a:cubicBezTo>
                    <a:pt x="130" y="191"/>
                    <a:pt x="127" y="197"/>
                    <a:pt x="121" y="200"/>
                  </a:cubicBezTo>
                  <a:cubicBezTo>
                    <a:pt x="119" y="201"/>
                    <a:pt x="116" y="202"/>
                    <a:pt x="114" y="202"/>
                  </a:cubicBezTo>
                  <a:close/>
                  <a:moveTo>
                    <a:pt x="24" y="30"/>
                  </a:moveTo>
                  <a:cubicBezTo>
                    <a:pt x="24" y="123"/>
                    <a:pt x="24" y="123"/>
                    <a:pt x="24" y="123"/>
                  </a:cubicBezTo>
                  <a:cubicBezTo>
                    <a:pt x="24" y="124"/>
                    <a:pt x="24" y="125"/>
                    <a:pt x="25" y="126"/>
                  </a:cubicBezTo>
                  <a:cubicBezTo>
                    <a:pt x="106" y="172"/>
                    <a:pt x="106" y="172"/>
                    <a:pt x="106" y="172"/>
                  </a:cubicBezTo>
                  <a:cubicBezTo>
                    <a:pt x="106" y="80"/>
                    <a:pt x="106" y="80"/>
                    <a:pt x="106" y="80"/>
                  </a:cubicBezTo>
                  <a:cubicBezTo>
                    <a:pt x="106" y="79"/>
                    <a:pt x="105" y="78"/>
                    <a:pt x="104" y="77"/>
                  </a:cubicBezTo>
                  <a:lnTo>
                    <a:pt x="24" y="3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69" name="Freeform 2308">
              <a:extLst>
                <a:ext uri="{FF2B5EF4-FFF2-40B4-BE49-F238E27FC236}">
                  <a16:creationId xmlns:a16="http://schemas.microsoft.com/office/drawing/2014/main" id="{291A337A-289A-4F76-852B-BB6636A0C5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8" y="3292"/>
              <a:ext cx="36" cy="56"/>
            </a:xfrm>
            <a:custGeom>
              <a:avLst/>
              <a:gdLst>
                <a:gd name="T0" fmla="*/ 0 w 130"/>
                <a:gd name="T1" fmla="*/ 0 h 202"/>
                <a:gd name="T2" fmla="*/ 0 w 130"/>
                <a:gd name="T3" fmla="*/ 0 h 202"/>
                <a:gd name="T4" fmla="*/ 0 w 130"/>
                <a:gd name="T5" fmla="*/ 0 h 202"/>
                <a:gd name="T6" fmla="*/ 0 w 130"/>
                <a:gd name="T7" fmla="*/ 0 h 202"/>
                <a:gd name="T8" fmla="*/ 0 w 130"/>
                <a:gd name="T9" fmla="*/ 0 h 202"/>
                <a:gd name="T10" fmla="*/ 0 w 130"/>
                <a:gd name="T11" fmla="*/ 0 h 202"/>
                <a:gd name="T12" fmla="*/ 0 w 130"/>
                <a:gd name="T13" fmla="*/ 0 h 202"/>
                <a:gd name="T14" fmla="*/ 0 w 130"/>
                <a:gd name="T15" fmla="*/ 0 h 202"/>
                <a:gd name="T16" fmla="*/ 0 w 130"/>
                <a:gd name="T17" fmla="*/ 0 h 202"/>
                <a:gd name="T18" fmla="*/ 0 w 130"/>
                <a:gd name="T19" fmla="*/ 0 h 202"/>
                <a:gd name="T20" fmla="*/ 0 w 130"/>
                <a:gd name="T21" fmla="*/ 0 h 202"/>
                <a:gd name="T22" fmla="*/ 0 w 130"/>
                <a:gd name="T23" fmla="*/ 0 h 202"/>
                <a:gd name="T24" fmla="*/ 0 w 130"/>
                <a:gd name="T25" fmla="*/ 0 h 202"/>
                <a:gd name="T26" fmla="*/ 0 w 130"/>
                <a:gd name="T27" fmla="*/ 0 h 202"/>
                <a:gd name="T28" fmla="*/ 0 w 130"/>
                <a:gd name="T29" fmla="*/ 0 h 202"/>
                <a:gd name="T30" fmla="*/ 0 w 130"/>
                <a:gd name="T31" fmla="*/ 0 h 202"/>
                <a:gd name="T32" fmla="*/ 0 w 130"/>
                <a:gd name="T33" fmla="*/ 0 h 202"/>
                <a:gd name="T34" fmla="*/ 0 w 130"/>
                <a:gd name="T35" fmla="*/ 0 h 202"/>
                <a:gd name="T36" fmla="*/ 0 w 130"/>
                <a:gd name="T37" fmla="*/ 0 h 202"/>
                <a:gd name="T38" fmla="*/ 0 w 130"/>
                <a:gd name="T39" fmla="*/ 0 h 202"/>
                <a:gd name="T40" fmla="*/ 0 w 130"/>
                <a:gd name="T41" fmla="*/ 0 h 20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0"/>
                <a:gd name="T64" fmla="*/ 0 h 202"/>
                <a:gd name="T65" fmla="*/ 130 w 130"/>
                <a:gd name="T66" fmla="*/ 202 h 20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0" h="202">
                  <a:moveTo>
                    <a:pt x="114" y="202"/>
                  </a:moveTo>
                  <a:cubicBezTo>
                    <a:pt x="111" y="202"/>
                    <a:pt x="108" y="201"/>
                    <a:pt x="105" y="200"/>
                  </a:cubicBezTo>
                  <a:cubicBezTo>
                    <a:pt x="13" y="146"/>
                    <a:pt x="13" y="146"/>
                    <a:pt x="13" y="146"/>
                  </a:cubicBezTo>
                  <a:cubicBezTo>
                    <a:pt x="5" y="142"/>
                    <a:pt x="0" y="133"/>
                    <a:pt x="0" y="12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2"/>
                    <a:pt x="3" y="6"/>
                    <a:pt x="8" y="3"/>
                  </a:cubicBezTo>
                  <a:cubicBezTo>
                    <a:pt x="13" y="0"/>
                    <a:pt x="19" y="0"/>
                    <a:pt x="25" y="4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25" y="61"/>
                    <a:pt x="130" y="71"/>
                    <a:pt x="130" y="80"/>
                  </a:cubicBezTo>
                  <a:cubicBezTo>
                    <a:pt x="130" y="184"/>
                    <a:pt x="130" y="184"/>
                    <a:pt x="130" y="184"/>
                  </a:cubicBezTo>
                  <a:cubicBezTo>
                    <a:pt x="130" y="191"/>
                    <a:pt x="127" y="197"/>
                    <a:pt x="121" y="200"/>
                  </a:cubicBezTo>
                  <a:cubicBezTo>
                    <a:pt x="119" y="202"/>
                    <a:pt x="116" y="202"/>
                    <a:pt x="114" y="202"/>
                  </a:cubicBezTo>
                  <a:close/>
                  <a:moveTo>
                    <a:pt x="117" y="179"/>
                  </a:moveTo>
                  <a:cubicBezTo>
                    <a:pt x="117" y="179"/>
                    <a:pt x="117" y="179"/>
                    <a:pt x="117" y="179"/>
                  </a:cubicBezTo>
                  <a:close/>
                  <a:moveTo>
                    <a:pt x="24" y="31"/>
                  </a:moveTo>
                  <a:cubicBezTo>
                    <a:pt x="24" y="123"/>
                    <a:pt x="24" y="123"/>
                    <a:pt x="24" y="123"/>
                  </a:cubicBezTo>
                  <a:cubicBezTo>
                    <a:pt x="24" y="124"/>
                    <a:pt x="25" y="125"/>
                    <a:pt x="25" y="126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80"/>
                    <a:pt x="106" y="80"/>
                    <a:pt x="106" y="80"/>
                  </a:cubicBezTo>
                  <a:cubicBezTo>
                    <a:pt x="106" y="79"/>
                    <a:pt x="105" y="78"/>
                    <a:pt x="105" y="77"/>
                  </a:cubicBezTo>
                  <a:lnTo>
                    <a:pt x="24" y="31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70" name="Freeform 2309">
              <a:extLst>
                <a:ext uri="{FF2B5EF4-FFF2-40B4-BE49-F238E27FC236}">
                  <a16:creationId xmlns:a16="http://schemas.microsoft.com/office/drawing/2014/main" id="{54090587-6BCF-4E5A-B80F-5717EF7C1E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1" y="3136"/>
              <a:ext cx="370" cy="238"/>
            </a:xfrm>
            <a:custGeom>
              <a:avLst/>
              <a:gdLst>
                <a:gd name="T0" fmla="*/ 2 w 1338"/>
                <a:gd name="T1" fmla="*/ 1 h 861"/>
                <a:gd name="T2" fmla="*/ 2 w 1338"/>
                <a:gd name="T3" fmla="*/ 1 h 861"/>
                <a:gd name="T4" fmla="*/ 2 w 1338"/>
                <a:gd name="T5" fmla="*/ 1 h 861"/>
                <a:gd name="T6" fmla="*/ 0 w 1338"/>
                <a:gd name="T7" fmla="*/ 0 h 861"/>
                <a:gd name="T8" fmla="*/ 0 w 1338"/>
                <a:gd name="T9" fmla="*/ 0 h 861"/>
                <a:gd name="T10" fmla="*/ 0 w 1338"/>
                <a:gd name="T11" fmla="*/ 0 h 861"/>
                <a:gd name="T12" fmla="*/ 0 w 1338"/>
                <a:gd name="T13" fmla="*/ 0 h 861"/>
                <a:gd name="T14" fmla="*/ 2 w 1338"/>
                <a:gd name="T15" fmla="*/ 1 h 861"/>
                <a:gd name="T16" fmla="*/ 2 w 1338"/>
                <a:gd name="T17" fmla="*/ 1 h 861"/>
                <a:gd name="T18" fmla="*/ 2 w 1338"/>
                <a:gd name="T19" fmla="*/ 1 h 861"/>
                <a:gd name="T20" fmla="*/ 2 w 1338"/>
                <a:gd name="T21" fmla="*/ 1 h 861"/>
                <a:gd name="T22" fmla="*/ 2 w 1338"/>
                <a:gd name="T23" fmla="*/ 1 h 861"/>
                <a:gd name="T24" fmla="*/ 2 w 1338"/>
                <a:gd name="T25" fmla="*/ 1 h 861"/>
                <a:gd name="T26" fmla="*/ 2 w 1338"/>
                <a:gd name="T27" fmla="*/ 1 h 861"/>
                <a:gd name="T28" fmla="*/ 0 w 1338"/>
                <a:gd name="T29" fmla="*/ 0 h 861"/>
                <a:gd name="T30" fmla="*/ 0 w 1338"/>
                <a:gd name="T31" fmla="*/ 0 h 861"/>
                <a:gd name="T32" fmla="*/ 0 w 1338"/>
                <a:gd name="T33" fmla="*/ 0 h 861"/>
                <a:gd name="T34" fmla="*/ 0 w 1338"/>
                <a:gd name="T35" fmla="*/ 0 h 861"/>
                <a:gd name="T36" fmla="*/ 2 w 1338"/>
                <a:gd name="T37" fmla="*/ 1 h 8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38"/>
                <a:gd name="T58" fmla="*/ 0 h 861"/>
                <a:gd name="T59" fmla="*/ 1338 w 1338"/>
                <a:gd name="T60" fmla="*/ 861 h 8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38" h="861">
                  <a:moveTo>
                    <a:pt x="1300" y="861"/>
                  </a:moveTo>
                  <a:cubicBezTo>
                    <a:pt x="1292" y="861"/>
                    <a:pt x="1284" y="858"/>
                    <a:pt x="1276" y="854"/>
                  </a:cubicBezTo>
                  <a:cubicBezTo>
                    <a:pt x="1276" y="854"/>
                    <a:pt x="1276" y="854"/>
                    <a:pt x="1276" y="854"/>
                  </a:cubicBezTo>
                  <a:cubicBezTo>
                    <a:pt x="51" y="146"/>
                    <a:pt x="51" y="146"/>
                    <a:pt x="51" y="146"/>
                  </a:cubicBezTo>
                  <a:cubicBezTo>
                    <a:pt x="22" y="130"/>
                    <a:pt x="0" y="88"/>
                    <a:pt x="0" y="51"/>
                  </a:cubicBezTo>
                  <a:cubicBezTo>
                    <a:pt x="0" y="15"/>
                    <a:pt x="19" y="0"/>
                    <a:pt x="39" y="0"/>
                  </a:cubicBezTo>
                  <a:cubicBezTo>
                    <a:pt x="47" y="0"/>
                    <a:pt x="55" y="2"/>
                    <a:pt x="63" y="7"/>
                  </a:cubicBezTo>
                  <a:cubicBezTo>
                    <a:pt x="1288" y="714"/>
                    <a:pt x="1288" y="714"/>
                    <a:pt x="1288" y="714"/>
                  </a:cubicBezTo>
                  <a:cubicBezTo>
                    <a:pt x="1316" y="730"/>
                    <a:pt x="1338" y="772"/>
                    <a:pt x="1338" y="810"/>
                  </a:cubicBezTo>
                  <a:cubicBezTo>
                    <a:pt x="1338" y="845"/>
                    <a:pt x="1319" y="861"/>
                    <a:pt x="1300" y="861"/>
                  </a:cubicBezTo>
                  <a:close/>
                  <a:moveTo>
                    <a:pt x="1288" y="833"/>
                  </a:moveTo>
                  <a:cubicBezTo>
                    <a:pt x="1292" y="835"/>
                    <a:pt x="1296" y="837"/>
                    <a:pt x="1300" y="837"/>
                  </a:cubicBezTo>
                  <a:cubicBezTo>
                    <a:pt x="1311" y="837"/>
                    <a:pt x="1314" y="822"/>
                    <a:pt x="1314" y="810"/>
                  </a:cubicBezTo>
                  <a:cubicBezTo>
                    <a:pt x="1314" y="781"/>
                    <a:pt x="1297" y="747"/>
                    <a:pt x="1276" y="735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46" y="25"/>
                    <a:pt x="42" y="24"/>
                    <a:pt x="39" y="24"/>
                  </a:cubicBezTo>
                  <a:cubicBezTo>
                    <a:pt x="28" y="24"/>
                    <a:pt x="24" y="38"/>
                    <a:pt x="24" y="51"/>
                  </a:cubicBezTo>
                  <a:cubicBezTo>
                    <a:pt x="24" y="79"/>
                    <a:pt x="42" y="114"/>
                    <a:pt x="63" y="126"/>
                  </a:cubicBezTo>
                  <a:lnTo>
                    <a:pt x="1288" y="833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71" name="Freeform 2310">
              <a:extLst>
                <a:ext uri="{FF2B5EF4-FFF2-40B4-BE49-F238E27FC236}">
                  <a16:creationId xmlns:a16="http://schemas.microsoft.com/office/drawing/2014/main" id="{1E20D39A-C36D-45D5-AA60-BF25ED13A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" y="3215"/>
              <a:ext cx="231" cy="136"/>
            </a:xfrm>
            <a:custGeom>
              <a:avLst/>
              <a:gdLst>
                <a:gd name="T0" fmla="*/ 1 w 837"/>
                <a:gd name="T1" fmla="*/ 1 h 493"/>
                <a:gd name="T2" fmla="*/ 1 w 837"/>
                <a:gd name="T3" fmla="*/ 1 h 493"/>
                <a:gd name="T4" fmla="*/ 0 w 837"/>
                <a:gd name="T5" fmla="*/ 0 h 493"/>
                <a:gd name="T6" fmla="*/ 0 w 837"/>
                <a:gd name="T7" fmla="*/ 0 h 493"/>
                <a:gd name="T8" fmla="*/ 0 w 837"/>
                <a:gd name="T9" fmla="*/ 0 h 493"/>
                <a:gd name="T10" fmla="*/ 1 w 837"/>
                <a:gd name="T11" fmla="*/ 1 h 493"/>
                <a:gd name="T12" fmla="*/ 1 w 837"/>
                <a:gd name="T13" fmla="*/ 1 h 493"/>
                <a:gd name="T14" fmla="*/ 1 w 837"/>
                <a:gd name="T15" fmla="*/ 1 h 4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37"/>
                <a:gd name="T25" fmla="*/ 0 h 493"/>
                <a:gd name="T26" fmla="*/ 837 w 837"/>
                <a:gd name="T27" fmla="*/ 493 h 49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37" h="493">
                  <a:moveTo>
                    <a:pt x="823" y="493"/>
                  </a:moveTo>
                  <a:cubicBezTo>
                    <a:pt x="821" y="493"/>
                    <a:pt x="819" y="493"/>
                    <a:pt x="817" y="49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829" y="471"/>
                    <a:pt x="829" y="471"/>
                    <a:pt x="829" y="471"/>
                  </a:cubicBezTo>
                  <a:cubicBezTo>
                    <a:pt x="835" y="474"/>
                    <a:pt x="837" y="481"/>
                    <a:pt x="833" y="487"/>
                  </a:cubicBezTo>
                  <a:cubicBezTo>
                    <a:pt x="831" y="491"/>
                    <a:pt x="827" y="493"/>
                    <a:pt x="823" y="49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72" name="Freeform 2311">
              <a:extLst>
                <a:ext uri="{FF2B5EF4-FFF2-40B4-BE49-F238E27FC236}">
                  <a16:creationId xmlns:a16="http://schemas.microsoft.com/office/drawing/2014/main" id="{2B99A7CF-DE52-4166-A984-D9BD17D56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" y="3245"/>
              <a:ext cx="231" cy="136"/>
            </a:xfrm>
            <a:custGeom>
              <a:avLst/>
              <a:gdLst>
                <a:gd name="T0" fmla="*/ 1 w 837"/>
                <a:gd name="T1" fmla="*/ 1 h 493"/>
                <a:gd name="T2" fmla="*/ 1 w 837"/>
                <a:gd name="T3" fmla="*/ 1 h 493"/>
                <a:gd name="T4" fmla="*/ 0 w 837"/>
                <a:gd name="T5" fmla="*/ 0 h 493"/>
                <a:gd name="T6" fmla="*/ 0 w 837"/>
                <a:gd name="T7" fmla="*/ 0 h 493"/>
                <a:gd name="T8" fmla="*/ 0 w 837"/>
                <a:gd name="T9" fmla="*/ 0 h 493"/>
                <a:gd name="T10" fmla="*/ 1 w 837"/>
                <a:gd name="T11" fmla="*/ 1 h 493"/>
                <a:gd name="T12" fmla="*/ 1 w 837"/>
                <a:gd name="T13" fmla="*/ 1 h 493"/>
                <a:gd name="T14" fmla="*/ 1 w 837"/>
                <a:gd name="T15" fmla="*/ 1 h 4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37"/>
                <a:gd name="T25" fmla="*/ 0 h 493"/>
                <a:gd name="T26" fmla="*/ 837 w 837"/>
                <a:gd name="T27" fmla="*/ 493 h 49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37" h="493">
                  <a:moveTo>
                    <a:pt x="823" y="493"/>
                  </a:moveTo>
                  <a:cubicBezTo>
                    <a:pt x="821" y="493"/>
                    <a:pt x="819" y="493"/>
                    <a:pt x="817" y="49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829" y="471"/>
                    <a:pt x="829" y="471"/>
                    <a:pt x="829" y="471"/>
                  </a:cubicBezTo>
                  <a:cubicBezTo>
                    <a:pt x="835" y="474"/>
                    <a:pt x="837" y="481"/>
                    <a:pt x="833" y="487"/>
                  </a:cubicBezTo>
                  <a:cubicBezTo>
                    <a:pt x="831" y="491"/>
                    <a:pt x="827" y="493"/>
                    <a:pt x="823" y="49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73" name="Freeform 2312">
              <a:extLst>
                <a:ext uri="{FF2B5EF4-FFF2-40B4-BE49-F238E27FC236}">
                  <a16:creationId xmlns:a16="http://schemas.microsoft.com/office/drawing/2014/main" id="{450E079E-989E-4604-B8DB-E99D8F756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" y="3275"/>
              <a:ext cx="231" cy="136"/>
            </a:xfrm>
            <a:custGeom>
              <a:avLst/>
              <a:gdLst>
                <a:gd name="T0" fmla="*/ 1 w 837"/>
                <a:gd name="T1" fmla="*/ 1 h 493"/>
                <a:gd name="T2" fmla="*/ 1 w 837"/>
                <a:gd name="T3" fmla="*/ 1 h 493"/>
                <a:gd name="T4" fmla="*/ 0 w 837"/>
                <a:gd name="T5" fmla="*/ 0 h 493"/>
                <a:gd name="T6" fmla="*/ 0 w 837"/>
                <a:gd name="T7" fmla="*/ 0 h 493"/>
                <a:gd name="T8" fmla="*/ 0 w 837"/>
                <a:gd name="T9" fmla="*/ 0 h 493"/>
                <a:gd name="T10" fmla="*/ 1 w 837"/>
                <a:gd name="T11" fmla="*/ 1 h 493"/>
                <a:gd name="T12" fmla="*/ 1 w 837"/>
                <a:gd name="T13" fmla="*/ 1 h 493"/>
                <a:gd name="T14" fmla="*/ 1 w 837"/>
                <a:gd name="T15" fmla="*/ 1 h 4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37"/>
                <a:gd name="T25" fmla="*/ 0 h 493"/>
                <a:gd name="T26" fmla="*/ 837 w 837"/>
                <a:gd name="T27" fmla="*/ 493 h 49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37" h="493">
                  <a:moveTo>
                    <a:pt x="823" y="493"/>
                  </a:moveTo>
                  <a:cubicBezTo>
                    <a:pt x="821" y="493"/>
                    <a:pt x="819" y="493"/>
                    <a:pt x="817" y="49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4"/>
                  </a:cubicBezTo>
                  <a:cubicBezTo>
                    <a:pt x="829" y="471"/>
                    <a:pt x="829" y="471"/>
                    <a:pt x="829" y="471"/>
                  </a:cubicBezTo>
                  <a:cubicBezTo>
                    <a:pt x="835" y="474"/>
                    <a:pt x="837" y="481"/>
                    <a:pt x="833" y="487"/>
                  </a:cubicBezTo>
                  <a:cubicBezTo>
                    <a:pt x="831" y="491"/>
                    <a:pt x="827" y="493"/>
                    <a:pt x="823" y="49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74" name="Freeform 2313">
              <a:extLst>
                <a:ext uri="{FF2B5EF4-FFF2-40B4-BE49-F238E27FC236}">
                  <a16:creationId xmlns:a16="http://schemas.microsoft.com/office/drawing/2014/main" id="{CD8C4860-6241-4D91-89C0-1317549AA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" y="3305"/>
              <a:ext cx="231" cy="137"/>
            </a:xfrm>
            <a:custGeom>
              <a:avLst/>
              <a:gdLst>
                <a:gd name="T0" fmla="*/ 1 w 837"/>
                <a:gd name="T1" fmla="*/ 1 h 493"/>
                <a:gd name="T2" fmla="*/ 1 w 837"/>
                <a:gd name="T3" fmla="*/ 1 h 493"/>
                <a:gd name="T4" fmla="*/ 0 w 837"/>
                <a:gd name="T5" fmla="*/ 0 h 493"/>
                <a:gd name="T6" fmla="*/ 0 w 837"/>
                <a:gd name="T7" fmla="*/ 0 h 493"/>
                <a:gd name="T8" fmla="*/ 0 w 837"/>
                <a:gd name="T9" fmla="*/ 0 h 493"/>
                <a:gd name="T10" fmla="*/ 1 w 837"/>
                <a:gd name="T11" fmla="*/ 1 h 493"/>
                <a:gd name="T12" fmla="*/ 1 w 837"/>
                <a:gd name="T13" fmla="*/ 1 h 493"/>
                <a:gd name="T14" fmla="*/ 1 w 837"/>
                <a:gd name="T15" fmla="*/ 1 h 4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37"/>
                <a:gd name="T25" fmla="*/ 0 h 493"/>
                <a:gd name="T26" fmla="*/ 837 w 837"/>
                <a:gd name="T27" fmla="*/ 493 h 49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37" h="493">
                  <a:moveTo>
                    <a:pt x="823" y="493"/>
                  </a:moveTo>
                  <a:cubicBezTo>
                    <a:pt x="821" y="493"/>
                    <a:pt x="819" y="493"/>
                    <a:pt x="817" y="49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4"/>
                  </a:cubicBezTo>
                  <a:cubicBezTo>
                    <a:pt x="829" y="471"/>
                    <a:pt x="829" y="471"/>
                    <a:pt x="829" y="471"/>
                  </a:cubicBezTo>
                  <a:cubicBezTo>
                    <a:pt x="835" y="474"/>
                    <a:pt x="837" y="482"/>
                    <a:pt x="833" y="487"/>
                  </a:cubicBezTo>
                  <a:cubicBezTo>
                    <a:pt x="831" y="491"/>
                    <a:pt x="827" y="493"/>
                    <a:pt x="823" y="49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75" name="Freeform 2314">
              <a:extLst>
                <a:ext uri="{FF2B5EF4-FFF2-40B4-BE49-F238E27FC236}">
                  <a16:creationId xmlns:a16="http://schemas.microsoft.com/office/drawing/2014/main" id="{8A44A35F-DB3C-4EBE-A182-28A6F23EB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" y="3363"/>
              <a:ext cx="96" cy="58"/>
            </a:xfrm>
            <a:custGeom>
              <a:avLst/>
              <a:gdLst>
                <a:gd name="T0" fmla="*/ 1 w 345"/>
                <a:gd name="T1" fmla="*/ 0 h 209"/>
                <a:gd name="T2" fmla="*/ 1 w 345"/>
                <a:gd name="T3" fmla="*/ 0 h 209"/>
                <a:gd name="T4" fmla="*/ 0 w 345"/>
                <a:gd name="T5" fmla="*/ 0 h 209"/>
                <a:gd name="T6" fmla="*/ 0 w 345"/>
                <a:gd name="T7" fmla="*/ 0 h 209"/>
                <a:gd name="T8" fmla="*/ 0 w 345"/>
                <a:gd name="T9" fmla="*/ 0 h 209"/>
                <a:gd name="T10" fmla="*/ 1 w 345"/>
                <a:gd name="T11" fmla="*/ 0 h 209"/>
                <a:gd name="T12" fmla="*/ 1 w 345"/>
                <a:gd name="T13" fmla="*/ 0 h 209"/>
                <a:gd name="T14" fmla="*/ 1 w 345"/>
                <a:gd name="T15" fmla="*/ 0 h 2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5"/>
                <a:gd name="T25" fmla="*/ 0 h 209"/>
                <a:gd name="T26" fmla="*/ 345 w 345"/>
                <a:gd name="T27" fmla="*/ 209 h 2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5" h="209">
                  <a:moveTo>
                    <a:pt x="331" y="209"/>
                  </a:moveTo>
                  <a:cubicBezTo>
                    <a:pt x="329" y="209"/>
                    <a:pt x="327" y="209"/>
                    <a:pt x="325" y="207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337" y="187"/>
                    <a:pt x="337" y="187"/>
                    <a:pt x="337" y="187"/>
                  </a:cubicBezTo>
                  <a:cubicBezTo>
                    <a:pt x="343" y="190"/>
                    <a:pt x="345" y="197"/>
                    <a:pt x="341" y="203"/>
                  </a:cubicBezTo>
                  <a:cubicBezTo>
                    <a:pt x="339" y="207"/>
                    <a:pt x="335" y="209"/>
                    <a:pt x="331" y="20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76" name="Freeform 2315">
              <a:extLst>
                <a:ext uri="{FF2B5EF4-FFF2-40B4-BE49-F238E27FC236}">
                  <a16:creationId xmlns:a16="http://schemas.microsoft.com/office/drawing/2014/main" id="{0A51BFE3-4760-4AC7-AD80-DCE061768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" y="3393"/>
              <a:ext cx="96" cy="58"/>
            </a:xfrm>
            <a:custGeom>
              <a:avLst/>
              <a:gdLst>
                <a:gd name="T0" fmla="*/ 1 w 345"/>
                <a:gd name="T1" fmla="*/ 0 h 209"/>
                <a:gd name="T2" fmla="*/ 1 w 345"/>
                <a:gd name="T3" fmla="*/ 0 h 209"/>
                <a:gd name="T4" fmla="*/ 0 w 345"/>
                <a:gd name="T5" fmla="*/ 0 h 209"/>
                <a:gd name="T6" fmla="*/ 0 w 345"/>
                <a:gd name="T7" fmla="*/ 0 h 209"/>
                <a:gd name="T8" fmla="*/ 0 w 345"/>
                <a:gd name="T9" fmla="*/ 0 h 209"/>
                <a:gd name="T10" fmla="*/ 1 w 345"/>
                <a:gd name="T11" fmla="*/ 0 h 209"/>
                <a:gd name="T12" fmla="*/ 1 w 345"/>
                <a:gd name="T13" fmla="*/ 0 h 209"/>
                <a:gd name="T14" fmla="*/ 1 w 345"/>
                <a:gd name="T15" fmla="*/ 0 h 2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5"/>
                <a:gd name="T25" fmla="*/ 0 h 209"/>
                <a:gd name="T26" fmla="*/ 345 w 345"/>
                <a:gd name="T27" fmla="*/ 209 h 2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5" h="209">
                  <a:moveTo>
                    <a:pt x="331" y="209"/>
                  </a:moveTo>
                  <a:cubicBezTo>
                    <a:pt x="329" y="209"/>
                    <a:pt x="327" y="209"/>
                    <a:pt x="325" y="207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337" y="187"/>
                    <a:pt x="337" y="187"/>
                    <a:pt x="337" y="187"/>
                  </a:cubicBezTo>
                  <a:cubicBezTo>
                    <a:pt x="343" y="190"/>
                    <a:pt x="345" y="197"/>
                    <a:pt x="341" y="203"/>
                  </a:cubicBezTo>
                  <a:cubicBezTo>
                    <a:pt x="339" y="207"/>
                    <a:pt x="335" y="209"/>
                    <a:pt x="331" y="20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77" name="Freeform 2316">
              <a:extLst>
                <a:ext uri="{FF2B5EF4-FFF2-40B4-BE49-F238E27FC236}">
                  <a16:creationId xmlns:a16="http://schemas.microsoft.com/office/drawing/2014/main" id="{7DB4FFB8-6255-4FB2-9BBA-4732E295C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" y="3424"/>
              <a:ext cx="96" cy="57"/>
            </a:xfrm>
            <a:custGeom>
              <a:avLst/>
              <a:gdLst>
                <a:gd name="T0" fmla="*/ 1 w 345"/>
                <a:gd name="T1" fmla="*/ 0 h 209"/>
                <a:gd name="T2" fmla="*/ 1 w 345"/>
                <a:gd name="T3" fmla="*/ 0 h 209"/>
                <a:gd name="T4" fmla="*/ 0 w 345"/>
                <a:gd name="T5" fmla="*/ 0 h 209"/>
                <a:gd name="T6" fmla="*/ 0 w 345"/>
                <a:gd name="T7" fmla="*/ 0 h 209"/>
                <a:gd name="T8" fmla="*/ 0 w 345"/>
                <a:gd name="T9" fmla="*/ 0 h 209"/>
                <a:gd name="T10" fmla="*/ 1 w 345"/>
                <a:gd name="T11" fmla="*/ 0 h 209"/>
                <a:gd name="T12" fmla="*/ 1 w 345"/>
                <a:gd name="T13" fmla="*/ 0 h 209"/>
                <a:gd name="T14" fmla="*/ 1 w 345"/>
                <a:gd name="T15" fmla="*/ 0 h 2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5"/>
                <a:gd name="T25" fmla="*/ 0 h 209"/>
                <a:gd name="T26" fmla="*/ 345 w 345"/>
                <a:gd name="T27" fmla="*/ 209 h 2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5" h="209">
                  <a:moveTo>
                    <a:pt x="331" y="209"/>
                  </a:moveTo>
                  <a:cubicBezTo>
                    <a:pt x="329" y="209"/>
                    <a:pt x="327" y="209"/>
                    <a:pt x="325" y="20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337" y="187"/>
                    <a:pt x="337" y="187"/>
                    <a:pt x="337" y="187"/>
                  </a:cubicBezTo>
                  <a:cubicBezTo>
                    <a:pt x="343" y="190"/>
                    <a:pt x="345" y="197"/>
                    <a:pt x="341" y="203"/>
                  </a:cubicBezTo>
                  <a:cubicBezTo>
                    <a:pt x="339" y="207"/>
                    <a:pt x="335" y="209"/>
                    <a:pt x="331" y="20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78" name="Freeform 2317">
              <a:extLst>
                <a:ext uri="{FF2B5EF4-FFF2-40B4-BE49-F238E27FC236}">
                  <a16:creationId xmlns:a16="http://schemas.microsoft.com/office/drawing/2014/main" id="{4D973771-FB4E-43B6-9322-81C9F3FC7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" y="3454"/>
              <a:ext cx="96" cy="57"/>
            </a:xfrm>
            <a:custGeom>
              <a:avLst/>
              <a:gdLst>
                <a:gd name="T0" fmla="*/ 1 w 345"/>
                <a:gd name="T1" fmla="*/ 0 h 209"/>
                <a:gd name="T2" fmla="*/ 1 w 345"/>
                <a:gd name="T3" fmla="*/ 0 h 209"/>
                <a:gd name="T4" fmla="*/ 0 w 345"/>
                <a:gd name="T5" fmla="*/ 0 h 209"/>
                <a:gd name="T6" fmla="*/ 0 w 345"/>
                <a:gd name="T7" fmla="*/ 0 h 209"/>
                <a:gd name="T8" fmla="*/ 0 w 345"/>
                <a:gd name="T9" fmla="*/ 0 h 209"/>
                <a:gd name="T10" fmla="*/ 1 w 345"/>
                <a:gd name="T11" fmla="*/ 0 h 209"/>
                <a:gd name="T12" fmla="*/ 1 w 345"/>
                <a:gd name="T13" fmla="*/ 0 h 209"/>
                <a:gd name="T14" fmla="*/ 1 w 345"/>
                <a:gd name="T15" fmla="*/ 0 h 2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5"/>
                <a:gd name="T25" fmla="*/ 0 h 209"/>
                <a:gd name="T26" fmla="*/ 345 w 345"/>
                <a:gd name="T27" fmla="*/ 209 h 2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5" h="209">
                  <a:moveTo>
                    <a:pt x="331" y="209"/>
                  </a:moveTo>
                  <a:cubicBezTo>
                    <a:pt x="329" y="209"/>
                    <a:pt x="327" y="209"/>
                    <a:pt x="325" y="20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4"/>
                  </a:cubicBezTo>
                  <a:cubicBezTo>
                    <a:pt x="337" y="187"/>
                    <a:pt x="337" y="187"/>
                    <a:pt x="337" y="187"/>
                  </a:cubicBezTo>
                  <a:cubicBezTo>
                    <a:pt x="343" y="190"/>
                    <a:pt x="345" y="198"/>
                    <a:pt x="341" y="203"/>
                  </a:cubicBezTo>
                  <a:cubicBezTo>
                    <a:pt x="339" y="207"/>
                    <a:pt x="335" y="209"/>
                    <a:pt x="331" y="20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79" name="Freeform 2318">
              <a:extLst>
                <a:ext uri="{FF2B5EF4-FFF2-40B4-BE49-F238E27FC236}">
                  <a16:creationId xmlns:a16="http://schemas.microsoft.com/office/drawing/2014/main" id="{1416BF33-DDC7-412F-98DB-EE1475BD3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" y="3306"/>
              <a:ext cx="150" cy="88"/>
            </a:xfrm>
            <a:custGeom>
              <a:avLst/>
              <a:gdLst>
                <a:gd name="T0" fmla="*/ 1 w 540"/>
                <a:gd name="T1" fmla="*/ 1 h 321"/>
                <a:gd name="T2" fmla="*/ 1 w 540"/>
                <a:gd name="T3" fmla="*/ 1 h 321"/>
                <a:gd name="T4" fmla="*/ 0 w 540"/>
                <a:gd name="T5" fmla="*/ 0 h 321"/>
                <a:gd name="T6" fmla="*/ 0 w 540"/>
                <a:gd name="T7" fmla="*/ 0 h 321"/>
                <a:gd name="T8" fmla="*/ 0 w 540"/>
                <a:gd name="T9" fmla="*/ 0 h 321"/>
                <a:gd name="T10" fmla="*/ 1 w 540"/>
                <a:gd name="T11" fmla="*/ 1 h 321"/>
                <a:gd name="T12" fmla="*/ 1 w 540"/>
                <a:gd name="T13" fmla="*/ 1 h 321"/>
                <a:gd name="T14" fmla="*/ 1 w 540"/>
                <a:gd name="T15" fmla="*/ 1 h 3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0"/>
                <a:gd name="T25" fmla="*/ 0 h 321"/>
                <a:gd name="T26" fmla="*/ 540 w 540"/>
                <a:gd name="T27" fmla="*/ 321 h 3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0" h="321">
                  <a:moveTo>
                    <a:pt x="526" y="321"/>
                  </a:moveTo>
                  <a:cubicBezTo>
                    <a:pt x="524" y="321"/>
                    <a:pt x="522" y="321"/>
                    <a:pt x="520" y="320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3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532" y="299"/>
                    <a:pt x="532" y="299"/>
                    <a:pt x="532" y="299"/>
                  </a:cubicBezTo>
                  <a:cubicBezTo>
                    <a:pt x="538" y="302"/>
                    <a:pt x="540" y="310"/>
                    <a:pt x="536" y="315"/>
                  </a:cubicBezTo>
                  <a:cubicBezTo>
                    <a:pt x="534" y="319"/>
                    <a:pt x="530" y="321"/>
                    <a:pt x="526" y="32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80" name="Freeform 2319">
              <a:extLst>
                <a:ext uri="{FF2B5EF4-FFF2-40B4-BE49-F238E27FC236}">
                  <a16:creationId xmlns:a16="http://schemas.microsoft.com/office/drawing/2014/main" id="{AD3D8DCE-B67D-4536-B876-45EDE4F17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" y="3336"/>
              <a:ext cx="150" cy="88"/>
            </a:xfrm>
            <a:custGeom>
              <a:avLst/>
              <a:gdLst>
                <a:gd name="T0" fmla="*/ 1 w 540"/>
                <a:gd name="T1" fmla="*/ 1 h 321"/>
                <a:gd name="T2" fmla="*/ 1 w 540"/>
                <a:gd name="T3" fmla="*/ 1 h 321"/>
                <a:gd name="T4" fmla="*/ 0 w 540"/>
                <a:gd name="T5" fmla="*/ 0 h 321"/>
                <a:gd name="T6" fmla="*/ 0 w 540"/>
                <a:gd name="T7" fmla="*/ 0 h 321"/>
                <a:gd name="T8" fmla="*/ 0 w 540"/>
                <a:gd name="T9" fmla="*/ 0 h 321"/>
                <a:gd name="T10" fmla="*/ 1 w 540"/>
                <a:gd name="T11" fmla="*/ 1 h 321"/>
                <a:gd name="T12" fmla="*/ 1 w 540"/>
                <a:gd name="T13" fmla="*/ 1 h 321"/>
                <a:gd name="T14" fmla="*/ 1 w 540"/>
                <a:gd name="T15" fmla="*/ 1 h 3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0"/>
                <a:gd name="T25" fmla="*/ 0 h 321"/>
                <a:gd name="T26" fmla="*/ 540 w 540"/>
                <a:gd name="T27" fmla="*/ 321 h 3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0" h="321">
                  <a:moveTo>
                    <a:pt x="526" y="321"/>
                  </a:moveTo>
                  <a:cubicBezTo>
                    <a:pt x="524" y="321"/>
                    <a:pt x="522" y="321"/>
                    <a:pt x="520" y="320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3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532" y="299"/>
                    <a:pt x="532" y="299"/>
                    <a:pt x="532" y="299"/>
                  </a:cubicBezTo>
                  <a:cubicBezTo>
                    <a:pt x="538" y="302"/>
                    <a:pt x="540" y="310"/>
                    <a:pt x="536" y="315"/>
                  </a:cubicBezTo>
                  <a:cubicBezTo>
                    <a:pt x="534" y="319"/>
                    <a:pt x="530" y="321"/>
                    <a:pt x="526" y="32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81" name="Freeform 2320">
              <a:extLst>
                <a:ext uri="{FF2B5EF4-FFF2-40B4-BE49-F238E27FC236}">
                  <a16:creationId xmlns:a16="http://schemas.microsoft.com/office/drawing/2014/main" id="{BBDA4E11-64AE-451C-9D43-4FD48DA0AF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1" y="3416"/>
              <a:ext cx="370" cy="244"/>
            </a:xfrm>
            <a:custGeom>
              <a:avLst/>
              <a:gdLst>
                <a:gd name="T0" fmla="*/ 2 w 1340"/>
                <a:gd name="T1" fmla="*/ 1 h 886"/>
                <a:gd name="T2" fmla="*/ 2 w 1340"/>
                <a:gd name="T3" fmla="*/ 1 h 886"/>
                <a:gd name="T4" fmla="*/ 0 w 1340"/>
                <a:gd name="T5" fmla="*/ 0 h 886"/>
                <a:gd name="T6" fmla="*/ 0 w 1340"/>
                <a:gd name="T7" fmla="*/ 0 h 886"/>
                <a:gd name="T8" fmla="*/ 0 w 1340"/>
                <a:gd name="T9" fmla="*/ 0 h 886"/>
                <a:gd name="T10" fmla="*/ 0 w 1340"/>
                <a:gd name="T11" fmla="*/ 0 h 886"/>
                <a:gd name="T12" fmla="*/ 1 w 1340"/>
                <a:gd name="T13" fmla="*/ 0 h 886"/>
                <a:gd name="T14" fmla="*/ 1 w 1340"/>
                <a:gd name="T15" fmla="*/ 0 h 886"/>
                <a:gd name="T16" fmla="*/ 1 w 1340"/>
                <a:gd name="T17" fmla="*/ 0 h 886"/>
                <a:gd name="T18" fmla="*/ 1 w 1340"/>
                <a:gd name="T19" fmla="*/ 0 h 886"/>
                <a:gd name="T20" fmla="*/ 1 w 1340"/>
                <a:gd name="T21" fmla="*/ 0 h 886"/>
                <a:gd name="T22" fmla="*/ 1 w 1340"/>
                <a:gd name="T23" fmla="*/ 1 h 886"/>
                <a:gd name="T24" fmla="*/ 1 w 1340"/>
                <a:gd name="T25" fmla="*/ 1 h 886"/>
                <a:gd name="T26" fmla="*/ 1 w 1340"/>
                <a:gd name="T27" fmla="*/ 1 h 886"/>
                <a:gd name="T28" fmla="*/ 2 w 1340"/>
                <a:gd name="T29" fmla="*/ 1 h 886"/>
                <a:gd name="T30" fmla="*/ 2 w 1340"/>
                <a:gd name="T31" fmla="*/ 1 h 886"/>
                <a:gd name="T32" fmla="*/ 2 w 1340"/>
                <a:gd name="T33" fmla="*/ 1 h 886"/>
                <a:gd name="T34" fmla="*/ 2 w 1340"/>
                <a:gd name="T35" fmla="*/ 1 h 886"/>
                <a:gd name="T36" fmla="*/ 0 w 1340"/>
                <a:gd name="T37" fmla="*/ 0 h 886"/>
                <a:gd name="T38" fmla="*/ 2 w 1340"/>
                <a:gd name="T39" fmla="*/ 1 h 886"/>
                <a:gd name="T40" fmla="*/ 2 w 1340"/>
                <a:gd name="T41" fmla="*/ 1 h 886"/>
                <a:gd name="T42" fmla="*/ 1 w 1340"/>
                <a:gd name="T43" fmla="*/ 1 h 886"/>
                <a:gd name="T44" fmla="*/ 1 w 1340"/>
                <a:gd name="T45" fmla="*/ 1 h 886"/>
                <a:gd name="T46" fmla="*/ 1 w 1340"/>
                <a:gd name="T47" fmla="*/ 1 h 886"/>
                <a:gd name="T48" fmla="*/ 1 w 1340"/>
                <a:gd name="T49" fmla="*/ 0 h 886"/>
                <a:gd name="T50" fmla="*/ 1 w 1340"/>
                <a:gd name="T51" fmla="*/ 0 h 886"/>
                <a:gd name="T52" fmla="*/ 1 w 1340"/>
                <a:gd name="T53" fmla="*/ 0 h 886"/>
                <a:gd name="T54" fmla="*/ 1 w 1340"/>
                <a:gd name="T55" fmla="*/ 0 h 886"/>
                <a:gd name="T56" fmla="*/ 1 w 1340"/>
                <a:gd name="T57" fmla="*/ 0 h 886"/>
                <a:gd name="T58" fmla="*/ 1 w 1340"/>
                <a:gd name="T59" fmla="*/ 0 h 886"/>
                <a:gd name="T60" fmla="*/ 0 w 1340"/>
                <a:gd name="T61" fmla="*/ 0 h 886"/>
                <a:gd name="T62" fmla="*/ 0 w 1340"/>
                <a:gd name="T63" fmla="*/ 0 h 88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40"/>
                <a:gd name="T97" fmla="*/ 0 h 886"/>
                <a:gd name="T98" fmla="*/ 1340 w 1340"/>
                <a:gd name="T99" fmla="*/ 886 h 88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40" h="886">
                  <a:moveTo>
                    <a:pt x="1327" y="886"/>
                  </a:moveTo>
                  <a:cubicBezTo>
                    <a:pt x="1325" y="886"/>
                    <a:pt x="1323" y="886"/>
                    <a:pt x="1321" y="884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4" y="124"/>
                    <a:pt x="2" y="121"/>
                    <a:pt x="1" y="117"/>
                  </a:cubicBezTo>
                  <a:cubicBezTo>
                    <a:pt x="0" y="113"/>
                    <a:pt x="2" y="110"/>
                    <a:pt x="4" y="107"/>
                  </a:cubicBezTo>
                  <a:cubicBezTo>
                    <a:pt x="57" y="49"/>
                    <a:pt x="128" y="0"/>
                    <a:pt x="249" y="69"/>
                  </a:cubicBezTo>
                  <a:cubicBezTo>
                    <a:pt x="289" y="92"/>
                    <a:pt x="316" y="121"/>
                    <a:pt x="343" y="149"/>
                  </a:cubicBezTo>
                  <a:cubicBezTo>
                    <a:pt x="365" y="173"/>
                    <a:pt x="386" y="195"/>
                    <a:pt x="412" y="210"/>
                  </a:cubicBezTo>
                  <a:cubicBezTo>
                    <a:pt x="443" y="228"/>
                    <a:pt x="459" y="220"/>
                    <a:pt x="479" y="209"/>
                  </a:cubicBezTo>
                  <a:cubicBezTo>
                    <a:pt x="500" y="198"/>
                    <a:pt x="527" y="184"/>
                    <a:pt x="568" y="207"/>
                  </a:cubicBezTo>
                  <a:cubicBezTo>
                    <a:pt x="569" y="207"/>
                    <a:pt x="569" y="207"/>
                    <a:pt x="570" y="208"/>
                  </a:cubicBezTo>
                  <a:cubicBezTo>
                    <a:pt x="595" y="222"/>
                    <a:pt x="615" y="245"/>
                    <a:pt x="634" y="267"/>
                  </a:cubicBezTo>
                  <a:cubicBezTo>
                    <a:pt x="653" y="289"/>
                    <a:pt x="671" y="309"/>
                    <a:pt x="693" y="322"/>
                  </a:cubicBezTo>
                  <a:cubicBezTo>
                    <a:pt x="742" y="350"/>
                    <a:pt x="782" y="330"/>
                    <a:pt x="827" y="306"/>
                  </a:cubicBezTo>
                  <a:cubicBezTo>
                    <a:pt x="876" y="281"/>
                    <a:pt x="931" y="253"/>
                    <a:pt x="1000" y="293"/>
                  </a:cubicBezTo>
                  <a:cubicBezTo>
                    <a:pt x="1167" y="389"/>
                    <a:pt x="1302" y="759"/>
                    <a:pt x="1339" y="870"/>
                  </a:cubicBezTo>
                  <a:cubicBezTo>
                    <a:pt x="1340" y="875"/>
                    <a:pt x="1339" y="880"/>
                    <a:pt x="1335" y="883"/>
                  </a:cubicBezTo>
                  <a:cubicBezTo>
                    <a:pt x="1333" y="885"/>
                    <a:pt x="1330" y="886"/>
                    <a:pt x="1327" y="886"/>
                  </a:cubicBezTo>
                  <a:close/>
                  <a:moveTo>
                    <a:pt x="32" y="112"/>
                  </a:moveTo>
                  <a:cubicBezTo>
                    <a:pt x="1306" y="848"/>
                    <a:pt x="1306" y="848"/>
                    <a:pt x="1306" y="848"/>
                  </a:cubicBezTo>
                  <a:cubicBezTo>
                    <a:pt x="1230" y="630"/>
                    <a:pt x="1110" y="384"/>
                    <a:pt x="988" y="314"/>
                  </a:cubicBezTo>
                  <a:cubicBezTo>
                    <a:pt x="931" y="280"/>
                    <a:pt x="886" y="303"/>
                    <a:pt x="838" y="328"/>
                  </a:cubicBezTo>
                  <a:cubicBezTo>
                    <a:pt x="791" y="352"/>
                    <a:pt x="741" y="377"/>
                    <a:pt x="681" y="342"/>
                  </a:cubicBezTo>
                  <a:cubicBezTo>
                    <a:pt x="655" y="328"/>
                    <a:pt x="635" y="305"/>
                    <a:pt x="616" y="283"/>
                  </a:cubicBezTo>
                  <a:cubicBezTo>
                    <a:pt x="597" y="261"/>
                    <a:pt x="580" y="241"/>
                    <a:pt x="558" y="228"/>
                  </a:cubicBezTo>
                  <a:cubicBezTo>
                    <a:pt x="557" y="228"/>
                    <a:pt x="558" y="228"/>
                    <a:pt x="558" y="229"/>
                  </a:cubicBezTo>
                  <a:cubicBezTo>
                    <a:pt x="558" y="228"/>
                    <a:pt x="557" y="228"/>
                    <a:pt x="557" y="228"/>
                  </a:cubicBezTo>
                  <a:cubicBezTo>
                    <a:pt x="527" y="211"/>
                    <a:pt x="511" y="219"/>
                    <a:pt x="490" y="230"/>
                  </a:cubicBezTo>
                  <a:cubicBezTo>
                    <a:pt x="469" y="241"/>
                    <a:pt x="442" y="256"/>
                    <a:pt x="400" y="231"/>
                  </a:cubicBezTo>
                  <a:cubicBezTo>
                    <a:pt x="371" y="214"/>
                    <a:pt x="348" y="191"/>
                    <a:pt x="325" y="166"/>
                  </a:cubicBezTo>
                  <a:cubicBezTo>
                    <a:pt x="300" y="139"/>
                    <a:pt x="274" y="112"/>
                    <a:pt x="237" y="90"/>
                  </a:cubicBezTo>
                  <a:cubicBezTo>
                    <a:pt x="138" y="33"/>
                    <a:pt x="79" y="65"/>
                    <a:pt x="32" y="11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82" name="Freeform 2321">
              <a:extLst>
                <a:ext uri="{FF2B5EF4-FFF2-40B4-BE49-F238E27FC236}">
                  <a16:creationId xmlns:a16="http://schemas.microsoft.com/office/drawing/2014/main" id="{10A59EEC-3056-47B7-95F0-BB1AFF01F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" y="2927"/>
              <a:ext cx="24" cy="35"/>
            </a:xfrm>
            <a:custGeom>
              <a:avLst/>
              <a:gdLst>
                <a:gd name="T0" fmla="*/ 0 w 86"/>
                <a:gd name="T1" fmla="*/ 0 h 126"/>
                <a:gd name="T2" fmla="*/ 0 w 86"/>
                <a:gd name="T3" fmla="*/ 0 h 126"/>
                <a:gd name="T4" fmla="*/ 0 w 86"/>
                <a:gd name="T5" fmla="*/ 0 h 126"/>
                <a:gd name="T6" fmla="*/ 0 w 86"/>
                <a:gd name="T7" fmla="*/ 0 h 126"/>
                <a:gd name="T8" fmla="*/ 0 w 86"/>
                <a:gd name="T9" fmla="*/ 0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126"/>
                <a:gd name="T17" fmla="*/ 86 w 86"/>
                <a:gd name="T18" fmla="*/ 126 h 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126">
                  <a:moveTo>
                    <a:pt x="43" y="13"/>
                  </a:moveTo>
                  <a:cubicBezTo>
                    <a:pt x="67" y="27"/>
                    <a:pt x="86" y="60"/>
                    <a:pt x="86" y="88"/>
                  </a:cubicBezTo>
                  <a:cubicBezTo>
                    <a:pt x="86" y="115"/>
                    <a:pt x="67" y="126"/>
                    <a:pt x="43" y="112"/>
                  </a:cubicBezTo>
                  <a:cubicBezTo>
                    <a:pt x="20" y="99"/>
                    <a:pt x="0" y="66"/>
                    <a:pt x="0" y="38"/>
                  </a:cubicBezTo>
                  <a:cubicBezTo>
                    <a:pt x="0" y="11"/>
                    <a:pt x="20" y="0"/>
                    <a:pt x="43" y="13"/>
                  </a:cubicBez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Freeform 2322">
              <a:extLst>
                <a:ext uri="{FF2B5EF4-FFF2-40B4-BE49-F238E27FC236}">
                  <a16:creationId xmlns:a16="http://schemas.microsoft.com/office/drawing/2014/main" id="{94C76A25-0B34-4318-8632-AAB426239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" y="2902"/>
              <a:ext cx="25" cy="36"/>
            </a:xfrm>
            <a:custGeom>
              <a:avLst/>
              <a:gdLst>
                <a:gd name="T0" fmla="*/ 43 w 86"/>
                <a:gd name="T1" fmla="*/ 14 h 127"/>
                <a:gd name="T2" fmla="*/ 86 w 86"/>
                <a:gd name="T3" fmla="*/ 88 h 127"/>
                <a:gd name="T4" fmla="*/ 43 w 86"/>
                <a:gd name="T5" fmla="*/ 113 h 127"/>
                <a:gd name="T6" fmla="*/ 0 w 86"/>
                <a:gd name="T7" fmla="*/ 38 h 127"/>
                <a:gd name="T8" fmla="*/ 43 w 86"/>
                <a:gd name="T9" fmla="*/ 1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7">
                  <a:moveTo>
                    <a:pt x="43" y="14"/>
                  </a:moveTo>
                  <a:cubicBezTo>
                    <a:pt x="67" y="27"/>
                    <a:pt x="86" y="61"/>
                    <a:pt x="86" y="88"/>
                  </a:cubicBezTo>
                  <a:cubicBezTo>
                    <a:pt x="86" y="115"/>
                    <a:pt x="67" y="127"/>
                    <a:pt x="43" y="113"/>
                  </a:cubicBezTo>
                  <a:cubicBezTo>
                    <a:pt x="20" y="99"/>
                    <a:pt x="0" y="66"/>
                    <a:pt x="0" y="38"/>
                  </a:cubicBezTo>
                  <a:cubicBezTo>
                    <a:pt x="0" y="11"/>
                    <a:pt x="20" y="0"/>
                    <a:pt x="43" y="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3384" name="Freeform 2323">
              <a:extLst>
                <a:ext uri="{FF2B5EF4-FFF2-40B4-BE49-F238E27FC236}">
                  <a16:creationId xmlns:a16="http://schemas.microsoft.com/office/drawing/2014/main" id="{6911DEE3-BB1F-4A23-A340-50BB2B4AA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" y="2879"/>
              <a:ext cx="24" cy="35"/>
            </a:xfrm>
            <a:custGeom>
              <a:avLst/>
              <a:gdLst>
                <a:gd name="T0" fmla="*/ 0 w 86"/>
                <a:gd name="T1" fmla="*/ 0 h 127"/>
                <a:gd name="T2" fmla="*/ 0 w 86"/>
                <a:gd name="T3" fmla="*/ 0 h 127"/>
                <a:gd name="T4" fmla="*/ 0 w 86"/>
                <a:gd name="T5" fmla="*/ 0 h 127"/>
                <a:gd name="T6" fmla="*/ 0 w 86"/>
                <a:gd name="T7" fmla="*/ 0 h 127"/>
                <a:gd name="T8" fmla="*/ 0 w 86"/>
                <a:gd name="T9" fmla="*/ 0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127"/>
                <a:gd name="T17" fmla="*/ 86 w 86"/>
                <a:gd name="T18" fmla="*/ 127 h 1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127">
                  <a:moveTo>
                    <a:pt x="44" y="14"/>
                  </a:moveTo>
                  <a:cubicBezTo>
                    <a:pt x="67" y="28"/>
                    <a:pt x="86" y="61"/>
                    <a:pt x="86" y="88"/>
                  </a:cubicBezTo>
                  <a:cubicBezTo>
                    <a:pt x="86" y="116"/>
                    <a:pt x="67" y="127"/>
                    <a:pt x="44" y="113"/>
                  </a:cubicBezTo>
                  <a:cubicBezTo>
                    <a:pt x="20" y="99"/>
                    <a:pt x="0" y="66"/>
                    <a:pt x="0" y="39"/>
                  </a:cubicBezTo>
                  <a:cubicBezTo>
                    <a:pt x="0" y="11"/>
                    <a:pt x="20" y="0"/>
                    <a:pt x="44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85" name="Freeform 2324">
              <a:extLst>
                <a:ext uri="{FF2B5EF4-FFF2-40B4-BE49-F238E27FC236}">
                  <a16:creationId xmlns:a16="http://schemas.microsoft.com/office/drawing/2014/main" id="{628E7CB8-27DA-4756-B082-DBE0D6FE4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663"/>
              <a:ext cx="89" cy="278"/>
            </a:xfrm>
            <a:custGeom>
              <a:avLst/>
              <a:gdLst>
                <a:gd name="T0" fmla="*/ 1 w 319"/>
                <a:gd name="T1" fmla="*/ 0 h 1005"/>
                <a:gd name="T2" fmla="*/ 1 w 319"/>
                <a:gd name="T3" fmla="*/ 1 h 1005"/>
                <a:gd name="T4" fmla="*/ 0 w 319"/>
                <a:gd name="T5" fmla="*/ 1 h 1005"/>
                <a:gd name="T6" fmla="*/ 0 w 319"/>
                <a:gd name="T7" fmla="*/ 2 h 1005"/>
                <a:gd name="T8" fmla="*/ 0 w 319"/>
                <a:gd name="T9" fmla="*/ 1 h 1005"/>
                <a:gd name="T10" fmla="*/ 0 w 319"/>
                <a:gd name="T11" fmla="*/ 0 h 1005"/>
                <a:gd name="T12" fmla="*/ 1 w 319"/>
                <a:gd name="T13" fmla="*/ 0 h 10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9"/>
                <a:gd name="T22" fmla="*/ 0 h 1005"/>
                <a:gd name="T23" fmla="*/ 319 w 319"/>
                <a:gd name="T24" fmla="*/ 1005 h 10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9" h="1005">
                  <a:moveTo>
                    <a:pt x="319" y="0"/>
                  </a:moveTo>
                  <a:cubicBezTo>
                    <a:pt x="311" y="565"/>
                    <a:pt x="311" y="565"/>
                    <a:pt x="311" y="565"/>
                  </a:cubicBezTo>
                  <a:cubicBezTo>
                    <a:pt x="311" y="753"/>
                    <a:pt x="257" y="857"/>
                    <a:pt x="159" y="913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93" y="948"/>
                    <a:pt x="145" y="844"/>
                    <a:pt x="145" y="660"/>
                  </a:cubicBezTo>
                  <a:cubicBezTo>
                    <a:pt x="154" y="96"/>
                    <a:pt x="154" y="96"/>
                    <a:pt x="154" y="96"/>
                  </a:cubicBezTo>
                  <a:lnTo>
                    <a:pt x="319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86" name="Freeform 2325">
              <a:extLst>
                <a:ext uri="{FF2B5EF4-FFF2-40B4-BE49-F238E27FC236}">
                  <a16:creationId xmlns:a16="http://schemas.microsoft.com/office/drawing/2014/main" id="{9AE81B63-7C68-43E2-A247-9297906E2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6" y="3546"/>
              <a:ext cx="114" cy="144"/>
            </a:xfrm>
            <a:custGeom>
              <a:avLst/>
              <a:gdLst>
                <a:gd name="T0" fmla="*/ 1 w 410"/>
                <a:gd name="T1" fmla="*/ 1 h 520"/>
                <a:gd name="T2" fmla="*/ 0 w 410"/>
                <a:gd name="T3" fmla="*/ 1 h 520"/>
                <a:gd name="T4" fmla="*/ 0 w 410"/>
                <a:gd name="T5" fmla="*/ 0 h 520"/>
                <a:gd name="T6" fmla="*/ 0 w 410"/>
                <a:gd name="T7" fmla="*/ 0 h 520"/>
                <a:gd name="T8" fmla="*/ 1 w 410"/>
                <a:gd name="T9" fmla="*/ 1 h 5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0"/>
                <a:gd name="T16" fmla="*/ 0 h 520"/>
                <a:gd name="T17" fmla="*/ 410 w 410"/>
                <a:gd name="T18" fmla="*/ 520 h 5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0" h="520">
                  <a:moveTo>
                    <a:pt x="410" y="424"/>
                  </a:moveTo>
                  <a:cubicBezTo>
                    <a:pt x="245" y="520"/>
                    <a:pt x="245" y="520"/>
                    <a:pt x="245" y="520"/>
                  </a:cubicBezTo>
                  <a:cubicBezTo>
                    <a:pt x="125" y="415"/>
                    <a:pt x="30" y="252"/>
                    <a:pt x="0" y="96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96" y="156"/>
                    <a:pt x="290" y="320"/>
                    <a:pt x="410" y="424"/>
                  </a:cubicBez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87" name="Freeform 2326">
              <a:extLst>
                <a:ext uri="{FF2B5EF4-FFF2-40B4-BE49-F238E27FC236}">
                  <a16:creationId xmlns:a16="http://schemas.microsoft.com/office/drawing/2014/main" id="{EDE7A22B-E2B5-450A-8D97-08C197621C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" y="3443"/>
              <a:ext cx="359" cy="517"/>
            </a:xfrm>
            <a:custGeom>
              <a:avLst/>
              <a:gdLst>
                <a:gd name="T0" fmla="*/ 2 w 1301"/>
                <a:gd name="T1" fmla="*/ 1 h 1870"/>
                <a:gd name="T2" fmla="*/ 2 w 1301"/>
                <a:gd name="T3" fmla="*/ 2 h 1870"/>
                <a:gd name="T4" fmla="*/ 2 w 1301"/>
                <a:gd name="T5" fmla="*/ 3 h 1870"/>
                <a:gd name="T6" fmla="*/ 2 w 1301"/>
                <a:gd name="T7" fmla="*/ 3 h 1870"/>
                <a:gd name="T8" fmla="*/ 2 w 1301"/>
                <a:gd name="T9" fmla="*/ 3 h 1870"/>
                <a:gd name="T10" fmla="*/ 1 w 1301"/>
                <a:gd name="T11" fmla="*/ 3 h 1870"/>
                <a:gd name="T12" fmla="*/ 0 w 1301"/>
                <a:gd name="T13" fmla="*/ 1 h 1870"/>
                <a:gd name="T14" fmla="*/ 0 w 1301"/>
                <a:gd name="T15" fmla="*/ 0 h 1870"/>
                <a:gd name="T16" fmla="*/ 0 w 1301"/>
                <a:gd name="T17" fmla="*/ 0 h 1870"/>
                <a:gd name="T18" fmla="*/ 0 w 1301"/>
                <a:gd name="T19" fmla="*/ 0 h 1870"/>
                <a:gd name="T20" fmla="*/ 2 w 1301"/>
                <a:gd name="T21" fmla="*/ 1 h 1870"/>
                <a:gd name="T22" fmla="*/ 2 w 1301"/>
                <a:gd name="T23" fmla="*/ 1 h 1870"/>
                <a:gd name="T24" fmla="*/ 1 w 1301"/>
                <a:gd name="T25" fmla="*/ 2 h 1870"/>
                <a:gd name="T26" fmla="*/ 1 w 1301"/>
                <a:gd name="T27" fmla="*/ 2 h 1870"/>
                <a:gd name="T28" fmla="*/ 1 w 1301"/>
                <a:gd name="T29" fmla="*/ 2 h 1870"/>
                <a:gd name="T30" fmla="*/ 1 w 1301"/>
                <a:gd name="T31" fmla="*/ 2 h 1870"/>
                <a:gd name="T32" fmla="*/ 1 w 1301"/>
                <a:gd name="T33" fmla="*/ 1 h 1870"/>
                <a:gd name="T34" fmla="*/ 1 w 1301"/>
                <a:gd name="T35" fmla="*/ 1 h 1870"/>
                <a:gd name="T36" fmla="*/ 1 w 1301"/>
                <a:gd name="T37" fmla="*/ 1 h 1870"/>
                <a:gd name="T38" fmla="*/ 1 w 1301"/>
                <a:gd name="T39" fmla="*/ 1 h 1870"/>
                <a:gd name="T40" fmla="*/ 1 w 1301"/>
                <a:gd name="T41" fmla="*/ 1 h 1870"/>
                <a:gd name="T42" fmla="*/ 1 w 1301"/>
                <a:gd name="T43" fmla="*/ 1 h 1870"/>
                <a:gd name="T44" fmla="*/ 1 w 1301"/>
                <a:gd name="T45" fmla="*/ 2 h 1870"/>
                <a:gd name="T46" fmla="*/ 1 w 1301"/>
                <a:gd name="T47" fmla="*/ 2 h 1870"/>
                <a:gd name="T48" fmla="*/ 1 w 1301"/>
                <a:gd name="T49" fmla="*/ 2 h 1870"/>
                <a:gd name="T50" fmla="*/ 1 w 1301"/>
                <a:gd name="T51" fmla="*/ 2 h 18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01"/>
                <a:gd name="T79" fmla="*/ 0 h 1870"/>
                <a:gd name="T80" fmla="*/ 1301 w 1301"/>
                <a:gd name="T81" fmla="*/ 1870 h 18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01" h="1870">
                  <a:moveTo>
                    <a:pt x="1301" y="892"/>
                  </a:moveTo>
                  <a:cubicBezTo>
                    <a:pt x="1292" y="1456"/>
                    <a:pt x="1292" y="1456"/>
                    <a:pt x="1292" y="1456"/>
                  </a:cubicBezTo>
                  <a:cubicBezTo>
                    <a:pt x="1292" y="1640"/>
                    <a:pt x="1240" y="1744"/>
                    <a:pt x="1147" y="1801"/>
                  </a:cubicBezTo>
                  <a:cubicBezTo>
                    <a:pt x="1145" y="1802"/>
                    <a:pt x="1145" y="1802"/>
                    <a:pt x="1145" y="1802"/>
                  </a:cubicBezTo>
                  <a:cubicBezTo>
                    <a:pt x="1140" y="1805"/>
                    <a:pt x="1140" y="1805"/>
                    <a:pt x="1140" y="1805"/>
                  </a:cubicBezTo>
                  <a:cubicBezTo>
                    <a:pt x="1028" y="1870"/>
                    <a:pt x="859" y="1870"/>
                    <a:pt x="650" y="1861"/>
                  </a:cubicBezTo>
                  <a:cubicBezTo>
                    <a:pt x="262" y="1430"/>
                    <a:pt x="9" y="1121"/>
                    <a:pt x="9" y="71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100" y="169"/>
                    <a:pt x="182" y="137"/>
                    <a:pt x="224" y="55"/>
                  </a:cubicBezTo>
                  <a:cubicBezTo>
                    <a:pt x="233" y="39"/>
                    <a:pt x="240" y="20"/>
                    <a:pt x="245" y="0"/>
                  </a:cubicBezTo>
                  <a:cubicBezTo>
                    <a:pt x="1056" y="468"/>
                    <a:pt x="1056" y="468"/>
                    <a:pt x="1056" y="468"/>
                  </a:cubicBezTo>
                  <a:cubicBezTo>
                    <a:pt x="1086" y="624"/>
                    <a:pt x="1181" y="787"/>
                    <a:pt x="1301" y="892"/>
                  </a:cubicBezTo>
                  <a:close/>
                  <a:moveTo>
                    <a:pt x="871" y="1454"/>
                  </a:moveTo>
                  <a:cubicBezTo>
                    <a:pt x="871" y="1033"/>
                    <a:pt x="871" y="1033"/>
                    <a:pt x="871" y="1033"/>
                  </a:cubicBezTo>
                  <a:cubicBezTo>
                    <a:pt x="871" y="1005"/>
                    <a:pt x="852" y="972"/>
                    <a:pt x="828" y="958"/>
                  </a:cubicBezTo>
                  <a:cubicBezTo>
                    <a:pt x="812" y="948"/>
                    <a:pt x="812" y="948"/>
                    <a:pt x="812" y="948"/>
                  </a:cubicBezTo>
                  <a:cubicBezTo>
                    <a:pt x="812" y="753"/>
                    <a:pt x="812" y="753"/>
                    <a:pt x="812" y="753"/>
                  </a:cubicBezTo>
                  <a:cubicBezTo>
                    <a:pt x="812" y="639"/>
                    <a:pt x="731" y="500"/>
                    <a:pt x="633" y="443"/>
                  </a:cubicBezTo>
                  <a:cubicBezTo>
                    <a:pt x="534" y="385"/>
                    <a:pt x="453" y="432"/>
                    <a:pt x="453" y="546"/>
                  </a:cubicBezTo>
                  <a:cubicBezTo>
                    <a:pt x="453" y="742"/>
                    <a:pt x="453" y="742"/>
                    <a:pt x="453" y="742"/>
                  </a:cubicBezTo>
                  <a:cubicBezTo>
                    <a:pt x="437" y="732"/>
                    <a:pt x="437" y="732"/>
                    <a:pt x="437" y="732"/>
                  </a:cubicBezTo>
                  <a:cubicBezTo>
                    <a:pt x="413" y="718"/>
                    <a:pt x="394" y="730"/>
                    <a:pt x="394" y="757"/>
                  </a:cubicBezTo>
                  <a:cubicBezTo>
                    <a:pt x="394" y="1179"/>
                    <a:pt x="394" y="1179"/>
                    <a:pt x="394" y="1179"/>
                  </a:cubicBezTo>
                  <a:cubicBezTo>
                    <a:pt x="394" y="1206"/>
                    <a:pt x="413" y="1240"/>
                    <a:pt x="437" y="1254"/>
                  </a:cubicBezTo>
                  <a:cubicBezTo>
                    <a:pt x="828" y="1479"/>
                    <a:pt x="828" y="1479"/>
                    <a:pt x="828" y="1479"/>
                  </a:cubicBezTo>
                  <a:cubicBezTo>
                    <a:pt x="852" y="1493"/>
                    <a:pt x="871" y="1482"/>
                    <a:pt x="871" y="14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88" name="Freeform 2327">
              <a:extLst>
                <a:ext uri="{FF2B5EF4-FFF2-40B4-BE49-F238E27FC236}">
                  <a16:creationId xmlns:a16="http://schemas.microsoft.com/office/drawing/2014/main" id="{53BE6AC0-0382-4B40-A1E4-12B4B7AC8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" y="3666"/>
              <a:ext cx="199" cy="294"/>
            </a:xfrm>
            <a:custGeom>
              <a:avLst/>
              <a:gdLst>
                <a:gd name="T0" fmla="*/ 1 w 721"/>
                <a:gd name="T1" fmla="*/ 0 h 1065"/>
                <a:gd name="T2" fmla="*/ 1 w 721"/>
                <a:gd name="T3" fmla="*/ 1 h 1065"/>
                <a:gd name="T4" fmla="*/ 1 w 721"/>
                <a:gd name="T5" fmla="*/ 1 h 1065"/>
                <a:gd name="T6" fmla="*/ 1 w 721"/>
                <a:gd name="T7" fmla="*/ 1 h 1065"/>
                <a:gd name="T8" fmla="*/ 1 w 721"/>
                <a:gd name="T9" fmla="*/ 1 h 1065"/>
                <a:gd name="T10" fmla="*/ 0 w 721"/>
                <a:gd name="T11" fmla="*/ 2 h 1065"/>
                <a:gd name="T12" fmla="*/ 0 w 721"/>
                <a:gd name="T13" fmla="*/ 2 h 1065"/>
                <a:gd name="T14" fmla="*/ 1 w 721"/>
                <a:gd name="T15" fmla="*/ 2 h 1065"/>
                <a:gd name="T16" fmla="*/ 1 w 721"/>
                <a:gd name="T17" fmla="*/ 2 h 1065"/>
                <a:gd name="T18" fmla="*/ 1 w 721"/>
                <a:gd name="T19" fmla="*/ 2 h 1065"/>
                <a:gd name="T20" fmla="*/ 1 w 721"/>
                <a:gd name="T21" fmla="*/ 1 h 1065"/>
                <a:gd name="T22" fmla="*/ 1 w 721"/>
                <a:gd name="T23" fmla="*/ 0 h 1065"/>
                <a:gd name="T24" fmla="*/ 1 w 721"/>
                <a:gd name="T25" fmla="*/ 0 h 10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1"/>
                <a:gd name="T40" fmla="*/ 0 h 1065"/>
                <a:gd name="T41" fmla="*/ 721 w 721"/>
                <a:gd name="T42" fmla="*/ 1065 h 10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1" h="1065">
                  <a:moveTo>
                    <a:pt x="637" y="0"/>
                  </a:moveTo>
                  <a:cubicBezTo>
                    <a:pt x="629" y="554"/>
                    <a:pt x="629" y="554"/>
                    <a:pt x="629" y="554"/>
                  </a:cubicBezTo>
                  <a:cubicBezTo>
                    <a:pt x="629" y="746"/>
                    <a:pt x="575" y="854"/>
                    <a:pt x="477" y="914"/>
                  </a:cubicBezTo>
                  <a:cubicBezTo>
                    <a:pt x="476" y="914"/>
                    <a:pt x="476" y="914"/>
                    <a:pt x="476" y="914"/>
                  </a:cubicBezTo>
                  <a:cubicBezTo>
                    <a:pt x="471" y="917"/>
                    <a:pt x="471" y="917"/>
                    <a:pt x="471" y="917"/>
                  </a:cubicBezTo>
                  <a:cubicBezTo>
                    <a:pt x="361" y="981"/>
                    <a:pt x="199" y="985"/>
                    <a:pt x="0" y="978"/>
                  </a:cubicBezTo>
                  <a:cubicBezTo>
                    <a:pt x="23" y="1003"/>
                    <a:pt x="46" y="1029"/>
                    <a:pt x="70" y="1056"/>
                  </a:cubicBezTo>
                  <a:cubicBezTo>
                    <a:pt x="279" y="1065"/>
                    <a:pt x="448" y="1065"/>
                    <a:pt x="560" y="1000"/>
                  </a:cubicBezTo>
                  <a:cubicBezTo>
                    <a:pt x="565" y="997"/>
                    <a:pt x="565" y="997"/>
                    <a:pt x="565" y="997"/>
                  </a:cubicBezTo>
                  <a:cubicBezTo>
                    <a:pt x="567" y="996"/>
                    <a:pt x="567" y="996"/>
                    <a:pt x="567" y="996"/>
                  </a:cubicBezTo>
                  <a:cubicBezTo>
                    <a:pt x="660" y="939"/>
                    <a:pt x="712" y="835"/>
                    <a:pt x="712" y="651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691" y="61"/>
                    <a:pt x="663" y="32"/>
                    <a:pt x="637" y="0"/>
                  </a:cubicBez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89" name="Freeform 2328">
              <a:extLst>
                <a:ext uri="{FF2B5EF4-FFF2-40B4-BE49-F238E27FC236}">
                  <a16:creationId xmlns:a16="http://schemas.microsoft.com/office/drawing/2014/main" id="{2F023F72-B7F4-4655-AF2D-5204BC7C3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2" y="3417"/>
              <a:ext cx="270" cy="156"/>
            </a:xfrm>
            <a:custGeom>
              <a:avLst/>
              <a:gdLst>
                <a:gd name="T0" fmla="*/ 270 w 270"/>
                <a:gd name="T1" fmla="*/ 129 h 156"/>
                <a:gd name="T2" fmla="*/ 224 w 270"/>
                <a:gd name="T3" fmla="*/ 156 h 156"/>
                <a:gd name="T4" fmla="*/ 0 w 270"/>
                <a:gd name="T5" fmla="*/ 26 h 156"/>
                <a:gd name="T6" fmla="*/ 46 w 270"/>
                <a:gd name="T7" fmla="*/ 0 h 156"/>
                <a:gd name="T8" fmla="*/ 270 w 270"/>
                <a:gd name="T9" fmla="*/ 129 h 1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0"/>
                <a:gd name="T16" fmla="*/ 0 h 156"/>
                <a:gd name="T17" fmla="*/ 270 w 270"/>
                <a:gd name="T18" fmla="*/ 156 h 1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0" h="156">
                  <a:moveTo>
                    <a:pt x="270" y="129"/>
                  </a:moveTo>
                  <a:lnTo>
                    <a:pt x="224" y="156"/>
                  </a:lnTo>
                  <a:lnTo>
                    <a:pt x="0" y="26"/>
                  </a:lnTo>
                  <a:lnTo>
                    <a:pt x="46" y="0"/>
                  </a:lnTo>
                  <a:lnTo>
                    <a:pt x="270" y="129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Freeform 2329">
              <a:extLst>
                <a:ext uri="{FF2B5EF4-FFF2-40B4-BE49-F238E27FC236}">
                  <a16:creationId xmlns:a16="http://schemas.microsoft.com/office/drawing/2014/main" id="{4DF1B585-F831-4CCD-AA52-4F4DE475A8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3" y="3643"/>
              <a:ext cx="133" cy="213"/>
            </a:xfrm>
            <a:custGeom>
              <a:avLst/>
              <a:gdLst>
                <a:gd name="T0" fmla="*/ 239 w 477"/>
                <a:gd name="T1" fmla="*/ 406 h 775"/>
                <a:gd name="T2" fmla="*/ 285 w 477"/>
                <a:gd name="T3" fmla="*/ 379 h 775"/>
                <a:gd name="T4" fmla="*/ 239 w 477"/>
                <a:gd name="T5" fmla="*/ 299 h 775"/>
                <a:gd name="T6" fmla="*/ 192 w 477"/>
                <a:gd name="T7" fmla="*/ 326 h 775"/>
                <a:gd name="T8" fmla="*/ 239 w 477"/>
                <a:gd name="T9" fmla="*/ 406 h 775"/>
                <a:gd name="T10" fmla="*/ 477 w 477"/>
                <a:gd name="T11" fmla="*/ 315 h 775"/>
                <a:gd name="T12" fmla="*/ 477 w 477"/>
                <a:gd name="T13" fmla="*/ 736 h 775"/>
                <a:gd name="T14" fmla="*/ 434 w 477"/>
                <a:gd name="T15" fmla="*/ 761 h 775"/>
                <a:gd name="T16" fmla="*/ 43 w 477"/>
                <a:gd name="T17" fmla="*/ 536 h 775"/>
                <a:gd name="T18" fmla="*/ 0 w 477"/>
                <a:gd name="T19" fmla="*/ 461 h 775"/>
                <a:gd name="T20" fmla="*/ 0 w 477"/>
                <a:gd name="T21" fmla="*/ 39 h 775"/>
                <a:gd name="T22" fmla="*/ 43 w 477"/>
                <a:gd name="T23" fmla="*/ 14 h 775"/>
                <a:gd name="T24" fmla="*/ 434 w 477"/>
                <a:gd name="T25" fmla="*/ 240 h 775"/>
                <a:gd name="T26" fmla="*/ 477 w 477"/>
                <a:gd name="T27" fmla="*/ 315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775">
                  <a:moveTo>
                    <a:pt x="239" y="406"/>
                  </a:moveTo>
                  <a:cubicBezTo>
                    <a:pt x="264" y="421"/>
                    <a:pt x="285" y="409"/>
                    <a:pt x="285" y="379"/>
                  </a:cubicBezTo>
                  <a:cubicBezTo>
                    <a:pt x="285" y="350"/>
                    <a:pt x="264" y="314"/>
                    <a:pt x="239" y="299"/>
                  </a:cubicBezTo>
                  <a:cubicBezTo>
                    <a:pt x="213" y="285"/>
                    <a:pt x="192" y="297"/>
                    <a:pt x="192" y="326"/>
                  </a:cubicBezTo>
                  <a:cubicBezTo>
                    <a:pt x="192" y="355"/>
                    <a:pt x="213" y="391"/>
                    <a:pt x="239" y="406"/>
                  </a:cubicBezTo>
                  <a:close/>
                  <a:moveTo>
                    <a:pt x="477" y="315"/>
                  </a:moveTo>
                  <a:cubicBezTo>
                    <a:pt x="477" y="736"/>
                    <a:pt x="477" y="736"/>
                    <a:pt x="477" y="736"/>
                  </a:cubicBezTo>
                  <a:cubicBezTo>
                    <a:pt x="477" y="764"/>
                    <a:pt x="458" y="775"/>
                    <a:pt x="434" y="761"/>
                  </a:cubicBezTo>
                  <a:cubicBezTo>
                    <a:pt x="43" y="536"/>
                    <a:pt x="43" y="536"/>
                    <a:pt x="43" y="536"/>
                  </a:cubicBezTo>
                  <a:cubicBezTo>
                    <a:pt x="19" y="522"/>
                    <a:pt x="0" y="488"/>
                    <a:pt x="0" y="461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2"/>
                    <a:pt x="19" y="0"/>
                    <a:pt x="43" y="14"/>
                  </a:cubicBezTo>
                  <a:cubicBezTo>
                    <a:pt x="434" y="240"/>
                    <a:pt x="434" y="240"/>
                    <a:pt x="434" y="240"/>
                  </a:cubicBezTo>
                  <a:cubicBezTo>
                    <a:pt x="458" y="254"/>
                    <a:pt x="477" y="287"/>
                    <a:pt x="477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3391" name="Freeform 2330">
              <a:extLst>
                <a:ext uri="{FF2B5EF4-FFF2-40B4-BE49-F238E27FC236}">
                  <a16:creationId xmlns:a16="http://schemas.microsoft.com/office/drawing/2014/main" id="{81B6CD47-1160-4A63-9821-23222CD86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" y="3550"/>
              <a:ext cx="99" cy="155"/>
            </a:xfrm>
            <a:custGeom>
              <a:avLst/>
              <a:gdLst>
                <a:gd name="T0" fmla="*/ 1 w 359"/>
                <a:gd name="T1" fmla="*/ 1 h 563"/>
                <a:gd name="T2" fmla="*/ 1 w 359"/>
                <a:gd name="T3" fmla="*/ 1 h 563"/>
                <a:gd name="T4" fmla="*/ 1 w 359"/>
                <a:gd name="T5" fmla="*/ 1 h 563"/>
                <a:gd name="T6" fmla="*/ 1 w 359"/>
                <a:gd name="T7" fmla="*/ 1 h 563"/>
                <a:gd name="T8" fmla="*/ 0 w 359"/>
                <a:gd name="T9" fmla="*/ 0 h 563"/>
                <a:gd name="T10" fmla="*/ 0 w 359"/>
                <a:gd name="T11" fmla="*/ 0 h 563"/>
                <a:gd name="T12" fmla="*/ 0 w 359"/>
                <a:gd name="T13" fmla="*/ 1 h 563"/>
                <a:gd name="T14" fmla="*/ 0 w 359"/>
                <a:gd name="T15" fmla="*/ 1 h 563"/>
                <a:gd name="T16" fmla="*/ 0 w 359"/>
                <a:gd name="T17" fmla="*/ 0 h 563"/>
                <a:gd name="T18" fmla="*/ 0 w 359"/>
                <a:gd name="T19" fmla="*/ 0 h 563"/>
                <a:gd name="T20" fmla="*/ 1 w 359"/>
                <a:gd name="T21" fmla="*/ 1 h 5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59"/>
                <a:gd name="T34" fmla="*/ 0 h 563"/>
                <a:gd name="T35" fmla="*/ 359 w 359"/>
                <a:gd name="T36" fmla="*/ 563 h 5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59" h="563">
                  <a:moveTo>
                    <a:pt x="359" y="368"/>
                  </a:moveTo>
                  <a:cubicBezTo>
                    <a:pt x="359" y="563"/>
                    <a:pt x="359" y="563"/>
                    <a:pt x="359" y="563"/>
                  </a:cubicBezTo>
                  <a:cubicBezTo>
                    <a:pt x="289" y="523"/>
                    <a:pt x="289" y="523"/>
                    <a:pt x="289" y="523"/>
                  </a:cubicBezTo>
                  <a:cubicBezTo>
                    <a:pt x="289" y="328"/>
                    <a:pt x="289" y="328"/>
                    <a:pt x="289" y="328"/>
                  </a:cubicBezTo>
                  <a:cubicBezTo>
                    <a:pt x="289" y="258"/>
                    <a:pt x="240" y="172"/>
                    <a:pt x="180" y="138"/>
                  </a:cubicBezTo>
                  <a:cubicBezTo>
                    <a:pt x="119" y="103"/>
                    <a:pt x="70" y="131"/>
                    <a:pt x="70" y="201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47"/>
                    <a:pt x="81" y="0"/>
                    <a:pt x="180" y="58"/>
                  </a:cubicBezTo>
                  <a:cubicBezTo>
                    <a:pt x="278" y="115"/>
                    <a:pt x="359" y="254"/>
                    <a:pt x="359" y="368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2" name="Freeform 2331">
              <a:extLst>
                <a:ext uri="{FF2B5EF4-FFF2-40B4-BE49-F238E27FC236}">
                  <a16:creationId xmlns:a16="http://schemas.microsoft.com/office/drawing/2014/main" id="{72B86E87-2DF6-425B-A502-DED8FAB88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9" y="3578"/>
              <a:ext cx="61" cy="116"/>
            </a:xfrm>
            <a:custGeom>
              <a:avLst/>
              <a:gdLst>
                <a:gd name="T0" fmla="*/ 0 w 219"/>
                <a:gd name="T1" fmla="*/ 0 h 420"/>
                <a:gd name="T2" fmla="*/ 0 w 219"/>
                <a:gd name="T3" fmla="*/ 1 h 420"/>
                <a:gd name="T4" fmla="*/ 0 w 219"/>
                <a:gd name="T5" fmla="*/ 1 h 420"/>
                <a:gd name="T6" fmla="*/ 0 w 219"/>
                <a:gd name="T7" fmla="*/ 0 h 420"/>
                <a:gd name="T8" fmla="*/ 0 w 219"/>
                <a:gd name="T9" fmla="*/ 0 h 420"/>
                <a:gd name="T10" fmla="*/ 0 w 219"/>
                <a:gd name="T11" fmla="*/ 0 h 4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9"/>
                <a:gd name="T19" fmla="*/ 0 h 420"/>
                <a:gd name="T20" fmla="*/ 219 w 219"/>
                <a:gd name="T21" fmla="*/ 420 h 4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9" h="420">
                  <a:moveTo>
                    <a:pt x="219" y="225"/>
                  </a:moveTo>
                  <a:cubicBezTo>
                    <a:pt x="219" y="420"/>
                    <a:pt x="219" y="420"/>
                    <a:pt x="219" y="420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28"/>
                    <a:pt x="49" y="0"/>
                    <a:pt x="110" y="35"/>
                  </a:cubicBezTo>
                  <a:cubicBezTo>
                    <a:pt x="170" y="69"/>
                    <a:pt x="219" y="155"/>
                    <a:pt x="219" y="2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3" name="Freeform 2332">
              <a:extLst>
                <a:ext uri="{FF2B5EF4-FFF2-40B4-BE49-F238E27FC236}">
                  <a16:creationId xmlns:a16="http://schemas.microsoft.com/office/drawing/2014/main" id="{D5AB8284-DD94-49C6-960D-0860D190B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6" y="3721"/>
              <a:ext cx="26" cy="37"/>
            </a:xfrm>
            <a:custGeom>
              <a:avLst/>
              <a:gdLst>
                <a:gd name="T0" fmla="*/ 0 w 93"/>
                <a:gd name="T1" fmla="*/ 0 h 136"/>
                <a:gd name="T2" fmla="*/ 0 w 93"/>
                <a:gd name="T3" fmla="*/ 0 h 136"/>
                <a:gd name="T4" fmla="*/ 0 w 93"/>
                <a:gd name="T5" fmla="*/ 0 h 136"/>
                <a:gd name="T6" fmla="*/ 0 w 93"/>
                <a:gd name="T7" fmla="*/ 0 h 136"/>
                <a:gd name="T8" fmla="*/ 0 w 93"/>
                <a:gd name="T9" fmla="*/ 0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136"/>
                <a:gd name="T17" fmla="*/ 93 w 93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136">
                  <a:moveTo>
                    <a:pt x="47" y="14"/>
                  </a:moveTo>
                  <a:cubicBezTo>
                    <a:pt x="72" y="29"/>
                    <a:pt x="93" y="65"/>
                    <a:pt x="93" y="94"/>
                  </a:cubicBezTo>
                  <a:cubicBezTo>
                    <a:pt x="93" y="124"/>
                    <a:pt x="72" y="136"/>
                    <a:pt x="47" y="121"/>
                  </a:cubicBezTo>
                  <a:cubicBezTo>
                    <a:pt x="21" y="106"/>
                    <a:pt x="0" y="70"/>
                    <a:pt x="0" y="41"/>
                  </a:cubicBezTo>
                  <a:cubicBezTo>
                    <a:pt x="0" y="12"/>
                    <a:pt x="21" y="0"/>
                    <a:pt x="47" y="1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4" name="Freeform 2333">
              <a:extLst>
                <a:ext uri="{FF2B5EF4-FFF2-40B4-BE49-F238E27FC236}">
                  <a16:creationId xmlns:a16="http://schemas.microsoft.com/office/drawing/2014/main" id="{7D6C7887-2A24-4ABD-B65F-F13BEB3F5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" y="3456"/>
              <a:ext cx="61" cy="34"/>
            </a:xfrm>
            <a:custGeom>
              <a:avLst/>
              <a:gdLst>
                <a:gd name="T0" fmla="*/ 0 w 224"/>
                <a:gd name="T1" fmla="*/ 0 h 124"/>
                <a:gd name="T2" fmla="*/ 0 w 224"/>
                <a:gd name="T3" fmla="*/ 0 h 124"/>
                <a:gd name="T4" fmla="*/ 0 w 224"/>
                <a:gd name="T5" fmla="*/ 0 h 124"/>
                <a:gd name="T6" fmla="*/ 0 w 224"/>
                <a:gd name="T7" fmla="*/ 0 h 1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4"/>
                <a:gd name="T13" fmla="*/ 0 h 124"/>
                <a:gd name="T14" fmla="*/ 224 w 224"/>
                <a:gd name="T15" fmla="*/ 124 h 1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4" h="124">
                  <a:moveTo>
                    <a:pt x="166" y="0"/>
                  </a:moveTo>
                  <a:cubicBezTo>
                    <a:pt x="186" y="6"/>
                    <a:pt x="206" y="9"/>
                    <a:pt x="224" y="10"/>
                  </a:cubicBezTo>
                  <a:cubicBezTo>
                    <a:pt x="182" y="92"/>
                    <a:pt x="100" y="124"/>
                    <a:pt x="0" y="96"/>
                  </a:cubicBezTo>
                  <a:lnTo>
                    <a:pt x="166" y="0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5" name="Freeform 2334">
              <a:extLst>
                <a:ext uri="{FF2B5EF4-FFF2-40B4-BE49-F238E27FC236}">
                  <a16:creationId xmlns:a16="http://schemas.microsoft.com/office/drawing/2014/main" id="{5666268D-E914-49EA-BD2D-332F8650F5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1" y="3440"/>
              <a:ext cx="366" cy="522"/>
            </a:xfrm>
            <a:custGeom>
              <a:avLst/>
              <a:gdLst>
                <a:gd name="T0" fmla="*/ 1 w 1325"/>
                <a:gd name="T1" fmla="*/ 3 h 1890"/>
                <a:gd name="T2" fmla="*/ 1 w 1325"/>
                <a:gd name="T3" fmla="*/ 3 h 1890"/>
                <a:gd name="T4" fmla="*/ 1 w 1325"/>
                <a:gd name="T5" fmla="*/ 3 h 1890"/>
                <a:gd name="T6" fmla="*/ 0 w 1325"/>
                <a:gd name="T7" fmla="*/ 1 h 1890"/>
                <a:gd name="T8" fmla="*/ 0 w 1325"/>
                <a:gd name="T9" fmla="*/ 0 h 1890"/>
                <a:gd name="T10" fmla="*/ 0 w 1325"/>
                <a:gd name="T11" fmla="*/ 0 h 1890"/>
                <a:gd name="T12" fmla="*/ 0 w 1325"/>
                <a:gd name="T13" fmla="*/ 0 h 1890"/>
                <a:gd name="T14" fmla="*/ 0 w 1325"/>
                <a:gd name="T15" fmla="*/ 0 h 1890"/>
                <a:gd name="T16" fmla="*/ 0 w 1325"/>
                <a:gd name="T17" fmla="*/ 0 h 1890"/>
                <a:gd name="T18" fmla="*/ 0 w 1325"/>
                <a:gd name="T19" fmla="*/ 0 h 1890"/>
                <a:gd name="T20" fmla="*/ 1 w 1325"/>
                <a:gd name="T21" fmla="*/ 0 h 1890"/>
                <a:gd name="T22" fmla="*/ 2 w 1325"/>
                <a:gd name="T23" fmla="*/ 1 h 1890"/>
                <a:gd name="T24" fmla="*/ 2 w 1325"/>
                <a:gd name="T25" fmla="*/ 1 h 1890"/>
                <a:gd name="T26" fmla="*/ 2 w 1325"/>
                <a:gd name="T27" fmla="*/ 1 h 1890"/>
                <a:gd name="T28" fmla="*/ 2 w 1325"/>
                <a:gd name="T29" fmla="*/ 1 h 1890"/>
                <a:gd name="T30" fmla="*/ 2 w 1325"/>
                <a:gd name="T31" fmla="*/ 2 h 1890"/>
                <a:gd name="T32" fmla="*/ 2 w 1325"/>
                <a:gd name="T33" fmla="*/ 3 h 1890"/>
                <a:gd name="T34" fmla="*/ 2 w 1325"/>
                <a:gd name="T35" fmla="*/ 3 h 1890"/>
                <a:gd name="T36" fmla="*/ 2 w 1325"/>
                <a:gd name="T37" fmla="*/ 3 h 1890"/>
                <a:gd name="T38" fmla="*/ 1 w 1325"/>
                <a:gd name="T39" fmla="*/ 3 h 1890"/>
                <a:gd name="T40" fmla="*/ 1 w 1325"/>
                <a:gd name="T41" fmla="*/ 3 h 1890"/>
                <a:gd name="T42" fmla="*/ 2 w 1325"/>
                <a:gd name="T43" fmla="*/ 3 h 1890"/>
                <a:gd name="T44" fmla="*/ 2 w 1325"/>
                <a:gd name="T45" fmla="*/ 3 h 1890"/>
                <a:gd name="T46" fmla="*/ 2 w 1325"/>
                <a:gd name="T47" fmla="*/ 3 h 1890"/>
                <a:gd name="T48" fmla="*/ 2 w 1325"/>
                <a:gd name="T49" fmla="*/ 2 h 1890"/>
                <a:gd name="T50" fmla="*/ 2 w 1325"/>
                <a:gd name="T51" fmla="*/ 1 h 1890"/>
                <a:gd name="T52" fmla="*/ 2 w 1325"/>
                <a:gd name="T53" fmla="*/ 1 h 1890"/>
                <a:gd name="T54" fmla="*/ 1 w 1325"/>
                <a:gd name="T55" fmla="*/ 0 h 1890"/>
                <a:gd name="T56" fmla="*/ 0 w 1325"/>
                <a:gd name="T57" fmla="*/ 0 h 1890"/>
                <a:gd name="T58" fmla="*/ 0 w 1325"/>
                <a:gd name="T59" fmla="*/ 0 h 1890"/>
                <a:gd name="T60" fmla="*/ 0 w 1325"/>
                <a:gd name="T61" fmla="*/ 1 h 1890"/>
                <a:gd name="T62" fmla="*/ 1 w 1325"/>
                <a:gd name="T63" fmla="*/ 3 h 189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25"/>
                <a:gd name="T97" fmla="*/ 0 h 1890"/>
                <a:gd name="T98" fmla="*/ 1325 w 1325"/>
                <a:gd name="T99" fmla="*/ 1890 h 189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25" h="1890">
                  <a:moveTo>
                    <a:pt x="822" y="1890"/>
                  </a:moveTo>
                  <a:cubicBezTo>
                    <a:pt x="770" y="1890"/>
                    <a:pt x="716" y="1888"/>
                    <a:pt x="662" y="1886"/>
                  </a:cubicBezTo>
                  <a:cubicBezTo>
                    <a:pt x="659" y="1886"/>
                    <a:pt x="656" y="1884"/>
                    <a:pt x="654" y="1882"/>
                  </a:cubicBezTo>
                  <a:cubicBezTo>
                    <a:pt x="264" y="1450"/>
                    <a:pt x="9" y="1136"/>
                    <a:pt x="9" y="728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0"/>
                    <a:pt x="2" y="147"/>
                    <a:pt x="5" y="144"/>
                  </a:cubicBezTo>
                  <a:cubicBezTo>
                    <a:pt x="8" y="142"/>
                    <a:pt x="12" y="141"/>
                    <a:pt x="16" y="142"/>
                  </a:cubicBezTo>
                  <a:cubicBezTo>
                    <a:pt x="109" y="169"/>
                    <a:pt x="186" y="140"/>
                    <a:pt x="226" y="63"/>
                  </a:cubicBezTo>
                  <a:cubicBezTo>
                    <a:pt x="234" y="47"/>
                    <a:pt x="240" y="29"/>
                    <a:pt x="245" y="10"/>
                  </a:cubicBezTo>
                  <a:cubicBezTo>
                    <a:pt x="246" y="6"/>
                    <a:pt x="249" y="3"/>
                    <a:pt x="252" y="1"/>
                  </a:cubicBezTo>
                  <a:cubicBezTo>
                    <a:pt x="256" y="0"/>
                    <a:pt x="260" y="0"/>
                    <a:pt x="263" y="2"/>
                  </a:cubicBezTo>
                  <a:cubicBezTo>
                    <a:pt x="1074" y="470"/>
                    <a:pt x="1074" y="470"/>
                    <a:pt x="1074" y="470"/>
                  </a:cubicBezTo>
                  <a:cubicBezTo>
                    <a:pt x="1077" y="472"/>
                    <a:pt x="1079" y="475"/>
                    <a:pt x="1080" y="479"/>
                  </a:cubicBezTo>
                  <a:cubicBezTo>
                    <a:pt x="1110" y="633"/>
                    <a:pt x="1202" y="793"/>
                    <a:pt x="1321" y="896"/>
                  </a:cubicBezTo>
                  <a:cubicBezTo>
                    <a:pt x="1323" y="898"/>
                    <a:pt x="1325" y="901"/>
                    <a:pt x="1325" y="905"/>
                  </a:cubicBezTo>
                  <a:cubicBezTo>
                    <a:pt x="1316" y="1469"/>
                    <a:pt x="1316" y="1469"/>
                    <a:pt x="1316" y="1469"/>
                  </a:cubicBezTo>
                  <a:cubicBezTo>
                    <a:pt x="1316" y="1649"/>
                    <a:pt x="1268" y="1761"/>
                    <a:pt x="1165" y="1825"/>
                  </a:cubicBezTo>
                  <a:cubicBezTo>
                    <a:pt x="1164" y="1825"/>
                    <a:pt x="1163" y="1826"/>
                    <a:pt x="1161" y="1826"/>
                  </a:cubicBezTo>
                  <a:cubicBezTo>
                    <a:pt x="1160" y="1827"/>
                    <a:pt x="1159" y="1828"/>
                    <a:pt x="1158" y="1828"/>
                  </a:cubicBezTo>
                  <a:cubicBezTo>
                    <a:pt x="1073" y="1878"/>
                    <a:pt x="954" y="1890"/>
                    <a:pt x="822" y="1890"/>
                  </a:cubicBezTo>
                  <a:close/>
                  <a:moveTo>
                    <a:pt x="668" y="1862"/>
                  </a:moveTo>
                  <a:cubicBezTo>
                    <a:pt x="856" y="1871"/>
                    <a:pt x="1034" y="1872"/>
                    <a:pt x="1146" y="1808"/>
                  </a:cubicBezTo>
                  <a:cubicBezTo>
                    <a:pt x="1148" y="1807"/>
                    <a:pt x="1149" y="1806"/>
                    <a:pt x="1150" y="1806"/>
                  </a:cubicBezTo>
                  <a:cubicBezTo>
                    <a:pt x="1151" y="1805"/>
                    <a:pt x="1152" y="1805"/>
                    <a:pt x="1153" y="1804"/>
                  </a:cubicBezTo>
                  <a:cubicBezTo>
                    <a:pt x="1248" y="1746"/>
                    <a:pt x="1292" y="1639"/>
                    <a:pt x="1292" y="1469"/>
                  </a:cubicBezTo>
                  <a:cubicBezTo>
                    <a:pt x="1301" y="910"/>
                    <a:pt x="1301" y="910"/>
                    <a:pt x="1301" y="910"/>
                  </a:cubicBezTo>
                  <a:cubicBezTo>
                    <a:pt x="1182" y="805"/>
                    <a:pt x="1089" y="644"/>
                    <a:pt x="1057" y="489"/>
                  </a:cubicBezTo>
                  <a:cubicBezTo>
                    <a:pt x="264" y="31"/>
                    <a:pt x="264" y="31"/>
                    <a:pt x="264" y="31"/>
                  </a:cubicBezTo>
                  <a:cubicBezTo>
                    <a:pt x="260" y="46"/>
                    <a:pt x="254" y="60"/>
                    <a:pt x="247" y="74"/>
                  </a:cubicBezTo>
                  <a:cubicBezTo>
                    <a:pt x="204" y="157"/>
                    <a:pt x="122" y="192"/>
                    <a:pt x="25" y="169"/>
                  </a:cubicBezTo>
                  <a:cubicBezTo>
                    <a:pt x="33" y="728"/>
                    <a:pt x="33" y="728"/>
                    <a:pt x="33" y="728"/>
                  </a:cubicBezTo>
                  <a:cubicBezTo>
                    <a:pt x="33" y="1126"/>
                    <a:pt x="284" y="1436"/>
                    <a:pt x="668" y="186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6" name="Freeform 2335">
              <a:extLst>
                <a:ext uri="{FF2B5EF4-FFF2-40B4-BE49-F238E27FC236}">
                  <a16:creationId xmlns:a16="http://schemas.microsoft.com/office/drawing/2014/main" id="{AAE60B16-8629-44D9-8889-833121A20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" y="3413"/>
              <a:ext cx="345" cy="532"/>
            </a:xfrm>
            <a:custGeom>
              <a:avLst/>
              <a:gdLst>
                <a:gd name="T0" fmla="*/ 1 w 1247"/>
                <a:gd name="T1" fmla="*/ 3 h 1926"/>
                <a:gd name="T2" fmla="*/ 1 w 1247"/>
                <a:gd name="T3" fmla="*/ 3 h 1926"/>
                <a:gd name="T4" fmla="*/ 1 w 1247"/>
                <a:gd name="T5" fmla="*/ 3 h 1926"/>
                <a:gd name="T6" fmla="*/ 2 w 1247"/>
                <a:gd name="T7" fmla="*/ 3 h 1926"/>
                <a:gd name="T8" fmla="*/ 2 w 1247"/>
                <a:gd name="T9" fmla="*/ 2 h 1926"/>
                <a:gd name="T10" fmla="*/ 2 w 1247"/>
                <a:gd name="T11" fmla="*/ 1 h 1926"/>
                <a:gd name="T12" fmla="*/ 2 w 1247"/>
                <a:gd name="T13" fmla="*/ 1 h 1926"/>
                <a:gd name="T14" fmla="*/ 0 w 1247"/>
                <a:gd name="T15" fmla="*/ 0 h 1926"/>
                <a:gd name="T16" fmla="*/ 0 w 1247"/>
                <a:gd name="T17" fmla="*/ 0 h 1926"/>
                <a:gd name="T18" fmla="*/ 0 w 1247"/>
                <a:gd name="T19" fmla="*/ 0 h 1926"/>
                <a:gd name="T20" fmla="*/ 0 w 1247"/>
                <a:gd name="T21" fmla="*/ 0 h 1926"/>
                <a:gd name="T22" fmla="*/ 0 w 1247"/>
                <a:gd name="T23" fmla="*/ 0 h 1926"/>
                <a:gd name="T24" fmla="*/ 0 w 1247"/>
                <a:gd name="T25" fmla="*/ 0 h 1926"/>
                <a:gd name="T26" fmla="*/ 2 w 1247"/>
                <a:gd name="T27" fmla="*/ 1 h 1926"/>
                <a:gd name="T28" fmla="*/ 2 w 1247"/>
                <a:gd name="T29" fmla="*/ 1 h 1926"/>
                <a:gd name="T30" fmla="*/ 2 w 1247"/>
                <a:gd name="T31" fmla="*/ 1 h 1926"/>
                <a:gd name="T32" fmla="*/ 2 w 1247"/>
                <a:gd name="T33" fmla="*/ 1 h 1926"/>
                <a:gd name="T34" fmla="*/ 2 w 1247"/>
                <a:gd name="T35" fmla="*/ 2 h 1926"/>
                <a:gd name="T36" fmla="*/ 2 w 1247"/>
                <a:gd name="T37" fmla="*/ 3 h 1926"/>
                <a:gd name="T38" fmla="*/ 1 w 1247"/>
                <a:gd name="T39" fmla="*/ 3 h 1926"/>
                <a:gd name="T40" fmla="*/ 1 w 1247"/>
                <a:gd name="T41" fmla="*/ 3 h 19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47"/>
                <a:gd name="T64" fmla="*/ 0 h 1926"/>
                <a:gd name="T65" fmla="*/ 1247 w 1247"/>
                <a:gd name="T66" fmla="*/ 1926 h 192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47" h="1926">
                  <a:moveTo>
                    <a:pt x="909" y="1926"/>
                  </a:moveTo>
                  <a:cubicBezTo>
                    <a:pt x="905" y="1926"/>
                    <a:pt x="901" y="1924"/>
                    <a:pt x="899" y="1920"/>
                  </a:cubicBezTo>
                  <a:cubicBezTo>
                    <a:pt x="896" y="1914"/>
                    <a:pt x="898" y="1907"/>
                    <a:pt x="903" y="1904"/>
                  </a:cubicBezTo>
                  <a:cubicBezTo>
                    <a:pt x="1069" y="1808"/>
                    <a:pt x="1069" y="1808"/>
                    <a:pt x="1069" y="1808"/>
                  </a:cubicBezTo>
                  <a:cubicBezTo>
                    <a:pt x="1169" y="1750"/>
                    <a:pt x="1215" y="1643"/>
                    <a:pt x="1215" y="1470"/>
                  </a:cubicBezTo>
                  <a:cubicBezTo>
                    <a:pt x="1223" y="910"/>
                    <a:pt x="1223" y="910"/>
                    <a:pt x="1223" y="910"/>
                  </a:cubicBezTo>
                  <a:cubicBezTo>
                    <a:pt x="1104" y="805"/>
                    <a:pt x="1012" y="644"/>
                    <a:pt x="980" y="489"/>
                  </a:cubicBezTo>
                  <a:cubicBezTo>
                    <a:pt x="180" y="27"/>
                    <a:pt x="180" y="27"/>
                    <a:pt x="180" y="27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14" y="122"/>
                    <a:pt x="7" y="120"/>
                    <a:pt x="4" y="115"/>
                  </a:cubicBezTo>
                  <a:cubicBezTo>
                    <a:pt x="0" y="109"/>
                    <a:pt x="2" y="101"/>
                    <a:pt x="8" y="98"/>
                  </a:cubicBezTo>
                  <a:cubicBezTo>
                    <a:pt x="174" y="2"/>
                    <a:pt x="174" y="2"/>
                    <a:pt x="174" y="2"/>
                  </a:cubicBezTo>
                  <a:cubicBezTo>
                    <a:pt x="177" y="0"/>
                    <a:pt x="182" y="0"/>
                    <a:pt x="186" y="2"/>
                  </a:cubicBezTo>
                  <a:cubicBezTo>
                    <a:pt x="997" y="471"/>
                    <a:pt x="997" y="471"/>
                    <a:pt x="997" y="471"/>
                  </a:cubicBezTo>
                  <a:cubicBezTo>
                    <a:pt x="1000" y="472"/>
                    <a:pt x="1002" y="475"/>
                    <a:pt x="1002" y="479"/>
                  </a:cubicBezTo>
                  <a:cubicBezTo>
                    <a:pt x="1032" y="633"/>
                    <a:pt x="1125" y="793"/>
                    <a:pt x="1243" y="896"/>
                  </a:cubicBezTo>
                  <a:cubicBezTo>
                    <a:pt x="1246" y="898"/>
                    <a:pt x="1247" y="902"/>
                    <a:pt x="1247" y="905"/>
                  </a:cubicBezTo>
                  <a:cubicBezTo>
                    <a:pt x="1239" y="1470"/>
                    <a:pt x="1239" y="1470"/>
                    <a:pt x="1239" y="1470"/>
                  </a:cubicBezTo>
                  <a:cubicBezTo>
                    <a:pt x="1239" y="1652"/>
                    <a:pt x="1189" y="1767"/>
                    <a:pt x="1081" y="1829"/>
                  </a:cubicBezTo>
                  <a:cubicBezTo>
                    <a:pt x="915" y="1924"/>
                    <a:pt x="915" y="1924"/>
                    <a:pt x="915" y="1924"/>
                  </a:cubicBezTo>
                  <a:cubicBezTo>
                    <a:pt x="913" y="1925"/>
                    <a:pt x="911" y="1926"/>
                    <a:pt x="909" y="19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7" name="Freeform 2336">
              <a:extLst>
                <a:ext uri="{FF2B5EF4-FFF2-40B4-BE49-F238E27FC236}">
                  <a16:creationId xmlns:a16="http://schemas.microsoft.com/office/drawing/2014/main" id="{12CB09AE-BA47-46B9-BCFF-3BCD5542B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1" y="3453"/>
              <a:ext cx="69" cy="33"/>
            </a:xfrm>
            <a:custGeom>
              <a:avLst/>
              <a:gdLst>
                <a:gd name="T0" fmla="*/ 0 w 250"/>
                <a:gd name="T1" fmla="*/ 0 h 120"/>
                <a:gd name="T2" fmla="*/ 0 w 250"/>
                <a:gd name="T3" fmla="*/ 0 h 120"/>
                <a:gd name="T4" fmla="*/ 0 w 250"/>
                <a:gd name="T5" fmla="*/ 0 h 120"/>
                <a:gd name="T6" fmla="*/ 0 w 250"/>
                <a:gd name="T7" fmla="*/ 0 h 120"/>
                <a:gd name="T8" fmla="*/ 0 w 250"/>
                <a:gd name="T9" fmla="*/ 0 h 120"/>
                <a:gd name="T10" fmla="*/ 0 w 250"/>
                <a:gd name="T11" fmla="*/ 0 h 120"/>
                <a:gd name="T12" fmla="*/ 0 w 250"/>
                <a:gd name="T13" fmla="*/ 0 h 120"/>
                <a:gd name="T14" fmla="*/ 0 w 250"/>
                <a:gd name="T15" fmla="*/ 0 h 120"/>
                <a:gd name="T16" fmla="*/ 0 w 250"/>
                <a:gd name="T17" fmla="*/ 0 h 120"/>
                <a:gd name="T18" fmla="*/ 0 w 250"/>
                <a:gd name="T19" fmla="*/ 0 h 120"/>
                <a:gd name="T20" fmla="*/ 0 w 250"/>
                <a:gd name="T21" fmla="*/ 0 h 1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0"/>
                <a:gd name="T34" fmla="*/ 0 h 120"/>
                <a:gd name="T35" fmla="*/ 250 w 250"/>
                <a:gd name="T36" fmla="*/ 120 h 1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0" h="120">
                  <a:moveTo>
                    <a:pt x="13" y="120"/>
                  </a:moveTo>
                  <a:cubicBezTo>
                    <a:pt x="9" y="120"/>
                    <a:pt x="5" y="118"/>
                    <a:pt x="3" y="114"/>
                  </a:cubicBezTo>
                  <a:cubicBezTo>
                    <a:pt x="0" y="108"/>
                    <a:pt x="2" y="101"/>
                    <a:pt x="7" y="98"/>
                  </a:cubicBezTo>
                  <a:cubicBezTo>
                    <a:pt x="173" y="2"/>
                    <a:pt x="173" y="2"/>
                    <a:pt x="173" y="2"/>
                  </a:cubicBezTo>
                  <a:cubicBezTo>
                    <a:pt x="176" y="0"/>
                    <a:pt x="179" y="0"/>
                    <a:pt x="182" y="1"/>
                  </a:cubicBezTo>
                  <a:cubicBezTo>
                    <a:pt x="201" y="6"/>
                    <a:pt x="220" y="9"/>
                    <a:pt x="238" y="10"/>
                  </a:cubicBezTo>
                  <a:cubicBezTo>
                    <a:pt x="245" y="10"/>
                    <a:pt x="250" y="16"/>
                    <a:pt x="249" y="23"/>
                  </a:cubicBezTo>
                  <a:cubicBezTo>
                    <a:pt x="249" y="29"/>
                    <a:pt x="244" y="34"/>
                    <a:pt x="237" y="34"/>
                  </a:cubicBezTo>
                  <a:cubicBezTo>
                    <a:pt x="218" y="33"/>
                    <a:pt x="199" y="30"/>
                    <a:pt x="181" y="25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7" y="119"/>
                    <a:pt x="15" y="120"/>
                    <a:pt x="13" y="12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8" name="Freeform 2337">
              <a:extLst>
                <a:ext uri="{FF2B5EF4-FFF2-40B4-BE49-F238E27FC236}">
                  <a16:creationId xmlns:a16="http://schemas.microsoft.com/office/drawing/2014/main" id="{688BF052-3299-4E85-8D6E-DE4929F91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2" y="3542"/>
              <a:ext cx="54" cy="34"/>
            </a:xfrm>
            <a:custGeom>
              <a:avLst/>
              <a:gdLst>
                <a:gd name="T0" fmla="*/ 0 w 193"/>
                <a:gd name="T1" fmla="*/ 0 h 122"/>
                <a:gd name="T2" fmla="*/ 0 w 193"/>
                <a:gd name="T3" fmla="*/ 0 h 122"/>
                <a:gd name="T4" fmla="*/ 0 w 193"/>
                <a:gd name="T5" fmla="*/ 0 h 122"/>
                <a:gd name="T6" fmla="*/ 0 w 193"/>
                <a:gd name="T7" fmla="*/ 0 h 122"/>
                <a:gd name="T8" fmla="*/ 0 w 193"/>
                <a:gd name="T9" fmla="*/ 0 h 122"/>
                <a:gd name="T10" fmla="*/ 0 w 193"/>
                <a:gd name="T11" fmla="*/ 0 h 122"/>
                <a:gd name="T12" fmla="*/ 0 w 193"/>
                <a:gd name="T13" fmla="*/ 0 h 122"/>
                <a:gd name="T14" fmla="*/ 0 w 193"/>
                <a:gd name="T15" fmla="*/ 0 h 1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3"/>
                <a:gd name="T25" fmla="*/ 0 h 122"/>
                <a:gd name="T26" fmla="*/ 193 w 193"/>
                <a:gd name="T27" fmla="*/ 122 h 1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3" h="122">
                  <a:moveTo>
                    <a:pt x="14" y="122"/>
                  </a:moveTo>
                  <a:cubicBezTo>
                    <a:pt x="10" y="122"/>
                    <a:pt x="6" y="120"/>
                    <a:pt x="3" y="116"/>
                  </a:cubicBezTo>
                  <a:cubicBezTo>
                    <a:pt x="0" y="110"/>
                    <a:pt x="2" y="103"/>
                    <a:pt x="8" y="99"/>
                  </a:cubicBezTo>
                  <a:cubicBezTo>
                    <a:pt x="174" y="4"/>
                    <a:pt x="174" y="4"/>
                    <a:pt x="174" y="4"/>
                  </a:cubicBezTo>
                  <a:cubicBezTo>
                    <a:pt x="179" y="0"/>
                    <a:pt x="187" y="2"/>
                    <a:pt x="190" y="8"/>
                  </a:cubicBezTo>
                  <a:cubicBezTo>
                    <a:pt x="193" y="14"/>
                    <a:pt x="191" y="21"/>
                    <a:pt x="186" y="24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18" y="121"/>
                    <a:pt x="16" y="122"/>
                    <a:pt x="14" y="12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9" name="Freeform 2338">
              <a:extLst>
                <a:ext uri="{FF2B5EF4-FFF2-40B4-BE49-F238E27FC236}">
                  <a16:creationId xmlns:a16="http://schemas.microsoft.com/office/drawing/2014/main" id="{1F64949F-C33B-48FE-86D5-3D0E38577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0" y="3659"/>
              <a:ext cx="53" cy="34"/>
            </a:xfrm>
            <a:custGeom>
              <a:avLst/>
              <a:gdLst>
                <a:gd name="T0" fmla="*/ 0 w 193"/>
                <a:gd name="T1" fmla="*/ 0 h 122"/>
                <a:gd name="T2" fmla="*/ 0 w 193"/>
                <a:gd name="T3" fmla="*/ 0 h 122"/>
                <a:gd name="T4" fmla="*/ 0 w 193"/>
                <a:gd name="T5" fmla="*/ 0 h 122"/>
                <a:gd name="T6" fmla="*/ 0 w 193"/>
                <a:gd name="T7" fmla="*/ 0 h 122"/>
                <a:gd name="T8" fmla="*/ 0 w 193"/>
                <a:gd name="T9" fmla="*/ 0 h 122"/>
                <a:gd name="T10" fmla="*/ 0 w 193"/>
                <a:gd name="T11" fmla="*/ 0 h 122"/>
                <a:gd name="T12" fmla="*/ 0 w 193"/>
                <a:gd name="T13" fmla="*/ 0 h 122"/>
                <a:gd name="T14" fmla="*/ 0 w 193"/>
                <a:gd name="T15" fmla="*/ 0 h 1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3"/>
                <a:gd name="T25" fmla="*/ 0 h 122"/>
                <a:gd name="T26" fmla="*/ 193 w 193"/>
                <a:gd name="T27" fmla="*/ 122 h 1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3" h="122">
                  <a:moveTo>
                    <a:pt x="14" y="122"/>
                  </a:moveTo>
                  <a:cubicBezTo>
                    <a:pt x="10" y="122"/>
                    <a:pt x="5" y="119"/>
                    <a:pt x="3" y="116"/>
                  </a:cubicBezTo>
                  <a:cubicBezTo>
                    <a:pt x="0" y="110"/>
                    <a:pt x="2" y="103"/>
                    <a:pt x="8" y="99"/>
                  </a:cubicBezTo>
                  <a:cubicBezTo>
                    <a:pt x="173" y="4"/>
                    <a:pt x="173" y="4"/>
                    <a:pt x="173" y="4"/>
                  </a:cubicBezTo>
                  <a:cubicBezTo>
                    <a:pt x="179" y="0"/>
                    <a:pt x="187" y="2"/>
                    <a:pt x="190" y="8"/>
                  </a:cubicBezTo>
                  <a:cubicBezTo>
                    <a:pt x="193" y="14"/>
                    <a:pt x="191" y="21"/>
                    <a:pt x="185" y="24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18" y="121"/>
                    <a:pt x="16" y="122"/>
                    <a:pt x="14" y="12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0" name="Freeform 2339">
              <a:extLst>
                <a:ext uri="{FF2B5EF4-FFF2-40B4-BE49-F238E27FC236}">
                  <a16:creationId xmlns:a16="http://schemas.microsoft.com/office/drawing/2014/main" id="{C297B3C2-88D1-449C-8F4C-49D14E50D7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0" y="3640"/>
              <a:ext cx="139" cy="217"/>
            </a:xfrm>
            <a:custGeom>
              <a:avLst/>
              <a:gdLst>
                <a:gd name="T0" fmla="*/ 1 w 501"/>
                <a:gd name="T1" fmla="*/ 1 h 785"/>
                <a:gd name="T2" fmla="*/ 1 w 501"/>
                <a:gd name="T3" fmla="*/ 1 h 785"/>
                <a:gd name="T4" fmla="*/ 0 w 501"/>
                <a:gd name="T5" fmla="*/ 1 h 785"/>
                <a:gd name="T6" fmla="*/ 0 w 501"/>
                <a:gd name="T7" fmla="*/ 1 h 785"/>
                <a:gd name="T8" fmla="*/ 0 w 501"/>
                <a:gd name="T9" fmla="*/ 0 h 785"/>
                <a:gd name="T10" fmla="*/ 0 w 501"/>
                <a:gd name="T11" fmla="*/ 0 h 785"/>
                <a:gd name="T12" fmla="*/ 0 w 501"/>
                <a:gd name="T13" fmla="*/ 0 h 785"/>
                <a:gd name="T14" fmla="*/ 1 w 501"/>
                <a:gd name="T15" fmla="*/ 0 h 785"/>
                <a:gd name="T16" fmla="*/ 1 w 501"/>
                <a:gd name="T17" fmla="*/ 1 h 785"/>
                <a:gd name="T18" fmla="*/ 1 w 501"/>
                <a:gd name="T19" fmla="*/ 1 h 785"/>
                <a:gd name="T20" fmla="*/ 1 w 501"/>
                <a:gd name="T21" fmla="*/ 1 h 785"/>
                <a:gd name="T22" fmla="*/ 1 w 501"/>
                <a:gd name="T23" fmla="*/ 1 h 785"/>
                <a:gd name="T24" fmla="*/ 0 w 501"/>
                <a:gd name="T25" fmla="*/ 0 h 785"/>
                <a:gd name="T26" fmla="*/ 0 w 501"/>
                <a:gd name="T27" fmla="*/ 0 h 785"/>
                <a:gd name="T28" fmla="*/ 0 w 501"/>
                <a:gd name="T29" fmla="*/ 0 h 785"/>
                <a:gd name="T30" fmla="*/ 0 w 501"/>
                <a:gd name="T31" fmla="*/ 1 h 785"/>
                <a:gd name="T32" fmla="*/ 0 w 501"/>
                <a:gd name="T33" fmla="*/ 1 h 785"/>
                <a:gd name="T34" fmla="*/ 1 w 501"/>
                <a:gd name="T35" fmla="*/ 1 h 785"/>
                <a:gd name="T36" fmla="*/ 1 w 501"/>
                <a:gd name="T37" fmla="*/ 1 h 785"/>
                <a:gd name="T38" fmla="*/ 1 w 501"/>
                <a:gd name="T39" fmla="*/ 1 h 785"/>
                <a:gd name="T40" fmla="*/ 1 w 501"/>
                <a:gd name="T41" fmla="*/ 1 h 785"/>
                <a:gd name="T42" fmla="*/ 1 w 501"/>
                <a:gd name="T43" fmla="*/ 1 h 785"/>
                <a:gd name="T44" fmla="*/ 0 w 501"/>
                <a:gd name="T45" fmla="*/ 0 h 785"/>
                <a:gd name="T46" fmla="*/ 0 w 501"/>
                <a:gd name="T47" fmla="*/ 0 h 78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01"/>
                <a:gd name="T73" fmla="*/ 0 h 785"/>
                <a:gd name="T74" fmla="*/ 501 w 501"/>
                <a:gd name="T75" fmla="*/ 785 h 78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01" h="785">
                  <a:moveTo>
                    <a:pt x="465" y="785"/>
                  </a:moveTo>
                  <a:cubicBezTo>
                    <a:pt x="457" y="785"/>
                    <a:pt x="448" y="782"/>
                    <a:pt x="440" y="777"/>
                  </a:cubicBezTo>
                  <a:cubicBezTo>
                    <a:pt x="49" y="552"/>
                    <a:pt x="49" y="552"/>
                    <a:pt x="49" y="552"/>
                  </a:cubicBezTo>
                  <a:cubicBezTo>
                    <a:pt x="22" y="536"/>
                    <a:pt x="0" y="498"/>
                    <a:pt x="0" y="46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8"/>
                    <a:pt x="7" y="14"/>
                    <a:pt x="19" y="7"/>
                  </a:cubicBezTo>
                  <a:cubicBezTo>
                    <a:pt x="31" y="0"/>
                    <a:pt x="46" y="1"/>
                    <a:pt x="61" y="10"/>
                  </a:cubicBezTo>
                  <a:cubicBezTo>
                    <a:pt x="452" y="235"/>
                    <a:pt x="452" y="235"/>
                    <a:pt x="452" y="235"/>
                  </a:cubicBezTo>
                  <a:cubicBezTo>
                    <a:pt x="480" y="251"/>
                    <a:pt x="501" y="289"/>
                    <a:pt x="501" y="321"/>
                  </a:cubicBezTo>
                  <a:cubicBezTo>
                    <a:pt x="501" y="742"/>
                    <a:pt x="501" y="742"/>
                    <a:pt x="501" y="742"/>
                  </a:cubicBezTo>
                  <a:cubicBezTo>
                    <a:pt x="501" y="760"/>
                    <a:pt x="494" y="774"/>
                    <a:pt x="482" y="781"/>
                  </a:cubicBezTo>
                  <a:cubicBezTo>
                    <a:pt x="477" y="783"/>
                    <a:pt x="471" y="785"/>
                    <a:pt x="465" y="785"/>
                  </a:cubicBezTo>
                  <a:close/>
                  <a:moveTo>
                    <a:pt x="36" y="26"/>
                  </a:moveTo>
                  <a:cubicBezTo>
                    <a:pt x="34" y="26"/>
                    <a:pt x="32" y="27"/>
                    <a:pt x="31" y="28"/>
                  </a:cubicBezTo>
                  <a:cubicBezTo>
                    <a:pt x="26" y="30"/>
                    <a:pt x="24" y="37"/>
                    <a:pt x="24" y="45"/>
                  </a:cubicBezTo>
                  <a:cubicBezTo>
                    <a:pt x="24" y="467"/>
                    <a:pt x="24" y="467"/>
                    <a:pt x="24" y="467"/>
                  </a:cubicBezTo>
                  <a:cubicBezTo>
                    <a:pt x="24" y="490"/>
                    <a:pt x="41" y="519"/>
                    <a:pt x="61" y="531"/>
                  </a:cubicBezTo>
                  <a:cubicBezTo>
                    <a:pt x="452" y="757"/>
                    <a:pt x="452" y="757"/>
                    <a:pt x="452" y="757"/>
                  </a:cubicBezTo>
                  <a:cubicBezTo>
                    <a:pt x="459" y="761"/>
                    <a:pt x="466" y="762"/>
                    <a:pt x="470" y="760"/>
                  </a:cubicBezTo>
                  <a:cubicBezTo>
                    <a:pt x="475" y="757"/>
                    <a:pt x="477" y="751"/>
                    <a:pt x="477" y="742"/>
                  </a:cubicBezTo>
                  <a:cubicBezTo>
                    <a:pt x="477" y="321"/>
                    <a:pt x="477" y="321"/>
                    <a:pt x="477" y="321"/>
                  </a:cubicBezTo>
                  <a:cubicBezTo>
                    <a:pt x="477" y="297"/>
                    <a:pt x="460" y="268"/>
                    <a:pt x="440" y="256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4" y="28"/>
                    <a:pt x="40" y="26"/>
                    <a:pt x="36" y="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1" name="Freeform 2340">
              <a:extLst>
                <a:ext uri="{FF2B5EF4-FFF2-40B4-BE49-F238E27FC236}">
                  <a16:creationId xmlns:a16="http://schemas.microsoft.com/office/drawing/2014/main" id="{F52DF07E-D749-419C-8982-8E9AECEC72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3719"/>
              <a:ext cx="32" cy="40"/>
            </a:xfrm>
            <a:custGeom>
              <a:avLst/>
              <a:gdLst>
                <a:gd name="T0" fmla="*/ 0 w 117"/>
                <a:gd name="T1" fmla="*/ 0 h 145"/>
                <a:gd name="T2" fmla="*/ 0 w 117"/>
                <a:gd name="T3" fmla="*/ 0 h 145"/>
                <a:gd name="T4" fmla="*/ 0 w 117"/>
                <a:gd name="T5" fmla="*/ 0 h 145"/>
                <a:gd name="T6" fmla="*/ 0 w 117"/>
                <a:gd name="T7" fmla="*/ 0 h 145"/>
                <a:gd name="T8" fmla="*/ 0 w 117"/>
                <a:gd name="T9" fmla="*/ 0 h 145"/>
                <a:gd name="T10" fmla="*/ 0 w 117"/>
                <a:gd name="T11" fmla="*/ 0 h 145"/>
                <a:gd name="T12" fmla="*/ 0 w 117"/>
                <a:gd name="T13" fmla="*/ 0 h 145"/>
                <a:gd name="T14" fmla="*/ 0 w 117"/>
                <a:gd name="T15" fmla="*/ 0 h 145"/>
                <a:gd name="T16" fmla="*/ 0 w 117"/>
                <a:gd name="T17" fmla="*/ 0 h 145"/>
                <a:gd name="T18" fmla="*/ 0 w 117"/>
                <a:gd name="T19" fmla="*/ 0 h 145"/>
                <a:gd name="T20" fmla="*/ 0 w 117"/>
                <a:gd name="T21" fmla="*/ 0 h 145"/>
                <a:gd name="T22" fmla="*/ 0 w 117"/>
                <a:gd name="T23" fmla="*/ 0 h 145"/>
                <a:gd name="T24" fmla="*/ 0 w 117"/>
                <a:gd name="T25" fmla="*/ 0 h 145"/>
                <a:gd name="T26" fmla="*/ 0 w 117"/>
                <a:gd name="T27" fmla="*/ 0 h 145"/>
                <a:gd name="T28" fmla="*/ 0 w 117"/>
                <a:gd name="T29" fmla="*/ 0 h 145"/>
                <a:gd name="T30" fmla="*/ 0 w 117"/>
                <a:gd name="T31" fmla="*/ 0 h 1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7"/>
                <a:gd name="T49" fmla="*/ 0 h 145"/>
                <a:gd name="T50" fmla="*/ 117 w 117"/>
                <a:gd name="T51" fmla="*/ 145 h 14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7" h="145">
                  <a:moveTo>
                    <a:pt x="79" y="145"/>
                  </a:moveTo>
                  <a:cubicBezTo>
                    <a:pt x="71" y="145"/>
                    <a:pt x="62" y="143"/>
                    <a:pt x="53" y="137"/>
                  </a:cubicBezTo>
                  <a:cubicBezTo>
                    <a:pt x="23" y="120"/>
                    <a:pt x="0" y="81"/>
                    <a:pt x="0" y="47"/>
                  </a:cubicBezTo>
                  <a:cubicBezTo>
                    <a:pt x="0" y="28"/>
                    <a:pt x="7" y="14"/>
                    <a:pt x="20" y="7"/>
                  </a:cubicBezTo>
                  <a:cubicBezTo>
                    <a:pt x="32" y="0"/>
                    <a:pt x="48" y="1"/>
                    <a:pt x="65" y="10"/>
                  </a:cubicBezTo>
                  <a:cubicBezTo>
                    <a:pt x="94" y="27"/>
                    <a:pt x="117" y="67"/>
                    <a:pt x="117" y="100"/>
                  </a:cubicBezTo>
                  <a:cubicBezTo>
                    <a:pt x="117" y="119"/>
                    <a:pt x="110" y="133"/>
                    <a:pt x="97" y="141"/>
                  </a:cubicBezTo>
                  <a:cubicBezTo>
                    <a:pt x="92" y="144"/>
                    <a:pt x="86" y="145"/>
                    <a:pt x="79" y="145"/>
                  </a:cubicBezTo>
                  <a:close/>
                  <a:moveTo>
                    <a:pt x="38" y="26"/>
                  </a:moveTo>
                  <a:cubicBezTo>
                    <a:pt x="36" y="26"/>
                    <a:pt x="34" y="27"/>
                    <a:pt x="32" y="28"/>
                  </a:cubicBezTo>
                  <a:cubicBezTo>
                    <a:pt x="27" y="30"/>
                    <a:pt x="24" y="37"/>
                    <a:pt x="24" y="47"/>
                  </a:cubicBezTo>
                  <a:cubicBezTo>
                    <a:pt x="24" y="72"/>
                    <a:pt x="43" y="104"/>
                    <a:pt x="65" y="116"/>
                  </a:cubicBezTo>
                  <a:cubicBezTo>
                    <a:pt x="73" y="121"/>
                    <a:pt x="80" y="123"/>
                    <a:pt x="85" y="120"/>
                  </a:cubicBezTo>
                  <a:cubicBezTo>
                    <a:pt x="90" y="117"/>
                    <a:pt x="93" y="110"/>
                    <a:pt x="93" y="100"/>
                  </a:cubicBezTo>
                  <a:cubicBezTo>
                    <a:pt x="93" y="75"/>
                    <a:pt x="74" y="43"/>
                    <a:pt x="53" y="31"/>
                  </a:cubicBezTo>
                  <a:cubicBezTo>
                    <a:pt x="47" y="28"/>
                    <a:pt x="42" y="26"/>
                    <a:pt x="38" y="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2" name="Freeform 2341">
              <a:extLst>
                <a:ext uri="{FF2B5EF4-FFF2-40B4-BE49-F238E27FC236}">
                  <a16:creationId xmlns:a16="http://schemas.microsoft.com/office/drawing/2014/main" id="{F6FA5365-A2A2-4251-B5F6-C527BD3C9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" y="3553"/>
              <a:ext cx="106" cy="156"/>
            </a:xfrm>
            <a:custGeom>
              <a:avLst/>
              <a:gdLst>
                <a:gd name="T0" fmla="*/ 1 w 383"/>
                <a:gd name="T1" fmla="*/ 1 h 562"/>
                <a:gd name="T2" fmla="*/ 1 w 383"/>
                <a:gd name="T3" fmla="*/ 1 h 562"/>
                <a:gd name="T4" fmla="*/ 1 w 383"/>
                <a:gd name="T5" fmla="*/ 1 h 562"/>
                <a:gd name="T6" fmla="*/ 0 w 383"/>
                <a:gd name="T7" fmla="*/ 0 h 562"/>
                <a:gd name="T8" fmla="*/ 0 w 383"/>
                <a:gd name="T9" fmla="*/ 0 h 562"/>
                <a:gd name="T10" fmla="*/ 0 w 383"/>
                <a:gd name="T11" fmla="*/ 0 h 562"/>
                <a:gd name="T12" fmla="*/ 0 w 383"/>
                <a:gd name="T13" fmla="*/ 1 h 562"/>
                <a:gd name="T14" fmla="*/ 0 w 383"/>
                <a:gd name="T15" fmla="*/ 1 h 562"/>
                <a:gd name="T16" fmla="*/ 0 w 383"/>
                <a:gd name="T17" fmla="*/ 1 h 562"/>
                <a:gd name="T18" fmla="*/ 0 w 383"/>
                <a:gd name="T19" fmla="*/ 0 h 562"/>
                <a:gd name="T20" fmla="*/ 0 w 383"/>
                <a:gd name="T21" fmla="*/ 0 h 562"/>
                <a:gd name="T22" fmla="*/ 0 w 383"/>
                <a:gd name="T23" fmla="*/ 0 h 562"/>
                <a:gd name="T24" fmla="*/ 1 w 383"/>
                <a:gd name="T25" fmla="*/ 1 h 562"/>
                <a:gd name="T26" fmla="*/ 1 w 383"/>
                <a:gd name="T27" fmla="*/ 1 h 562"/>
                <a:gd name="T28" fmla="*/ 1 w 383"/>
                <a:gd name="T29" fmla="*/ 1 h 5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3"/>
                <a:gd name="T46" fmla="*/ 0 h 562"/>
                <a:gd name="T47" fmla="*/ 383 w 383"/>
                <a:gd name="T48" fmla="*/ 562 h 5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3" h="562">
                  <a:moveTo>
                    <a:pt x="371" y="562"/>
                  </a:moveTo>
                  <a:cubicBezTo>
                    <a:pt x="364" y="562"/>
                    <a:pt x="359" y="557"/>
                    <a:pt x="359" y="550"/>
                  </a:cubicBezTo>
                  <a:cubicBezTo>
                    <a:pt x="359" y="355"/>
                    <a:pt x="359" y="355"/>
                    <a:pt x="359" y="355"/>
                  </a:cubicBezTo>
                  <a:cubicBezTo>
                    <a:pt x="359" y="245"/>
                    <a:pt x="281" y="110"/>
                    <a:pt x="186" y="55"/>
                  </a:cubicBezTo>
                  <a:cubicBezTo>
                    <a:pt x="142" y="30"/>
                    <a:pt x="101" y="25"/>
                    <a:pt x="71" y="42"/>
                  </a:cubicBezTo>
                  <a:cubicBezTo>
                    <a:pt x="41" y="60"/>
                    <a:pt x="24" y="97"/>
                    <a:pt x="24" y="148"/>
                  </a:cubicBezTo>
                  <a:cubicBezTo>
                    <a:pt x="24" y="344"/>
                    <a:pt x="24" y="344"/>
                    <a:pt x="24" y="344"/>
                  </a:cubicBezTo>
                  <a:cubicBezTo>
                    <a:pt x="24" y="350"/>
                    <a:pt x="19" y="356"/>
                    <a:pt x="12" y="356"/>
                  </a:cubicBezTo>
                  <a:cubicBezTo>
                    <a:pt x="6" y="356"/>
                    <a:pt x="0" y="350"/>
                    <a:pt x="0" y="344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8"/>
                    <a:pt x="21" y="43"/>
                    <a:pt x="59" y="22"/>
                  </a:cubicBezTo>
                  <a:cubicBezTo>
                    <a:pt x="97" y="0"/>
                    <a:pt x="146" y="4"/>
                    <a:pt x="198" y="34"/>
                  </a:cubicBezTo>
                  <a:cubicBezTo>
                    <a:pt x="300" y="93"/>
                    <a:pt x="383" y="237"/>
                    <a:pt x="383" y="355"/>
                  </a:cubicBezTo>
                  <a:cubicBezTo>
                    <a:pt x="383" y="550"/>
                    <a:pt x="383" y="550"/>
                    <a:pt x="383" y="550"/>
                  </a:cubicBezTo>
                  <a:cubicBezTo>
                    <a:pt x="383" y="557"/>
                    <a:pt x="377" y="562"/>
                    <a:pt x="371" y="56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3" name="Freeform 2342">
              <a:extLst>
                <a:ext uri="{FF2B5EF4-FFF2-40B4-BE49-F238E27FC236}">
                  <a16:creationId xmlns:a16="http://schemas.microsoft.com/office/drawing/2014/main" id="{22BABCA8-ED52-42E0-B6E9-9987E6A5F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6" y="3579"/>
              <a:ext cx="67" cy="119"/>
            </a:xfrm>
            <a:custGeom>
              <a:avLst/>
              <a:gdLst>
                <a:gd name="T0" fmla="*/ 0 w 243"/>
                <a:gd name="T1" fmla="*/ 1 h 430"/>
                <a:gd name="T2" fmla="*/ 0 w 243"/>
                <a:gd name="T3" fmla="*/ 1 h 430"/>
                <a:gd name="T4" fmla="*/ 0 w 243"/>
                <a:gd name="T5" fmla="*/ 0 h 430"/>
                <a:gd name="T6" fmla="*/ 0 w 243"/>
                <a:gd name="T7" fmla="*/ 0 h 430"/>
                <a:gd name="T8" fmla="*/ 0 w 243"/>
                <a:gd name="T9" fmla="*/ 0 h 430"/>
                <a:gd name="T10" fmla="*/ 0 w 243"/>
                <a:gd name="T11" fmla="*/ 0 h 430"/>
                <a:gd name="T12" fmla="*/ 0 w 243"/>
                <a:gd name="T13" fmla="*/ 1 h 430"/>
                <a:gd name="T14" fmla="*/ 0 w 243"/>
                <a:gd name="T15" fmla="*/ 1 h 430"/>
                <a:gd name="T16" fmla="*/ 0 w 243"/>
                <a:gd name="T17" fmla="*/ 1 h 430"/>
                <a:gd name="T18" fmla="*/ 0 w 243"/>
                <a:gd name="T19" fmla="*/ 0 h 430"/>
                <a:gd name="T20" fmla="*/ 0 w 243"/>
                <a:gd name="T21" fmla="*/ 0 h 430"/>
                <a:gd name="T22" fmla="*/ 0 w 243"/>
                <a:gd name="T23" fmla="*/ 0 h 430"/>
                <a:gd name="T24" fmla="*/ 0 w 243"/>
                <a:gd name="T25" fmla="*/ 0 h 430"/>
                <a:gd name="T26" fmla="*/ 0 w 243"/>
                <a:gd name="T27" fmla="*/ 1 h 430"/>
                <a:gd name="T28" fmla="*/ 0 w 243"/>
                <a:gd name="T29" fmla="*/ 1 h 4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3"/>
                <a:gd name="T46" fmla="*/ 0 h 430"/>
                <a:gd name="T47" fmla="*/ 243 w 243"/>
                <a:gd name="T48" fmla="*/ 430 h 4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3" h="430">
                  <a:moveTo>
                    <a:pt x="231" y="430"/>
                  </a:moveTo>
                  <a:cubicBezTo>
                    <a:pt x="225" y="430"/>
                    <a:pt x="219" y="425"/>
                    <a:pt x="219" y="418"/>
                  </a:cubicBezTo>
                  <a:cubicBezTo>
                    <a:pt x="219" y="223"/>
                    <a:pt x="219" y="223"/>
                    <a:pt x="219" y="223"/>
                  </a:cubicBezTo>
                  <a:cubicBezTo>
                    <a:pt x="219" y="157"/>
                    <a:pt x="173" y="76"/>
                    <a:pt x="116" y="43"/>
                  </a:cubicBezTo>
                  <a:cubicBezTo>
                    <a:pt x="90" y="28"/>
                    <a:pt x="67" y="26"/>
                    <a:pt x="50" y="35"/>
                  </a:cubicBezTo>
                  <a:cubicBezTo>
                    <a:pt x="33" y="45"/>
                    <a:pt x="24" y="67"/>
                    <a:pt x="24" y="96"/>
                  </a:cubicBezTo>
                  <a:cubicBezTo>
                    <a:pt x="24" y="292"/>
                    <a:pt x="24" y="292"/>
                    <a:pt x="24" y="292"/>
                  </a:cubicBezTo>
                  <a:cubicBezTo>
                    <a:pt x="24" y="298"/>
                    <a:pt x="18" y="304"/>
                    <a:pt x="12" y="304"/>
                  </a:cubicBezTo>
                  <a:cubicBezTo>
                    <a:pt x="5" y="304"/>
                    <a:pt x="0" y="298"/>
                    <a:pt x="0" y="2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58"/>
                    <a:pt x="13" y="29"/>
                    <a:pt x="38" y="14"/>
                  </a:cubicBezTo>
                  <a:cubicBezTo>
                    <a:pt x="62" y="0"/>
                    <a:pt x="94" y="3"/>
                    <a:pt x="128" y="22"/>
                  </a:cubicBezTo>
                  <a:cubicBezTo>
                    <a:pt x="191" y="59"/>
                    <a:pt x="243" y="149"/>
                    <a:pt x="243" y="223"/>
                  </a:cubicBezTo>
                  <a:cubicBezTo>
                    <a:pt x="243" y="418"/>
                    <a:pt x="243" y="418"/>
                    <a:pt x="243" y="418"/>
                  </a:cubicBezTo>
                  <a:cubicBezTo>
                    <a:pt x="243" y="425"/>
                    <a:pt x="238" y="430"/>
                    <a:pt x="231" y="43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4" name="Freeform 2343">
              <a:extLst>
                <a:ext uri="{FF2B5EF4-FFF2-40B4-BE49-F238E27FC236}">
                  <a16:creationId xmlns:a16="http://schemas.microsoft.com/office/drawing/2014/main" id="{22E85F3C-0FA2-4B53-BAFD-B94B86938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" y="3751"/>
              <a:ext cx="7" cy="27"/>
            </a:xfrm>
            <a:custGeom>
              <a:avLst/>
              <a:gdLst>
                <a:gd name="T0" fmla="*/ 0 w 24"/>
                <a:gd name="T1" fmla="*/ 0 h 100"/>
                <a:gd name="T2" fmla="*/ 0 w 24"/>
                <a:gd name="T3" fmla="*/ 0 h 100"/>
                <a:gd name="T4" fmla="*/ 0 w 24"/>
                <a:gd name="T5" fmla="*/ 0 h 100"/>
                <a:gd name="T6" fmla="*/ 0 w 24"/>
                <a:gd name="T7" fmla="*/ 0 h 100"/>
                <a:gd name="T8" fmla="*/ 0 w 24"/>
                <a:gd name="T9" fmla="*/ 0 h 100"/>
                <a:gd name="T10" fmla="*/ 0 w 24"/>
                <a:gd name="T11" fmla="*/ 0 h 100"/>
                <a:gd name="T12" fmla="*/ 0 w 24"/>
                <a:gd name="T13" fmla="*/ 0 h 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100"/>
                <a:gd name="T23" fmla="*/ 24 w 24"/>
                <a:gd name="T24" fmla="*/ 100 h 1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100">
                  <a:moveTo>
                    <a:pt x="12" y="100"/>
                  </a:moveTo>
                  <a:cubicBezTo>
                    <a:pt x="5" y="100"/>
                    <a:pt x="0" y="95"/>
                    <a:pt x="0" y="8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24" y="95"/>
                    <a:pt x="18" y="100"/>
                    <a:pt x="12" y="10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5" name="Freeform 2344">
              <a:extLst>
                <a:ext uri="{FF2B5EF4-FFF2-40B4-BE49-F238E27FC236}">
                  <a16:creationId xmlns:a16="http://schemas.microsoft.com/office/drawing/2014/main" id="{096AFCED-7EF1-492A-9760-6F47244CC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8" y="3430"/>
              <a:ext cx="21" cy="66"/>
            </a:xfrm>
            <a:custGeom>
              <a:avLst/>
              <a:gdLst>
                <a:gd name="T0" fmla="*/ 21 w 21"/>
                <a:gd name="T1" fmla="*/ 0 h 66"/>
                <a:gd name="T2" fmla="*/ 21 w 21"/>
                <a:gd name="T3" fmla="*/ 54 h 66"/>
                <a:gd name="T4" fmla="*/ 0 w 21"/>
                <a:gd name="T5" fmla="*/ 66 h 66"/>
                <a:gd name="T6" fmla="*/ 0 w 21"/>
                <a:gd name="T7" fmla="*/ 12 h 66"/>
                <a:gd name="T8" fmla="*/ 21 w 21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66"/>
                <a:gd name="T17" fmla="*/ 21 w 21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66">
                  <a:moveTo>
                    <a:pt x="21" y="0"/>
                  </a:moveTo>
                  <a:lnTo>
                    <a:pt x="21" y="54"/>
                  </a:lnTo>
                  <a:lnTo>
                    <a:pt x="0" y="66"/>
                  </a:lnTo>
                  <a:lnTo>
                    <a:pt x="0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6" name="Freeform 2345">
              <a:extLst>
                <a:ext uri="{FF2B5EF4-FFF2-40B4-BE49-F238E27FC236}">
                  <a16:creationId xmlns:a16="http://schemas.microsoft.com/office/drawing/2014/main" id="{3FBEF5B9-5109-478F-8497-65924E66D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3409"/>
              <a:ext cx="59" cy="33"/>
            </a:xfrm>
            <a:custGeom>
              <a:avLst/>
              <a:gdLst>
                <a:gd name="T0" fmla="*/ 59 w 59"/>
                <a:gd name="T1" fmla="*/ 21 h 33"/>
                <a:gd name="T2" fmla="*/ 38 w 59"/>
                <a:gd name="T3" fmla="*/ 33 h 33"/>
                <a:gd name="T4" fmla="*/ 0 w 59"/>
                <a:gd name="T5" fmla="*/ 12 h 33"/>
                <a:gd name="T6" fmla="*/ 21 w 59"/>
                <a:gd name="T7" fmla="*/ 0 h 33"/>
                <a:gd name="T8" fmla="*/ 59 w 59"/>
                <a:gd name="T9" fmla="*/ 21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33"/>
                <a:gd name="T17" fmla="*/ 59 w 59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33">
                  <a:moveTo>
                    <a:pt x="59" y="21"/>
                  </a:moveTo>
                  <a:lnTo>
                    <a:pt x="38" y="33"/>
                  </a:lnTo>
                  <a:lnTo>
                    <a:pt x="0" y="12"/>
                  </a:lnTo>
                  <a:lnTo>
                    <a:pt x="21" y="0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7" name="Freeform 2346">
              <a:extLst>
                <a:ext uri="{FF2B5EF4-FFF2-40B4-BE49-F238E27FC236}">
                  <a16:creationId xmlns:a16="http://schemas.microsoft.com/office/drawing/2014/main" id="{65D0D6D5-5A8C-4BD6-B027-8D9DA426A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3421"/>
              <a:ext cx="38" cy="75"/>
            </a:xfrm>
            <a:custGeom>
              <a:avLst/>
              <a:gdLst>
                <a:gd name="T0" fmla="*/ 38 w 38"/>
                <a:gd name="T1" fmla="*/ 21 h 75"/>
                <a:gd name="T2" fmla="*/ 38 w 38"/>
                <a:gd name="T3" fmla="*/ 75 h 75"/>
                <a:gd name="T4" fmla="*/ 0 w 38"/>
                <a:gd name="T5" fmla="*/ 53 h 75"/>
                <a:gd name="T6" fmla="*/ 0 w 38"/>
                <a:gd name="T7" fmla="*/ 0 h 75"/>
                <a:gd name="T8" fmla="*/ 38 w 38"/>
                <a:gd name="T9" fmla="*/ 21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75"/>
                <a:gd name="T17" fmla="*/ 38 w 38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75">
                  <a:moveTo>
                    <a:pt x="38" y="21"/>
                  </a:moveTo>
                  <a:lnTo>
                    <a:pt x="38" y="75"/>
                  </a:lnTo>
                  <a:lnTo>
                    <a:pt x="0" y="53"/>
                  </a:lnTo>
                  <a:lnTo>
                    <a:pt x="0" y="0"/>
                  </a:lnTo>
                  <a:lnTo>
                    <a:pt x="38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8" name="Freeform 2347">
              <a:extLst>
                <a:ext uri="{FF2B5EF4-FFF2-40B4-BE49-F238E27FC236}">
                  <a16:creationId xmlns:a16="http://schemas.microsoft.com/office/drawing/2014/main" id="{571080E5-B150-4260-80AF-AE9C5AB56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9" y="3383"/>
              <a:ext cx="41" cy="117"/>
            </a:xfrm>
            <a:custGeom>
              <a:avLst/>
              <a:gdLst>
                <a:gd name="T0" fmla="*/ 41 w 41"/>
                <a:gd name="T1" fmla="*/ 0 h 117"/>
                <a:gd name="T2" fmla="*/ 41 w 41"/>
                <a:gd name="T3" fmla="*/ 31 h 117"/>
                <a:gd name="T4" fmla="*/ 32 w 41"/>
                <a:gd name="T5" fmla="*/ 26 h 117"/>
                <a:gd name="T6" fmla="*/ 11 w 41"/>
                <a:gd name="T7" fmla="*/ 38 h 117"/>
                <a:gd name="T8" fmla="*/ 11 w 41"/>
                <a:gd name="T9" fmla="*/ 91 h 117"/>
                <a:gd name="T10" fmla="*/ 28 w 41"/>
                <a:gd name="T11" fmla="*/ 101 h 117"/>
                <a:gd name="T12" fmla="*/ 0 w 41"/>
                <a:gd name="T13" fmla="*/ 117 h 117"/>
                <a:gd name="T14" fmla="*/ 0 w 41"/>
                <a:gd name="T15" fmla="*/ 24 h 117"/>
                <a:gd name="T16" fmla="*/ 41 w 41"/>
                <a:gd name="T17" fmla="*/ 0 h 1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117"/>
                <a:gd name="T29" fmla="*/ 41 w 41"/>
                <a:gd name="T30" fmla="*/ 117 h 1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117">
                  <a:moveTo>
                    <a:pt x="41" y="0"/>
                  </a:moveTo>
                  <a:lnTo>
                    <a:pt x="41" y="31"/>
                  </a:lnTo>
                  <a:lnTo>
                    <a:pt x="32" y="26"/>
                  </a:lnTo>
                  <a:lnTo>
                    <a:pt x="11" y="38"/>
                  </a:lnTo>
                  <a:lnTo>
                    <a:pt x="11" y="91"/>
                  </a:lnTo>
                  <a:lnTo>
                    <a:pt x="28" y="101"/>
                  </a:lnTo>
                  <a:lnTo>
                    <a:pt x="0" y="117"/>
                  </a:lnTo>
                  <a:lnTo>
                    <a:pt x="0" y="2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9" name="Freeform 2348">
              <a:extLst>
                <a:ext uri="{FF2B5EF4-FFF2-40B4-BE49-F238E27FC236}">
                  <a16:creationId xmlns:a16="http://schemas.microsoft.com/office/drawing/2014/main" id="{109C1E7B-0D4F-48BC-8337-E747D46D1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6" y="3285"/>
              <a:ext cx="224" cy="122"/>
            </a:xfrm>
            <a:custGeom>
              <a:avLst/>
              <a:gdLst>
                <a:gd name="T0" fmla="*/ 1 w 811"/>
                <a:gd name="T1" fmla="*/ 1 h 441"/>
                <a:gd name="T2" fmla="*/ 1 w 811"/>
                <a:gd name="T3" fmla="*/ 1 h 441"/>
                <a:gd name="T4" fmla="*/ 0 w 811"/>
                <a:gd name="T5" fmla="*/ 0 h 441"/>
                <a:gd name="T6" fmla="*/ 0 w 811"/>
                <a:gd name="T7" fmla="*/ 0 h 441"/>
                <a:gd name="T8" fmla="*/ 0 w 811"/>
                <a:gd name="T9" fmla="*/ 0 h 441"/>
                <a:gd name="T10" fmla="*/ 0 w 811"/>
                <a:gd name="T11" fmla="*/ 0 h 441"/>
                <a:gd name="T12" fmla="*/ 0 w 811"/>
                <a:gd name="T13" fmla="*/ 0 h 441"/>
                <a:gd name="T14" fmla="*/ 1 w 811"/>
                <a:gd name="T15" fmla="*/ 1 h 4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1"/>
                <a:gd name="T25" fmla="*/ 0 h 441"/>
                <a:gd name="T26" fmla="*/ 811 w 811"/>
                <a:gd name="T27" fmla="*/ 441 h 4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1" h="441">
                  <a:moveTo>
                    <a:pt x="811" y="355"/>
                  </a:moveTo>
                  <a:cubicBezTo>
                    <a:pt x="662" y="441"/>
                    <a:pt x="662" y="441"/>
                    <a:pt x="662" y="441"/>
                  </a:cubicBezTo>
                  <a:cubicBezTo>
                    <a:pt x="81" y="105"/>
                    <a:pt x="81" y="105"/>
                    <a:pt x="81" y="105"/>
                  </a:cubicBezTo>
                  <a:cubicBezTo>
                    <a:pt x="63" y="95"/>
                    <a:pt x="46" y="90"/>
                    <a:pt x="30" y="90"/>
                  </a:cubicBezTo>
                  <a:cubicBezTo>
                    <a:pt x="19" y="90"/>
                    <a:pt x="9" y="93"/>
                    <a:pt x="0" y="98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69" y="0"/>
                    <a:pt x="197" y="1"/>
                    <a:pt x="229" y="20"/>
                  </a:cubicBezTo>
                  <a:lnTo>
                    <a:pt x="811" y="355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10" name="Freeform 2349">
              <a:extLst>
                <a:ext uri="{FF2B5EF4-FFF2-40B4-BE49-F238E27FC236}">
                  <a16:creationId xmlns:a16="http://schemas.microsoft.com/office/drawing/2014/main" id="{0C70C89E-667E-4CEC-BA39-1C8CF45931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3" y="3310"/>
              <a:ext cx="196" cy="190"/>
            </a:xfrm>
            <a:custGeom>
              <a:avLst/>
              <a:gdLst>
                <a:gd name="T0" fmla="*/ 1 w 708"/>
                <a:gd name="T1" fmla="*/ 1 h 689"/>
                <a:gd name="T2" fmla="*/ 1 w 708"/>
                <a:gd name="T3" fmla="*/ 1 h 689"/>
                <a:gd name="T4" fmla="*/ 0 w 708"/>
                <a:gd name="T5" fmla="*/ 1 h 689"/>
                <a:gd name="T6" fmla="*/ 0 w 708"/>
                <a:gd name="T7" fmla="*/ 0 h 689"/>
                <a:gd name="T8" fmla="*/ 0 w 708"/>
                <a:gd name="T9" fmla="*/ 0 h 689"/>
                <a:gd name="T10" fmla="*/ 0 w 708"/>
                <a:gd name="T11" fmla="*/ 0 h 689"/>
                <a:gd name="T12" fmla="*/ 0 w 708"/>
                <a:gd name="T13" fmla="*/ 0 h 689"/>
                <a:gd name="T14" fmla="*/ 0 w 708"/>
                <a:gd name="T15" fmla="*/ 0 h 689"/>
                <a:gd name="T16" fmla="*/ 1 w 708"/>
                <a:gd name="T17" fmla="*/ 1 h 689"/>
                <a:gd name="T18" fmla="*/ 1 w 708"/>
                <a:gd name="T19" fmla="*/ 1 h 689"/>
                <a:gd name="T20" fmla="*/ 1 w 708"/>
                <a:gd name="T21" fmla="*/ 1 h 689"/>
                <a:gd name="T22" fmla="*/ 1 w 708"/>
                <a:gd name="T23" fmla="*/ 1 h 689"/>
                <a:gd name="T24" fmla="*/ 0 w 708"/>
                <a:gd name="T25" fmla="*/ 0 h 689"/>
                <a:gd name="T26" fmla="*/ 0 w 708"/>
                <a:gd name="T27" fmla="*/ 0 h 689"/>
                <a:gd name="T28" fmla="*/ 0 w 708"/>
                <a:gd name="T29" fmla="*/ 0 h 689"/>
                <a:gd name="T30" fmla="*/ 0 w 708"/>
                <a:gd name="T31" fmla="*/ 1 h 689"/>
                <a:gd name="T32" fmla="*/ 1 w 708"/>
                <a:gd name="T33" fmla="*/ 1 h 689"/>
                <a:gd name="T34" fmla="*/ 1 w 708"/>
                <a:gd name="T35" fmla="*/ 1 h 68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08"/>
                <a:gd name="T55" fmla="*/ 0 h 689"/>
                <a:gd name="T56" fmla="*/ 708 w 708"/>
                <a:gd name="T57" fmla="*/ 689 h 68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08" h="689">
                  <a:moveTo>
                    <a:pt x="708" y="351"/>
                  </a:moveTo>
                  <a:cubicBezTo>
                    <a:pt x="708" y="689"/>
                    <a:pt x="708" y="689"/>
                    <a:pt x="708" y="689"/>
                  </a:cubicBezTo>
                  <a:cubicBezTo>
                    <a:pt x="127" y="353"/>
                    <a:pt x="127" y="353"/>
                    <a:pt x="127" y="353"/>
                  </a:cubicBezTo>
                  <a:cubicBezTo>
                    <a:pt x="57" y="313"/>
                    <a:pt x="0" y="204"/>
                    <a:pt x="0" y="111"/>
                  </a:cubicBezTo>
                  <a:cubicBezTo>
                    <a:pt x="0" y="85"/>
                    <a:pt x="5" y="63"/>
                    <a:pt x="44" y="9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55" y="3"/>
                    <a:pt x="65" y="0"/>
                    <a:pt x="76" y="0"/>
                  </a:cubicBezTo>
                  <a:cubicBezTo>
                    <a:pt x="92" y="0"/>
                    <a:pt x="109" y="5"/>
                    <a:pt x="127" y="15"/>
                  </a:cubicBezTo>
                  <a:lnTo>
                    <a:pt x="708" y="351"/>
                  </a:lnTo>
                  <a:close/>
                  <a:moveTo>
                    <a:pt x="468" y="434"/>
                  </a:moveTo>
                  <a:cubicBezTo>
                    <a:pt x="484" y="434"/>
                    <a:pt x="494" y="420"/>
                    <a:pt x="494" y="396"/>
                  </a:cubicBezTo>
                  <a:cubicBezTo>
                    <a:pt x="494" y="365"/>
                    <a:pt x="475" y="328"/>
                    <a:pt x="451" y="314"/>
                  </a:cubicBezTo>
                  <a:cubicBezTo>
                    <a:pt x="184" y="160"/>
                    <a:pt x="184" y="160"/>
                    <a:pt x="184" y="160"/>
                  </a:cubicBezTo>
                  <a:cubicBezTo>
                    <a:pt x="178" y="157"/>
                    <a:pt x="172" y="155"/>
                    <a:pt x="167" y="155"/>
                  </a:cubicBezTo>
                  <a:cubicBezTo>
                    <a:pt x="152" y="155"/>
                    <a:pt x="141" y="169"/>
                    <a:pt x="141" y="193"/>
                  </a:cubicBezTo>
                  <a:cubicBezTo>
                    <a:pt x="141" y="224"/>
                    <a:pt x="161" y="261"/>
                    <a:pt x="184" y="275"/>
                  </a:cubicBezTo>
                  <a:cubicBezTo>
                    <a:pt x="451" y="429"/>
                    <a:pt x="451" y="429"/>
                    <a:pt x="451" y="429"/>
                  </a:cubicBezTo>
                  <a:cubicBezTo>
                    <a:pt x="457" y="432"/>
                    <a:pt x="463" y="434"/>
                    <a:pt x="468" y="4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2350">
              <a:extLst>
                <a:ext uri="{FF2B5EF4-FFF2-40B4-BE49-F238E27FC236}">
                  <a16:creationId xmlns:a16="http://schemas.microsoft.com/office/drawing/2014/main" id="{3B3B7F33-0AFF-4343-9319-BBBDEDE4D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2" y="3352"/>
              <a:ext cx="99" cy="78"/>
            </a:xfrm>
            <a:custGeom>
              <a:avLst/>
              <a:gdLst>
                <a:gd name="T0" fmla="*/ 353 w 353"/>
                <a:gd name="T1" fmla="*/ 241 h 279"/>
                <a:gd name="T2" fmla="*/ 327 w 353"/>
                <a:gd name="T3" fmla="*/ 279 h 279"/>
                <a:gd name="T4" fmla="*/ 310 w 353"/>
                <a:gd name="T5" fmla="*/ 274 h 279"/>
                <a:gd name="T6" fmla="*/ 43 w 353"/>
                <a:gd name="T7" fmla="*/ 120 h 279"/>
                <a:gd name="T8" fmla="*/ 0 w 353"/>
                <a:gd name="T9" fmla="*/ 38 h 279"/>
                <a:gd name="T10" fmla="*/ 26 w 353"/>
                <a:gd name="T11" fmla="*/ 0 h 279"/>
                <a:gd name="T12" fmla="*/ 43 w 353"/>
                <a:gd name="T13" fmla="*/ 5 h 279"/>
                <a:gd name="T14" fmla="*/ 310 w 353"/>
                <a:gd name="T15" fmla="*/ 159 h 279"/>
                <a:gd name="T16" fmla="*/ 353 w 353"/>
                <a:gd name="T17" fmla="*/ 24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" h="279">
                  <a:moveTo>
                    <a:pt x="353" y="241"/>
                  </a:moveTo>
                  <a:cubicBezTo>
                    <a:pt x="353" y="265"/>
                    <a:pt x="343" y="279"/>
                    <a:pt x="327" y="279"/>
                  </a:cubicBezTo>
                  <a:cubicBezTo>
                    <a:pt x="322" y="279"/>
                    <a:pt x="316" y="277"/>
                    <a:pt x="310" y="274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20" y="106"/>
                    <a:pt x="0" y="69"/>
                    <a:pt x="0" y="38"/>
                  </a:cubicBezTo>
                  <a:cubicBezTo>
                    <a:pt x="0" y="14"/>
                    <a:pt x="11" y="0"/>
                    <a:pt x="26" y="0"/>
                  </a:cubicBezTo>
                  <a:cubicBezTo>
                    <a:pt x="31" y="0"/>
                    <a:pt x="37" y="2"/>
                    <a:pt x="43" y="5"/>
                  </a:cubicBezTo>
                  <a:cubicBezTo>
                    <a:pt x="310" y="159"/>
                    <a:pt x="310" y="159"/>
                    <a:pt x="310" y="159"/>
                  </a:cubicBezTo>
                  <a:cubicBezTo>
                    <a:pt x="334" y="173"/>
                    <a:pt x="353" y="210"/>
                    <a:pt x="353" y="2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3412" name="Freeform 2351">
              <a:extLst>
                <a:ext uri="{FF2B5EF4-FFF2-40B4-BE49-F238E27FC236}">
                  <a16:creationId xmlns:a16="http://schemas.microsoft.com/office/drawing/2014/main" id="{3FC590CD-951D-407C-9FE7-B6437999FD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0" y="3305"/>
              <a:ext cx="202" cy="199"/>
            </a:xfrm>
            <a:custGeom>
              <a:avLst/>
              <a:gdLst>
                <a:gd name="T0" fmla="*/ 1 w 732"/>
                <a:gd name="T1" fmla="*/ 1 h 718"/>
                <a:gd name="T2" fmla="*/ 1 w 732"/>
                <a:gd name="T3" fmla="*/ 1 h 718"/>
                <a:gd name="T4" fmla="*/ 0 w 732"/>
                <a:gd name="T5" fmla="*/ 1 h 718"/>
                <a:gd name="T6" fmla="*/ 0 w 732"/>
                <a:gd name="T7" fmla="*/ 0 h 718"/>
                <a:gd name="T8" fmla="*/ 0 w 732"/>
                <a:gd name="T9" fmla="*/ 0 h 718"/>
                <a:gd name="T10" fmla="*/ 0 w 732"/>
                <a:gd name="T11" fmla="*/ 0 h 718"/>
                <a:gd name="T12" fmla="*/ 0 w 732"/>
                <a:gd name="T13" fmla="*/ 0 h 718"/>
                <a:gd name="T14" fmla="*/ 0 w 732"/>
                <a:gd name="T15" fmla="*/ 0 h 718"/>
                <a:gd name="T16" fmla="*/ 1 w 732"/>
                <a:gd name="T17" fmla="*/ 1 h 718"/>
                <a:gd name="T18" fmla="*/ 1 w 732"/>
                <a:gd name="T19" fmla="*/ 1 h 718"/>
                <a:gd name="T20" fmla="*/ 1 w 732"/>
                <a:gd name="T21" fmla="*/ 1 h 718"/>
                <a:gd name="T22" fmla="*/ 1 w 732"/>
                <a:gd name="T23" fmla="*/ 1 h 718"/>
                <a:gd name="T24" fmla="*/ 1 w 732"/>
                <a:gd name="T25" fmla="*/ 1 h 718"/>
                <a:gd name="T26" fmla="*/ 0 w 732"/>
                <a:gd name="T27" fmla="*/ 0 h 718"/>
                <a:gd name="T28" fmla="*/ 0 w 732"/>
                <a:gd name="T29" fmla="*/ 0 h 718"/>
                <a:gd name="T30" fmla="*/ 0 w 732"/>
                <a:gd name="T31" fmla="*/ 1 h 718"/>
                <a:gd name="T32" fmla="*/ 1 w 732"/>
                <a:gd name="T33" fmla="*/ 1 h 718"/>
                <a:gd name="T34" fmla="*/ 1 w 732"/>
                <a:gd name="T35" fmla="*/ 1 h 718"/>
                <a:gd name="T36" fmla="*/ 0 w 732"/>
                <a:gd name="T37" fmla="*/ 0 h 718"/>
                <a:gd name="T38" fmla="*/ 0 w 732"/>
                <a:gd name="T39" fmla="*/ 0 h 7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32"/>
                <a:gd name="T61" fmla="*/ 0 h 718"/>
                <a:gd name="T62" fmla="*/ 732 w 732"/>
                <a:gd name="T63" fmla="*/ 718 h 71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32" h="718">
                  <a:moveTo>
                    <a:pt x="720" y="718"/>
                  </a:moveTo>
                  <a:cubicBezTo>
                    <a:pt x="718" y="718"/>
                    <a:pt x="716" y="717"/>
                    <a:pt x="714" y="716"/>
                  </a:cubicBezTo>
                  <a:cubicBezTo>
                    <a:pt x="133" y="380"/>
                    <a:pt x="133" y="380"/>
                    <a:pt x="133" y="380"/>
                  </a:cubicBezTo>
                  <a:cubicBezTo>
                    <a:pt x="60" y="338"/>
                    <a:pt x="0" y="225"/>
                    <a:pt x="0" y="128"/>
                  </a:cubicBezTo>
                  <a:cubicBezTo>
                    <a:pt x="0" y="97"/>
                    <a:pt x="7" y="72"/>
                    <a:pt x="46" y="19"/>
                  </a:cubicBezTo>
                  <a:cubicBezTo>
                    <a:pt x="47" y="17"/>
                    <a:pt x="49" y="16"/>
                    <a:pt x="51" y="15"/>
                  </a:cubicBezTo>
                  <a:cubicBezTo>
                    <a:pt x="51" y="15"/>
                    <a:pt x="52" y="14"/>
                    <a:pt x="52" y="14"/>
                  </a:cubicBezTo>
                  <a:cubicBezTo>
                    <a:pt x="78" y="0"/>
                    <a:pt x="111" y="3"/>
                    <a:pt x="145" y="22"/>
                  </a:cubicBezTo>
                  <a:cubicBezTo>
                    <a:pt x="726" y="358"/>
                    <a:pt x="726" y="358"/>
                    <a:pt x="726" y="358"/>
                  </a:cubicBezTo>
                  <a:cubicBezTo>
                    <a:pt x="730" y="360"/>
                    <a:pt x="732" y="364"/>
                    <a:pt x="732" y="368"/>
                  </a:cubicBezTo>
                  <a:cubicBezTo>
                    <a:pt x="732" y="706"/>
                    <a:pt x="732" y="706"/>
                    <a:pt x="732" y="706"/>
                  </a:cubicBezTo>
                  <a:cubicBezTo>
                    <a:pt x="732" y="710"/>
                    <a:pt x="730" y="714"/>
                    <a:pt x="726" y="716"/>
                  </a:cubicBezTo>
                  <a:cubicBezTo>
                    <a:pt x="724" y="717"/>
                    <a:pt x="722" y="718"/>
                    <a:pt x="720" y="718"/>
                  </a:cubicBezTo>
                  <a:close/>
                  <a:moveTo>
                    <a:pt x="64" y="35"/>
                  </a:moveTo>
                  <a:cubicBezTo>
                    <a:pt x="27" y="86"/>
                    <a:pt x="24" y="106"/>
                    <a:pt x="24" y="128"/>
                  </a:cubicBezTo>
                  <a:cubicBezTo>
                    <a:pt x="24" y="217"/>
                    <a:pt x="78" y="321"/>
                    <a:pt x="145" y="360"/>
                  </a:cubicBezTo>
                  <a:cubicBezTo>
                    <a:pt x="708" y="685"/>
                    <a:pt x="708" y="685"/>
                    <a:pt x="708" y="685"/>
                  </a:cubicBezTo>
                  <a:cubicBezTo>
                    <a:pt x="708" y="375"/>
                    <a:pt x="708" y="375"/>
                    <a:pt x="708" y="375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07" y="28"/>
                    <a:pt x="83" y="25"/>
                    <a:pt x="64" y="35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13" name="Freeform 2352">
              <a:extLst>
                <a:ext uri="{FF2B5EF4-FFF2-40B4-BE49-F238E27FC236}">
                  <a16:creationId xmlns:a16="http://schemas.microsoft.com/office/drawing/2014/main" id="{06E6B62E-878C-4BDC-8D2D-037297DB1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" y="3350"/>
              <a:ext cx="104" cy="83"/>
            </a:xfrm>
            <a:custGeom>
              <a:avLst/>
              <a:gdLst>
                <a:gd name="T0" fmla="*/ 1 w 377"/>
                <a:gd name="T1" fmla="*/ 1 h 303"/>
                <a:gd name="T2" fmla="*/ 1 w 377"/>
                <a:gd name="T3" fmla="*/ 1 h 303"/>
                <a:gd name="T4" fmla="*/ 0 w 377"/>
                <a:gd name="T5" fmla="*/ 0 h 303"/>
                <a:gd name="T6" fmla="*/ 0 w 377"/>
                <a:gd name="T7" fmla="*/ 0 h 303"/>
                <a:gd name="T8" fmla="*/ 0 w 377"/>
                <a:gd name="T9" fmla="*/ 0 h 303"/>
                <a:gd name="T10" fmla="*/ 0 w 377"/>
                <a:gd name="T11" fmla="*/ 0 h 303"/>
                <a:gd name="T12" fmla="*/ 1 w 377"/>
                <a:gd name="T13" fmla="*/ 0 h 303"/>
                <a:gd name="T14" fmla="*/ 1 w 377"/>
                <a:gd name="T15" fmla="*/ 0 h 303"/>
                <a:gd name="T16" fmla="*/ 1 w 377"/>
                <a:gd name="T17" fmla="*/ 1 h 303"/>
                <a:gd name="T18" fmla="*/ 0 w 377"/>
                <a:gd name="T19" fmla="*/ 0 h 303"/>
                <a:gd name="T20" fmla="*/ 0 w 377"/>
                <a:gd name="T21" fmla="*/ 0 h 303"/>
                <a:gd name="T22" fmla="*/ 0 w 377"/>
                <a:gd name="T23" fmla="*/ 0 h 303"/>
                <a:gd name="T24" fmla="*/ 1 w 377"/>
                <a:gd name="T25" fmla="*/ 1 h 303"/>
                <a:gd name="T26" fmla="*/ 1 w 377"/>
                <a:gd name="T27" fmla="*/ 1 h 303"/>
                <a:gd name="T28" fmla="*/ 1 w 377"/>
                <a:gd name="T29" fmla="*/ 1 h 303"/>
                <a:gd name="T30" fmla="*/ 1 w 377"/>
                <a:gd name="T31" fmla="*/ 0 h 303"/>
                <a:gd name="T32" fmla="*/ 1 w 377"/>
                <a:gd name="T33" fmla="*/ 0 h 303"/>
                <a:gd name="T34" fmla="*/ 0 w 377"/>
                <a:gd name="T35" fmla="*/ 0 h 303"/>
                <a:gd name="T36" fmla="*/ 0 w 377"/>
                <a:gd name="T37" fmla="*/ 0 h 3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7"/>
                <a:gd name="T58" fmla="*/ 0 h 303"/>
                <a:gd name="T59" fmla="*/ 377 w 377"/>
                <a:gd name="T60" fmla="*/ 303 h 30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7" h="303">
                  <a:moveTo>
                    <a:pt x="339" y="303"/>
                  </a:moveTo>
                  <a:cubicBezTo>
                    <a:pt x="332" y="303"/>
                    <a:pt x="324" y="301"/>
                    <a:pt x="316" y="296"/>
                  </a:cubicBezTo>
                  <a:cubicBezTo>
                    <a:pt x="49" y="142"/>
                    <a:pt x="49" y="142"/>
                    <a:pt x="49" y="142"/>
                  </a:cubicBezTo>
                  <a:cubicBezTo>
                    <a:pt x="22" y="126"/>
                    <a:pt x="0" y="86"/>
                    <a:pt x="0" y="50"/>
                  </a:cubicBezTo>
                  <a:cubicBezTo>
                    <a:pt x="0" y="15"/>
                    <a:pt x="19" y="0"/>
                    <a:pt x="38" y="0"/>
                  </a:cubicBezTo>
                  <a:cubicBezTo>
                    <a:pt x="46" y="0"/>
                    <a:pt x="53" y="2"/>
                    <a:pt x="61" y="7"/>
                  </a:cubicBezTo>
                  <a:cubicBezTo>
                    <a:pt x="328" y="161"/>
                    <a:pt x="328" y="161"/>
                    <a:pt x="328" y="161"/>
                  </a:cubicBezTo>
                  <a:cubicBezTo>
                    <a:pt x="356" y="177"/>
                    <a:pt x="377" y="217"/>
                    <a:pt x="377" y="253"/>
                  </a:cubicBezTo>
                  <a:cubicBezTo>
                    <a:pt x="377" y="288"/>
                    <a:pt x="358" y="303"/>
                    <a:pt x="339" y="303"/>
                  </a:cubicBezTo>
                  <a:close/>
                  <a:moveTo>
                    <a:pt x="38" y="24"/>
                  </a:moveTo>
                  <a:cubicBezTo>
                    <a:pt x="28" y="24"/>
                    <a:pt x="24" y="38"/>
                    <a:pt x="24" y="50"/>
                  </a:cubicBezTo>
                  <a:cubicBezTo>
                    <a:pt x="24" y="77"/>
                    <a:pt x="41" y="110"/>
                    <a:pt x="61" y="121"/>
                  </a:cubicBezTo>
                  <a:cubicBezTo>
                    <a:pt x="328" y="275"/>
                    <a:pt x="328" y="275"/>
                    <a:pt x="328" y="275"/>
                  </a:cubicBezTo>
                  <a:cubicBezTo>
                    <a:pt x="328" y="275"/>
                    <a:pt x="328" y="275"/>
                    <a:pt x="328" y="275"/>
                  </a:cubicBezTo>
                  <a:cubicBezTo>
                    <a:pt x="332" y="278"/>
                    <a:pt x="336" y="279"/>
                    <a:pt x="339" y="279"/>
                  </a:cubicBezTo>
                  <a:cubicBezTo>
                    <a:pt x="350" y="279"/>
                    <a:pt x="353" y="265"/>
                    <a:pt x="353" y="253"/>
                  </a:cubicBezTo>
                  <a:cubicBezTo>
                    <a:pt x="353" y="226"/>
                    <a:pt x="336" y="193"/>
                    <a:pt x="316" y="182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5" y="25"/>
                    <a:pt x="41" y="24"/>
                    <a:pt x="38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14" name="Freeform 2353">
              <a:extLst>
                <a:ext uri="{FF2B5EF4-FFF2-40B4-BE49-F238E27FC236}">
                  <a16:creationId xmlns:a16="http://schemas.microsoft.com/office/drawing/2014/main" id="{4FCFD59D-81E3-43DE-883D-202A74ECF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" y="3282"/>
              <a:ext cx="232" cy="135"/>
            </a:xfrm>
            <a:custGeom>
              <a:avLst/>
              <a:gdLst>
                <a:gd name="T0" fmla="*/ 1 w 839"/>
                <a:gd name="T1" fmla="*/ 1 h 491"/>
                <a:gd name="T2" fmla="*/ 1 w 839"/>
                <a:gd name="T3" fmla="*/ 1 h 491"/>
                <a:gd name="T4" fmla="*/ 1 w 839"/>
                <a:gd name="T5" fmla="*/ 1 h 491"/>
                <a:gd name="T6" fmla="*/ 0 w 839"/>
                <a:gd name="T7" fmla="*/ 0 h 491"/>
                <a:gd name="T8" fmla="*/ 0 w 839"/>
                <a:gd name="T9" fmla="*/ 0 h 491"/>
                <a:gd name="T10" fmla="*/ 0 w 839"/>
                <a:gd name="T11" fmla="*/ 0 h 491"/>
                <a:gd name="T12" fmla="*/ 0 w 839"/>
                <a:gd name="T13" fmla="*/ 0 h 491"/>
                <a:gd name="T14" fmla="*/ 0 w 839"/>
                <a:gd name="T15" fmla="*/ 0 h 491"/>
                <a:gd name="T16" fmla="*/ 0 w 839"/>
                <a:gd name="T17" fmla="*/ 0 h 491"/>
                <a:gd name="T18" fmla="*/ 0 w 839"/>
                <a:gd name="T19" fmla="*/ 0 h 491"/>
                <a:gd name="T20" fmla="*/ 1 w 839"/>
                <a:gd name="T21" fmla="*/ 1 h 491"/>
                <a:gd name="T22" fmla="*/ 1 w 839"/>
                <a:gd name="T23" fmla="*/ 1 h 491"/>
                <a:gd name="T24" fmla="*/ 1 w 839"/>
                <a:gd name="T25" fmla="*/ 1 h 491"/>
                <a:gd name="T26" fmla="*/ 1 w 839"/>
                <a:gd name="T27" fmla="*/ 1 h 4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39"/>
                <a:gd name="T43" fmla="*/ 0 h 491"/>
                <a:gd name="T44" fmla="*/ 839 w 839"/>
                <a:gd name="T45" fmla="*/ 491 h 49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39" h="491">
                  <a:moveTo>
                    <a:pt x="827" y="491"/>
                  </a:moveTo>
                  <a:cubicBezTo>
                    <a:pt x="820" y="491"/>
                    <a:pt x="815" y="485"/>
                    <a:pt x="815" y="479"/>
                  </a:cubicBezTo>
                  <a:cubicBezTo>
                    <a:pt x="815" y="375"/>
                    <a:pt x="815" y="375"/>
                    <a:pt x="815" y="375"/>
                  </a:cubicBezTo>
                  <a:cubicBezTo>
                    <a:pt x="239" y="43"/>
                    <a:pt x="239" y="43"/>
                    <a:pt x="239" y="43"/>
                  </a:cubicBezTo>
                  <a:cubicBezTo>
                    <a:pt x="213" y="28"/>
                    <a:pt x="187" y="25"/>
                    <a:pt x="168" y="36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14" y="125"/>
                    <a:pt x="7" y="123"/>
                    <a:pt x="4" y="118"/>
                  </a:cubicBezTo>
                  <a:cubicBezTo>
                    <a:pt x="0" y="112"/>
                    <a:pt x="2" y="105"/>
                    <a:pt x="8" y="101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83" y="0"/>
                    <a:pt x="217" y="3"/>
                    <a:pt x="251" y="22"/>
                  </a:cubicBezTo>
                  <a:cubicBezTo>
                    <a:pt x="833" y="358"/>
                    <a:pt x="833" y="358"/>
                    <a:pt x="833" y="358"/>
                  </a:cubicBezTo>
                  <a:cubicBezTo>
                    <a:pt x="836" y="360"/>
                    <a:pt x="839" y="364"/>
                    <a:pt x="839" y="368"/>
                  </a:cubicBezTo>
                  <a:cubicBezTo>
                    <a:pt x="839" y="479"/>
                    <a:pt x="839" y="479"/>
                    <a:pt x="839" y="479"/>
                  </a:cubicBezTo>
                  <a:cubicBezTo>
                    <a:pt x="839" y="485"/>
                    <a:pt x="833" y="491"/>
                    <a:pt x="827" y="49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15" name="Freeform 2354">
              <a:extLst>
                <a:ext uri="{FF2B5EF4-FFF2-40B4-BE49-F238E27FC236}">
                  <a16:creationId xmlns:a16="http://schemas.microsoft.com/office/drawing/2014/main" id="{8EF11489-1F13-475E-9B10-6E511729D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5" y="3380"/>
              <a:ext cx="48" cy="30"/>
            </a:xfrm>
            <a:custGeom>
              <a:avLst/>
              <a:gdLst>
                <a:gd name="T0" fmla="*/ 0 w 175"/>
                <a:gd name="T1" fmla="*/ 0 h 111"/>
                <a:gd name="T2" fmla="*/ 0 w 175"/>
                <a:gd name="T3" fmla="*/ 0 h 111"/>
                <a:gd name="T4" fmla="*/ 0 w 175"/>
                <a:gd name="T5" fmla="*/ 0 h 111"/>
                <a:gd name="T6" fmla="*/ 0 w 175"/>
                <a:gd name="T7" fmla="*/ 0 h 111"/>
                <a:gd name="T8" fmla="*/ 0 w 175"/>
                <a:gd name="T9" fmla="*/ 0 h 111"/>
                <a:gd name="T10" fmla="*/ 0 w 175"/>
                <a:gd name="T11" fmla="*/ 0 h 111"/>
                <a:gd name="T12" fmla="*/ 0 w 175"/>
                <a:gd name="T13" fmla="*/ 0 h 111"/>
                <a:gd name="T14" fmla="*/ 0 w 17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5"/>
                <a:gd name="T25" fmla="*/ 0 h 111"/>
                <a:gd name="T26" fmla="*/ 175 w 17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5" h="111">
                  <a:moveTo>
                    <a:pt x="13" y="111"/>
                  </a:moveTo>
                  <a:cubicBezTo>
                    <a:pt x="9" y="111"/>
                    <a:pt x="5" y="109"/>
                    <a:pt x="3" y="105"/>
                  </a:cubicBezTo>
                  <a:cubicBezTo>
                    <a:pt x="0" y="99"/>
                    <a:pt x="2" y="92"/>
                    <a:pt x="7" y="89"/>
                  </a:cubicBezTo>
                  <a:cubicBezTo>
                    <a:pt x="156" y="3"/>
                    <a:pt x="156" y="3"/>
                    <a:pt x="156" y="3"/>
                  </a:cubicBezTo>
                  <a:cubicBezTo>
                    <a:pt x="161" y="0"/>
                    <a:pt x="169" y="2"/>
                    <a:pt x="172" y="7"/>
                  </a:cubicBezTo>
                  <a:cubicBezTo>
                    <a:pt x="175" y="13"/>
                    <a:pt x="173" y="21"/>
                    <a:pt x="168" y="24"/>
                  </a:cubicBezTo>
                  <a:cubicBezTo>
                    <a:pt x="19" y="110"/>
                    <a:pt x="19" y="110"/>
                    <a:pt x="19" y="110"/>
                  </a:cubicBezTo>
                  <a:cubicBezTo>
                    <a:pt x="17" y="111"/>
                    <a:pt x="15" y="111"/>
                    <a:pt x="13" y="11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16" name="Freeform 2355">
              <a:extLst>
                <a:ext uri="{FF2B5EF4-FFF2-40B4-BE49-F238E27FC236}">
                  <a16:creationId xmlns:a16="http://schemas.microsoft.com/office/drawing/2014/main" id="{8952C4A4-1EF6-429A-AEFA-543B19DE1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" y="3417"/>
              <a:ext cx="45" cy="82"/>
            </a:xfrm>
            <a:custGeom>
              <a:avLst/>
              <a:gdLst>
                <a:gd name="T0" fmla="*/ 0 w 163"/>
                <a:gd name="T1" fmla="*/ 1 h 297"/>
                <a:gd name="T2" fmla="*/ 0 w 163"/>
                <a:gd name="T3" fmla="*/ 1 h 297"/>
                <a:gd name="T4" fmla="*/ 0 w 163"/>
                <a:gd name="T5" fmla="*/ 0 h 297"/>
                <a:gd name="T6" fmla="*/ 0 w 163"/>
                <a:gd name="T7" fmla="*/ 0 h 297"/>
                <a:gd name="T8" fmla="*/ 0 w 163"/>
                <a:gd name="T9" fmla="*/ 0 h 297"/>
                <a:gd name="T10" fmla="*/ 0 w 163"/>
                <a:gd name="T11" fmla="*/ 0 h 297"/>
                <a:gd name="T12" fmla="*/ 0 w 163"/>
                <a:gd name="T13" fmla="*/ 0 h 297"/>
                <a:gd name="T14" fmla="*/ 0 w 163"/>
                <a:gd name="T15" fmla="*/ 0 h 297"/>
                <a:gd name="T16" fmla="*/ 0 w 163"/>
                <a:gd name="T17" fmla="*/ 0 h 297"/>
                <a:gd name="T18" fmla="*/ 0 w 163"/>
                <a:gd name="T19" fmla="*/ 0 h 297"/>
                <a:gd name="T20" fmla="*/ 0 w 163"/>
                <a:gd name="T21" fmla="*/ 0 h 297"/>
                <a:gd name="T22" fmla="*/ 0 w 163"/>
                <a:gd name="T23" fmla="*/ 0 h 297"/>
                <a:gd name="T24" fmla="*/ 0 w 163"/>
                <a:gd name="T25" fmla="*/ 1 h 297"/>
                <a:gd name="T26" fmla="*/ 0 w 163"/>
                <a:gd name="T27" fmla="*/ 1 h 297"/>
                <a:gd name="T28" fmla="*/ 0 w 163"/>
                <a:gd name="T29" fmla="*/ 1 h 2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3"/>
                <a:gd name="T46" fmla="*/ 0 h 297"/>
                <a:gd name="T47" fmla="*/ 163 w 163"/>
                <a:gd name="T48" fmla="*/ 297 h 29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3" h="297">
                  <a:moveTo>
                    <a:pt x="149" y="297"/>
                  </a:moveTo>
                  <a:cubicBezTo>
                    <a:pt x="147" y="297"/>
                    <a:pt x="145" y="296"/>
                    <a:pt x="143" y="295"/>
                  </a:cubicBezTo>
                  <a:cubicBezTo>
                    <a:pt x="6" y="216"/>
                    <a:pt x="6" y="216"/>
                    <a:pt x="6" y="216"/>
                  </a:cubicBezTo>
                  <a:cubicBezTo>
                    <a:pt x="2" y="214"/>
                    <a:pt x="0" y="210"/>
                    <a:pt x="0" y="20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2" y="4"/>
                    <a:pt x="6" y="2"/>
                  </a:cubicBezTo>
                  <a:cubicBezTo>
                    <a:pt x="10" y="0"/>
                    <a:pt x="14" y="0"/>
                    <a:pt x="18" y="2"/>
                  </a:cubicBezTo>
                  <a:cubicBezTo>
                    <a:pt x="155" y="81"/>
                    <a:pt x="155" y="81"/>
                    <a:pt x="155" y="81"/>
                  </a:cubicBezTo>
                  <a:cubicBezTo>
                    <a:pt x="161" y="84"/>
                    <a:pt x="163" y="92"/>
                    <a:pt x="160" y="97"/>
                  </a:cubicBezTo>
                  <a:cubicBezTo>
                    <a:pt x="156" y="103"/>
                    <a:pt x="149" y="105"/>
                    <a:pt x="143" y="10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155" y="274"/>
                    <a:pt x="155" y="274"/>
                    <a:pt x="155" y="274"/>
                  </a:cubicBezTo>
                  <a:cubicBezTo>
                    <a:pt x="161" y="278"/>
                    <a:pt x="163" y="285"/>
                    <a:pt x="160" y="291"/>
                  </a:cubicBezTo>
                  <a:cubicBezTo>
                    <a:pt x="158" y="295"/>
                    <a:pt x="154" y="297"/>
                    <a:pt x="149" y="29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17" name="Freeform 2356">
              <a:extLst>
                <a:ext uri="{FF2B5EF4-FFF2-40B4-BE49-F238E27FC236}">
                  <a16:creationId xmlns:a16="http://schemas.microsoft.com/office/drawing/2014/main" id="{F15709B6-7615-4745-910D-07C9E23CC0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4" y="3427"/>
              <a:ext cx="28" cy="72"/>
            </a:xfrm>
            <a:custGeom>
              <a:avLst/>
              <a:gdLst>
                <a:gd name="T0" fmla="*/ 0 w 100"/>
                <a:gd name="T1" fmla="*/ 0 h 262"/>
                <a:gd name="T2" fmla="*/ 0 w 100"/>
                <a:gd name="T3" fmla="*/ 0 h 262"/>
                <a:gd name="T4" fmla="*/ 0 w 100"/>
                <a:gd name="T5" fmla="*/ 0 h 262"/>
                <a:gd name="T6" fmla="*/ 0 w 100"/>
                <a:gd name="T7" fmla="*/ 0 h 262"/>
                <a:gd name="T8" fmla="*/ 0 w 100"/>
                <a:gd name="T9" fmla="*/ 0 h 262"/>
                <a:gd name="T10" fmla="*/ 0 w 100"/>
                <a:gd name="T11" fmla="*/ 0 h 262"/>
                <a:gd name="T12" fmla="*/ 0 w 100"/>
                <a:gd name="T13" fmla="*/ 0 h 262"/>
                <a:gd name="T14" fmla="*/ 0 w 100"/>
                <a:gd name="T15" fmla="*/ 0 h 262"/>
                <a:gd name="T16" fmla="*/ 0 w 100"/>
                <a:gd name="T17" fmla="*/ 0 h 262"/>
                <a:gd name="T18" fmla="*/ 0 w 100"/>
                <a:gd name="T19" fmla="*/ 0 h 262"/>
                <a:gd name="T20" fmla="*/ 0 w 100"/>
                <a:gd name="T21" fmla="*/ 0 h 262"/>
                <a:gd name="T22" fmla="*/ 0 w 100"/>
                <a:gd name="T23" fmla="*/ 0 h 262"/>
                <a:gd name="T24" fmla="*/ 0 w 100"/>
                <a:gd name="T25" fmla="*/ 0 h 262"/>
                <a:gd name="T26" fmla="*/ 0 w 100"/>
                <a:gd name="T27" fmla="*/ 0 h 262"/>
                <a:gd name="T28" fmla="*/ 0 w 100"/>
                <a:gd name="T29" fmla="*/ 0 h 262"/>
                <a:gd name="T30" fmla="*/ 0 w 100"/>
                <a:gd name="T31" fmla="*/ 0 h 262"/>
                <a:gd name="T32" fmla="*/ 0 w 100"/>
                <a:gd name="T33" fmla="*/ 0 h 2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0"/>
                <a:gd name="T52" fmla="*/ 0 h 262"/>
                <a:gd name="T53" fmla="*/ 100 w 100"/>
                <a:gd name="T54" fmla="*/ 262 h 2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0" h="262">
                  <a:moveTo>
                    <a:pt x="12" y="262"/>
                  </a:moveTo>
                  <a:cubicBezTo>
                    <a:pt x="10" y="262"/>
                    <a:pt x="8" y="261"/>
                    <a:pt x="6" y="260"/>
                  </a:cubicBezTo>
                  <a:cubicBezTo>
                    <a:pt x="3" y="258"/>
                    <a:pt x="0" y="254"/>
                    <a:pt x="0" y="250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2"/>
                    <a:pt x="3" y="48"/>
                    <a:pt x="6" y="46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5" y="0"/>
                    <a:pt x="90" y="0"/>
                    <a:pt x="94" y="3"/>
                  </a:cubicBezTo>
                  <a:cubicBezTo>
                    <a:pt x="97" y="5"/>
                    <a:pt x="100" y="9"/>
                    <a:pt x="100" y="13"/>
                  </a:cubicBezTo>
                  <a:cubicBezTo>
                    <a:pt x="100" y="206"/>
                    <a:pt x="100" y="206"/>
                    <a:pt x="100" y="206"/>
                  </a:cubicBezTo>
                  <a:cubicBezTo>
                    <a:pt x="100" y="211"/>
                    <a:pt x="97" y="215"/>
                    <a:pt x="94" y="217"/>
                  </a:cubicBezTo>
                  <a:cubicBezTo>
                    <a:pt x="18" y="260"/>
                    <a:pt x="18" y="260"/>
                    <a:pt x="18" y="260"/>
                  </a:cubicBezTo>
                  <a:cubicBezTo>
                    <a:pt x="17" y="261"/>
                    <a:pt x="14" y="262"/>
                    <a:pt x="12" y="262"/>
                  </a:cubicBezTo>
                  <a:close/>
                  <a:moveTo>
                    <a:pt x="24" y="63"/>
                  </a:moveTo>
                  <a:cubicBezTo>
                    <a:pt x="24" y="229"/>
                    <a:pt x="24" y="229"/>
                    <a:pt x="24" y="229"/>
                  </a:cubicBezTo>
                  <a:cubicBezTo>
                    <a:pt x="76" y="199"/>
                    <a:pt x="76" y="199"/>
                    <a:pt x="76" y="199"/>
                  </a:cubicBezTo>
                  <a:cubicBezTo>
                    <a:pt x="76" y="34"/>
                    <a:pt x="76" y="34"/>
                    <a:pt x="76" y="34"/>
                  </a:cubicBezTo>
                  <a:lnTo>
                    <a:pt x="24" y="63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18" name="Freeform 2357">
              <a:extLst>
                <a:ext uri="{FF2B5EF4-FFF2-40B4-BE49-F238E27FC236}">
                  <a16:creationId xmlns:a16="http://schemas.microsoft.com/office/drawing/2014/main" id="{68841031-B7AD-42DF-8011-EF60DDD48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" y="3405"/>
              <a:ext cx="66" cy="29"/>
            </a:xfrm>
            <a:custGeom>
              <a:avLst/>
              <a:gdLst>
                <a:gd name="T0" fmla="*/ 0 w 240"/>
                <a:gd name="T1" fmla="*/ 0 h 104"/>
                <a:gd name="T2" fmla="*/ 0 w 240"/>
                <a:gd name="T3" fmla="*/ 0 h 104"/>
                <a:gd name="T4" fmla="*/ 0 w 240"/>
                <a:gd name="T5" fmla="*/ 0 h 104"/>
                <a:gd name="T6" fmla="*/ 0 w 240"/>
                <a:gd name="T7" fmla="*/ 0 h 104"/>
                <a:gd name="T8" fmla="*/ 0 w 240"/>
                <a:gd name="T9" fmla="*/ 0 h 104"/>
                <a:gd name="T10" fmla="*/ 0 w 240"/>
                <a:gd name="T11" fmla="*/ 0 h 104"/>
                <a:gd name="T12" fmla="*/ 0 w 240"/>
                <a:gd name="T13" fmla="*/ 0 h 104"/>
                <a:gd name="T14" fmla="*/ 0 w 240"/>
                <a:gd name="T15" fmla="*/ 0 h 104"/>
                <a:gd name="T16" fmla="*/ 0 w 240"/>
                <a:gd name="T17" fmla="*/ 0 h 104"/>
                <a:gd name="T18" fmla="*/ 0 w 240"/>
                <a:gd name="T19" fmla="*/ 0 h 104"/>
                <a:gd name="T20" fmla="*/ 0 w 240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0"/>
                <a:gd name="T34" fmla="*/ 0 h 104"/>
                <a:gd name="T35" fmla="*/ 240 w 240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0" h="104">
                  <a:moveTo>
                    <a:pt x="227" y="104"/>
                  </a:moveTo>
                  <a:cubicBezTo>
                    <a:pt x="225" y="104"/>
                    <a:pt x="223" y="103"/>
                    <a:pt x="221" y="102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14" y="70"/>
                    <a:pt x="7" y="68"/>
                    <a:pt x="4" y="62"/>
                  </a:cubicBezTo>
                  <a:cubicBezTo>
                    <a:pt x="0" y="57"/>
                    <a:pt x="2" y="49"/>
                    <a:pt x="8" y="46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7" y="0"/>
                    <a:pt x="92" y="0"/>
                    <a:pt x="96" y="2"/>
                  </a:cubicBezTo>
                  <a:cubicBezTo>
                    <a:pt x="233" y="82"/>
                    <a:pt x="233" y="82"/>
                    <a:pt x="233" y="82"/>
                  </a:cubicBezTo>
                  <a:cubicBezTo>
                    <a:pt x="239" y="85"/>
                    <a:pt x="240" y="92"/>
                    <a:pt x="237" y="98"/>
                  </a:cubicBezTo>
                  <a:cubicBezTo>
                    <a:pt x="235" y="102"/>
                    <a:pt x="231" y="104"/>
                    <a:pt x="227" y="10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19" name="Freeform 2358">
              <a:extLst>
                <a:ext uri="{FF2B5EF4-FFF2-40B4-BE49-F238E27FC236}">
                  <a16:creationId xmlns:a16="http://schemas.microsoft.com/office/drawing/2014/main" id="{94EF6444-93BF-45E6-8D3F-734F4B163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5" y="3480"/>
              <a:ext cx="36" cy="24"/>
            </a:xfrm>
            <a:custGeom>
              <a:avLst/>
              <a:gdLst>
                <a:gd name="T0" fmla="*/ 0 w 129"/>
                <a:gd name="T1" fmla="*/ 0 h 85"/>
                <a:gd name="T2" fmla="*/ 0 w 129"/>
                <a:gd name="T3" fmla="*/ 0 h 85"/>
                <a:gd name="T4" fmla="*/ 0 w 129"/>
                <a:gd name="T5" fmla="*/ 0 h 85"/>
                <a:gd name="T6" fmla="*/ 0 w 129"/>
                <a:gd name="T7" fmla="*/ 0 h 85"/>
                <a:gd name="T8" fmla="*/ 0 w 129"/>
                <a:gd name="T9" fmla="*/ 0 h 85"/>
                <a:gd name="T10" fmla="*/ 0 w 129"/>
                <a:gd name="T11" fmla="*/ 0 h 85"/>
                <a:gd name="T12" fmla="*/ 0 w 129"/>
                <a:gd name="T13" fmla="*/ 0 h 85"/>
                <a:gd name="T14" fmla="*/ 0 w 129"/>
                <a:gd name="T15" fmla="*/ 0 h 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9"/>
                <a:gd name="T25" fmla="*/ 0 h 85"/>
                <a:gd name="T26" fmla="*/ 129 w 129"/>
                <a:gd name="T27" fmla="*/ 85 h 8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9" h="85">
                  <a:moveTo>
                    <a:pt x="13" y="85"/>
                  </a:moveTo>
                  <a:cubicBezTo>
                    <a:pt x="9" y="85"/>
                    <a:pt x="5" y="83"/>
                    <a:pt x="3" y="79"/>
                  </a:cubicBezTo>
                  <a:cubicBezTo>
                    <a:pt x="0" y="73"/>
                    <a:pt x="2" y="66"/>
                    <a:pt x="7" y="62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5" y="0"/>
                    <a:pt x="123" y="2"/>
                    <a:pt x="126" y="8"/>
                  </a:cubicBezTo>
                  <a:cubicBezTo>
                    <a:pt x="129" y="13"/>
                    <a:pt x="127" y="21"/>
                    <a:pt x="122" y="24"/>
                  </a:cubicBezTo>
                  <a:cubicBezTo>
                    <a:pt x="19" y="83"/>
                    <a:pt x="19" y="83"/>
                    <a:pt x="19" y="83"/>
                  </a:cubicBezTo>
                  <a:cubicBezTo>
                    <a:pt x="17" y="84"/>
                    <a:pt x="15" y="85"/>
                    <a:pt x="13" y="85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20" name="Freeform 2359">
              <a:extLst>
                <a:ext uri="{FF2B5EF4-FFF2-40B4-BE49-F238E27FC236}">
                  <a16:creationId xmlns:a16="http://schemas.microsoft.com/office/drawing/2014/main" id="{987DA223-0533-43C7-BC9A-6EF06D97D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" y="3650"/>
              <a:ext cx="302" cy="190"/>
            </a:xfrm>
            <a:custGeom>
              <a:avLst/>
              <a:gdLst>
                <a:gd name="T0" fmla="*/ 2 w 1096"/>
                <a:gd name="T1" fmla="*/ 0 h 687"/>
                <a:gd name="T2" fmla="*/ 2 w 1096"/>
                <a:gd name="T3" fmla="*/ 0 h 687"/>
                <a:gd name="T4" fmla="*/ 1 w 1096"/>
                <a:gd name="T5" fmla="*/ 1 h 687"/>
                <a:gd name="T6" fmla="*/ 1 w 1096"/>
                <a:gd name="T7" fmla="*/ 1 h 687"/>
                <a:gd name="T8" fmla="*/ 0 w 1096"/>
                <a:gd name="T9" fmla="*/ 1 h 687"/>
                <a:gd name="T10" fmla="*/ 0 w 1096"/>
                <a:gd name="T11" fmla="*/ 0 h 687"/>
                <a:gd name="T12" fmla="*/ 0 w 1096"/>
                <a:gd name="T13" fmla="*/ 0 h 687"/>
                <a:gd name="T14" fmla="*/ 0 w 1096"/>
                <a:gd name="T15" fmla="*/ 0 h 687"/>
                <a:gd name="T16" fmla="*/ 1 w 1096"/>
                <a:gd name="T17" fmla="*/ 1 h 687"/>
                <a:gd name="T18" fmla="*/ 1 w 1096"/>
                <a:gd name="T19" fmla="*/ 1 h 687"/>
                <a:gd name="T20" fmla="*/ 2 w 1096"/>
                <a:gd name="T21" fmla="*/ 0 h 687"/>
                <a:gd name="T22" fmla="*/ 2 w 1096"/>
                <a:gd name="T23" fmla="*/ 0 h 687"/>
                <a:gd name="T24" fmla="*/ 2 w 1096"/>
                <a:gd name="T25" fmla="*/ 0 h 6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96"/>
                <a:gd name="T40" fmla="*/ 0 h 687"/>
                <a:gd name="T41" fmla="*/ 1096 w 1096"/>
                <a:gd name="T42" fmla="*/ 687 h 6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96" h="687">
                  <a:moveTo>
                    <a:pt x="1096" y="93"/>
                  </a:moveTo>
                  <a:cubicBezTo>
                    <a:pt x="1096" y="97"/>
                    <a:pt x="1095" y="101"/>
                    <a:pt x="1093" y="106"/>
                  </a:cubicBezTo>
                  <a:cubicBezTo>
                    <a:pt x="863" y="635"/>
                    <a:pt x="863" y="635"/>
                    <a:pt x="863" y="635"/>
                  </a:cubicBezTo>
                  <a:cubicBezTo>
                    <a:pt x="846" y="674"/>
                    <a:pt x="762" y="687"/>
                    <a:pt x="713" y="658"/>
                  </a:cubicBezTo>
                  <a:cubicBezTo>
                    <a:pt x="27" y="262"/>
                    <a:pt x="27" y="262"/>
                    <a:pt x="27" y="262"/>
                  </a:cubicBezTo>
                  <a:cubicBezTo>
                    <a:pt x="9" y="252"/>
                    <a:pt x="0" y="239"/>
                    <a:pt x="0" y="226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46"/>
                    <a:pt x="9" y="159"/>
                    <a:pt x="27" y="170"/>
                  </a:cubicBezTo>
                  <a:cubicBezTo>
                    <a:pt x="713" y="566"/>
                    <a:pt x="713" y="566"/>
                    <a:pt x="713" y="566"/>
                  </a:cubicBezTo>
                  <a:cubicBezTo>
                    <a:pt x="762" y="594"/>
                    <a:pt x="846" y="581"/>
                    <a:pt x="863" y="542"/>
                  </a:cubicBezTo>
                  <a:cubicBezTo>
                    <a:pt x="1093" y="13"/>
                    <a:pt x="1093" y="13"/>
                    <a:pt x="1093" y="13"/>
                  </a:cubicBezTo>
                  <a:cubicBezTo>
                    <a:pt x="1095" y="9"/>
                    <a:pt x="1096" y="4"/>
                    <a:pt x="1096" y="0"/>
                  </a:cubicBezTo>
                  <a:lnTo>
                    <a:pt x="1096" y="93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2360">
              <a:extLst>
                <a:ext uri="{FF2B5EF4-FFF2-40B4-BE49-F238E27FC236}">
                  <a16:creationId xmlns:a16="http://schemas.microsoft.com/office/drawing/2014/main" id="{D4F2C554-680C-4FDB-8F76-1BF423D3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" y="3633"/>
              <a:ext cx="302" cy="180"/>
            </a:xfrm>
            <a:custGeom>
              <a:avLst/>
              <a:gdLst>
                <a:gd name="T0" fmla="*/ 1096 w 1096"/>
                <a:gd name="T1" fmla="*/ 58 h 652"/>
                <a:gd name="T2" fmla="*/ 1096 w 1096"/>
                <a:gd name="T3" fmla="*/ 58 h 652"/>
                <a:gd name="T4" fmla="*/ 1093 w 1096"/>
                <a:gd name="T5" fmla="*/ 71 h 652"/>
                <a:gd name="T6" fmla="*/ 863 w 1096"/>
                <a:gd name="T7" fmla="*/ 600 h 652"/>
                <a:gd name="T8" fmla="*/ 713 w 1096"/>
                <a:gd name="T9" fmla="*/ 624 h 652"/>
                <a:gd name="T10" fmla="*/ 27 w 1096"/>
                <a:gd name="T11" fmla="*/ 228 h 652"/>
                <a:gd name="T12" fmla="*/ 0 w 1096"/>
                <a:gd name="T13" fmla="*/ 191 h 652"/>
                <a:gd name="T14" fmla="*/ 0 w 1096"/>
                <a:gd name="T15" fmla="*/ 189 h 652"/>
                <a:gd name="T16" fmla="*/ 68 w 1096"/>
                <a:gd name="T17" fmla="*/ 141 h 652"/>
                <a:gd name="T18" fmla="*/ 984 w 1096"/>
                <a:gd name="T19" fmla="*/ 8 h 652"/>
                <a:gd name="T20" fmla="*/ 1096 w 1096"/>
                <a:gd name="T21" fmla="*/ 58 h 652"/>
                <a:gd name="T22" fmla="*/ 853 w 1096"/>
                <a:gd name="T23" fmla="*/ 200 h 652"/>
                <a:gd name="T24" fmla="*/ 853 w 1096"/>
                <a:gd name="T25" fmla="*/ 147 h 652"/>
                <a:gd name="T26" fmla="*/ 760 w 1096"/>
                <a:gd name="T27" fmla="*/ 147 h 652"/>
                <a:gd name="T28" fmla="*/ 742 w 1096"/>
                <a:gd name="T29" fmla="*/ 157 h 652"/>
                <a:gd name="T30" fmla="*/ 569 w 1096"/>
                <a:gd name="T31" fmla="*/ 275 h 652"/>
                <a:gd name="T32" fmla="*/ 630 w 1096"/>
                <a:gd name="T33" fmla="*/ 310 h 652"/>
                <a:gd name="T34" fmla="*/ 834 w 1096"/>
                <a:gd name="T35" fmla="*/ 211 h 652"/>
                <a:gd name="T36" fmla="*/ 853 w 1096"/>
                <a:gd name="T37" fmla="*/ 200 h 652"/>
                <a:gd name="T38" fmla="*/ 594 w 1096"/>
                <a:gd name="T39" fmla="*/ 333 h 652"/>
                <a:gd name="T40" fmla="*/ 575 w 1096"/>
                <a:gd name="T41" fmla="*/ 307 h 652"/>
                <a:gd name="T42" fmla="*/ 529 w 1096"/>
                <a:gd name="T43" fmla="*/ 296 h 652"/>
                <a:gd name="T44" fmla="*/ 483 w 1096"/>
                <a:gd name="T45" fmla="*/ 307 h 652"/>
                <a:gd name="T46" fmla="*/ 464 w 1096"/>
                <a:gd name="T47" fmla="*/ 333 h 652"/>
                <a:gd name="T48" fmla="*/ 483 w 1096"/>
                <a:gd name="T49" fmla="*/ 360 h 652"/>
                <a:gd name="T50" fmla="*/ 529 w 1096"/>
                <a:gd name="T51" fmla="*/ 371 h 652"/>
                <a:gd name="T52" fmla="*/ 575 w 1096"/>
                <a:gd name="T53" fmla="*/ 360 h 652"/>
                <a:gd name="T54" fmla="*/ 594 w 1096"/>
                <a:gd name="T55" fmla="*/ 333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96" h="652">
                  <a:moveTo>
                    <a:pt x="1096" y="58"/>
                  </a:moveTo>
                  <a:cubicBezTo>
                    <a:pt x="1096" y="58"/>
                    <a:pt x="1096" y="58"/>
                    <a:pt x="1096" y="58"/>
                  </a:cubicBezTo>
                  <a:cubicBezTo>
                    <a:pt x="1096" y="62"/>
                    <a:pt x="1095" y="67"/>
                    <a:pt x="1093" y="71"/>
                  </a:cubicBezTo>
                  <a:cubicBezTo>
                    <a:pt x="863" y="600"/>
                    <a:pt x="863" y="600"/>
                    <a:pt x="863" y="600"/>
                  </a:cubicBezTo>
                  <a:cubicBezTo>
                    <a:pt x="846" y="639"/>
                    <a:pt x="762" y="652"/>
                    <a:pt x="713" y="624"/>
                  </a:cubicBezTo>
                  <a:cubicBezTo>
                    <a:pt x="27" y="228"/>
                    <a:pt x="27" y="228"/>
                    <a:pt x="27" y="228"/>
                  </a:cubicBezTo>
                  <a:cubicBezTo>
                    <a:pt x="9" y="217"/>
                    <a:pt x="0" y="204"/>
                    <a:pt x="0" y="191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2" y="168"/>
                    <a:pt x="26" y="147"/>
                    <a:pt x="68" y="141"/>
                  </a:cubicBezTo>
                  <a:cubicBezTo>
                    <a:pt x="984" y="8"/>
                    <a:pt x="984" y="8"/>
                    <a:pt x="984" y="8"/>
                  </a:cubicBezTo>
                  <a:cubicBezTo>
                    <a:pt x="1042" y="0"/>
                    <a:pt x="1096" y="25"/>
                    <a:pt x="1096" y="58"/>
                  </a:cubicBezTo>
                  <a:close/>
                  <a:moveTo>
                    <a:pt x="853" y="200"/>
                  </a:moveTo>
                  <a:cubicBezTo>
                    <a:pt x="878" y="185"/>
                    <a:pt x="878" y="162"/>
                    <a:pt x="853" y="147"/>
                  </a:cubicBezTo>
                  <a:cubicBezTo>
                    <a:pt x="827" y="132"/>
                    <a:pt x="786" y="132"/>
                    <a:pt x="760" y="147"/>
                  </a:cubicBezTo>
                  <a:cubicBezTo>
                    <a:pt x="742" y="157"/>
                    <a:pt x="742" y="157"/>
                    <a:pt x="742" y="157"/>
                  </a:cubicBezTo>
                  <a:cubicBezTo>
                    <a:pt x="569" y="275"/>
                    <a:pt x="569" y="275"/>
                    <a:pt x="569" y="275"/>
                  </a:cubicBezTo>
                  <a:cubicBezTo>
                    <a:pt x="630" y="310"/>
                    <a:pt x="630" y="310"/>
                    <a:pt x="630" y="310"/>
                  </a:cubicBezTo>
                  <a:cubicBezTo>
                    <a:pt x="834" y="211"/>
                    <a:pt x="834" y="211"/>
                    <a:pt x="834" y="211"/>
                  </a:cubicBezTo>
                  <a:lnTo>
                    <a:pt x="853" y="200"/>
                  </a:lnTo>
                  <a:close/>
                  <a:moveTo>
                    <a:pt x="594" y="333"/>
                  </a:moveTo>
                  <a:cubicBezTo>
                    <a:pt x="594" y="323"/>
                    <a:pt x="588" y="314"/>
                    <a:pt x="575" y="307"/>
                  </a:cubicBezTo>
                  <a:cubicBezTo>
                    <a:pt x="562" y="299"/>
                    <a:pt x="547" y="296"/>
                    <a:pt x="529" y="296"/>
                  </a:cubicBezTo>
                  <a:cubicBezTo>
                    <a:pt x="511" y="296"/>
                    <a:pt x="496" y="299"/>
                    <a:pt x="483" y="307"/>
                  </a:cubicBezTo>
                  <a:cubicBezTo>
                    <a:pt x="470" y="314"/>
                    <a:pt x="464" y="323"/>
                    <a:pt x="464" y="333"/>
                  </a:cubicBezTo>
                  <a:cubicBezTo>
                    <a:pt x="464" y="344"/>
                    <a:pt x="470" y="352"/>
                    <a:pt x="483" y="360"/>
                  </a:cubicBezTo>
                  <a:cubicBezTo>
                    <a:pt x="496" y="367"/>
                    <a:pt x="511" y="371"/>
                    <a:pt x="529" y="371"/>
                  </a:cubicBezTo>
                  <a:cubicBezTo>
                    <a:pt x="547" y="371"/>
                    <a:pt x="562" y="367"/>
                    <a:pt x="575" y="360"/>
                  </a:cubicBezTo>
                  <a:cubicBezTo>
                    <a:pt x="588" y="352"/>
                    <a:pt x="594" y="344"/>
                    <a:pt x="594" y="3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3422" name="Freeform 2361">
              <a:extLst>
                <a:ext uri="{FF2B5EF4-FFF2-40B4-BE49-F238E27FC236}">
                  <a16:creationId xmlns:a16="http://schemas.microsoft.com/office/drawing/2014/main" id="{629CE98C-5E11-4D8C-8985-FF1247331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" y="3671"/>
              <a:ext cx="85" cy="49"/>
            </a:xfrm>
            <a:custGeom>
              <a:avLst/>
              <a:gdLst>
                <a:gd name="T0" fmla="*/ 1 w 309"/>
                <a:gd name="T1" fmla="*/ 0 h 178"/>
                <a:gd name="T2" fmla="*/ 1 w 309"/>
                <a:gd name="T3" fmla="*/ 0 h 178"/>
                <a:gd name="T4" fmla="*/ 1 w 309"/>
                <a:gd name="T5" fmla="*/ 0 h 178"/>
                <a:gd name="T6" fmla="*/ 0 w 309"/>
                <a:gd name="T7" fmla="*/ 0 h 178"/>
                <a:gd name="T8" fmla="*/ 0 w 309"/>
                <a:gd name="T9" fmla="*/ 0 h 178"/>
                <a:gd name="T10" fmla="*/ 0 w 309"/>
                <a:gd name="T11" fmla="*/ 0 h 178"/>
                <a:gd name="T12" fmla="*/ 0 w 309"/>
                <a:gd name="T13" fmla="*/ 0 h 178"/>
                <a:gd name="T14" fmla="*/ 1 w 309"/>
                <a:gd name="T15" fmla="*/ 0 h 1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9"/>
                <a:gd name="T25" fmla="*/ 0 h 178"/>
                <a:gd name="T26" fmla="*/ 309 w 309"/>
                <a:gd name="T27" fmla="*/ 178 h 1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9" h="178">
                  <a:moveTo>
                    <a:pt x="284" y="15"/>
                  </a:moveTo>
                  <a:cubicBezTo>
                    <a:pt x="309" y="30"/>
                    <a:pt x="309" y="53"/>
                    <a:pt x="284" y="68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73" y="25"/>
                    <a:pt x="173" y="25"/>
                    <a:pt x="173" y="25"/>
                  </a:cubicBezTo>
                  <a:cubicBezTo>
                    <a:pt x="191" y="15"/>
                    <a:pt x="191" y="15"/>
                    <a:pt x="191" y="15"/>
                  </a:cubicBezTo>
                  <a:cubicBezTo>
                    <a:pt x="217" y="0"/>
                    <a:pt x="258" y="0"/>
                    <a:pt x="284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23" name="Freeform 2362">
              <a:extLst>
                <a:ext uri="{FF2B5EF4-FFF2-40B4-BE49-F238E27FC236}">
                  <a16:creationId xmlns:a16="http://schemas.microsoft.com/office/drawing/2014/main" id="{E1334A9F-7BE2-4707-8834-D6779D63D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" y="3716"/>
              <a:ext cx="36" cy="21"/>
            </a:xfrm>
            <a:custGeom>
              <a:avLst/>
              <a:gdLst>
                <a:gd name="T0" fmla="*/ 0 w 130"/>
                <a:gd name="T1" fmla="*/ 0 h 75"/>
                <a:gd name="T2" fmla="*/ 0 w 130"/>
                <a:gd name="T3" fmla="*/ 0 h 75"/>
                <a:gd name="T4" fmla="*/ 0 w 130"/>
                <a:gd name="T5" fmla="*/ 0 h 75"/>
                <a:gd name="T6" fmla="*/ 0 w 130"/>
                <a:gd name="T7" fmla="*/ 0 h 75"/>
                <a:gd name="T8" fmla="*/ 0 w 130"/>
                <a:gd name="T9" fmla="*/ 0 h 75"/>
                <a:gd name="T10" fmla="*/ 0 w 130"/>
                <a:gd name="T11" fmla="*/ 0 h 75"/>
                <a:gd name="T12" fmla="*/ 0 w 130"/>
                <a:gd name="T13" fmla="*/ 0 h 75"/>
                <a:gd name="T14" fmla="*/ 0 w 130"/>
                <a:gd name="T15" fmla="*/ 0 h 75"/>
                <a:gd name="T16" fmla="*/ 0 w 130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0"/>
                <a:gd name="T28" fmla="*/ 0 h 75"/>
                <a:gd name="T29" fmla="*/ 130 w 130"/>
                <a:gd name="T30" fmla="*/ 75 h 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0" h="75">
                  <a:moveTo>
                    <a:pt x="111" y="11"/>
                  </a:moveTo>
                  <a:cubicBezTo>
                    <a:pt x="124" y="18"/>
                    <a:pt x="130" y="27"/>
                    <a:pt x="130" y="37"/>
                  </a:cubicBezTo>
                  <a:cubicBezTo>
                    <a:pt x="130" y="48"/>
                    <a:pt x="124" y="56"/>
                    <a:pt x="111" y="64"/>
                  </a:cubicBezTo>
                  <a:cubicBezTo>
                    <a:pt x="98" y="71"/>
                    <a:pt x="83" y="75"/>
                    <a:pt x="65" y="75"/>
                  </a:cubicBezTo>
                  <a:cubicBezTo>
                    <a:pt x="47" y="75"/>
                    <a:pt x="32" y="71"/>
                    <a:pt x="19" y="64"/>
                  </a:cubicBezTo>
                  <a:cubicBezTo>
                    <a:pt x="6" y="56"/>
                    <a:pt x="0" y="48"/>
                    <a:pt x="0" y="37"/>
                  </a:cubicBezTo>
                  <a:cubicBezTo>
                    <a:pt x="0" y="27"/>
                    <a:pt x="6" y="18"/>
                    <a:pt x="19" y="11"/>
                  </a:cubicBezTo>
                  <a:cubicBezTo>
                    <a:pt x="32" y="3"/>
                    <a:pt x="47" y="0"/>
                    <a:pt x="65" y="0"/>
                  </a:cubicBezTo>
                  <a:cubicBezTo>
                    <a:pt x="83" y="0"/>
                    <a:pt x="98" y="3"/>
                    <a:pt x="11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24" name="Freeform 2363">
              <a:extLst>
                <a:ext uri="{FF2B5EF4-FFF2-40B4-BE49-F238E27FC236}">
                  <a16:creationId xmlns:a16="http://schemas.microsoft.com/office/drawing/2014/main" id="{39B4877C-B11E-4B87-8AF5-DC4BB439C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" y="3632"/>
              <a:ext cx="310" cy="58"/>
            </a:xfrm>
            <a:custGeom>
              <a:avLst/>
              <a:gdLst>
                <a:gd name="T0" fmla="*/ 0 w 1120"/>
                <a:gd name="T1" fmla="*/ 0 h 211"/>
                <a:gd name="T2" fmla="*/ 0 w 1120"/>
                <a:gd name="T3" fmla="*/ 0 h 211"/>
                <a:gd name="T4" fmla="*/ 0 w 1120"/>
                <a:gd name="T5" fmla="*/ 0 h 211"/>
                <a:gd name="T6" fmla="*/ 0 w 1120"/>
                <a:gd name="T7" fmla="*/ 0 h 211"/>
                <a:gd name="T8" fmla="*/ 2 w 1120"/>
                <a:gd name="T9" fmla="*/ 0 h 211"/>
                <a:gd name="T10" fmla="*/ 2 w 1120"/>
                <a:gd name="T11" fmla="*/ 0 h 211"/>
                <a:gd name="T12" fmla="*/ 2 w 1120"/>
                <a:gd name="T13" fmla="*/ 0 h 211"/>
                <a:gd name="T14" fmla="*/ 2 w 1120"/>
                <a:gd name="T15" fmla="*/ 0 h 211"/>
                <a:gd name="T16" fmla="*/ 2 w 1120"/>
                <a:gd name="T17" fmla="*/ 0 h 211"/>
                <a:gd name="T18" fmla="*/ 2 w 1120"/>
                <a:gd name="T19" fmla="*/ 0 h 211"/>
                <a:gd name="T20" fmla="*/ 2 w 1120"/>
                <a:gd name="T21" fmla="*/ 0 h 211"/>
                <a:gd name="T22" fmla="*/ 2 w 1120"/>
                <a:gd name="T23" fmla="*/ 0 h 211"/>
                <a:gd name="T24" fmla="*/ 0 w 1120"/>
                <a:gd name="T25" fmla="*/ 0 h 211"/>
                <a:gd name="T26" fmla="*/ 0 w 1120"/>
                <a:gd name="T27" fmla="*/ 0 h 211"/>
                <a:gd name="T28" fmla="*/ 0 w 1120"/>
                <a:gd name="T29" fmla="*/ 0 h 2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0"/>
                <a:gd name="T46" fmla="*/ 0 h 211"/>
                <a:gd name="T47" fmla="*/ 1120 w 1120"/>
                <a:gd name="T48" fmla="*/ 211 h 2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0" h="211">
                  <a:moveTo>
                    <a:pt x="12" y="211"/>
                  </a:moveTo>
                  <a:cubicBezTo>
                    <a:pt x="12" y="211"/>
                    <a:pt x="12" y="211"/>
                    <a:pt x="12" y="211"/>
                  </a:cubicBezTo>
                  <a:cubicBezTo>
                    <a:pt x="5" y="211"/>
                    <a:pt x="0" y="205"/>
                    <a:pt x="0" y="199"/>
                  </a:cubicBezTo>
                  <a:cubicBezTo>
                    <a:pt x="2" y="169"/>
                    <a:pt x="34" y="145"/>
                    <a:pt x="78" y="139"/>
                  </a:cubicBezTo>
                  <a:cubicBezTo>
                    <a:pt x="995" y="6"/>
                    <a:pt x="995" y="6"/>
                    <a:pt x="995" y="6"/>
                  </a:cubicBezTo>
                  <a:cubicBezTo>
                    <a:pt x="1035" y="0"/>
                    <a:pt x="1077" y="10"/>
                    <a:pt x="1101" y="30"/>
                  </a:cubicBezTo>
                  <a:cubicBezTo>
                    <a:pt x="1113" y="41"/>
                    <a:pt x="1120" y="54"/>
                    <a:pt x="1120" y="68"/>
                  </a:cubicBezTo>
                  <a:cubicBezTo>
                    <a:pt x="1120" y="74"/>
                    <a:pt x="1115" y="80"/>
                    <a:pt x="1108" y="80"/>
                  </a:cubicBezTo>
                  <a:cubicBezTo>
                    <a:pt x="1108" y="80"/>
                    <a:pt x="1108" y="80"/>
                    <a:pt x="1108" y="80"/>
                  </a:cubicBezTo>
                  <a:cubicBezTo>
                    <a:pt x="1101" y="80"/>
                    <a:pt x="1096" y="74"/>
                    <a:pt x="1096" y="68"/>
                  </a:cubicBezTo>
                  <a:cubicBezTo>
                    <a:pt x="1096" y="60"/>
                    <a:pt x="1090" y="53"/>
                    <a:pt x="1085" y="49"/>
                  </a:cubicBezTo>
                  <a:cubicBezTo>
                    <a:pt x="1069" y="35"/>
                    <a:pt x="1036" y="24"/>
                    <a:pt x="998" y="30"/>
                  </a:cubicBezTo>
                  <a:cubicBezTo>
                    <a:pt x="82" y="163"/>
                    <a:pt x="82" y="163"/>
                    <a:pt x="82" y="163"/>
                  </a:cubicBezTo>
                  <a:cubicBezTo>
                    <a:pt x="44" y="168"/>
                    <a:pt x="25" y="186"/>
                    <a:pt x="24" y="200"/>
                  </a:cubicBezTo>
                  <a:cubicBezTo>
                    <a:pt x="24" y="207"/>
                    <a:pt x="19" y="211"/>
                    <a:pt x="12" y="21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25" name="Freeform 2364">
              <a:extLst>
                <a:ext uri="{FF2B5EF4-FFF2-40B4-BE49-F238E27FC236}">
                  <a16:creationId xmlns:a16="http://schemas.microsoft.com/office/drawing/2014/main" id="{47B2AF46-B9CA-44D9-95C0-1431308E4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" y="3673"/>
              <a:ext cx="310" cy="167"/>
            </a:xfrm>
            <a:custGeom>
              <a:avLst/>
              <a:gdLst>
                <a:gd name="T0" fmla="*/ 1 w 1120"/>
                <a:gd name="T1" fmla="*/ 1 h 605"/>
                <a:gd name="T2" fmla="*/ 1 w 1120"/>
                <a:gd name="T3" fmla="*/ 1 h 605"/>
                <a:gd name="T4" fmla="*/ 0 w 1120"/>
                <a:gd name="T5" fmla="*/ 0 h 605"/>
                <a:gd name="T6" fmla="*/ 0 w 1120"/>
                <a:gd name="T7" fmla="*/ 0 h 605"/>
                <a:gd name="T8" fmla="*/ 0 w 1120"/>
                <a:gd name="T9" fmla="*/ 0 h 605"/>
                <a:gd name="T10" fmla="*/ 0 w 1120"/>
                <a:gd name="T11" fmla="*/ 0 h 605"/>
                <a:gd name="T12" fmla="*/ 0 w 1120"/>
                <a:gd name="T13" fmla="*/ 0 h 605"/>
                <a:gd name="T14" fmla="*/ 1 w 1120"/>
                <a:gd name="T15" fmla="*/ 1 h 605"/>
                <a:gd name="T16" fmla="*/ 1 w 1120"/>
                <a:gd name="T17" fmla="*/ 1 h 605"/>
                <a:gd name="T18" fmla="*/ 1 w 1120"/>
                <a:gd name="T19" fmla="*/ 1 h 605"/>
                <a:gd name="T20" fmla="*/ 2 w 1120"/>
                <a:gd name="T21" fmla="*/ 0 h 605"/>
                <a:gd name="T22" fmla="*/ 2 w 1120"/>
                <a:gd name="T23" fmla="*/ 0 h 605"/>
                <a:gd name="T24" fmla="*/ 2 w 1120"/>
                <a:gd name="T25" fmla="*/ 0 h 605"/>
                <a:gd name="T26" fmla="*/ 2 w 1120"/>
                <a:gd name="T27" fmla="*/ 0 h 605"/>
                <a:gd name="T28" fmla="*/ 2 w 1120"/>
                <a:gd name="T29" fmla="*/ 0 h 605"/>
                <a:gd name="T30" fmla="*/ 2 w 1120"/>
                <a:gd name="T31" fmla="*/ 0 h 605"/>
                <a:gd name="T32" fmla="*/ 1 w 1120"/>
                <a:gd name="T33" fmla="*/ 1 h 605"/>
                <a:gd name="T34" fmla="*/ 1 w 1120"/>
                <a:gd name="T35" fmla="*/ 1 h 605"/>
                <a:gd name="T36" fmla="*/ 1 w 1120"/>
                <a:gd name="T37" fmla="*/ 1 h 60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0"/>
                <a:gd name="T58" fmla="*/ 0 h 605"/>
                <a:gd name="T59" fmla="*/ 1120 w 1120"/>
                <a:gd name="T60" fmla="*/ 605 h 60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0" h="605">
                  <a:moveTo>
                    <a:pt x="788" y="605"/>
                  </a:moveTo>
                  <a:cubicBezTo>
                    <a:pt x="763" y="605"/>
                    <a:pt x="738" y="599"/>
                    <a:pt x="719" y="588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12" y="180"/>
                    <a:pt x="0" y="163"/>
                    <a:pt x="0" y="145"/>
                  </a:cubicBezTo>
                  <a:cubicBezTo>
                    <a:pt x="0" y="138"/>
                    <a:pt x="6" y="133"/>
                    <a:pt x="12" y="133"/>
                  </a:cubicBezTo>
                  <a:cubicBezTo>
                    <a:pt x="19" y="133"/>
                    <a:pt x="24" y="138"/>
                    <a:pt x="24" y="145"/>
                  </a:cubicBezTo>
                  <a:cubicBezTo>
                    <a:pt x="24" y="154"/>
                    <a:pt x="31" y="164"/>
                    <a:pt x="45" y="171"/>
                  </a:cubicBezTo>
                  <a:cubicBezTo>
                    <a:pt x="731" y="567"/>
                    <a:pt x="731" y="567"/>
                    <a:pt x="731" y="567"/>
                  </a:cubicBezTo>
                  <a:cubicBezTo>
                    <a:pt x="756" y="582"/>
                    <a:pt x="797" y="585"/>
                    <a:pt x="829" y="574"/>
                  </a:cubicBezTo>
                  <a:cubicBezTo>
                    <a:pt x="847" y="569"/>
                    <a:pt x="859" y="559"/>
                    <a:pt x="864" y="549"/>
                  </a:cubicBezTo>
                  <a:cubicBezTo>
                    <a:pt x="1094" y="20"/>
                    <a:pt x="1094" y="20"/>
                    <a:pt x="1094" y="20"/>
                  </a:cubicBezTo>
                  <a:cubicBezTo>
                    <a:pt x="1095" y="17"/>
                    <a:pt x="1096" y="14"/>
                    <a:pt x="1096" y="12"/>
                  </a:cubicBezTo>
                  <a:cubicBezTo>
                    <a:pt x="1096" y="5"/>
                    <a:pt x="1101" y="0"/>
                    <a:pt x="1108" y="0"/>
                  </a:cubicBezTo>
                  <a:cubicBezTo>
                    <a:pt x="1108" y="0"/>
                    <a:pt x="1108" y="0"/>
                    <a:pt x="1108" y="0"/>
                  </a:cubicBezTo>
                  <a:cubicBezTo>
                    <a:pt x="1114" y="0"/>
                    <a:pt x="1120" y="5"/>
                    <a:pt x="1120" y="12"/>
                  </a:cubicBezTo>
                  <a:cubicBezTo>
                    <a:pt x="1120" y="18"/>
                    <a:pt x="1119" y="24"/>
                    <a:pt x="1116" y="29"/>
                  </a:cubicBezTo>
                  <a:cubicBezTo>
                    <a:pt x="886" y="558"/>
                    <a:pt x="886" y="558"/>
                    <a:pt x="886" y="558"/>
                  </a:cubicBezTo>
                  <a:cubicBezTo>
                    <a:pt x="879" y="575"/>
                    <a:pt x="861" y="589"/>
                    <a:pt x="837" y="597"/>
                  </a:cubicBezTo>
                  <a:cubicBezTo>
                    <a:pt x="821" y="602"/>
                    <a:pt x="805" y="605"/>
                    <a:pt x="788" y="605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26" name="Freeform 2365">
              <a:extLst>
                <a:ext uri="{FF2B5EF4-FFF2-40B4-BE49-F238E27FC236}">
                  <a16:creationId xmlns:a16="http://schemas.microsoft.com/office/drawing/2014/main" id="{5CEA3F2C-7FD2-4C42-AA94-D84C55784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" y="3647"/>
              <a:ext cx="7" cy="7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0 w 24"/>
                <a:gd name="T5" fmla="*/ 0 h 24"/>
                <a:gd name="T6" fmla="*/ 0 w 24"/>
                <a:gd name="T7" fmla="*/ 0 h 24"/>
                <a:gd name="T8" fmla="*/ 0 w 24"/>
                <a:gd name="T9" fmla="*/ 0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9"/>
                    <a:pt x="18" y="24"/>
                    <a:pt x="12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27" name="Freeform 2366">
              <a:extLst>
                <a:ext uri="{FF2B5EF4-FFF2-40B4-BE49-F238E27FC236}">
                  <a16:creationId xmlns:a16="http://schemas.microsoft.com/office/drawing/2014/main" id="{1F917E5A-1C10-4947-BD33-0AE28FFF5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" y="3647"/>
              <a:ext cx="310" cy="167"/>
            </a:xfrm>
            <a:custGeom>
              <a:avLst/>
              <a:gdLst>
                <a:gd name="T0" fmla="*/ 1 w 1120"/>
                <a:gd name="T1" fmla="*/ 1 h 605"/>
                <a:gd name="T2" fmla="*/ 1 w 1120"/>
                <a:gd name="T3" fmla="*/ 1 h 605"/>
                <a:gd name="T4" fmla="*/ 0 w 1120"/>
                <a:gd name="T5" fmla="*/ 0 h 605"/>
                <a:gd name="T6" fmla="*/ 0 w 1120"/>
                <a:gd name="T7" fmla="*/ 0 h 605"/>
                <a:gd name="T8" fmla="*/ 0 w 1120"/>
                <a:gd name="T9" fmla="*/ 0 h 605"/>
                <a:gd name="T10" fmla="*/ 0 w 1120"/>
                <a:gd name="T11" fmla="*/ 0 h 605"/>
                <a:gd name="T12" fmla="*/ 0 w 1120"/>
                <a:gd name="T13" fmla="*/ 0 h 605"/>
                <a:gd name="T14" fmla="*/ 1 w 1120"/>
                <a:gd name="T15" fmla="*/ 1 h 605"/>
                <a:gd name="T16" fmla="*/ 1 w 1120"/>
                <a:gd name="T17" fmla="*/ 1 h 605"/>
                <a:gd name="T18" fmla="*/ 1 w 1120"/>
                <a:gd name="T19" fmla="*/ 1 h 605"/>
                <a:gd name="T20" fmla="*/ 2 w 1120"/>
                <a:gd name="T21" fmla="*/ 0 h 605"/>
                <a:gd name="T22" fmla="*/ 2 w 1120"/>
                <a:gd name="T23" fmla="*/ 0 h 605"/>
                <a:gd name="T24" fmla="*/ 2 w 1120"/>
                <a:gd name="T25" fmla="*/ 0 h 605"/>
                <a:gd name="T26" fmla="*/ 2 w 1120"/>
                <a:gd name="T27" fmla="*/ 0 h 605"/>
                <a:gd name="T28" fmla="*/ 2 w 1120"/>
                <a:gd name="T29" fmla="*/ 0 h 605"/>
                <a:gd name="T30" fmla="*/ 1 w 1120"/>
                <a:gd name="T31" fmla="*/ 1 h 605"/>
                <a:gd name="T32" fmla="*/ 1 w 1120"/>
                <a:gd name="T33" fmla="*/ 1 h 605"/>
                <a:gd name="T34" fmla="*/ 1 w 1120"/>
                <a:gd name="T35" fmla="*/ 1 h 60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0"/>
                <a:gd name="T55" fmla="*/ 0 h 605"/>
                <a:gd name="T56" fmla="*/ 1120 w 1120"/>
                <a:gd name="T57" fmla="*/ 605 h 60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0" h="605">
                  <a:moveTo>
                    <a:pt x="788" y="605"/>
                  </a:moveTo>
                  <a:cubicBezTo>
                    <a:pt x="763" y="605"/>
                    <a:pt x="738" y="599"/>
                    <a:pt x="719" y="588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12" y="180"/>
                    <a:pt x="0" y="163"/>
                    <a:pt x="0" y="145"/>
                  </a:cubicBezTo>
                  <a:cubicBezTo>
                    <a:pt x="24" y="145"/>
                    <a:pt x="24" y="145"/>
                    <a:pt x="24" y="145"/>
                  </a:cubicBezTo>
                  <a:cubicBezTo>
                    <a:pt x="24" y="145"/>
                    <a:pt x="24" y="145"/>
                    <a:pt x="24" y="145"/>
                  </a:cubicBezTo>
                  <a:cubicBezTo>
                    <a:pt x="24" y="155"/>
                    <a:pt x="32" y="164"/>
                    <a:pt x="45" y="171"/>
                  </a:cubicBezTo>
                  <a:cubicBezTo>
                    <a:pt x="731" y="567"/>
                    <a:pt x="731" y="567"/>
                    <a:pt x="731" y="567"/>
                  </a:cubicBezTo>
                  <a:cubicBezTo>
                    <a:pt x="756" y="582"/>
                    <a:pt x="797" y="585"/>
                    <a:pt x="829" y="575"/>
                  </a:cubicBezTo>
                  <a:cubicBezTo>
                    <a:pt x="847" y="569"/>
                    <a:pt x="859" y="559"/>
                    <a:pt x="864" y="549"/>
                  </a:cubicBezTo>
                  <a:cubicBezTo>
                    <a:pt x="1094" y="20"/>
                    <a:pt x="1094" y="20"/>
                    <a:pt x="1094" y="20"/>
                  </a:cubicBezTo>
                  <a:cubicBezTo>
                    <a:pt x="1095" y="17"/>
                    <a:pt x="1096" y="15"/>
                    <a:pt x="1096" y="12"/>
                  </a:cubicBezTo>
                  <a:cubicBezTo>
                    <a:pt x="1096" y="6"/>
                    <a:pt x="1101" y="0"/>
                    <a:pt x="1108" y="0"/>
                  </a:cubicBezTo>
                  <a:cubicBezTo>
                    <a:pt x="1114" y="0"/>
                    <a:pt x="1120" y="6"/>
                    <a:pt x="1120" y="12"/>
                  </a:cubicBezTo>
                  <a:cubicBezTo>
                    <a:pt x="1120" y="18"/>
                    <a:pt x="1119" y="24"/>
                    <a:pt x="1116" y="30"/>
                  </a:cubicBezTo>
                  <a:cubicBezTo>
                    <a:pt x="886" y="559"/>
                    <a:pt x="886" y="559"/>
                    <a:pt x="886" y="559"/>
                  </a:cubicBezTo>
                  <a:cubicBezTo>
                    <a:pt x="879" y="576"/>
                    <a:pt x="861" y="589"/>
                    <a:pt x="837" y="597"/>
                  </a:cubicBezTo>
                  <a:cubicBezTo>
                    <a:pt x="821" y="602"/>
                    <a:pt x="805" y="605"/>
                    <a:pt x="788" y="605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28" name="Freeform 2367">
              <a:extLst>
                <a:ext uri="{FF2B5EF4-FFF2-40B4-BE49-F238E27FC236}">
                  <a16:creationId xmlns:a16="http://schemas.microsoft.com/office/drawing/2014/main" id="{530A6071-3E50-4804-B910-F46B6E4846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" y="3667"/>
              <a:ext cx="90" cy="56"/>
            </a:xfrm>
            <a:custGeom>
              <a:avLst/>
              <a:gdLst>
                <a:gd name="T0" fmla="*/ 0 w 327"/>
                <a:gd name="T1" fmla="*/ 0 h 203"/>
                <a:gd name="T2" fmla="*/ 0 w 327"/>
                <a:gd name="T3" fmla="*/ 0 h 203"/>
                <a:gd name="T4" fmla="*/ 0 w 327"/>
                <a:gd name="T5" fmla="*/ 0 h 203"/>
                <a:gd name="T6" fmla="*/ 0 w 327"/>
                <a:gd name="T7" fmla="*/ 0 h 203"/>
                <a:gd name="T8" fmla="*/ 0 w 327"/>
                <a:gd name="T9" fmla="*/ 0 h 203"/>
                <a:gd name="T10" fmla="*/ 0 w 327"/>
                <a:gd name="T11" fmla="*/ 0 h 203"/>
                <a:gd name="T12" fmla="*/ 0 w 327"/>
                <a:gd name="T13" fmla="*/ 0 h 203"/>
                <a:gd name="T14" fmla="*/ 1 w 327"/>
                <a:gd name="T15" fmla="*/ 0 h 203"/>
                <a:gd name="T16" fmla="*/ 1 w 327"/>
                <a:gd name="T17" fmla="*/ 0 h 203"/>
                <a:gd name="T18" fmla="*/ 1 w 327"/>
                <a:gd name="T19" fmla="*/ 0 h 203"/>
                <a:gd name="T20" fmla="*/ 1 w 327"/>
                <a:gd name="T21" fmla="*/ 0 h 203"/>
                <a:gd name="T22" fmla="*/ 0 w 327"/>
                <a:gd name="T23" fmla="*/ 0 h 203"/>
                <a:gd name="T24" fmla="*/ 0 w 327"/>
                <a:gd name="T25" fmla="*/ 0 h 203"/>
                <a:gd name="T26" fmla="*/ 0 w 327"/>
                <a:gd name="T27" fmla="*/ 0 h 203"/>
                <a:gd name="T28" fmla="*/ 0 w 327"/>
                <a:gd name="T29" fmla="*/ 0 h 203"/>
                <a:gd name="T30" fmla="*/ 1 w 327"/>
                <a:gd name="T31" fmla="*/ 0 h 203"/>
                <a:gd name="T32" fmla="*/ 1 w 327"/>
                <a:gd name="T33" fmla="*/ 0 h 203"/>
                <a:gd name="T34" fmla="*/ 1 w 327"/>
                <a:gd name="T35" fmla="*/ 0 h 203"/>
                <a:gd name="T36" fmla="*/ 1 w 327"/>
                <a:gd name="T37" fmla="*/ 0 h 203"/>
                <a:gd name="T38" fmla="*/ 1 w 327"/>
                <a:gd name="T39" fmla="*/ 0 h 203"/>
                <a:gd name="T40" fmla="*/ 0 w 327"/>
                <a:gd name="T41" fmla="*/ 0 h 203"/>
                <a:gd name="T42" fmla="*/ 0 w 327"/>
                <a:gd name="T43" fmla="*/ 0 h 203"/>
                <a:gd name="T44" fmla="*/ 0 w 327"/>
                <a:gd name="T45" fmla="*/ 0 h 203"/>
                <a:gd name="T46" fmla="*/ 1 w 327"/>
                <a:gd name="T47" fmla="*/ 0 h 203"/>
                <a:gd name="T48" fmla="*/ 1 w 327"/>
                <a:gd name="T49" fmla="*/ 0 h 20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27"/>
                <a:gd name="T76" fmla="*/ 0 h 203"/>
                <a:gd name="T77" fmla="*/ 327 w 327"/>
                <a:gd name="T78" fmla="*/ 203 h 20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27" h="203">
                  <a:moveTo>
                    <a:pt x="73" y="203"/>
                  </a:moveTo>
                  <a:cubicBezTo>
                    <a:pt x="71" y="203"/>
                    <a:pt x="69" y="203"/>
                    <a:pt x="67" y="202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2" y="164"/>
                    <a:pt x="0" y="160"/>
                    <a:pt x="0" y="156"/>
                  </a:cubicBezTo>
                  <a:cubicBezTo>
                    <a:pt x="0" y="152"/>
                    <a:pt x="2" y="148"/>
                    <a:pt x="5" y="146"/>
                  </a:cubicBezTo>
                  <a:cubicBezTo>
                    <a:pt x="5" y="146"/>
                    <a:pt x="178" y="28"/>
                    <a:pt x="179" y="28"/>
                  </a:cubicBezTo>
                  <a:cubicBezTo>
                    <a:pt x="197" y="17"/>
                    <a:pt x="197" y="17"/>
                    <a:pt x="197" y="17"/>
                  </a:cubicBezTo>
                  <a:cubicBezTo>
                    <a:pt x="227" y="0"/>
                    <a:pt x="272" y="1"/>
                    <a:pt x="302" y="17"/>
                  </a:cubicBezTo>
                  <a:cubicBezTo>
                    <a:pt x="318" y="27"/>
                    <a:pt x="327" y="40"/>
                    <a:pt x="327" y="54"/>
                  </a:cubicBezTo>
                  <a:cubicBezTo>
                    <a:pt x="327" y="69"/>
                    <a:pt x="318" y="82"/>
                    <a:pt x="302" y="92"/>
                  </a:cubicBezTo>
                  <a:cubicBezTo>
                    <a:pt x="302" y="92"/>
                    <a:pt x="283" y="103"/>
                    <a:pt x="282" y="103"/>
                  </a:cubicBezTo>
                  <a:cubicBezTo>
                    <a:pt x="79" y="202"/>
                    <a:pt x="79" y="202"/>
                    <a:pt x="79" y="202"/>
                  </a:cubicBezTo>
                  <a:cubicBezTo>
                    <a:pt x="77" y="203"/>
                    <a:pt x="75" y="203"/>
                    <a:pt x="73" y="203"/>
                  </a:cubicBezTo>
                  <a:close/>
                  <a:moveTo>
                    <a:pt x="34" y="155"/>
                  </a:moveTo>
                  <a:cubicBezTo>
                    <a:pt x="74" y="178"/>
                    <a:pt x="74" y="178"/>
                    <a:pt x="74" y="178"/>
                  </a:cubicBezTo>
                  <a:cubicBezTo>
                    <a:pt x="272" y="81"/>
                    <a:pt x="272" y="81"/>
                    <a:pt x="272" y="81"/>
                  </a:cubicBezTo>
                  <a:cubicBezTo>
                    <a:pt x="290" y="71"/>
                    <a:pt x="290" y="71"/>
                    <a:pt x="290" y="71"/>
                  </a:cubicBezTo>
                  <a:cubicBezTo>
                    <a:pt x="298" y="66"/>
                    <a:pt x="303" y="60"/>
                    <a:pt x="303" y="54"/>
                  </a:cubicBezTo>
                  <a:cubicBezTo>
                    <a:pt x="303" y="49"/>
                    <a:pt x="298" y="43"/>
                    <a:pt x="290" y="38"/>
                  </a:cubicBezTo>
                  <a:cubicBezTo>
                    <a:pt x="290" y="38"/>
                    <a:pt x="290" y="38"/>
                    <a:pt x="290" y="38"/>
                  </a:cubicBezTo>
                  <a:cubicBezTo>
                    <a:pt x="268" y="26"/>
                    <a:pt x="231" y="26"/>
                    <a:pt x="209" y="38"/>
                  </a:cubicBezTo>
                  <a:cubicBezTo>
                    <a:pt x="191" y="49"/>
                    <a:pt x="191" y="49"/>
                    <a:pt x="191" y="49"/>
                  </a:cubicBezTo>
                  <a:lnTo>
                    <a:pt x="34" y="155"/>
                  </a:lnTo>
                  <a:close/>
                  <a:moveTo>
                    <a:pt x="277" y="92"/>
                  </a:moveTo>
                  <a:cubicBezTo>
                    <a:pt x="277" y="92"/>
                    <a:pt x="277" y="92"/>
                    <a:pt x="277" y="9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29" name="Freeform 2368">
              <a:extLst>
                <a:ext uri="{FF2B5EF4-FFF2-40B4-BE49-F238E27FC236}">
                  <a16:creationId xmlns:a16="http://schemas.microsoft.com/office/drawing/2014/main" id="{D24406FB-1569-47DF-92D7-4B2B2D6412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" y="3713"/>
              <a:ext cx="42" cy="27"/>
            </a:xfrm>
            <a:custGeom>
              <a:avLst/>
              <a:gdLst>
                <a:gd name="T0" fmla="*/ 0 w 154"/>
                <a:gd name="T1" fmla="*/ 0 h 100"/>
                <a:gd name="T2" fmla="*/ 0 w 154"/>
                <a:gd name="T3" fmla="*/ 0 h 100"/>
                <a:gd name="T4" fmla="*/ 0 w 154"/>
                <a:gd name="T5" fmla="*/ 0 h 100"/>
                <a:gd name="T6" fmla="*/ 0 w 154"/>
                <a:gd name="T7" fmla="*/ 0 h 100"/>
                <a:gd name="T8" fmla="*/ 0 w 154"/>
                <a:gd name="T9" fmla="*/ 0 h 100"/>
                <a:gd name="T10" fmla="*/ 0 w 154"/>
                <a:gd name="T11" fmla="*/ 0 h 100"/>
                <a:gd name="T12" fmla="*/ 0 w 154"/>
                <a:gd name="T13" fmla="*/ 0 h 100"/>
                <a:gd name="T14" fmla="*/ 0 w 154"/>
                <a:gd name="T15" fmla="*/ 0 h 100"/>
                <a:gd name="T16" fmla="*/ 0 w 154"/>
                <a:gd name="T17" fmla="*/ 0 h 100"/>
                <a:gd name="T18" fmla="*/ 0 w 154"/>
                <a:gd name="T19" fmla="*/ 0 h 100"/>
                <a:gd name="T20" fmla="*/ 0 w 154"/>
                <a:gd name="T21" fmla="*/ 0 h 100"/>
                <a:gd name="T22" fmla="*/ 0 w 154"/>
                <a:gd name="T23" fmla="*/ 0 h 100"/>
                <a:gd name="T24" fmla="*/ 0 w 154"/>
                <a:gd name="T25" fmla="*/ 0 h 100"/>
                <a:gd name="T26" fmla="*/ 0 w 154"/>
                <a:gd name="T27" fmla="*/ 0 h 100"/>
                <a:gd name="T28" fmla="*/ 0 w 154"/>
                <a:gd name="T29" fmla="*/ 0 h 100"/>
                <a:gd name="T30" fmla="*/ 0 w 154"/>
                <a:gd name="T31" fmla="*/ 0 h 100"/>
                <a:gd name="T32" fmla="*/ 0 w 154"/>
                <a:gd name="T33" fmla="*/ 0 h 100"/>
                <a:gd name="T34" fmla="*/ 0 w 154"/>
                <a:gd name="T35" fmla="*/ 0 h 100"/>
                <a:gd name="T36" fmla="*/ 0 w 154"/>
                <a:gd name="T37" fmla="*/ 0 h 1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4"/>
                <a:gd name="T58" fmla="*/ 0 h 100"/>
                <a:gd name="T59" fmla="*/ 154 w 154"/>
                <a:gd name="T60" fmla="*/ 100 h 1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4" h="100">
                  <a:moveTo>
                    <a:pt x="77" y="100"/>
                  </a:moveTo>
                  <a:cubicBezTo>
                    <a:pt x="57" y="100"/>
                    <a:pt x="40" y="96"/>
                    <a:pt x="25" y="87"/>
                  </a:cubicBezTo>
                  <a:cubicBezTo>
                    <a:pt x="4" y="75"/>
                    <a:pt x="0" y="61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36"/>
                    <a:pt x="8" y="23"/>
                    <a:pt x="25" y="13"/>
                  </a:cubicBezTo>
                  <a:cubicBezTo>
                    <a:pt x="40" y="5"/>
                    <a:pt x="57" y="1"/>
                    <a:pt x="77" y="1"/>
                  </a:cubicBezTo>
                  <a:cubicBezTo>
                    <a:pt x="97" y="0"/>
                    <a:pt x="114" y="5"/>
                    <a:pt x="129" y="13"/>
                  </a:cubicBezTo>
                  <a:cubicBezTo>
                    <a:pt x="146" y="23"/>
                    <a:pt x="154" y="36"/>
                    <a:pt x="154" y="50"/>
                  </a:cubicBezTo>
                  <a:cubicBezTo>
                    <a:pt x="154" y="61"/>
                    <a:pt x="150" y="75"/>
                    <a:pt x="129" y="87"/>
                  </a:cubicBezTo>
                  <a:cubicBezTo>
                    <a:pt x="114" y="96"/>
                    <a:pt x="97" y="100"/>
                    <a:pt x="77" y="100"/>
                  </a:cubicBezTo>
                  <a:close/>
                  <a:moveTo>
                    <a:pt x="24" y="50"/>
                  </a:moveTo>
                  <a:cubicBezTo>
                    <a:pt x="24" y="56"/>
                    <a:pt x="28" y="61"/>
                    <a:pt x="37" y="67"/>
                  </a:cubicBezTo>
                  <a:cubicBezTo>
                    <a:pt x="48" y="73"/>
                    <a:pt x="61" y="76"/>
                    <a:pt x="77" y="76"/>
                  </a:cubicBezTo>
                  <a:cubicBezTo>
                    <a:pt x="93" y="76"/>
                    <a:pt x="106" y="73"/>
                    <a:pt x="117" y="67"/>
                  </a:cubicBezTo>
                  <a:cubicBezTo>
                    <a:pt x="130" y="59"/>
                    <a:pt x="130" y="52"/>
                    <a:pt x="130" y="50"/>
                  </a:cubicBezTo>
                  <a:cubicBezTo>
                    <a:pt x="130" y="48"/>
                    <a:pt x="130" y="42"/>
                    <a:pt x="117" y="34"/>
                  </a:cubicBezTo>
                  <a:cubicBezTo>
                    <a:pt x="106" y="28"/>
                    <a:pt x="93" y="25"/>
                    <a:pt x="77" y="25"/>
                  </a:cubicBezTo>
                  <a:cubicBezTo>
                    <a:pt x="62" y="25"/>
                    <a:pt x="48" y="28"/>
                    <a:pt x="37" y="34"/>
                  </a:cubicBezTo>
                  <a:cubicBezTo>
                    <a:pt x="24" y="42"/>
                    <a:pt x="24" y="48"/>
                    <a:pt x="24" y="5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30" name="Freeform 2369">
              <a:extLst>
                <a:ext uri="{FF2B5EF4-FFF2-40B4-BE49-F238E27FC236}">
                  <a16:creationId xmlns:a16="http://schemas.microsoft.com/office/drawing/2014/main" id="{13ABA6A0-15F4-4A21-9DE9-5C2A7E5E3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" y="3684"/>
              <a:ext cx="7" cy="32"/>
            </a:xfrm>
            <a:custGeom>
              <a:avLst/>
              <a:gdLst>
                <a:gd name="T0" fmla="*/ 0 w 24"/>
                <a:gd name="T1" fmla="*/ 0 h 117"/>
                <a:gd name="T2" fmla="*/ 0 w 24"/>
                <a:gd name="T3" fmla="*/ 0 h 117"/>
                <a:gd name="T4" fmla="*/ 0 w 24"/>
                <a:gd name="T5" fmla="*/ 0 h 117"/>
                <a:gd name="T6" fmla="*/ 0 w 24"/>
                <a:gd name="T7" fmla="*/ 0 h 117"/>
                <a:gd name="T8" fmla="*/ 0 w 24"/>
                <a:gd name="T9" fmla="*/ 0 h 117"/>
                <a:gd name="T10" fmla="*/ 0 w 24"/>
                <a:gd name="T11" fmla="*/ 0 h 117"/>
                <a:gd name="T12" fmla="*/ 0 w 24"/>
                <a:gd name="T13" fmla="*/ 0 h 1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117"/>
                <a:gd name="T23" fmla="*/ 24 w 24"/>
                <a:gd name="T24" fmla="*/ 117 h 1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117">
                  <a:moveTo>
                    <a:pt x="12" y="117"/>
                  </a:moveTo>
                  <a:cubicBezTo>
                    <a:pt x="6" y="117"/>
                    <a:pt x="0" y="112"/>
                    <a:pt x="0" y="10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4" y="112"/>
                    <a:pt x="19" y="117"/>
                    <a:pt x="12" y="11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31" name="Freeform 2370">
              <a:extLst>
                <a:ext uri="{FF2B5EF4-FFF2-40B4-BE49-F238E27FC236}">
                  <a16:creationId xmlns:a16="http://schemas.microsoft.com/office/drawing/2014/main" id="{209E9D15-3497-4CB3-995F-12BC1C49B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" y="3647"/>
              <a:ext cx="7" cy="32"/>
            </a:xfrm>
            <a:custGeom>
              <a:avLst/>
              <a:gdLst>
                <a:gd name="T0" fmla="*/ 0 w 24"/>
                <a:gd name="T1" fmla="*/ 0 h 117"/>
                <a:gd name="T2" fmla="*/ 0 w 24"/>
                <a:gd name="T3" fmla="*/ 0 h 117"/>
                <a:gd name="T4" fmla="*/ 0 w 24"/>
                <a:gd name="T5" fmla="*/ 0 h 117"/>
                <a:gd name="T6" fmla="*/ 0 w 24"/>
                <a:gd name="T7" fmla="*/ 0 h 117"/>
                <a:gd name="T8" fmla="*/ 0 w 24"/>
                <a:gd name="T9" fmla="*/ 0 h 117"/>
                <a:gd name="T10" fmla="*/ 0 w 24"/>
                <a:gd name="T11" fmla="*/ 0 h 117"/>
                <a:gd name="T12" fmla="*/ 0 w 24"/>
                <a:gd name="T13" fmla="*/ 0 h 1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117"/>
                <a:gd name="T23" fmla="*/ 24 w 24"/>
                <a:gd name="T24" fmla="*/ 117 h 1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117">
                  <a:moveTo>
                    <a:pt x="12" y="117"/>
                  </a:moveTo>
                  <a:cubicBezTo>
                    <a:pt x="5" y="117"/>
                    <a:pt x="0" y="111"/>
                    <a:pt x="0" y="10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4" y="6"/>
                    <a:pt x="24" y="12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4" y="111"/>
                    <a:pt x="18" y="117"/>
                    <a:pt x="12" y="11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32" name="Freeform 2371">
              <a:extLst>
                <a:ext uri="{FF2B5EF4-FFF2-40B4-BE49-F238E27FC236}">
                  <a16:creationId xmlns:a16="http://schemas.microsoft.com/office/drawing/2014/main" id="{9B3FD645-F07D-47A0-8BE1-264254F10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3657"/>
              <a:ext cx="110" cy="106"/>
            </a:xfrm>
            <a:custGeom>
              <a:avLst/>
              <a:gdLst>
                <a:gd name="T0" fmla="*/ 1 w 400"/>
                <a:gd name="T1" fmla="*/ 0 h 383"/>
                <a:gd name="T2" fmla="*/ 1 w 400"/>
                <a:gd name="T3" fmla="*/ 1 h 383"/>
                <a:gd name="T4" fmla="*/ 1 w 400"/>
                <a:gd name="T5" fmla="*/ 1 h 383"/>
                <a:gd name="T6" fmla="*/ 0 w 400"/>
                <a:gd name="T7" fmla="*/ 1 h 383"/>
                <a:gd name="T8" fmla="*/ 0 w 400"/>
                <a:gd name="T9" fmla="*/ 1 h 383"/>
                <a:gd name="T10" fmla="*/ 0 w 400"/>
                <a:gd name="T11" fmla="*/ 0 h 383"/>
                <a:gd name="T12" fmla="*/ 0 w 400"/>
                <a:gd name="T13" fmla="*/ 0 h 383"/>
                <a:gd name="T14" fmla="*/ 1 w 400"/>
                <a:gd name="T15" fmla="*/ 0 h 383"/>
                <a:gd name="T16" fmla="*/ 1 w 400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0"/>
                <a:gd name="T28" fmla="*/ 0 h 383"/>
                <a:gd name="T29" fmla="*/ 400 w 400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0" h="383">
                  <a:moveTo>
                    <a:pt x="400" y="0"/>
                  </a:moveTo>
                  <a:cubicBezTo>
                    <a:pt x="400" y="256"/>
                    <a:pt x="400" y="256"/>
                    <a:pt x="400" y="256"/>
                  </a:cubicBezTo>
                  <a:cubicBezTo>
                    <a:pt x="400" y="285"/>
                    <a:pt x="381" y="315"/>
                    <a:pt x="342" y="338"/>
                  </a:cubicBezTo>
                  <a:cubicBezTo>
                    <a:pt x="263" y="383"/>
                    <a:pt x="136" y="383"/>
                    <a:pt x="58" y="338"/>
                  </a:cubicBezTo>
                  <a:cubicBezTo>
                    <a:pt x="19" y="315"/>
                    <a:pt x="0" y="285"/>
                    <a:pt x="0" y="2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19" y="59"/>
                    <a:pt x="58" y="82"/>
                  </a:cubicBezTo>
                  <a:cubicBezTo>
                    <a:pt x="136" y="127"/>
                    <a:pt x="263" y="127"/>
                    <a:pt x="342" y="82"/>
                  </a:cubicBezTo>
                  <a:cubicBezTo>
                    <a:pt x="381" y="59"/>
                    <a:pt x="400" y="30"/>
                    <a:pt x="400" y="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33" name="Freeform 2372">
              <a:extLst>
                <a:ext uri="{FF2B5EF4-FFF2-40B4-BE49-F238E27FC236}">
                  <a16:creationId xmlns:a16="http://schemas.microsoft.com/office/drawing/2014/main" id="{EADEE431-1E59-4641-A055-6D24B0299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3610"/>
              <a:ext cx="110" cy="82"/>
            </a:xfrm>
            <a:custGeom>
              <a:avLst/>
              <a:gdLst>
                <a:gd name="T0" fmla="*/ 1 w 400"/>
                <a:gd name="T1" fmla="*/ 0 h 297"/>
                <a:gd name="T2" fmla="*/ 1 w 400"/>
                <a:gd name="T3" fmla="*/ 0 h 297"/>
                <a:gd name="T4" fmla="*/ 1 w 400"/>
                <a:gd name="T5" fmla="*/ 0 h 297"/>
                <a:gd name="T6" fmla="*/ 0 w 400"/>
                <a:gd name="T7" fmla="*/ 0 h 297"/>
                <a:gd name="T8" fmla="*/ 0 w 400"/>
                <a:gd name="T9" fmla="*/ 0 h 297"/>
                <a:gd name="T10" fmla="*/ 0 w 400"/>
                <a:gd name="T11" fmla="*/ 0 h 297"/>
                <a:gd name="T12" fmla="*/ 0 w 400"/>
                <a:gd name="T13" fmla="*/ 0 h 297"/>
                <a:gd name="T14" fmla="*/ 1 w 400"/>
                <a:gd name="T15" fmla="*/ 0 h 297"/>
                <a:gd name="T16" fmla="*/ 1 w 400"/>
                <a:gd name="T17" fmla="*/ 0 h 2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0"/>
                <a:gd name="T28" fmla="*/ 0 h 297"/>
                <a:gd name="T29" fmla="*/ 400 w 400"/>
                <a:gd name="T30" fmla="*/ 297 h 2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0" h="297">
                  <a:moveTo>
                    <a:pt x="400" y="0"/>
                  </a:moveTo>
                  <a:cubicBezTo>
                    <a:pt x="400" y="170"/>
                    <a:pt x="400" y="170"/>
                    <a:pt x="400" y="170"/>
                  </a:cubicBezTo>
                  <a:cubicBezTo>
                    <a:pt x="400" y="200"/>
                    <a:pt x="381" y="229"/>
                    <a:pt x="342" y="252"/>
                  </a:cubicBezTo>
                  <a:cubicBezTo>
                    <a:pt x="263" y="297"/>
                    <a:pt x="136" y="297"/>
                    <a:pt x="58" y="252"/>
                  </a:cubicBezTo>
                  <a:cubicBezTo>
                    <a:pt x="19" y="229"/>
                    <a:pt x="0" y="200"/>
                    <a:pt x="0" y="1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19" y="59"/>
                    <a:pt x="58" y="82"/>
                  </a:cubicBezTo>
                  <a:cubicBezTo>
                    <a:pt x="136" y="127"/>
                    <a:pt x="263" y="127"/>
                    <a:pt x="342" y="82"/>
                  </a:cubicBezTo>
                  <a:cubicBezTo>
                    <a:pt x="381" y="59"/>
                    <a:pt x="400" y="29"/>
                    <a:pt x="400" y="0"/>
                  </a:cubicBezTo>
                  <a:close/>
                </a:path>
              </a:pathLst>
            </a:custGeom>
            <a:solidFill>
              <a:srgbClr val="C2C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34" name="Freeform 2373">
              <a:extLst>
                <a:ext uri="{FF2B5EF4-FFF2-40B4-BE49-F238E27FC236}">
                  <a16:creationId xmlns:a16="http://schemas.microsoft.com/office/drawing/2014/main" id="{E919710A-96F1-4695-A6E7-54684E91A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3583"/>
              <a:ext cx="110" cy="62"/>
            </a:xfrm>
            <a:custGeom>
              <a:avLst/>
              <a:gdLst>
                <a:gd name="T0" fmla="*/ 1 w 400"/>
                <a:gd name="T1" fmla="*/ 0 h 226"/>
                <a:gd name="T2" fmla="*/ 1 w 400"/>
                <a:gd name="T3" fmla="*/ 0 h 226"/>
                <a:gd name="T4" fmla="*/ 1 w 400"/>
                <a:gd name="T5" fmla="*/ 0 h 226"/>
                <a:gd name="T6" fmla="*/ 0 w 400"/>
                <a:gd name="T7" fmla="*/ 0 h 226"/>
                <a:gd name="T8" fmla="*/ 0 w 400"/>
                <a:gd name="T9" fmla="*/ 0 h 226"/>
                <a:gd name="T10" fmla="*/ 0 w 400"/>
                <a:gd name="T11" fmla="*/ 0 h 226"/>
                <a:gd name="T12" fmla="*/ 0 w 400"/>
                <a:gd name="T13" fmla="*/ 0 h 226"/>
                <a:gd name="T14" fmla="*/ 1 w 400"/>
                <a:gd name="T15" fmla="*/ 0 h 226"/>
                <a:gd name="T16" fmla="*/ 1 w 400"/>
                <a:gd name="T17" fmla="*/ 0 h 2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0"/>
                <a:gd name="T28" fmla="*/ 0 h 226"/>
                <a:gd name="T29" fmla="*/ 400 w 400"/>
                <a:gd name="T30" fmla="*/ 226 h 2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0" h="226">
                  <a:moveTo>
                    <a:pt x="400" y="0"/>
                  </a:moveTo>
                  <a:cubicBezTo>
                    <a:pt x="400" y="99"/>
                    <a:pt x="400" y="99"/>
                    <a:pt x="400" y="99"/>
                  </a:cubicBezTo>
                  <a:cubicBezTo>
                    <a:pt x="400" y="128"/>
                    <a:pt x="381" y="158"/>
                    <a:pt x="342" y="181"/>
                  </a:cubicBezTo>
                  <a:cubicBezTo>
                    <a:pt x="263" y="226"/>
                    <a:pt x="136" y="226"/>
                    <a:pt x="58" y="181"/>
                  </a:cubicBezTo>
                  <a:cubicBezTo>
                    <a:pt x="19" y="158"/>
                    <a:pt x="0" y="128"/>
                    <a:pt x="0" y="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19" y="59"/>
                    <a:pt x="58" y="82"/>
                  </a:cubicBezTo>
                  <a:cubicBezTo>
                    <a:pt x="136" y="127"/>
                    <a:pt x="263" y="127"/>
                    <a:pt x="342" y="82"/>
                  </a:cubicBezTo>
                  <a:cubicBezTo>
                    <a:pt x="381" y="59"/>
                    <a:pt x="400" y="30"/>
                    <a:pt x="400" y="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35" name="Freeform 2374">
              <a:extLst>
                <a:ext uri="{FF2B5EF4-FFF2-40B4-BE49-F238E27FC236}">
                  <a16:creationId xmlns:a16="http://schemas.microsoft.com/office/drawing/2014/main" id="{3432FF7B-4917-4352-890F-1A078C805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3524"/>
              <a:ext cx="110" cy="94"/>
            </a:xfrm>
            <a:custGeom>
              <a:avLst/>
              <a:gdLst>
                <a:gd name="T0" fmla="*/ 1 w 400"/>
                <a:gd name="T1" fmla="*/ 0 h 339"/>
                <a:gd name="T2" fmla="*/ 1 w 400"/>
                <a:gd name="T3" fmla="*/ 0 h 339"/>
                <a:gd name="T4" fmla="*/ 1 w 400"/>
                <a:gd name="T5" fmla="*/ 1 h 339"/>
                <a:gd name="T6" fmla="*/ 0 w 400"/>
                <a:gd name="T7" fmla="*/ 1 h 339"/>
                <a:gd name="T8" fmla="*/ 0 w 400"/>
                <a:gd name="T9" fmla="*/ 0 h 339"/>
                <a:gd name="T10" fmla="*/ 0 w 400"/>
                <a:gd name="T11" fmla="*/ 0 h 339"/>
                <a:gd name="T12" fmla="*/ 0 w 400"/>
                <a:gd name="T13" fmla="*/ 0 h 339"/>
                <a:gd name="T14" fmla="*/ 1 w 400"/>
                <a:gd name="T15" fmla="*/ 0 h 339"/>
                <a:gd name="T16" fmla="*/ 1 w 400"/>
                <a:gd name="T17" fmla="*/ 0 h 3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0"/>
                <a:gd name="T28" fmla="*/ 0 h 339"/>
                <a:gd name="T29" fmla="*/ 400 w 400"/>
                <a:gd name="T30" fmla="*/ 339 h 3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0" h="339">
                  <a:moveTo>
                    <a:pt x="400" y="2"/>
                  </a:moveTo>
                  <a:cubicBezTo>
                    <a:pt x="400" y="212"/>
                    <a:pt x="400" y="212"/>
                    <a:pt x="400" y="212"/>
                  </a:cubicBezTo>
                  <a:cubicBezTo>
                    <a:pt x="400" y="242"/>
                    <a:pt x="381" y="271"/>
                    <a:pt x="342" y="294"/>
                  </a:cubicBezTo>
                  <a:cubicBezTo>
                    <a:pt x="263" y="339"/>
                    <a:pt x="136" y="339"/>
                    <a:pt x="58" y="294"/>
                  </a:cubicBezTo>
                  <a:cubicBezTo>
                    <a:pt x="19" y="271"/>
                    <a:pt x="0" y="242"/>
                    <a:pt x="0" y="2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19" y="60"/>
                    <a:pt x="58" y="82"/>
                  </a:cubicBezTo>
                  <a:cubicBezTo>
                    <a:pt x="136" y="127"/>
                    <a:pt x="263" y="127"/>
                    <a:pt x="342" y="82"/>
                  </a:cubicBezTo>
                  <a:cubicBezTo>
                    <a:pt x="380" y="60"/>
                    <a:pt x="400" y="31"/>
                    <a:pt x="40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36" name="Freeform 2375">
              <a:extLst>
                <a:ext uri="{FF2B5EF4-FFF2-40B4-BE49-F238E27FC236}">
                  <a16:creationId xmlns:a16="http://schemas.microsoft.com/office/drawing/2014/main" id="{1C147EE8-6C13-4D65-8EF6-21EF609ED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3489"/>
              <a:ext cx="110" cy="70"/>
            </a:xfrm>
            <a:custGeom>
              <a:avLst/>
              <a:gdLst>
                <a:gd name="T0" fmla="*/ 1 w 400"/>
                <a:gd name="T1" fmla="*/ 0 h 254"/>
                <a:gd name="T2" fmla="*/ 1 w 400"/>
                <a:gd name="T3" fmla="*/ 0 h 254"/>
                <a:gd name="T4" fmla="*/ 1 w 400"/>
                <a:gd name="T5" fmla="*/ 0 h 254"/>
                <a:gd name="T6" fmla="*/ 0 w 400"/>
                <a:gd name="T7" fmla="*/ 0 h 254"/>
                <a:gd name="T8" fmla="*/ 0 w 400"/>
                <a:gd name="T9" fmla="*/ 0 h 254"/>
                <a:gd name="T10" fmla="*/ 0 w 400"/>
                <a:gd name="T11" fmla="*/ 0 h 254"/>
                <a:gd name="T12" fmla="*/ 1 w 400"/>
                <a:gd name="T13" fmla="*/ 0 h 254"/>
                <a:gd name="T14" fmla="*/ 1 w 400"/>
                <a:gd name="T15" fmla="*/ 0 h 2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0"/>
                <a:gd name="T25" fmla="*/ 0 h 254"/>
                <a:gd name="T26" fmla="*/ 400 w 400"/>
                <a:gd name="T27" fmla="*/ 254 h 2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0" h="254">
                  <a:moveTo>
                    <a:pt x="400" y="127"/>
                  </a:moveTo>
                  <a:cubicBezTo>
                    <a:pt x="400" y="129"/>
                    <a:pt x="400" y="129"/>
                    <a:pt x="400" y="129"/>
                  </a:cubicBezTo>
                  <a:cubicBezTo>
                    <a:pt x="400" y="158"/>
                    <a:pt x="380" y="187"/>
                    <a:pt x="342" y="209"/>
                  </a:cubicBezTo>
                  <a:cubicBezTo>
                    <a:pt x="263" y="254"/>
                    <a:pt x="136" y="254"/>
                    <a:pt x="58" y="209"/>
                  </a:cubicBezTo>
                  <a:cubicBezTo>
                    <a:pt x="19" y="187"/>
                    <a:pt x="0" y="157"/>
                    <a:pt x="0" y="127"/>
                  </a:cubicBezTo>
                  <a:cubicBezTo>
                    <a:pt x="0" y="98"/>
                    <a:pt x="19" y="68"/>
                    <a:pt x="58" y="46"/>
                  </a:cubicBezTo>
                  <a:cubicBezTo>
                    <a:pt x="136" y="0"/>
                    <a:pt x="263" y="0"/>
                    <a:pt x="342" y="46"/>
                  </a:cubicBezTo>
                  <a:cubicBezTo>
                    <a:pt x="381" y="68"/>
                    <a:pt x="400" y="98"/>
                    <a:pt x="400" y="1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37" name="Freeform 2376">
              <a:extLst>
                <a:ext uri="{FF2B5EF4-FFF2-40B4-BE49-F238E27FC236}">
                  <a16:creationId xmlns:a16="http://schemas.microsoft.com/office/drawing/2014/main" id="{050B30E8-63D8-407D-A5D3-1B4CAE067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" y="3509"/>
              <a:ext cx="50" cy="31"/>
            </a:xfrm>
            <a:custGeom>
              <a:avLst/>
              <a:gdLst>
                <a:gd name="T0" fmla="*/ 0 w 179"/>
                <a:gd name="T1" fmla="*/ 0 h 113"/>
                <a:gd name="T2" fmla="*/ 0 w 179"/>
                <a:gd name="T3" fmla="*/ 0 h 113"/>
                <a:gd name="T4" fmla="*/ 0 w 179"/>
                <a:gd name="T5" fmla="*/ 0 h 113"/>
                <a:gd name="T6" fmla="*/ 0 w 179"/>
                <a:gd name="T7" fmla="*/ 0 h 113"/>
                <a:gd name="T8" fmla="*/ 0 w 179"/>
                <a:gd name="T9" fmla="*/ 0 h 113"/>
                <a:gd name="T10" fmla="*/ 0 w 179"/>
                <a:gd name="T11" fmla="*/ 0 h 113"/>
                <a:gd name="T12" fmla="*/ 0 w 179"/>
                <a:gd name="T13" fmla="*/ 0 h 113"/>
                <a:gd name="T14" fmla="*/ 0 w 179"/>
                <a:gd name="T15" fmla="*/ 0 h 1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9"/>
                <a:gd name="T25" fmla="*/ 0 h 113"/>
                <a:gd name="T26" fmla="*/ 179 w 179"/>
                <a:gd name="T27" fmla="*/ 113 h 1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9" h="113">
                  <a:moveTo>
                    <a:pt x="179" y="56"/>
                  </a:moveTo>
                  <a:cubicBezTo>
                    <a:pt x="179" y="57"/>
                    <a:pt x="179" y="57"/>
                    <a:pt x="179" y="57"/>
                  </a:cubicBezTo>
                  <a:cubicBezTo>
                    <a:pt x="179" y="70"/>
                    <a:pt x="170" y="83"/>
                    <a:pt x="153" y="93"/>
                  </a:cubicBezTo>
                  <a:cubicBezTo>
                    <a:pt x="118" y="113"/>
                    <a:pt x="62" y="113"/>
                    <a:pt x="27" y="93"/>
                  </a:cubicBezTo>
                  <a:cubicBezTo>
                    <a:pt x="9" y="83"/>
                    <a:pt x="0" y="70"/>
                    <a:pt x="0" y="56"/>
                  </a:cubicBezTo>
                  <a:cubicBezTo>
                    <a:pt x="0" y="43"/>
                    <a:pt x="9" y="30"/>
                    <a:pt x="27" y="20"/>
                  </a:cubicBezTo>
                  <a:cubicBezTo>
                    <a:pt x="62" y="0"/>
                    <a:pt x="118" y="0"/>
                    <a:pt x="153" y="20"/>
                  </a:cubicBezTo>
                  <a:cubicBezTo>
                    <a:pt x="171" y="30"/>
                    <a:pt x="179" y="43"/>
                    <a:pt x="179" y="5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38" name="Freeform 2377">
              <a:extLst>
                <a:ext uri="{FF2B5EF4-FFF2-40B4-BE49-F238E27FC236}">
                  <a16:creationId xmlns:a16="http://schemas.microsoft.com/office/drawing/2014/main" id="{C529A721-8A82-4092-9A98-F5B008072B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" y="3486"/>
              <a:ext cx="117" cy="73"/>
            </a:xfrm>
            <a:custGeom>
              <a:avLst/>
              <a:gdLst>
                <a:gd name="T0" fmla="*/ 0 w 424"/>
                <a:gd name="T1" fmla="*/ 0 h 267"/>
                <a:gd name="T2" fmla="*/ 0 w 424"/>
                <a:gd name="T3" fmla="*/ 0 h 267"/>
                <a:gd name="T4" fmla="*/ 0 w 424"/>
                <a:gd name="T5" fmla="*/ 0 h 267"/>
                <a:gd name="T6" fmla="*/ 0 w 424"/>
                <a:gd name="T7" fmla="*/ 0 h 267"/>
                <a:gd name="T8" fmla="*/ 1 w 424"/>
                <a:gd name="T9" fmla="*/ 0 h 267"/>
                <a:gd name="T10" fmla="*/ 1 w 424"/>
                <a:gd name="T11" fmla="*/ 0 h 267"/>
                <a:gd name="T12" fmla="*/ 1 w 424"/>
                <a:gd name="T13" fmla="*/ 0 h 267"/>
                <a:gd name="T14" fmla="*/ 1 w 424"/>
                <a:gd name="T15" fmla="*/ 0 h 267"/>
                <a:gd name="T16" fmla="*/ 1 w 424"/>
                <a:gd name="T17" fmla="*/ 0 h 267"/>
                <a:gd name="T18" fmla="*/ 0 w 424"/>
                <a:gd name="T19" fmla="*/ 0 h 267"/>
                <a:gd name="T20" fmla="*/ 0 w 424"/>
                <a:gd name="T21" fmla="*/ 0 h 267"/>
                <a:gd name="T22" fmla="*/ 0 w 424"/>
                <a:gd name="T23" fmla="*/ 0 h 267"/>
                <a:gd name="T24" fmla="*/ 0 w 424"/>
                <a:gd name="T25" fmla="*/ 0 h 267"/>
                <a:gd name="T26" fmla="*/ 0 w 424"/>
                <a:gd name="T27" fmla="*/ 0 h 267"/>
                <a:gd name="T28" fmla="*/ 1 w 424"/>
                <a:gd name="T29" fmla="*/ 0 h 267"/>
                <a:gd name="T30" fmla="*/ 1 w 424"/>
                <a:gd name="T31" fmla="*/ 0 h 267"/>
                <a:gd name="T32" fmla="*/ 1 w 424"/>
                <a:gd name="T33" fmla="*/ 0 h 267"/>
                <a:gd name="T34" fmla="*/ 1 w 424"/>
                <a:gd name="T35" fmla="*/ 0 h 267"/>
                <a:gd name="T36" fmla="*/ 1 w 424"/>
                <a:gd name="T37" fmla="*/ 0 h 267"/>
                <a:gd name="T38" fmla="*/ 0 w 424"/>
                <a:gd name="T39" fmla="*/ 0 h 26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24"/>
                <a:gd name="T61" fmla="*/ 0 h 267"/>
                <a:gd name="T62" fmla="*/ 424 w 424"/>
                <a:gd name="T63" fmla="*/ 267 h 26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24" h="267">
                  <a:moveTo>
                    <a:pt x="212" y="267"/>
                  </a:moveTo>
                  <a:cubicBezTo>
                    <a:pt x="158" y="267"/>
                    <a:pt x="105" y="255"/>
                    <a:pt x="64" y="232"/>
                  </a:cubicBezTo>
                  <a:cubicBezTo>
                    <a:pt x="22" y="208"/>
                    <a:pt x="0" y="175"/>
                    <a:pt x="0" y="139"/>
                  </a:cubicBezTo>
                  <a:cubicBezTo>
                    <a:pt x="0" y="104"/>
                    <a:pt x="22" y="71"/>
                    <a:pt x="64" y="47"/>
                  </a:cubicBezTo>
                  <a:cubicBezTo>
                    <a:pt x="146" y="0"/>
                    <a:pt x="278" y="0"/>
                    <a:pt x="360" y="47"/>
                  </a:cubicBezTo>
                  <a:cubicBezTo>
                    <a:pt x="401" y="71"/>
                    <a:pt x="424" y="104"/>
                    <a:pt x="424" y="139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4" y="140"/>
                    <a:pt x="424" y="141"/>
                    <a:pt x="424" y="141"/>
                  </a:cubicBezTo>
                  <a:cubicBezTo>
                    <a:pt x="424" y="176"/>
                    <a:pt x="401" y="208"/>
                    <a:pt x="360" y="232"/>
                  </a:cubicBezTo>
                  <a:cubicBezTo>
                    <a:pt x="319" y="255"/>
                    <a:pt x="265" y="267"/>
                    <a:pt x="212" y="267"/>
                  </a:cubicBezTo>
                  <a:close/>
                  <a:moveTo>
                    <a:pt x="212" y="36"/>
                  </a:moveTo>
                  <a:cubicBezTo>
                    <a:pt x="163" y="36"/>
                    <a:pt x="114" y="46"/>
                    <a:pt x="76" y="68"/>
                  </a:cubicBezTo>
                  <a:cubicBezTo>
                    <a:pt x="42" y="88"/>
                    <a:pt x="24" y="113"/>
                    <a:pt x="24" y="139"/>
                  </a:cubicBezTo>
                  <a:cubicBezTo>
                    <a:pt x="24" y="166"/>
                    <a:pt x="42" y="191"/>
                    <a:pt x="76" y="211"/>
                  </a:cubicBezTo>
                  <a:cubicBezTo>
                    <a:pt x="151" y="254"/>
                    <a:pt x="273" y="254"/>
                    <a:pt x="348" y="211"/>
                  </a:cubicBezTo>
                  <a:cubicBezTo>
                    <a:pt x="381" y="192"/>
                    <a:pt x="400" y="167"/>
                    <a:pt x="400" y="141"/>
                  </a:cubicBezTo>
                  <a:cubicBezTo>
                    <a:pt x="400" y="140"/>
                    <a:pt x="400" y="140"/>
                    <a:pt x="400" y="140"/>
                  </a:cubicBezTo>
                  <a:cubicBezTo>
                    <a:pt x="400" y="140"/>
                    <a:pt x="400" y="140"/>
                    <a:pt x="400" y="139"/>
                  </a:cubicBezTo>
                  <a:cubicBezTo>
                    <a:pt x="400" y="113"/>
                    <a:pt x="382" y="88"/>
                    <a:pt x="348" y="68"/>
                  </a:cubicBezTo>
                  <a:cubicBezTo>
                    <a:pt x="310" y="46"/>
                    <a:pt x="261" y="36"/>
                    <a:pt x="212" y="3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39" name="Freeform 2378">
              <a:extLst>
                <a:ext uri="{FF2B5EF4-FFF2-40B4-BE49-F238E27FC236}">
                  <a16:creationId xmlns:a16="http://schemas.microsoft.com/office/drawing/2014/main" id="{BFAA7FE0-CE9B-4D75-8B9E-3E5DB4DD2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" y="3521"/>
              <a:ext cx="117" cy="242"/>
            </a:xfrm>
            <a:custGeom>
              <a:avLst/>
              <a:gdLst>
                <a:gd name="T0" fmla="*/ 0 w 424"/>
                <a:gd name="T1" fmla="*/ 1 h 876"/>
                <a:gd name="T2" fmla="*/ 0 w 424"/>
                <a:gd name="T3" fmla="*/ 1 h 876"/>
                <a:gd name="T4" fmla="*/ 0 w 424"/>
                <a:gd name="T5" fmla="*/ 1 h 876"/>
                <a:gd name="T6" fmla="*/ 0 w 424"/>
                <a:gd name="T7" fmla="*/ 0 h 876"/>
                <a:gd name="T8" fmla="*/ 0 w 424"/>
                <a:gd name="T9" fmla="*/ 0 h 876"/>
                <a:gd name="T10" fmla="*/ 0 w 424"/>
                <a:gd name="T11" fmla="*/ 0 h 876"/>
                <a:gd name="T12" fmla="*/ 0 w 424"/>
                <a:gd name="T13" fmla="*/ 1 h 876"/>
                <a:gd name="T14" fmla="*/ 0 w 424"/>
                <a:gd name="T15" fmla="*/ 1 h 876"/>
                <a:gd name="T16" fmla="*/ 1 w 424"/>
                <a:gd name="T17" fmla="*/ 1 h 876"/>
                <a:gd name="T18" fmla="*/ 1 w 424"/>
                <a:gd name="T19" fmla="*/ 1 h 876"/>
                <a:gd name="T20" fmla="*/ 1 w 424"/>
                <a:gd name="T21" fmla="*/ 0 h 876"/>
                <a:gd name="T22" fmla="*/ 1 w 424"/>
                <a:gd name="T23" fmla="*/ 0 h 876"/>
                <a:gd name="T24" fmla="*/ 1 w 424"/>
                <a:gd name="T25" fmla="*/ 0 h 876"/>
                <a:gd name="T26" fmla="*/ 1 w 424"/>
                <a:gd name="T27" fmla="*/ 1 h 876"/>
                <a:gd name="T28" fmla="*/ 1 w 424"/>
                <a:gd name="T29" fmla="*/ 1 h 876"/>
                <a:gd name="T30" fmla="*/ 0 w 424"/>
                <a:gd name="T31" fmla="*/ 1 h 8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24"/>
                <a:gd name="T49" fmla="*/ 0 h 876"/>
                <a:gd name="T50" fmla="*/ 424 w 424"/>
                <a:gd name="T51" fmla="*/ 876 h 8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24" h="876">
                  <a:moveTo>
                    <a:pt x="212" y="876"/>
                  </a:moveTo>
                  <a:cubicBezTo>
                    <a:pt x="158" y="876"/>
                    <a:pt x="105" y="865"/>
                    <a:pt x="64" y="841"/>
                  </a:cubicBezTo>
                  <a:cubicBezTo>
                    <a:pt x="22" y="817"/>
                    <a:pt x="0" y="784"/>
                    <a:pt x="0" y="74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4" y="6"/>
                    <a:pt x="24" y="12"/>
                  </a:cubicBezTo>
                  <a:cubicBezTo>
                    <a:pt x="24" y="749"/>
                    <a:pt x="24" y="749"/>
                    <a:pt x="24" y="749"/>
                  </a:cubicBezTo>
                  <a:cubicBezTo>
                    <a:pt x="24" y="775"/>
                    <a:pt x="42" y="801"/>
                    <a:pt x="76" y="820"/>
                  </a:cubicBezTo>
                  <a:cubicBezTo>
                    <a:pt x="151" y="863"/>
                    <a:pt x="273" y="863"/>
                    <a:pt x="348" y="820"/>
                  </a:cubicBezTo>
                  <a:cubicBezTo>
                    <a:pt x="382" y="801"/>
                    <a:pt x="400" y="775"/>
                    <a:pt x="400" y="749"/>
                  </a:cubicBezTo>
                  <a:cubicBezTo>
                    <a:pt x="400" y="12"/>
                    <a:pt x="400" y="12"/>
                    <a:pt x="400" y="12"/>
                  </a:cubicBezTo>
                  <a:cubicBezTo>
                    <a:pt x="400" y="6"/>
                    <a:pt x="406" y="0"/>
                    <a:pt x="412" y="0"/>
                  </a:cubicBezTo>
                  <a:cubicBezTo>
                    <a:pt x="419" y="0"/>
                    <a:pt x="424" y="6"/>
                    <a:pt x="424" y="12"/>
                  </a:cubicBezTo>
                  <a:cubicBezTo>
                    <a:pt x="424" y="749"/>
                    <a:pt x="424" y="749"/>
                    <a:pt x="424" y="749"/>
                  </a:cubicBezTo>
                  <a:cubicBezTo>
                    <a:pt x="424" y="784"/>
                    <a:pt x="401" y="817"/>
                    <a:pt x="360" y="841"/>
                  </a:cubicBezTo>
                  <a:cubicBezTo>
                    <a:pt x="319" y="865"/>
                    <a:pt x="265" y="876"/>
                    <a:pt x="212" y="87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40" name="Freeform 2379">
              <a:extLst>
                <a:ext uri="{FF2B5EF4-FFF2-40B4-BE49-F238E27FC236}">
                  <a16:creationId xmlns:a16="http://schemas.microsoft.com/office/drawing/2014/main" id="{96DEFA19-DE03-438A-9A48-4F6F0BB8A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" y="3654"/>
              <a:ext cx="117" cy="38"/>
            </a:xfrm>
            <a:custGeom>
              <a:avLst/>
              <a:gdLst>
                <a:gd name="T0" fmla="*/ 0 w 424"/>
                <a:gd name="T1" fmla="*/ 0 h 140"/>
                <a:gd name="T2" fmla="*/ 0 w 424"/>
                <a:gd name="T3" fmla="*/ 0 h 140"/>
                <a:gd name="T4" fmla="*/ 0 w 424"/>
                <a:gd name="T5" fmla="*/ 0 h 140"/>
                <a:gd name="T6" fmla="*/ 0 w 424"/>
                <a:gd name="T7" fmla="*/ 0 h 140"/>
                <a:gd name="T8" fmla="*/ 0 w 424"/>
                <a:gd name="T9" fmla="*/ 0 h 140"/>
                <a:gd name="T10" fmla="*/ 0 w 424"/>
                <a:gd name="T11" fmla="*/ 0 h 140"/>
                <a:gd name="T12" fmla="*/ 1 w 424"/>
                <a:gd name="T13" fmla="*/ 0 h 140"/>
                <a:gd name="T14" fmla="*/ 1 w 424"/>
                <a:gd name="T15" fmla="*/ 0 h 140"/>
                <a:gd name="T16" fmla="*/ 1 w 424"/>
                <a:gd name="T17" fmla="*/ 0 h 140"/>
                <a:gd name="T18" fmla="*/ 1 w 424"/>
                <a:gd name="T19" fmla="*/ 0 h 140"/>
                <a:gd name="T20" fmla="*/ 1 w 424"/>
                <a:gd name="T21" fmla="*/ 0 h 140"/>
                <a:gd name="T22" fmla="*/ 0 w 42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4"/>
                <a:gd name="T37" fmla="*/ 0 h 140"/>
                <a:gd name="T38" fmla="*/ 424 w 42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4" h="140">
                  <a:moveTo>
                    <a:pt x="212" y="140"/>
                  </a:moveTo>
                  <a:cubicBezTo>
                    <a:pt x="158" y="140"/>
                    <a:pt x="105" y="128"/>
                    <a:pt x="64" y="104"/>
                  </a:cubicBezTo>
                  <a:cubicBezTo>
                    <a:pt x="22" y="80"/>
                    <a:pt x="0" y="48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4" y="6"/>
                    <a:pt x="24" y="12"/>
                  </a:cubicBezTo>
                  <a:cubicBezTo>
                    <a:pt x="24" y="39"/>
                    <a:pt x="42" y="64"/>
                    <a:pt x="76" y="84"/>
                  </a:cubicBezTo>
                  <a:cubicBezTo>
                    <a:pt x="151" y="127"/>
                    <a:pt x="273" y="127"/>
                    <a:pt x="348" y="84"/>
                  </a:cubicBezTo>
                  <a:cubicBezTo>
                    <a:pt x="382" y="64"/>
                    <a:pt x="400" y="39"/>
                    <a:pt x="400" y="12"/>
                  </a:cubicBezTo>
                  <a:cubicBezTo>
                    <a:pt x="400" y="6"/>
                    <a:pt x="406" y="0"/>
                    <a:pt x="412" y="0"/>
                  </a:cubicBezTo>
                  <a:cubicBezTo>
                    <a:pt x="419" y="0"/>
                    <a:pt x="424" y="6"/>
                    <a:pt x="424" y="12"/>
                  </a:cubicBezTo>
                  <a:cubicBezTo>
                    <a:pt x="424" y="48"/>
                    <a:pt x="401" y="80"/>
                    <a:pt x="360" y="104"/>
                  </a:cubicBezTo>
                  <a:cubicBezTo>
                    <a:pt x="319" y="128"/>
                    <a:pt x="265" y="140"/>
                    <a:pt x="212" y="14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41" name="Freeform 2380">
              <a:extLst>
                <a:ext uri="{FF2B5EF4-FFF2-40B4-BE49-F238E27FC236}">
                  <a16:creationId xmlns:a16="http://schemas.microsoft.com/office/drawing/2014/main" id="{DFEBB84A-8FBD-405B-A415-1C10E2778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" y="3607"/>
              <a:ext cx="117" cy="38"/>
            </a:xfrm>
            <a:custGeom>
              <a:avLst/>
              <a:gdLst>
                <a:gd name="T0" fmla="*/ 0 w 424"/>
                <a:gd name="T1" fmla="*/ 0 h 139"/>
                <a:gd name="T2" fmla="*/ 0 w 424"/>
                <a:gd name="T3" fmla="*/ 0 h 139"/>
                <a:gd name="T4" fmla="*/ 0 w 424"/>
                <a:gd name="T5" fmla="*/ 0 h 139"/>
                <a:gd name="T6" fmla="*/ 0 w 424"/>
                <a:gd name="T7" fmla="*/ 0 h 139"/>
                <a:gd name="T8" fmla="*/ 0 w 424"/>
                <a:gd name="T9" fmla="*/ 0 h 139"/>
                <a:gd name="T10" fmla="*/ 0 w 424"/>
                <a:gd name="T11" fmla="*/ 0 h 139"/>
                <a:gd name="T12" fmla="*/ 1 w 424"/>
                <a:gd name="T13" fmla="*/ 0 h 139"/>
                <a:gd name="T14" fmla="*/ 1 w 424"/>
                <a:gd name="T15" fmla="*/ 0 h 139"/>
                <a:gd name="T16" fmla="*/ 1 w 424"/>
                <a:gd name="T17" fmla="*/ 0 h 139"/>
                <a:gd name="T18" fmla="*/ 1 w 424"/>
                <a:gd name="T19" fmla="*/ 0 h 139"/>
                <a:gd name="T20" fmla="*/ 1 w 424"/>
                <a:gd name="T21" fmla="*/ 0 h 139"/>
                <a:gd name="T22" fmla="*/ 0 w 424"/>
                <a:gd name="T23" fmla="*/ 0 h 1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4"/>
                <a:gd name="T37" fmla="*/ 0 h 139"/>
                <a:gd name="T38" fmla="*/ 424 w 424"/>
                <a:gd name="T39" fmla="*/ 139 h 1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4" h="139">
                  <a:moveTo>
                    <a:pt x="212" y="139"/>
                  </a:moveTo>
                  <a:cubicBezTo>
                    <a:pt x="158" y="139"/>
                    <a:pt x="105" y="127"/>
                    <a:pt x="64" y="104"/>
                  </a:cubicBezTo>
                  <a:cubicBezTo>
                    <a:pt x="22" y="80"/>
                    <a:pt x="0" y="47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38"/>
                    <a:pt x="42" y="64"/>
                    <a:pt x="76" y="83"/>
                  </a:cubicBezTo>
                  <a:cubicBezTo>
                    <a:pt x="151" y="126"/>
                    <a:pt x="273" y="126"/>
                    <a:pt x="348" y="83"/>
                  </a:cubicBezTo>
                  <a:cubicBezTo>
                    <a:pt x="382" y="64"/>
                    <a:pt x="400" y="38"/>
                    <a:pt x="400" y="12"/>
                  </a:cubicBezTo>
                  <a:cubicBezTo>
                    <a:pt x="400" y="5"/>
                    <a:pt x="406" y="0"/>
                    <a:pt x="412" y="0"/>
                  </a:cubicBezTo>
                  <a:cubicBezTo>
                    <a:pt x="419" y="0"/>
                    <a:pt x="424" y="5"/>
                    <a:pt x="424" y="12"/>
                  </a:cubicBezTo>
                  <a:cubicBezTo>
                    <a:pt x="424" y="47"/>
                    <a:pt x="401" y="80"/>
                    <a:pt x="360" y="104"/>
                  </a:cubicBezTo>
                  <a:cubicBezTo>
                    <a:pt x="319" y="127"/>
                    <a:pt x="265" y="139"/>
                    <a:pt x="212" y="13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42" name="Freeform 2381">
              <a:extLst>
                <a:ext uri="{FF2B5EF4-FFF2-40B4-BE49-F238E27FC236}">
                  <a16:creationId xmlns:a16="http://schemas.microsoft.com/office/drawing/2014/main" id="{572C8340-41BF-4991-9C16-56750829C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" y="3579"/>
              <a:ext cx="117" cy="39"/>
            </a:xfrm>
            <a:custGeom>
              <a:avLst/>
              <a:gdLst>
                <a:gd name="T0" fmla="*/ 0 w 424"/>
                <a:gd name="T1" fmla="*/ 0 h 139"/>
                <a:gd name="T2" fmla="*/ 0 w 424"/>
                <a:gd name="T3" fmla="*/ 0 h 139"/>
                <a:gd name="T4" fmla="*/ 0 w 424"/>
                <a:gd name="T5" fmla="*/ 0 h 139"/>
                <a:gd name="T6" fmla="*/ 0 w 424"/>
                <a:gd name="T7" fmla="*/ 0 h 139"/>
                <a:gd name="T8" fmla="*/ 0 w 424"/>
                <a:gd name="T9" fmla="*/ 0 h 139"/>
                <a:gd name="T10" fmla="*/ 0 w 424"/>
                <a:gd name="T11" fmla="*/ 0 h 139"/>
                <a:gd name="T12" fmla="*/ 1 w 424"/>
                <a:gd name="T13" fmla="*/ 0 h 139"/>
                <a:gd name="T14" fmla="*/ 1 w 424"/>
                <a:gd name="T15" fmla="*/ 0 h 139"/>
                <a:gd name="T16" fmla="*/ 1 w 424"/>
                <a:gd name="T17" fmla="*/ 0 h 139"/>
                <a:gd name="T18" fmla="*/ 1 w 424"/>
                <a:gd name="T19" fmla="*/ 0 h 139"/>
                <a:gd name="T20" fmla="*/ 1 w 424"/>
                <a:gd name="T21" fmla="*/ 0 h 139"/>
                <a:gd name="T22" fmla="*/ 0 w 424"/>
                <a:gd name="T23" fmla="*/ 0 h 1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4"/>
                <a:gd name="T37" fmla="*/ 0 h 139"/>
                <a:gd name="T38" fmla="*/ 424 w 424"/>
                <a:gd name="T39" fmla="*/ 139 h 1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4" h="139">
                  <a:moveTo>
                    <a:pt x="212" y="139"/>
                  </a:moveTo>
                  <a:cubicBezTo>
                    <a:pt x="158" y="139"/>
                    <a:pt x="105" y="128"/>
                    <a:pt x="64" y="104"/>
                  </a:cubicBezTo>
                  <a:cubicBezTo>
                    <a:pt x="22" y="80"/>
                    <a:pt x="0" y="47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38"/>
                    <a:pt x="42" y="64"/>
                    <a:pt x="76" y="83"/>
                  </a:cubicBezTo>
                  <a:cubicBezTo>
                    <a:pt x="151" y="127"/>
                    <a:pt x="273" y="127"/>
                    <a:pt x="348" y="83"/>
                  </a:cubicBezTo>
                  <a:cubicBezTo>
                    <a:pt x="382" y="64"/>
                    <a:pt x="400" y="38"/>
                    <a:pt x="400" y="12"/>
                  </a:cubicBezTo>
                  <a:cubicBezTo>
                    <a:pt x="400" y="5"/>
                    <a:pt x="406" y="0"/>
                    <a:pt x="412" y="0"/>
                  </a:cubicBezTo>
                  <a:cubicBezTo>
                    <a:pt x="419" y="0"/>
                    <a:pt x="424" y="5"/>
                    <a:pt x="424" y="12"/>
                  </a:cubicBezTo>
                  <a:cubicBezTo>
                    <a:pt x="424" y="47"/>
                    <a:pt x="401" y="80"/>
                    <a:pt x="360" y="104"/>
                  </a:cubicBezTo>
                  <a:cubicBezTo>
                    <a:pt x="319" y="128"/>
                    <a:pt x="265" y="139"/>
                    <a:pt x="212" y="13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43" name="Freeform 2382">
              <a:extLst>
                <a:ext uri="{FF2B5EF4-FFF2-40B4-BE49-F238E27FC236}">
                  <a16:creationId xmlns:a16="http://schemas.microsoft.com/office/drawing/2014/main" id="{01D80192-D97B-4021-B4F0-35CE3643BD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" y="3295"/>
              <a:ext cx="84" cy="127"/>
            </a:xfrm>
            <a:custGeom>
              <a:avLst/>
              <a:gdLst>
                <a:gd name="T0" fmla="*/ 1 w 305"/>
                <a:gd name="T1" fmla="*/ 0 h 463"/>
                <a:gd name="T2" fmla="*/ 1 w 305"/>
                <a:gd name="T3" fmla="*/ 0 h 463"/>
                <a:gd name="T4" fmla="*/ 1 w 305"/>
                <a:gd name="T5" fmla="*/ 0 h 463"/>
                <a:gd name="T6" fmla="*/ 0 w 305"/>
                <a:gd name="T7" fmla="*/ 1 h 463"/>
                <a:gd name="T8" fmla="*/ 0 w 305"/>
                <a:gd name="T9" fmla="*/ 1 h 463"/>
                <a:gd name="T10" fmla="*/ 0 w 305"/>
                <a:gd name="T11" fmla="*/ 1 h 463"/>
                <a:gd name="T12" fmla="*/ 0 w 305"/>
                <a:gd name="T13" fmla="*/ 1 h 463"/>
                <a:gd name="T14" fmla="*/ 0 w 305"/>
                <a:gd name="T15" fmla="*/ 1 h 463"/>
                <a:gd name="T16" fmla="*/ 0 w 305"/>
                <a:gd name="T17" fmla="*/ 1 h 463"/>
                <a:gd name="T18" fmla="*/ 0 w 305"/>
                <a:gd name="T19" fmla="*/ 0 h 463"/>
                <a:gd name="T20" fmla="*/ 0 w 305"/>
                <a:gd name="T21" fmla="*/ 0 h 463"/>
                <a:gd name="T22" fmla="*/ 0 w 305"/>
                <a:gd name="T23" fmla="*/ 0 h 463"/>
                <a:gd name="T24" fmla="*/ 0 w 305"/>
                <a:gd name="T25" fmla="*/ 0 h 463"/>
                <a:gd name="T26" fmla="*/ 0 w 305"/>
                <a:gd name="T27" fmla="*/ 0 h 463"/>
                <a:gd name="T28" fmla="*/ 1 w 305"/>
                <a:gd name="T29" fmla="*/ 0 h 463"/>
                <a:gd name="T30" fmla="*/ 1 w 305"/>
                <a:gd name="T31" fmla="*/ 0 h 463"/>
                <a:gd name="T32" fmla="*/ 0 w 305"/>
                <a:gd name="T33" fmla="*/ 1 h 463"/>
                <a:gd name="T34" fmla="*/ 0 w 305"/>
                <a:gd name="T35" fmla="*/ 0 h 463"/>
                <a:gd name="T36" fmla="*/ 0 w 305"/>
                <a:gd name="T37" fmla="*/ 0 h 463"/>
                <a:gd name="T38" fmla="*/ 0 w 305"/>
                <a:gd name="T39" fmla="*/ 0 h 463"/>
                <a:gd name="T40" fmla="*/ 0 w 305"/>
                <a:gd name="T41" fmla="*/ 0 h 463"/>
                <a:gd name="T42" fmla="*/ 0 w 305"/>
                <a:gd name="T43" fmla="*/ 0 h 463"/>
                <a:gd name="T44" fmla="*/ 0 w 305"/>
                <a:gd name="T45" fmla="*/ 1 h 463"/>
                <a:gd name="T46" fmla="*/ 0 w 305"/>
                <a:gd name="T47" fmla="*/ 1 h 463"/>
                <a:gd name="T48" fmla="*/ 0 w 305"/>
                <a:gd name="T49" fmla="*/ 1 h 46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05"/>
                <a:gd name="T76" fmla="*/ 0 h 463"/>
                <a:gd name="T77" fmla="*/ 305 w 305"/>
                <a:gd name="T78" fmla="*/ 463 h 46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05" h="463">
                  <a:moveTo>
                    <a:pt x="285" y="43"/>
                  </a:moveTo>
                  <a:cubicBezTo>
                    <a:pt x="298" y="67"/>
                    <a:pt x="305" y="100"/>
                    <a:pt x="305" y="143"/>
                  </a:cubicBezTo>
                  <a:cubicBezTo>
                    <a:pt x="305" y="186"/>
                    <a:pt x="298" y="227"/>
                    <a:pt x="285" y="266"/>
                  </a:cubicBezTo>
                  <a:cubicBezTo>
                    <a:pt x="272" y="305"/>
                    <a:pt x="254" y="339"/>
                    <a:pt x="231" y="369"/>
                  </a:cubicBezTo>
                  <a:cubicBezTo>
                    <a:pt x="208" y="399"/>
                    <a:pt x="182" y="422"/>
                    <a:pt x="153" y="439"/>
                  </a:cubicBezTo>
                  <a:cubicBezTo>
                    <a:pt x="123" y="456"/>
                    <a:pt x="97" y="463"/>
                    <a:pt x="74" y="460"/>
                  </a:cubicBezTo>
                  <a:cubicBezTo>
                    <a:pt x="65" y="459"/>
                    <a:pt x="57" y="456"/>
                    <a:pt x="49" y="452"/>
                  </a:cubicBezTo>
                  <a:cubicBezTo>
                    <a:pt x="38" y="445"/>
                    <a:pt x="28" y="434"/>
                    <a:pt x="20" y="420"/>
                  </a:cubicBezTo>
                  <a:cubicBezTo>
                    <a:pt x="7" y="396"/>
                    <a:pt x="0" y="362"/>
                    <a:pt x="0" y="319"/>
                  </a:cubicBezTo>
                  <a:cubicBezTo>
                    <a:pt x="0" y="276"/>
                    <a:pt x="7" y="236"/>
                    <a:pt x="20" y="197"/>
                  </a:cubicBezTo>
                  <a:cubicBezTo>
                    <a:pt x="33" y="158"/>
                    <a:pt x="51" y="123"/>
                    <a:pt x="74" y="94"/>
                  </a:cubicBezTo>
                  <a:cubicBezTo>
                    <a:pt x="97" y="64"/>
                    <a:pt x="123" y="41"/>
                    <a:pt x="153" y="24"/>
                  </a:cubicBezTo>
                  <a:cubicBezTo>
                    <a:pt x="182" y="7"/>
                    <a:pt x="208" y="0"/>
                    <a:pt x="231" y="3"/>
                  </a:cubicBezTo>
                  <a:cubicBezTo>
                    <a:pt x="240" y="4"/>
                    <a:pt x="248" y="7"/>
                    <a:pt x="255" y="11"/>
                  </a:cubicBezTo>
                  <a:cubicBezTo>
                    <a:pt x="256" y="11"/>
                    <a:pt x="256" y="11"/>
                    <a:pt x="256" y="11"/>
                  </a:cubicBezTo>
                  <a:cubicBezTo>
                    <a:pt x="268" y="18"/>
                    <a:pt x="277" y="29"/>
                    <a:pt x="285" y="43"/>
                  </a:cubicBezTo>
                  <a:close/>
                  <a:moveTo>
                    <a:pt x="192" y="296"/>
                  </a:moveTo>
                  <a:cubicBezTo>
                    <a:pt x="202" y="272"/>
                    <a:pt x="207" y="240"/>
                    <a:pt x="207" y="200"/>
                  </a:cubicBezTo>
                  <a:cubicBezTo>
                    <a:pt x="207" y="160"/>
                    <a:pt x="202" y="134"/>
                    <a:pt x="192" y="121"/>
                  </a:cubicBezTo>
                  <a:cubicBezTo>
                    <a:pt x="182" y="108"/>
                    <a:pt x="169" y="107"/>
                    <a:pt x="153" y="116"/>
                  </a:cubicBezTo>
                  <a:cubicBezTo>
                    <a:pt x="136" y="126"/>
                    <a:pt x="123" y="143"/>
                    <a:pt x="113" y="167"/>
                  </a:cubicBezTo>
                  <a:cubicBezTo>
                    <a:pt x="103" y="191"/>
                    <a:pt x="98" y="223"/>
                    <a:pt x="98" y="263"/>
                  </a:cubicBezTo>
                  <a:cubicBezTo>
                    <a:pt x="98" y="303"/>
                    <a:pt x="103" y="329"/>
                    <a:pt x="113" y="342"/>
                  </a:cubicBezTo>
                  <a:cubicBezTo>
                    <a:pt x="123" y="355"/>
                    <a:pt x="136" y="356"/>
                    <a:pt x="153" y="347"/>
                  </a:cubicBezTo>
                  <a:cubicBezTo>
                    <a:pt x="169" y="337"/>
                    <a:pt x="182" y="320"/>
                    <a:pt x="192" y="2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44" name="Freeform 2383">
              <a:extLst>
                <a:ext uri="{FF2B5EF4-FFF2-40B4-BE49-F238E27FC236}">
                  <a16:creationId xmlns:a16="http://schemas.microsoft.com/office/drawing/2014/main" id="{3F932408-68A5-430D-B70F-1659B31C5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" y="3277"/>
              <a:ext cx="100" cy="142"/>
            </a:xfrm>
            <a:custGeom>
              <a:avLst/>
              <a:gdLst>
                <a:gd name="T0" fmla="*/ 1 w 361"/>
                <a:gd name="T1" fmla="*/ 0 h 514"/>
                <a:gd name="T2" fmla="*/ 1 w 361"/>
                <a:gd name="T3" fmla="*/ 0 h 514"/>
                <a:gd name="T4" fmla="*/ 1 w 361"/>
                <a:gd name="T5" fmla="*/ 0 h 514"/>
                <a:gd name="T6" fmla="*/ 1 w 361"/>
                <a:gd name="T7" fmla="*/ 0 h 514"/>
                <a:gd name="T8" fmla="*/ 0 w 361"/>
                <a:gd name="T9" fmla="*/ 0 h 514"/>
                <a:gd name="T10" fmla="*/ 0 w 361"/>
                <a:gd name="T11" fmla="*/ 1 h 514"/>
                <a:gd name="T12" fmla="*/ 0 w 361"/>
                <a:gd name="T13" fmla="*/ 1 h 514"/>
                <a:gd name="T14" fmla="*/ 0 w 361"/>
                <a:gd name="T15" fmla="*/ 1 h 514"/>
                <a:gd name="T16" fmla="*/ 0 w 361"/>
                <a:gd name="T17" fmla="*/ 1 h 514"/>
                <a:gd name="T18" fmla="*/ 0 w 361"/>
                <a:gd name="T19" fmla="*/ 1 h 514"/>
                <a:gd name="T20" fmla="*/ 0 w 361"/>
                <a:gd name="T21" fmla="*/ 1 h 514"/>
                <a:gd name="T22" fmla="*/ 0 w 361"/>
                <a:gd name="T23" fmla="*/ 1 h 514"/>
                <a:gd name="T24" fmla="*/ 0 w 361"/>
                <a:gd name="T25" fmla="*/ 0 h 514"/>
                <a:gd name="T26" fmla="*/ 0 w 361"/>
                <a:gd name="T27" fmla="*/ 0 h 514"/>
                <a:gd name="T28" fmla="*/ 0 w 361"/>
                <a:gd name="T29" fmla="*/ 0 h 514"/>
                <a:gd name="T30" fmla="*/ 0 w 361"/>
                <a:gd name="T31" fmla="*/ 0 h 514"/>
                <a:gd name="T32" fmla="*/ 1 w 361"/>
                <a:gd name="T33" fmla="*/ 0 h 5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1"/>
                <a:gd name="T52" fmla="*/ 0 h 514"/>
                <a:gd name="T53" fmla="*/ 361 w 361"/>
                <a:gd name="T54" fmla="*/ 514 h 5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1" h="514">
                  <a:moveTo>
                    <a:pt x="255" y="12"/>
                  </a:moveTo>
                  <a:cubicBezTo>
                    <a:pt x="361" y="73"/>
                    <a:pt x="361" y="73"/>
                    <a:pt x="361" y="73"/>
                  </a:cubicBezTo>
                  <a:cubicBezTo>
                    <a:pt x="354" y="69"/>
                    <a:pt x="346" y="66"/>
                    <a:pt x="337" y="65"/>
                  </a:cubicBezTo>
                  <a:cubicBezTo>
                    <a:pt x="314" y="62"/>
                    <a:pt x="288" y="69"/>
                    <a:pt x="259" y="86"/>
                  </a:cubicBezTo>
                  <a:cubicBezTo>
                    <a:pt x="229" y="103"/>
                    <a:pt x="203" y="126"/>
                    <a:pt x="180" y="156"/>
                  </a:cubicBezTo>
                  <a:cubicBezTo>
                    <a:pt x="157" y="185"/>
                    <a:pt x="139" y="220"/>
                    <a:pt x="126" y="259"/>
                  </a:cubicBezTo>
                  <a:cubicBezTo>
                    <a:pt x="113" y="298"/>
                    <a:pt x="106" y="338"/>
                    <a:pt x="106" y="381"/>
                  </a:cubicBezTo>
                  <a:cubicBezTo>
                    <a:pt x="106" y="424"/>
                    <a:pt x="113" y="458"/>
                    <a:pt x="126" y="482"/>
                  </a:cubicBezTo>
                  <a:cubicBezTo>
                    <a:pt x="134" y="496"/>
                    <a:pt x="144" y="507"/>
                    <a:pt x="155" y="514"/>
                  </a:cubicBezTo>
                  <a:cubicBezTo>
                    <a:pt x="49" y="452"/>
                    <a:pt x="49" y="452"/>
                    <a:pt x="49" y="452"/>
                  </a:cubicBezTo>
                  <a:cubicBezTo>
                    <a:pt x="37" y="446"/>
                    <a:pt x="27" y="435"/>
                    <a:pt x="19" y="420"/>
                  </a:cubicBezTo>
                  <a:cubicBezTo>
                    <a:pt x="6" y="396"/>
                    <a:pt x="0" y="363"/>
                    <a:pt x="0" y="320"/>
                  </a:cubicBezTo>
                  <a:cubicBezTo>
                    <a:pt x="0" y="277"/>
                    <a:pt x="6" y="236"/>
                    <a:pt x="19" y="197"/>
                  </a:cubicBezTo>
                  <a:cubicBezTo>
                    <a:pt x="32" y="158"/>
                    <a:pt x="50" y="124"/>
                    <a:pt x="73" y="94"/>
                  </a:cubicBezTo>
                  <a:cubicBezTo>
                    <a:pt x="96" y="65"/>
                    <a:pt x="123" y="41"/>
                    <a:pt x="152" y="24"/>
                  </a:cubicBezTo>
                  <a:cubicBezTo>
                    <a:pt x="182" y="7"/>
                    <a:pt x="208" y="0"/>
                    <a:pt x="231" y="3"/>
                  </a:cubicBezTo>
                  <a:cubicBezTo>
                    <a:pt x="240" y="5"/>
                    <a:pt x="248" y="7"/>
                    <a:pt x="255" y="12"/>
                  </a:cubicBez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45" name="Freeform 2384">
              <a:extLst>
                <a:ext uri="{FF2B5EF4-FFF2-40B4-BE49-F238E27FC236}">
                  <a16:creationId xmlns:a16="http://schemas.microsoft.com/office/drawing/2014/main" id="{D032AF78-D8B4-4A56-AF22-84C2F6519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324"/>
              <a:ext cx="30" cy="69"/>
            </a:xfrm>
            <a:custGeom>
              <a:avLst/>
              <a:gdLst>
                <a:gd name="T0" fmla="*/ 0 w 109"/>
                <a:gd name="T1" fmla="*/ 0 h 249"/>
                <a:gd name="T2" fmla="*/ 0 w 109"/>
                <a:gd name="T3" fmla="*/ 0 h 249"/>
                <a:gd name="T4" fmla="*/ 0 w 109"/>
                <a:gd name="T5" fmla="*/ 0 h 249"/>
                <a:gd name="T6" fmla="*/ 0 w 109"/>
                <a:gd name="T7" fmla="*/ 0 h 249"/>
                <a:gd name="T8" fmla="*/ 0 w 109"/>
                <a:gd name="T9" fmla="*/ 0 h 249"/>
                <a:gd name="T10" fmla="*/ 0 w 109"/>
                <a:gd name="T11" fmla="*/ 0 h 249"/>
                <a:gd name="T12" fmla="*/ 0 w 109"/>
                <a:gd name="T13" fmla="*/ 0 h 249"/>
                <a:gd name="T14" fmla="*/ 0 w 109"/>
                <a:gd name="T15" fmla="*/ 0 h 249"/>
                <a:gd name="T16" fmla="*/ 0 w 109"/>
                <a:gd name="T17" fmla="*/ 0 h 2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9"/>
                <a:gd name="T28" fmla="*/ 0 h 249"/>
                <a:gd name="T29" fmla="*/ 109 w 109"/>
                <a:gd name="T30" fmla="*/ 249 h 2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9" h="249">
                  <a:moveTo>
                    <a:pt x="109" y="93"/>
                  </a:moveTo>
                  <a:cubicBezTo>
                    <a:pt x="109" y="133"/>
                    <a:pt x="104" y="165"/>
                    <a:pt x="94" y="189"/>
                  </a:cubicBezTo>
                  <a:cubicBezTo>
                    <a:pt x="84" y="213"/>
                    <a:pt x="71" y="230"/>
                    <a:pt x="55" y="240"/>
                  </a:cubicBezTo>
                  <a:cubicBezTo>
                    <a:pt x="38" y="249"/>
                    <a:pt x="25" y="248"/>
                    <a:pt x="15" y="235"/>
                  </a:cubicBezTo>
                  <a:cubicBezTo>
                    <a:pt x="5" y="222"/>
                    <a:pt x="0" y="196"/>
                    <a:pt x="0" y="156"/>
                  </a:cubicBezTo>
                  <a:cubicBezTo>
                    <a:pt x="0" y="116"/>
                    <a:pt x="5" y="84"/>
                    <a:pt x="15" y="60"/>
                  </a:cubicBezTo>
                  <a:cubicBezTo>
                    <a:pt x="25" y="36"/>
                    <a:pt x="38" y="19"/>
                    <a:pt x="55" y="9"/>
                  </a:cubicBezTo>
                  <a:cubicBezTo>
                    <a:pt x="71" y="0"/>
                    <a:pt x="84" y="1"/>
                    <a:pt x="94" y="14"/>
                  </a:cubicBezTo>
                  <a:cubicBezTo>
                    <a:pt x="104" y="27"/>
                    <a:pt x="109" y="53"/>
                    <a:pt x="109" y="9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46" name="Freeform 2385">
              <a:extLst>
                <a:ext uri="{FF2B5EF4-FFF2-40B4-BE49-F238E27FC236}">
                  <a16:creationId xmlns:a16="http://schemas.microsoft.com/office/drawing/2014/main" id="{946BA66B-F038-4BF0-82C7-AFF94429E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" y="3291"/>
              <a:ext cx="91" cy="134"/>
            </a:xfrm>
            <a:custGeom>
              <a:avLst/>
              <a:gdLst>
                <a:gd name="T0" fmla="*/ 0 w 329"/>
                <a:gd name="T1" fmla="*/ 1 h 485"/>
                <a:gd name="T2" fmla="*/ 0 w 329"/>
                <a:gd name="T3" fmla="*/ 1 h 485"/>
                <a:gd name="T4" fmla="*/ 0 w 329"/>
                <a:gd name="T5" fmla="*/ 1 h 485"/>
                <a:gd name="T6" fmla="*/ 0 w 329"/>
                <a:gd name="T7" fmla="*/ 1 h 485"/>
                <a:gd name="T8" fmla="*/ 0 w 329"/>
                <a:gd name="T9" fmla="*/ 1 h 485"/>
                <a:gd name="T10" fmla="*/ 0 w 329"/>
                <a:gd name="T11" fmla="*/ 0 h 485"/>
                <a:gd name="T12" fmla="*/ 0 w 329"/>
                <a:gd name="T13" fmla="*/ 0 h 485"/>
                <a:gd name="T14" fmla="*/ 0 w 329"/>
                <a:gd name="T15" fmla="*/ 0 h 485"/>
                <a:gd name="T16" fmla="*/ 0 w 329"/>
                <a:gd name="T17" fmla="*/ 0 h 485"/>
                <a:gd name="T18" fmla="*/ 1 w 329"/>
                <a:gd name="T19" fmla="*/ 0 h 485"/>
                <a:gd name="T20" fmla="*/ 1 w 329"/>
                <a:gd name="T21" fmla="*/ 0 h 485"/>
                <a:gd name="T22" fmla="*/ 1 w 329"/>
                <a:gd name="T23" fmla="*/ 0 h 485"/>
                <a:gd name="T24" fmla="*/ 1 w 329"/>
                <a:gd name="T25" fmla="*/ 0 h 485"/>
                <a:gd name="T26" fmla="*/ 1 w 329"/>
                <a:gd name="T27" fmla="*/ 1 h 485"/>
                <a:gd name="T28" fmla="*/ 0 w 329"/>
                <a:gd name="T29" fmla="*/ 1 h 485"/>
                <a:gd name="T30" fmla="*/ 0 w 329"/>
                <a:gd name="T31" fmla="*/ 1 h 485"/>
                <a:gd name="T32" fmla="*/ 0 w 329"/>
                <a:gd name="T33" fmla="*/ 1 h 485"/>
                <a:gd name="T34" fmla="*/ 0 w 329"/>
                <a:gd name="T35" fmla="*/ 0 h 485"/>
                <a:gd name="T36" fmla="*/ 0 w 329"/>
                <a:gd name="T37" fmla="*/ 0 h 485"/>
                <a:gd name="T38" fmla="*/ 0 w 329"/>
                <a:gd name="T39" fmla="*/ 0 h 485"/>
                <a:gd name="T40" fmla="*/ 0 w 329"/>
                <a:gd name="T41" fmla="*/ 0 h 485"/>
                <a:gd name="T42" fmla="*/ 0 w 329"/>
                <a:gd name="T43" fmla="*/ 1 h 485"/>
                <a:gd name="T44" fmla="*/ 0 w 329"/>
                <a:gd name="T45" fmla="*/ 1 h 485"/>
                <a:gd name="T46" fmla="*/ 0 w 329"/>
                <a:gd name="T47" fmla="*/ 1 h 485"/>
                <a:gd name="T48" fmla="*/ 0 w 329"/>
                <a:gd name="T49" fmla="*/ 1 h 485"/>
                <a:gd name="T50" fmla="*/ 0 w 329"/>
                <a:gd name="T51" fmla="*/ 1 h 485"/>
                <a:gd name="T52" fmla="*/ 0 w 329"/>
                <a:gd name="T53" fmla="*/ 1 h 485"/>
                <a:gd name="T54" fmla="*/ 1 w 329"/>
                <a:gd name="T55" fmla="*/ 1 h 485"/>
                <a:gd name="T56" fmla="*/ 1 w 329"/>
                <a:gd name="T57" fmla="*/ 0 h 485"/>
                <a:gd name="T58" fmla="*/ 1 w 329"/>
                <a:gd name="T59" fmla="*/ 0 h 485"/>
                <a:gd name="T60" fmla="*/ 1 w 329"/>
                <a:gd name="T61" fmla="*/ 0 h 485"/>
                <a:gd name="T62" fmla="*/ 1 w 329"/>
                <a:gd name="T63" fmla="*/ 0 h 485"/>
                <a:gd name="T64" fmla="*/ 0 w 329"/>
                <a:gd name="T65" fmla="*/ 0 h 485"/>
                <a:gd name="T66" fmla="*/ 0 w 329"/>
                <a:gd name="T67" fmla="*/ 0 h 4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29"/>
                <a:gd name="T103" fmla="*/ 0 h 485"/>
                <a:gd name="T104" fmla="*/ 329 w 329"/>
                <a:gd name="T105" fmla="*/ 485 h 48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29" h="485">
                  <a:moveTo>
                    <a:pt x="96" y="485"/>
                  </a:moveTo>
                  <a:cubicBezTo>
                    <a:pt x="92" y="485"/>
                    <a:pt x="88" y="484"/>
                    <a:pt x="84" y="484"/>
                  </a:cubicBezTo>
                  <a:cubicBezTo>
                    <a:pt x="74" y="483"/>
                    <a:pt x="64" y="479"/>
                    <a:pt x="55" y="474"/>
                  </a:cubicBezTo>
                  <a:cubicBezTo>
                    <a:pt x="42" y="466"/>
                    <a:pt x="30" y="454"/>
                    <a:pt x="21" y="437"/>
                  </a:cubicBezTo>
                  <a:cubicBezTo>
                    <a:pt x="7" y="412"/>
                    <a:pt x="0" y="377"/>
                    <a:pt x="0" y="331"/>
                  </a:cubicBezTo>
                  <a:cubicBezTo>
                    <a:pt x="0" y="287"/>
                    <a:pt x="7" y="245"/>
                    <a:pt x="20" y="205"/>
                  </a:cubicBezTo>
                  <a:cubicBezTo>
                    <a:pt x="34" y="165"/>
                    <a:pt x="52" y="129"/>
                    <a:pt x="76" y="98"/>
                  </a:cubicBezTo>
                  <a:cubicBezTo>
                    <a:pt x="100" y="68"/>
                    <a:pt x="128" y="43"/>
                    <a:pt x="159" y="25"/>
                  </a:cubicBezTo>
                  <a:cubicBezTo>
                    <a:pt x="190" y="7"/>
                    <a:pt x="219" y="0"/>
                    <a:pt x="245" y="3"/>
                  </a:cubicBezTo>
                  <a:cubicBezTo>
                    <a:pt x="255" y="4"/>
                    <a:pt x="265" y="7"/>
                    <a:pt x="273" y="12"/>
                  </a:cubicBezTo>
                  <a:cubicBezTo>
                    <a:pt x="274" y="13"/>
                    <a:pt x="274" y="13"/>
                    <a:pt x="274" y="13"/>
                  </a:cubicBezTo>
                  <a:cubicBezTo>
                    <a:pt x="287" y="21"/>
                    <a:pt x="299" y="33"/>
                    <a:pt x="308" y="49"/>
                  </a:cubicBezTo>
                  <a:cubicBezTo>
                    <a:pt x="322" y="75"/>
                    <a:pt x="329" y="110"/>
                    <a:pt x="329" y="155"/>
                  </a:cubicBezTo>
                  <a:cubicBezTo>
                    <a:pt x="329" y="200"/>
                    <a:pt x="322" y="242"/>
                    <a:pt x="309" y="282"/>
                  </a:cubicBezTo>
                  <a:cubicBezTo>
                    <a:pt x="295" y="322"/>
                    <a:pt x="277" y="358"/>
                    <a:pt x="253" y="388"/>
                  </a:cubicBezTo>
                  <a:cubicBezTo>
                    <a:pt x="229" y="419"/>
                    <a:pt x="201" y="444"/>
                    <a:pt x="171" y="461"/>
                  </a:cubicBezTo>
                  <a:cubicBezTo>
                    <a:pt x="144" y="477"/>
                    <a:pt x="119" y="485"/>
                    <a:pt x="96" y="485"/>
                  </a:cubicBezTo>
                  <a:close/>
                  <a:moveTo>
                    <a:pt x="233" y="26"/>
                  </a:moveTo>
                  <a:cubicBezTo>
                    <a:pt x="214" y="26"/>
                    <a:pt x="194" y="33"/>
                    <a:pt x="171" y="46"/>
                  </a:cubicBezTo>
                  <a:cubicBezTo>
                    <a:pt x="143" y="62"/>
                    <a:pt x="117" y="85"/>
                    <a:pt x="95" y="113"/>
                  </a:cubicBezTo>
                  <a:cubicBezTo>
                    <a:pt x="73" y="142"/>
                    <a:pt x="56" y="175"/>
                    <a:pt x="43" y="212"/>
                  </a:cubicBezTo>
                  <a:cubicBezTo>
                    <a:pt x="31" y="250"/>
                    <a:pt x="24" y="290"/>
                    <a:pt x="24" y="331"/>
                  </a:cubicBezTo>
                  <a:cubicBezTo>
                    <a:pt x="24" y="372"/>
                    <a:pt x="30" y="404"/>
                    <a:pt x="42" y="426"/>
                  </a:cubicBezTo>
                  <a:cubicBezTo>
                    <a:pt x="49" y="439"/>
                    <a:pt x="58" y="448"/>
                    <a:pt x="67" y="453"/>
                  </a:cubicBezTo>
                  <a:cubicBezTo>
                    <a:pt x="73" y="457"/>
                    <a:pt x="80" y="459"/>
                    <a:pt x="87" y="460"/>
                  </a:cubicBezTo>
                  <a:cubicBezTo>
                    <a:pt x="108" y="463"/>
                    <a:pt x="132" y="456"/>
                    <a:pt x="159" y="441"/>
                  </a:cubicBezTo>
                  <a:cubicBezTo>
                    <a:pt x="187" y="424"/>
                    <a:pt x="212" y="402"/>
                    <a:pt x="234" y="374"/>
                  </a:cubicBezTo>
                  <a:cubicBezTo>
                    <a:pt x="256" y="345"/>
                    <a:pt x="274" y="312"/>
                    <a:pt x="286" y="274"/>
                  </a:cubicBezTo>
                  <a:cubicBezTo>
                    <a:pt x="299" y="237"/>
                    <a:pt x="305" y="197"/>
                    <a:pt x="305" y="155"/>
                  </a:cubicBezTo>
                  <a:cubicBezTo>
                    <a:pt x="305" y="115"/>
                    <a:pt x="299" y="83"/>
                    <a:pt x="287" y="61"/>
                  </a:cubicBezTo>
                  <a:cubicBezTo>
                    <a:pt x="280" y="48"/>
                    <a:pt x="272" y="39"/>
                    <a:pt x="262" y="33"/>
                  </a:cubicBezTo>
                  <a:cubicBezTo>
                    <a:pt x="261" y="33"/>
                    <a:pt x="261" y="33"/>
                    <a:pt x="261" y="33"/>
                  </a:cubicBezTo>
                  <a:cubicBezTo>
                    <a:pt x="255" y="30"/>
                    <a:pt x="249" y="28"/>
                    <a:pt x="242" y="27"/>
                  </a:cubicBezTo>
                  <a:cubicBezTo>
                    <a:pt x="239" y="26"/>
                    <a:pt x="236" y="26"/>
                    <a:pt x="233" y="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47" name="Freeform 2386">
              <a:extLst>
                <a:ext uri="{FF2B5EF4-FFF2-40B4-BE49-F238E27FC236}">
                  <a16:creationId xmlns:a16="http://schemas.microsoft.com/office/drawing/2014/main" id="{5B70688C-7F8D-43E8-9A3F-D6B0817D85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3" y="3319"/>
              <a:ext cx="37" cy="76"/>
            </a:xfrm>
            <a:custGeom>
              <a:avLst/>
              <a:gdLst>
                <a:gd name="T0" fmla="*/ 0 w 133"/>
                <a:gd name="T1" fmla="*/ 1 h 276"/>
                <a:gd name="T2" fmla="*/ 0 w 133"/>
                <a:gd name="T3" fmla="*/ 1 h 276"/>
                <a:gd name="T4" fmla="*/ 0 w 133"/>
                <a:gd name="T5" fmla="*/ 0 h 276"/>
                <a:gd name="T6" fmla="*/ 0 w 133"/>
                <a:gd name="T7" fmla="*/ 0 h 276"/>
                <a:gd name="T8" fmla="*/ 0 w 133"/>
                <a:gd name="T9" fmla="*/ 0 h 276"/>
                <a:gd name="T10" fmla="*/ 0 w 133"/>
                <a:gd name="T11" fmla="*/ 0 h 276"/>
                <a:gd name="T12" fmla="*/ 0 w 133"/>
                <a:gd name="T13" fmla="*/ 0 h 276"/>
                <a:gd name="T14" fmla="*/ 0 w 133"/>
                <a:gd name="T15" fmla="*/ 0 h 276"/>
                <a:gd name="T16" fmla="*/ 0 w 133"/>
                <a:gd name="T17" fmla="*/ 1 h 276"/>
                <a:gd name="T18" fmla="*/ 0 w 133"/>
                <a:gd name="T19" fmla="*/ 1 h 276"/>
                <a:gd name="T20" fmla="*/ 0 w 133"/>
                <a:gd name="T21" fmla="*/ 0 h 276"/>
                <a:gd name="T22" fmla="*/ 0 w 133"/>
                <a:gd name="T23" fmla="*/ 0 h 276"/>
                <a:gd name="T24" fmla="*/ 0 w 133"/>
                <a:gd name="T25" fmla="*/ 0 h 276"/>
                <a:gd name="T26" fmla="*/ 0 w 133"/>
                <a:gd name="T27" fmla="*/ 0 h 276"/>
                <a:gd name="T28" fmla="*/ 0 w 133"/>
                <a:gd name="T29" fmla="*/ 0 h 276"/>
                <a:gd name="T30" fmla="*/ 0 w 133"/>
                <a:gd name="T31" fmla="*/ 0 h 276"/>
                <a:gd name="T32" fmla="*/ 0 w 133"/>
                <a:gd name="T33" fmla="*/ 0 h 276"/>
                <a:gd name="T34" fmla="*/ 0 w 133"/>
                <a:gd name="T35" fmla="*/ 0 h 276"/>
                <a:gd name="T36" fmla="*/ 0 w 133"/>
                <a:gd name="T37" fmla="*/ 0 h 276"/>
                <a:gd name="T38" fmla="*/ 0 w 133"/>
                <a:gd name="T39" fmla="*/ 0 h 276"/>
                <a:gd name="T40" fmla="*/ 0 w 133"/>
                <a:gd name="T41" fmla="*/ 0 h 276"/>
                <a:gd name="T42" fmla="*/ 0 w 133"/>
                <a:gd name="T43" fmla="*/ 0 h 2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3"/>
                <a:gd name="T67" fmla="*/ 0 h 276"/>
                <a:gd name="T68" fmla="*/ 133 w 133"/>
                <a:gd name="T69" fmla="*/ 276 h 27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3" h="276">
                  <a:moveTo>
                    <a:pt x="47" y="276"/>
                  </a:moveTo>
                  <a:cubicBezTo>
                    <a:pt x="32" y="276"/>
                    <a:pt x="23" y="267"/>
                    <a:pt x="17" y="260"/>
                  </a:cubicBezTo>
                  <a:cubicBezTo>
                    <a:pt x="6" y="245"/>
                    <a:pt x="0" y="217"/>
                    <a:pt x="0" y="174"/>
                  </a:cubicBezTo>
                  <a:cubicBezTo>
                    <a:pt x="0" y="132"/>
                    <a:pt x="6" y="99"/>
                    <a:pt x="16" y="73"/>
                  </a:cubicBezTo>
                  <a:cubicBezTo>
                    <a:pt x="27" y="47"/>
                    <a:pt x="42" y="28"/>
                    <a:pt x="61" y="17"/>
                  </a:cubicBezTo>
                  <a:cubicBezTo>
                    <a:pt x="90" y="0"/>
                    <a:pt x="108" y="14"/>
                    <a:pt x="116" y="25"/>
                  </a:cubicBezTo>
                  <a:cubicBezTo>
                    <a:pt x="127" y="40"/>
                    <a:pt x="133" y="68"/>
                    <a:pt x="133" y="111"/>
                  </a:cubicBezTo>
                  <a:cubicBezTo>
                    <a:pt x="133" y="152"/>
                    <a:pt x="127" y="186"/>
                    <a:pt x="117" y="212"/>
                  </a:cubicBezTo>
                  <a:cubicBezTo>
                    <a:pt x="106" y="238"/>
                    <a:pt x="92" y="257"/>
                    <a:pt x="73" y="268"/>
                  </a:cubicBezTo>
                  <a:cubicBezTo>
                    <a:pt x="63" y="274"/>
                    <a:pt x="54" y="276"/>
                    <a:pt x="47" y="276"/>
                  </a:cubicBezTo>
                  <a:close/>
                  <a:moveTo>
                    <a:pt x="86" y="33"/>
                  </a:moveTo>
                  <a:cubicBezTo>
                    <a:pt x="83" y="33"/>
                    <a:pt x="78" y="34"/>
                    <a:pt x="73" y="37"/>
                  </a:cubicBezTo>
                  <a:cubicBezTo>
                    <a:pt x="58" y="46"/>
                    <a:pt x="47" y="61"/>
                    <a:pt x="38" y="82"/>
                  </a:cubicBezTo>
                  <a:cubicBezTo>
                    <a:pt x="29" y="105"/>
                    <a:pt x="24" y="135"/>
                    <a:pt x="24" y="174"/>
                  </a:cubicBezTo>
                  <a:cubicBezTo>
                    <a:pt x="24" y="220"/>
                    <a:pt x="31" y="238"/>
                    <a:pt x="37" y="246"/>
                  </a:cubicBezTo>
                  <a:cubicBezTo>
                    <a:pt x="41" y="251"/>
                    <a:pt x="46" y="256"/>
                    <a:pt x="61" y="247"/>
                  </a:cubicBezTo>
                  <a:cubicBezTo>
                    <a:pt x="75" y="239"/>
                    <a:pt x="86" y="224"/>
                    <a:pt x="95" y="203"/>
                  </a:cubicBezTo>
                  <a:cubicBezTo>
                    <a:pt x="104" y="180"/>
                    <a:pt x="109" y="149"/>
                    <a:pt x="109" y="111"/>
                  </a:cubicBezTo>
                  <a:cubicBezTo>
                    <a:pt x="109" y="65"/>
                    <a:pt x="102" y="47"/>
                    <a:pt x="96" y="39"/>
                  </a:cubicBezTo>
                  <a:cubicBezTo>
                    <a:pt x="94" y="36"/>
                    <a:pt x="91" y="33"/>
                    <a:pt x="86" y="33"/>
                  </a:cubicBezTo>
                  <a:close/>
                  <a:moveTo>
                    <a:pt x="106" y="207"/>
                  </a:moveTo>
                  <a:cubicBezTo>
                    <a:pt x="106" y="207"/>
                    <a:pt x="106" y="207"/>
                    <a:pt x="106" y="20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48" name="Freeform 2387">
              <a:extLst>
                <a:ext uri="{FF2B5EF4-FFF2-40B4-BE49-F238E27FC236}">
                  <a16:creationId xmlns:a16="http://schemas.microsoft.com/office/drawing/2014/main" id="{AFDED345-6DB8-4F9B-A3FC-EBD1C2B3C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3274"/>
              <a:ext cx="107" cy="149"/>
            </a:xfrm>
            <a:custGeom>
              <a:avLst/>
              <a:gdLst>
                <a:gd name="T0" fmla="*/ 0 w 387"/>
                <a:gd name="T1" fmla="*/ 1 h 538"/>
                <a:gd name="T2" fmla="*/ 0 w 387"/>
                <a:gd name="T3" fmla="*/ 1 h 538"/>
                <a:gd name="T4" fmla="*/ 0 w 387"/>
                <a:gd name="T5" fmla="*/ 1 h 538"/>
                <a:gd name="T6" fmla="*/ 0 w 387"/>
                <a:gd name="T7" fmla="*/ 1 h 538"/>
                <a:gd name="T8" fmla="*/ 0 w 387"/>
                <a:gd name="T9" fmla="*/ 1 h 538"/>
                <a:gd name="T10" fmla="*/ 0 w 387"/>
                <a:gd name="T11" fmla="*/ 0 h 538"/>
                <a:gd name="T12" fmla="*/ 0 w 387"/>
                <a:gd name="T13" fmla="*/ 0 h 538"/>
                <a:gd name="T14" fmla="*/ 0 w 387"/>
                <a:gd name="T15" fmla="*/ 0 h 538"/>
                <a:gd name="T16" fmla="*/ 0 w 387"/>
                <a:gd name="T17" fmla="*/ 0 h 538"/>
                <a:gd name="T18" fmla="*/ 1 w 387"/>
                <a:gd name="T19" fmla="*/ 0 h 538"/>
                <a:gd name="T20" fmla="*/ 1 w 387"/>
                <a:gd name="T21" fmla="*/ 0 h 538"/>
                <a:gd name="T22" fmla="*/ 1 w 387"/>
                <a:gd name="T23" fmla="*/ 0 h 538"/>
                <a:gd name="T24" fmla="*/ 1 w 387"/>
                <a:gd name="T25" fmla="*/ 0 h 538"/>
                <a:gd name="T26" fmla="*/ 1 w 387"/>
                <a:gd name="T27" fmla="*/ 0 h 538"/>
                <a:gd name="T28" fmla="*/ 0 w 387"/>
                <a:gd name="T29" fmla="*/ 0 h 538"/>
                <a:gd name="T30" fmla="*/ 0 w 387"/>
                <a:gd name="T31" fmla="*/ 0 h 538"/>
                <a:gd name="T32" fmla="*/ 0 w 387"/>
                <a:gd name="T33" fmla="*/ 0 h 538"/>
                <a:gd name="T34" fmla="*/ 0 w 387"/>
                <a:gd name="T35" fmla="*/ 0 h 538"/>
                <a:gd name="T36" fmla="*/ 0 w 387"/>
                <a:gd name="T37" fmla="*/ 1 h 538"/>
                <a:gd name="T38" fmla="*/ 0 w 387"/>
                <a:gd name="T39" fmla="*/ 1 h 538"/>
                <a:gd name="T40" fmla="*/ 0 w 387"/>
                <a:gd name="T41" fmla="*/ 1 h 538"/>
                <a:gd name="T42" fmla="*/ 0 w 387"/>
                <a:gd name="T43" fmla="*/ 1 h 538"/>
                <a:gd name="T44" fmla="*/ 0 w 387"/>
                <a:gd name="T45" fmla="*/ 1 h 538"/>
                <a:gd name="T46" fmla="*/ 0 w 387"/>
                <a:gd name="T47" fmla="*/ 1 h 53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87"/>
                <a:gd name="T73" fmla="*/ 0 h 538"/>
                <a:gd name="T74" fmla="*/ 387 w 387"/>
                <a:gd name="T75" fmla="*/ 538 h 53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87" h="538">
                  <a:moveTo>
                    <a:pt x="167" y="538"/>
                  </a:moveTo>
                  <a:cubicBezTo>
                    <a:pt x="165" y="538"/>
                    <a:pt x="163" y="537"/>
                    <a:pt x="161" y="536"/>
                  </a:cubicBezTo>
                  <a:cubicBezTo>
                    <a:pt x="55" y="475"/>
                    <a:pt x="55" y="475"/>
                    <a:pt x="55" y="475"/>
                  </a:cubicBezTo>
                  <a:cubicBezTo>
                    <a:pt x="41" y="467"/>
                    <a:pt x="30" y="454"/>
                    <a:pt x="21" y="438"/>
                  </a:cubicBezTo>
                  <a:cubicBezTo>
                    <a:pt x="7" y="412"/>
                    <a:pt x="0" y="377"/>
                    <a:pt x="0" y="332"/>
                  </a:cubicBezTo>
                  <a:cubicBezTo>
                    <a:pt x="0" y="288"/>
                    <a:pt x="6" y="245"/>
                    <a:pt x="20" y="205"/>
                  </a:cubicBezTo>
                  <a:cubicBezTo>
                    <a:pt x="33" y="165"/>
                    <a:pt x="52" y="130"/>
                    <a:pt x="76" y="99"/>
                  </a:cubicBezTo>
                  <a:cubicBezTo>
                    <a:pt x="100" y="68"/>
                    <a:pt x="128" y="44"/>
                    <a:pt x="158" y="26"/>
                  </a:cubicBezTo>
                  <a:cubicBezTo>
                    <a:pt x="190" y="8"/>
                    <a:pt x="219" y="0"/>
                    <a:pt x="244" y="3"/>
                  </a:cubicBezTo>
                  <a:cubicBezTo>
                    <a:pt x="255" y="5"/>
                    <a:pt x="265" y="8"/>
                    <a:pt x="273" y="13"/>
                  </a:cubicBezTo>
                  <a:cubicBezTo>
                    <a:pt x="380" y="75"/>
                    <a:pt x="380" y="75"/>
                    <a:pt x="380" y="75"/>
                  </a:cubicBezTo>
                  <a:cubicBezTo>
                    <a:pt x="385" y="78"/>
                    <a:pt x="387" y="85"/>
                    <a:pt x="384" y="91"/>
                  </a:cubicBezTo>
                  <a:cubicBezTo>
                    <a:pt x="381" y="97"/>
                    <a:pt x="373" y="99"/>
                    <a:pt x="368" y="95"/>
                  </a:cubicBezTo>
                  <a:cubicBezTo>
                    <a:pt x="261" y="34"/>
                    <a:pt x="261" y="34"/>
                    <a:pt x="261" y="34"/>
                  </a:cubicBezTo>
                  <a:cubicBezTo>
                    <a:pt x="255" y="30"/>
                    <a:pt x="249" y="28"/>
                    <a:pt x="241" y="27"/>
                  </a:cubicBezTo>
                  <a:cubicBezTo>
                    <a:pt x="221" y="25"/>
                    <a:pt x="197" y="31"/>
                    <a:pt x="170" y="47"/>
                  </a:cubicBezTo>
                  <a:cubicBezTo>
                    <a:pt x="142" y="63"/>
                    <a:pt x="117" y="85"/>
                    <a:pt x="95" y="114"/>
                  </a:cubicBezTo>
                  <a:cubicBezTo>
                    <a:pt x="73" y="142"/>
                    <a:pt x="55" y="176"/>
                    <a:pt x="43" y="213"/>
                  </a:cubicBezTo>
                  <a:cubicBezTo>
                    <a:pt x="30" y="250"/>
                    <a:pt x="24" y="290"/>
                    <a:pt x="24" y="332"/>
                  </a:cubicBezTo>
                  <a:cubicBezTo>
                    <a:pt x="24" y="373"/>
                    <a:pt x="30" y="405"/>
                    <a:pt x="42" y="426"/>
                  </a:cubicBezTo>
                  <a:cubicBezTo>
                    <a:pt x="49" y="439"/>
                    <a:pt x="57" y="448"/>
                    <a:pt x="67" y="454"/>
                  </a:cubicBezTo>
                  <a:cubicBezTo>
                    <a:pt x="173" y="515"/>
                    <a:pt x="173" y="515"/>
                    <a:pt x="173" y="515"/>
                  </a:cubicBezTo>
                  <a:cubicBezTo>
                    <a:pt x="179" y="519"/>
                    <a:pt x="181" y="526"/>
                    <a:pt x="178" y="532"/>
                  </a:cubicBezTo>
                  <a:cubicBezTo>
                    <a:pt x="175" y="536"/>
                    <a:pt x="171" y="538"/>
                    <a:pt x="167" y="538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49" name="Freeform 2388">
              <a:extLst>
                <a:ext uri="{FF2B5EF4-FFF2-40B4-BE49-F238E27FC236}">
                  <a16:creationId xmlns:a16="http://schemas.microsoft.com/office/drawing/2014/main" id="{D4163A12-B5DC-42B5-9043-37BA78580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" y="3203"/>
              <a:ext cx="42" cy="127"/>
            </a:xfrm>
            <a:custGeom>
              <a:avLst/>
              <a:gdLst>
                <a:gd name="T0" fmla="*/ 42 w 42"/>
                <a:gd name="T1" fmla="*/ 24 h 127"/>
                <a:gd name="T2" fmla="*/ 42 w 42"/>
                <a:gd name="T3" fmla="*/ 127 h 127"/>
                <a:gd name="T4" fmla="*/ 16 w 42"/>
                <a:gd name="T5" fmla="*/ 113 h 127"/>
                <a:gd name="T6" fmla="*/ 16 w 42"/>
                <a:gd name="T7" fmla="*/ 32 h 127"/>
                <a:gd name="T8" fmla="*/ 0 w 42"/>
                <a:gd name="T9" fmla="*/ 23 h 127"/>
                <a:gd name="T10" fmla="*/ 0 w 42"/>
                <a:gd name="T11" fmla="*/ 0 h 127"/>
                <a:gd name="T12" fmla="*/ 42 w 42"/>
                <a:gd name="T13" fmla="*/ 24 h 1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127"/>
                <a:gd name="T23" fmla="*/ 42 w 42"/>
                <a:gd name="T24" fmla="*/ 127 h 1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127">
                  <a:moveTo>
                    <a:pt x="42" y="24"/>
                  </a:moveTo>
                  <a:lnTo>
                    <a:pt x="42" y="127"/>
                  </a:lnTo>
                  <a:lnTo>
                    <a:pt x="16" y="113"/>
                  </a:lnTo>
                  <a:lnTo>
                    <a:pt x="16" y="32"/>
                  </a:lnTo>
                  <a:lnTo>
                    <a:pt x="0" y="23"/>
                  </a:lnTo>
                  <a:lnTo>
                    <a:pt x="0" y="0"/>
                  </a:lnTo>
                  <a:lnTo>
                    <a:pt x="4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0" name="Freeform 2389">
              <a:extLst>
                <a:ext uri="{FF2B5EF4-FFF2-40B4-BE49-F238E27FC236}">
                  <a16:creationId xmlns:a16="http://schemas.microsoft.com/office/drawing/2014/main" id="{A11A9CFF-D855-4E87-961A-77E057322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" y="3211"/>
              <a:ext cx="27" cy="119"/>
            </a:xfrm>
            <a:custGeom>
              <a:avLst/>
              <a:gdLst>
                <a:gd name="T0" fmla="*/ 27 w 27"/>
                <a:gd name="T1" fmla="*/ 0 h 119"/>
                <a:gd name="T2" fmla="*/ 27 w 27"/>
                <a:gd name="T3" fmla="*/ 103 h 119"/>
                <a:gd name="T4" fmla="*/ 0 w 27"/>
                <a:gd name="T5" fmla="*/ 119 h 119"/>
                <a:gd name="T6" fmla="*/ 0 w 27"/>
                <a:gd name="T7" fmla="*/ 16 h 119"/>
                <a:gd name="T8" fmla="*/ 27 w 27"/>
                <a:gd name="T9" fmla="*/ 0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19"/>
                <a:gd name="T17" fmla="*/ 27 w 27"/>
                <a:gd name="T18" fmla="*/ 119 h 1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19">
                  <a:moveTo>
                    <a:pt x="27" y="0"/>
                  </a:moveTo>
                  <a:lnTo>
                    <a:pt x="27" y="103"/>
                  </a:lnTo>
                  <a:lnTo>
                    <a:pt x="0" y="119"/>
                  </a:lnTo>
                  <a:lnTo>
                    <a:pt x="0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1" name="Freeform 2390">
              <a:extLst>
                <a:ext uri="{FF2B5EF4-FFF2-40B4-BE49-F238E27FC236}">
                  <a16:creationId xmlns:a16="http://schemas.microsoft.com/office/drawing/2014/main" id="{55628E6D-88AF-45D9-91F6-FCF283F1D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" y="3187"/>
              <a:ext cx="69" cy="40"/>
            </a:xfrm>
            <a:custGeom>
              <a:avLst/>
              <a:gdLst>
                <a:gd name="T0" fmla="*/ 69 w 69"/>
                <a:gd name="T1" fmla="*/ 24 h 40"/>
                <a:gd name="T2" fmla="*/ 42 w 69"/>
                <a:gd name="T3" fmla="*/ 40 h 40"/>
                <a:gd name="T4" fmla="*/ 0 w 69"/>
                <a:gd name="T5" fmla="*/ 16 h 40"/>
                <a:gd name="T6" fmla="*/ 27 w 69"/>
                <a:gd name="T7" fmla="*/ 0 h 40"/>
                <a:gd name="T8" fmla="*/ 69 w 69"/>
                <a:gd name="T9" fmla="*/ 24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40"/>
                <a:gd name="T17" fmla="*/ 69 w 69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40">
                  <a:moveTo>
                    <a:pt x="69" y="24"/>
                  </a:moveTo>
                  <a:lnTo>
                    <a:pt x="42" y="40"/>
                  </a:lnTo>
                  <a:lnTo>
                    <a:pt x="0" y="16"/>
                  </a:lnTo>
                  <a:lnTo>
                    <a:pt x="27" y="0"/>
                  </a:lnTo>
                  <a:lnTo>
                    <a:pt x="69" y="24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2" name="Freeform 2391">
              <a:extLst>
                <a:ext uri="{FF2B5EF4-FFF2-40B4-BE49-F238E27FC236}">
                  <a16:creationId xmlns:a16="http://schemas.microsoft.com/office/drawing/2014/main" id="{B73C20AF-40AD-45F3-B481-536746FE54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8" y="3199"/>
              <a:ext cx="48" cy="135"/>
            </a:xfrm>
            <a:custGeom>
              <a:avLst/>
              <a:gdLst>
                <a:gd name="T0" fmla="*/ 0 w 176"/>
                <a:gd name="T1" fmla="*/ 1 h 487"/>
                <a:gd name="T2" fmla="*/ 0 w 176"/>
                <a:gd name="T3" fmla="*/ 1 h 487"/>
                <a:gd name="T4" fmla="*/ 0 w 176"/>
                <a:gd name="T5" fmla="*/ 1 h 487"/>
                <a:gd name="T6" fmla="*/ 0 w 176"/>
                <a:gd name="T7" fmla="*/ 1 h 487"/>
                <a:gd name="T8" fmla="*/ 0 w 176"/>
                <a:gd name="T9" fmla="*/ 0 h 487"/>
                <a:gd name="T10" fmla="*/ 0 w 176"/>
                <a:gd name="T11" fmla="*/ 0 h 487"/>
                <a:gd name="T12" fmla="*/ 0 w 176"/>
                <a:gd name="T13" fmla="*/ 0 h 487"/>
                <a:gd name="T14" fmla="*/ 0 w 176"/>
                <a:gd name="T15" fmla="*/ 0 h 487"/>
                <a:gd name="T16" fmla="*/ 0 w 176"/>
                <a:gd name="T17" fmla="*/ 0 h 487"/>
                <a:gd name="T18" fmla="*/ 0 w 176"/>
                <a:gd name="T19" fmla="*/ 0 h 487"/>
                <a:gd name="T20" fmla="*/ 0 w 176"/>
                <a:gd name="T21" fmla="*/ 0 h 487"/>
                <a:gd name="T22" fmla="*/ 0 w 176"/>
                <a:gd name="T23" fmla="*/ 0 h 487"/>
                <a:gd name="T24" fmla="*/ 0 w 176"/>
                <a:gd name="T25" fmla="*/ 1 h 487"/>
                <a:gd name="T26" fmla="*/ 0 w 176"/>
                <a:gd name="T27" fmla="*/ 1 h 487"/>
                <a:gd name="T28" fmla="*/ 0 w 176"/>
                <a:gd name="T29" fmla="*/ 1 h 487"/>
                <a:gd name="T30" fmla="*/ 0 w 176"/>
                <a:gd name="T31" fmla="*/ 1 h 487"/>
                <a:gd name="T32" fmla="*/ 0 w 176"/>
                <a:gd name="T33" fmla="*/ 1 h 487"/>
                <a:gd name="T34" fmla="*/ 0 w 176"/>
                <a:gd name="T35" fmla="*/ 0 h 487"/>
                <a:gd name="T36" fmla="*/ 0 w 176"/>
                <a:gd name="T37" fmla="*/ 0 h 487"/>
                <a:gd name="T38" fmla="*/ 0 w 176"/>
                <a:gd name="T39" fmla="*/ 0 h 487"/>
                <a:gd name="T40" fmla="*/ 0 w 176"/>
                <a:gd name="T41" fmla="*/ 0 h 487"/>
                <a:gd name="T42" fmla="*/ 0 w 176"/>
                <a:gd name="T43" fmla="*/ 0 h 487"/>
                <a:gd name="T44" fmla="*/ 0 w 176"/>
                <a:gd name="T45" fmla="*/ 1 h 48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76"/>
                <a:gd name="T70" fmla="*/ 0 h 487"/>
                <a:gd name="T71" fmla="*/ 176 w 176"/>
                <a:gd name="T72" fmla="*/ 487 h 48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76" h="487">
                  <a:moveTo>
                    <a:pt x="164" y="487"/>
                  </a:moveTo>
                  <a:cubicBezTo>
                    <a:pt x="161" y="487"/>
                    <a:pt x="159" y="487"/>
                    <a:pt x="158" y="485"/>
                  </a:cubicBezTo>
                  <a:cubicBezTo>
                    <a:pt x="66" y="433"/>
                    <a:pt x="66" y="433"/>
                    <a:pt x="66" y="433"/>
                  </a:cubicBezTo>
                  <a:cubicBezTo>
                    <a:pt x="62" y="430"/>
                    <a:pt x="60" y="426"/>
                    <a:pt x="60" y="422"/>
                  </a:cubicBezTo>
                  <a:cubicBezTo>
                    <a:pt x="60" y="136"/>
                    <a:pt x="60" y="136"/>
                    <a:pt x="60" y="136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2" y="103"/>
                    <a:pt x="0" y="99"/>
                    <a:pt x="0" y="9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8"/>
                    <a:pt x="2" y="5"/>
                    <a:pt x="6" y="2"/>
                  </a:cubicBezTo>
                  <a:cubicBezTo>
                    <a:pt x="9" y="0"/>
                    <a:pt x="14" y="0"/>
                    <a:pt x="18" y="2"/>
                  </a:cubicBezTo>
                  <a:cubicBezTo>
                    <a:pt x="170" y="90"/>
                    <a:pt x="170" y="90"/>
                    <a:pt x="170" y="90"/>
                  </a:cubicBezTo>
                  <a:cubicBezTo>
                    <a:pt x="173" y="92"/>
                    <a:pt x="176" y="96"/>
                    <a:pt x="176" y="101"/>
                  </a:cubicBezTo>
                  <a:cubicBezTo>
                    <a:pt x="176" y="475"/>
                    <a:pt x="176" y="475"/>
                    <a:pt x="176" y="475"/>
                  </a:cubicBezTo>
                  <a:cubicBezTo>
                    <a:pt x="176" y="479"/>
                    <a:pt x="173" y="483"/>
                    <a:pt x="170" y="485"/>
                  </a:cubicBezTo>
                  <a:cubicBezTo>
                    <a:pt x="168" y="487"/>
                    <a:pt x="166" y="487"/>
                    <a:pt x="164" y="487"/>
                  </a:cubicBezTo>
                  <a:close/>
                  <a:moveTo>
                    <a:pt x="84" y="415"/>
                  </a:moveTo>
                  <a:cubicBezTo>
                    <a:pt x="152" y="454"/>
                    <a:pt x="152" y="454"/>
                    <a:pt x="152" y="454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78" y="119"/>
                    <a:pt x="78" y="119"/>
                    <a:pt x="78" y="119"/>
                  </a:cubicBezTo>
                  <a:cubicBezTo>
                    <a:pt x="81" y="121"/>
                    <a:pt x="84" y="125"/>
                    <a:pt x="84" y="129"/>
                  </a:cubicBezTo>
                  <a:lnTo>
                    <a:pt x="84" y="415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3" name="Freeform 2392">
              <a:extLst>
                <a:ext uri="{FF2B5EF4-FFF2-40B4-BE49-F238E27FC236}">
                  <a16:creationId xmlns:a16="http://schemas.microsoft.com/office/drawing/2014/main" id="{3CE7ADEF-5847-4848-8B83-706ABFACE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" y="3184"/>
              <a:ext cx="77" cy="150"/>
            </a:xfrm>
            <a:custGeom>
              <a:avLst/>
              <a:gdLst>
                <a:gd name="T0" fmla="*/ 0 w 277"/>
                <a:gd name="T1" fmla="*/ 1 h 544"/>
                <a:gd name="T2" fmla="*/ 0 w 277"/>
                <a:gd name="T3" fmla="*/ 1 h 544"/>
                <a:gd name="T4" fmla="*/ 0 w 277"/>
                <a:gd name="T5" fmla="*/ 1 h 544"/>
                <a:gd name="T6" fmla="*/ 0 w 277"/>
                <a:gd name="T7" fmla="*/ 1 h 544"/>
                <a:gd name="T8" fmla="*/ 0 w 277"/>
                <a:gd name="T9" fmla="*/ 0 h 544"/>
                <a:gd name="T10" fmla="*/ 0 w 277"/>
                <a:gd name="T11" fmla="*/ 0 h 544"/>
                <a:gd name="T12" fmla="*/ 0 w 277"/>
                <a:gd name="T13" fmla="*/ 0 h 544"/>
                <a:gd name="T14" fmla="*/ 0 w 277"/>
                <a:gd name="T15" fmla="*/ 0 h 544"/>
                <a:gd name="T16" fmla="*/ 0 w 277"/>
                <a:gd name="T17" fmla="*/ 0 h 544"/>
                <a:gd name="T18" fmla="*/ 0 w 277"/>
                <a:gd name="T19" fmla="*/ 0 h 544"/>
                <a:gd name="T20" fmla="*/ 0 w 277"/>
                <a:gd name="T21" fmla="*/ 0 h 544"/>
                <a:gd name="T22" fmla="*/ 1 w 277"/>
                <a:gd name="T23" fmla="*/ 0 h 544"/>
                <a:gd name="T24" fmla="*/ 1 w 277"/>
                <a:gd name="T25" fmla="*/ 0 h 544"/>
                <a:gd name="T26" fmla="*/ 1 w 277"/>
                <a:gd name="T27" fmla="*/ 1 h 544"/>
                <a:gd name="T28" fmla="*/ 1 w 277"/>
                <a:gd name="T29" fmla="*/ 1 h 544"/>
                <a:gd name="T30" fmla="*/ 0 w 277"/>
                <a:gd name="T31" fmla="*/ 1 h 544"/>
                <a:gd name="T32" fmla="*/ 0 w 277"/>
                <a:gd name="T33" fmla="*/ 1 h 5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7"/>
                <a:gd name="T52" fmla="*/ 0 h 544"/>
                <a:gd name="T53" fmla="*/ 277 w 277"/>
                <a:gd name="T54" fmla="*/ 544 h 5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7" h="544">
                  <a:moveTo>
                    <a:pt x="166" y="544"/>
                  </a:moveTo>
                  <a:cubicBezTo>
                    <a:pt x="161" y="544"/>
                    <a:pt x="157" y="542"/>
                    <a:pt x="155" y="538"/>
                  </a:cubicBezTo>
                  <a:cubicBezTo>
                    <a:pt x="152" y="532"/>
                    <a:pt x="154" y="525"/>
                    <a:pt x="160" y="522"/>
                  </a:cubicBezTo>
                  <a:cubicBezTo>
                    <a:pt x="253" y="468"/>
                    <a:pt x="253" y="468"/>
                    <a:pt x="253" y="468"/>
                  </a:cubicBezTo>
                  <a:cubicBezTo>
                    <a:pt x="253" y="107"/>
                    <a:pt x="253" y="107"/>
                    <a:pt x="253" y="107"/>
                  </a:cubicBezTo>
                  <a:cubicBezTo>
                    <a:pt x="113" y="26"/>
                    <a:pt x="113" y="26"/>
                    <a:pt x="113" y="26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14" y="83"/>
                    <a:pt x="6" y="81"/>
                    <a:pt x="3" y="76"/>
                  </a:cubicBezTo>
                  <a:cubicBezTo>
                    <a:pt x="0" y="70"/>
                    <a:pt x="2" y="63"/>
                    <a:pt x="8" y="59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11" y="0"/>
                    <a:pt x="116" y="0"/>
                    <a:pt x="119" y="2"/>
                  </a:cubicBezTo>
                  <a:cubicBezTo>
                    <a:pt x="271" y="89"/>
                    <a:pt x="271" y="89"/>
                    <a:pt x="271" y="89"/>
                  </a:cubicBezTo>
                  <a:cubicBezTo>
                    <a:pt x="275" y="92"/>
                    <a:pt x="277" y="96"/>
                    <a:pt x="277" y="100"/>
                  </a:cubicBezTo>
                  <a:cubicBezTo>
                    <a:pt x="277" y="474"/>
                    <a:pt x="277" y="474"/>
                    <a:pt x="277" y="474"/>
                  </a:cubicBezTo>
                  <a:cubicBezTo>
                    <a:pt x="277" y="479"/>
                    <a:pt x="275" y="483"/>
                    <a:pt x="271" y="485"/>
                  </a:cubicBezTo>
                  <a:cubicBezTo>
                    <a:pt x="172" y="542"/>
                    <a:pt x="172" y="542"/>
                    <a:pt x="172" y="542"/>
                  </a:cubicBezTo>
                  <a:cubicBezTo>
                    <a:pt x="170" y="544"/>
                    <a:pt x="168" y="544"/>
                    <a:pt x="166" y="54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4" name="Freeform 2393">
              <a:extLst>
                <a:ext uri="{FF2B5EF4-FFF2-40B4-BE49-F238E27FC236}">
                  <a16:creationId xmlns:a16="http://schemas.microsoft.com/office/drawing/2014/main" id="{ADB5D110-0FDD-4A44-B8CB-9934BB288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" y="3207"/>
              <a:ext cx="35" cy="23"/>
            </a:xfrm>
            <a:custGeom>
              <a:avLst/>
              <a:gdLst>
                <a:gd name="T0" fmla="*/ 0 w 127"/>
                <a:gd name="T1" fmla="*/ 0 h 84"/>
                <a:gd name="T2" fmla="*/ 0 w 127"/>
                <a:gd name="T3" fmla="*/ 0 h 84"/>
                <a:gd name="T4" fmla="*/ 0 w 127"/>
                <a:gd name="T5" fmla="*/ 0 h 84"/>
                <a:gd name="T6" fmla="*/ 0 w 127"/>
                <a:gd name="T7" fmla="*/ 0 h 84"/>
                <a:gd name="T8" fmla="*/ 0 w 127"/>
                <a:gd name="T9" fmla="*/ 0 h 84"/>
                <a:gd name="T10" fmla="*/ 0 w 127"/>
                <a:gd name="T11" fmla="*/ 0 h 84"/>
                <a:gd name="T12" fmla="*/ 0 w 127"/>
                <a:gd name="T13" fmla="*/ 0 h 84"/>
                <a:gd name="T14" fmla="*/ 0 w 127"/>
                <a:gd name="T15" fmla="*/ 0 h 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"/>
                <a:gd name="T25" fmla="*/ 0 h 84"/>
                <a:gd name="T26" fmla="*/ 127 w 127"/>
                <a:gd name="T27" fmla="*/ 84 h 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" h="84">
                  <a:moveTo>
                    <a:pt x="14" y="84"/>
                  </a:moveTo>
                  <a:cubicBezTo>
                    <a:pt x="9" y="84"/>
                    <a:pt x="5" y="81"/>
                    <a:pt x="3" y="78"/>
                  </a:cubicBezTo>
                  <a:cubicBezTo>
                    <a:pt x="0" y="72"/>
                    <a:pt x="2" y="64"/>
                    <a:pt x="8" y="61"/>
                  </a:cubicBezTo>
                  <a:cubicBezTo>
                    <a:pt x="107" y="3"/>
                    <a:pt x="107" y="3"/>
                    <a:pt x="107" y="3"/>
                  </a:cubicBezTo>
                  <a:cubicBezTo>
                    <a:pt x="113" y="0"/>
                    <a:pt x="120" y="2"/>
                    <a:pt x="124" y="8"/>
                  </a:cubicBezTo>
                  <a:cubicBezTo>
                    <a:pt x="127" y="14"/>
                    <a:pt x="125" y="21"/>
                    <a:pt x="119" y="24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8" y="83"/>
                    <a:pt x="16" y="84"/>
                    <a:pt x="14" y="8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5" name="Freeform 2394">
              <a:extLst>
                <a:ext uri="{FF2B5EF4-FFF2-40B4-BE49-F238E27FC236}">
                  <a16:creationId xmlns:a16="http://schemas.microsoft.com/office/drawing/2014/main" id="{BE446BA9-4867-4B9E-AD97-D976ED9CE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" y="3487"/>
              <a:ext cx="123" cy="81"/>
            </a:xfrm>
            <a:custGeom>
              <a:avLst/>
              <a:gdLst>
                <a:gd name="T0" fmla="*/ 123 w 123"/>
                <a:gd name="T1" fmla="*/ 26 h 81"/>
                <a:gd name="T2" fmla="*/ 27 w 123"/>
                <a:gd name="T3" fmla="*/ 81 h 81"/>
                <a:gd name="T4" fmla="*/ 0 w 123"/>
                <a:gd name="T5" fmla="*/ 65 h 81"/>
                <a:gd name="T6" fmla="*/ 75 w 123"/>
                <a:gd name="T7" fmla="*/ 22 h 81"/>
                <a:gd name="T8" fmla="*/ 57 w 123"/>
                <a:gd name="T9" fmla="*/ 12 h 81"/>
                <a:gd name="T10" fmla="*/ 78 w 123"/>
                <a:gd name="T11" fmla="*/ 0 h 81"/>
                <a:gd name="T12" fmla="*/ 123 w 123"/>
                <a:gd name="T13" fmla="*/ 26 h 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3"/>
                <a:gd name="T22" fmla="*/ 0 h 81"/>
                <a:gd name="T23" fmla="*/ 123 w 123"/>
                <a:gd name="T24" fmla="*/ 81 h 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3" h="81">
                  <a:moveTo>
                    <a:pt x="123" y="26"/>
                  </a:moveTo>
                  <a:lnTo>
                    <a:pt x="27" y="81"/>
                  </a:lnTo>
                  <a:lnTo>
                    <a:pt x="0" y="65"/>
                  </a:lnTo>
                  <a:lnTo>
                    <a:pt x="75" y="22"/>
                  </a:lnTo>
                  <a:lnTo>
                    <a:pt x="57" y="12"/>
                  </a:lnTo>
                  <a:lnTo>
                    <a:pt x="78" y="0"/>
                  </a:lnTo>
                  <a:lnTo>
                    <a:pt x="123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6" name="Freeform 2395">
              <a:extLst>
                <a:ext uri="{FF2B5EF4-FFF2-40B4-BE49-F238E27FC236}">
                  <a16:creationId xmlns:a16="http://schemas.microsoft.com/office/drawing/2014/main" id="{053D2438-03F9-4045-89A1-9FEAC5ECE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" y="3513"/>
              <a:ext cx="96" cy="96"/>
            </a:xfrm>
            <a:custGeom>
              <a:avLst/>
              <a:gdLst>
                <a:gd name="T0" fmla="*/ 96 w 96"/>
                <a:gd name="T1" fmla="*/ 0 h 96"/>
                <a:gd name="T2" fmla="*/ 96 w 96"/>
                <a:gd name="T3" fmla="*/ 41 h 96"/>
                <a:gd name="T4" fmla="*/ 0 w 96"/>
                <a:gd name="T5" fmla="*/ 96 h 96"/>
                <a:gd name="T6" fmla="*/ 0 w 96"/>
                <a:gd name="T7" fmla="*/ 55 h 96"/>
                <a:gd name="T8" fmla="*/ 96 w 96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6"/>
                <a:gd name="T17" fmla="*/ 96 w 96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6">
                  <a:moveTo>
                    <a:pt x="96" y="0"/>
                  </a:moveTo>
                  <a:lnTo>
                    <a:pt x="96" y="41"/>
                  </a:lnTo>
                  <a:lnTo>
                    <a:pt x="0" y="96"/>
                  </a:lnTo>
                  <a:lnTo>
                    <a:pt x="0" y="55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7" name="Freeform 2396">
              <a:extLst>
                <a:ext uri="{FF2B5EF4-FFF2-40B4-BE49-F238E27FC236}">
                  <a16:creationId xmlns:a16="http://schemas.microsoft.com/office/drawing/2014/main" id="{68AEE282-1974-47FE-9E3A-16C98A9F0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" y="3552"/>
              <a:ext cx="27" cy="57"/>
            </a:xfrm>
            <a:custGeom>
              <a:avLst/>
              <a:gdLst>
                <a:gd name="T0" fmla="*/ 27 w 27"/>
                <a:gd name="T1" fmla="*/ 16 h 57"/>
                <a:gd name="T2" fmla="*/ 27 w 27"/>
                <a:gd name="T3" fmla="*/ 57 h 57"/>
                <a:gd name="T4" fmla="*/ 0 w 27"/>
                <a:gd name="T5" fmla="*/ 41 h 57"/>
                <a:gd name="T6" fmla="*/ 0 w 27"/>
                <a:gd name="T7" fmla="*/ 0 h 57"/>
                <a:gd name="T8" fmla="*/ 27 w 27"/>
                <a:gd name="T9" fmla="*/ 16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57"/>
                <a:gd name="T17" fmla="*/ 27 w 27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57">
                  <a:moveTo>
                    <a:pt x="27" y="16"/>
                  </a:moveTo>
                  <a:lnTo>
                    <a:pt x="27" y="57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7" y="16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8" name="Freeform 2397">
              <a:extLst>
                <a:ext uri="{FF2B5EF4-FFF2-40B4-BE49-F238E27FC236}">
                  <a16:creationId xmlns:a16="http://schemas.microsoft.com/office/drawing/2014/main" id="{FDC8BDC7-0762-4436-A053-27C4DBB76F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" y="3483"/>
              <a:ext cx="130" cy="88"/>
            </a:xfrm>
            <a:custGeom>
              <a:avLst/>
              <a:gdLst>
                <a:gd name="T0" fmla="*/ 0 w 470"/>
                <a:gd name="T1" fmla="*/ 1 h 319"/>
                <a:gd name="T2" fmla="*/ 0 w 470"/>
                <a:gd name="T3" fmla="*/ 1 h 319"/>
                <a:gd name="T4" fmla="*/ 0 w 470"/>
                <a:gd name="T5" fmla="*/ 1 h 319"/>
                <a:gd name="T6" fmla="*/ 0 w 470"/>
                <a:gd name="T7" fmla="*/ 0 h 319"/>
                <a:gd name="T8" fmla="*/ 0 w 470"/>
                <a:gd name="T9" fmla="*/ 0 h 319"/>
                <a:gd name="T10" fmla="*/ 1 w 470"/>
                <a:gd name="T11" fmla="*/ 0 h 319"/>
                <a:gd name="T12" fmla="*/ 0 w 470"/>
                <a:gd name="T13" fmla="*/ 0 h 319"/>
                <a:gd name="T14" fmla="*/ 0 w 470"/>
                <a:gd name="T15" fmla="*/ 0 h 319"/>
                <a:gd name="T16" fmla="*/ 0 w 470"/>
                <a:gd name="T17" fmla="*/ 0 h 319"/>
                <a:gd name="T18" fmla="*/ 1 w 470"/>
                <a:gd name="T19" fmla="*/ 0 h 319"/>
                <a:gd name="T20" fmla="*/ 1 w 470"/>
                <a:gd name="T21" fmla="*/ 0 h 319"/>
                <a:gd name="T22" fmla="*/ 1 w 470"/>
                <a:gd name="T23" fmla="*/ 0 h 319"/>
                <a:gd name="T24" fmla="*/ 1 w 470"/>
                <a:gd name="T25" fmla="*/ 0 h 319"/>
                <a:gd name="T26" fmla="*/ 1 w 470"/>
                <a:gd name="T27" fmla="*/ 0 h 319"/>
                <a:gd name="T28" fmla="*/ 0 w 470"/>
                <a:gd name="T29" fmla="*/ 1 h 319"/>
                <a:gd name="T30" fmla="*/ 0 w 470"/>
                <a:gd name="T31" fmla="*/ 1 h 319"/>
                <a:gd name="T32" fmla="*/ 0 w 470"/>
                <a:gd name="T33" fmla="*/ 0 h 319"/>
                <a:gd name="T34" fmla="*/ 0 w 470"/>
                <a:gd name="T35" fmla="*/ 1 h 319"/>
                <a:gd name="T36" fmla="*/ 1 w 470"/>
                <a:gd name="T37" fmla="*/ 0 h 319"/>
                <a:gd name="T38" fmla="*/ 1 w 470"/>
                <a:gd name="T39" fmla="*/ 0 h 319"/>
                <a:gd name="T40" fmla="*/ 0 w 470"/>
                <a:gd name="T41" fmla="*/ 0 h 319"/>
                <a:gd name="T42" fmla="*/ 1 w 470"/>
                <a:gd name="T43" fmla="*/ 0 h 319"/>
                <a:gd name="T44" fmla="*/ 1 w 470"/>
                <a:gd name="T45" fmla="*/ 0 h 319"/>
                <a:gd name="T46" fmla="*/ 1 w 470"/>
                <a:gd name="T47" fmla="*/ 0 h 319"/>
                <a:gd name="T48" fmla="*/ 0 w 470"/>
                <a:gd name="T49" fmla="*/ 0 h 31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70"/>
                <a:gd name="T76" fmla="*/ 0 h 319"/>
                <a:gd name="T77" fmla="*/ 470 w 470"/>
                <a:gd name="T78" fmla="*/ 319 h 31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70" h="319">
                  <a:moveTo>
                    <a:pt x="110" y="319"/>
                  </a:moveTo>
                  <a:cubicBezTo>
                    <a:pt x="108" y="319"/>
                    <a:pt x="106" y="319"/>
                    <a:pt x="104" y="318"/>
                  </a:cubicBezTo>
                  <a:cubicBezTo>
                    <a:pt x="6" y="261"/>
                    <a:pt x="6" y="261"/>
                    <a:pt x="6" y="261"/>
                  </a:cubicBezTo>
                  <a:cubicBezTo>
                    <a:pt x="2" y="259"/>
                    <a:pt x="0" y="255"/>
                    <a:pt x="0" y="250"/>
                  </a:cubicBezTo>
                  <a:cubicBezTo>
                    <a:pt x="0" y="246"/>
                    <a:pt x="2" y="242"/>
                    <a:pt x="6" y="240"/>
                  </a:cubicBezTo>
                  <a:cubicBezTo>
                    <a:pt x="259" y="94"/>
                    <a:pt x="259" y="94"/>
                    <a:pt x="259" y="94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09" y="65"/>
                    <a:pt x="207" y="61"/>
                    <a:pt x="207" y="56"/>
                  </a:cubicBezTo>
                  <a:cubicBezTo>
                    <a:pt x="207" y="52"/>
                    <a:pt x="209" y="48"/>
                    <a:pt x="213" y="46"/>
                  </a:cubicBezTo>
                  <a:cubicBezTo>
                    <a:pt x="289" y="2"/>
                    <a:pt x="289" y="2"/>
                    <a:pt x="289" y="2"/>
                  </a:cubicBezTo>
                  <a:cubicBezTo>
                    <a:pt x="292" y="0"/>
                    <a:pt x="297" y="0"/>
                    <a:pt x="301" y="2"/>
                  </a:cubicBezTo>
                  <a:cubicBezTo>
                    <a:pt x="464" y="96"/>
                    <a:pt x="464" y="96"/>
                    <a:pt x="464" y="96"/>
                  </a:cubicBezTo>
                  <a:cubicBezTo>
                    <a:pt x="467" y="98"/>
                    <a:pt x="470" y="102"/>
                    <a:pt x="470" y="107"/>
                  </a:cubicBezTo>
                  <a:cubicBezTo>
                    <a:pt x="470" y="111"/>
                    <a:pt x="467" y="115"/>
                    <a:pt x="464" y="117"/>
                  </a:cubicBezTo>
                  <a:cubicBezTo>
                    <a:pt x="116" y="318"/>
                    <a:pt x="116" y="318"/>
                    <a:pt x="116" y="318"/>
                  </a:cubicBezTo>
                  <a:cubicBezTo>
                    <a:pt x="114" y="319"/>
                    <a:pt x="112" y="319"/>
                    <a:pt x="110" y="319"/>
                  </a:cubicBezTo>
                  <a:close/>
                  <a:moveTo>
                    <a:pt x="36" y="250"/>
                  </a:moveTo>
                  <a:cubicBezTo>
                    <a:pt x="110" y="293"/>
                    <a:pt x="110" y="293"/>
                    <a:pt x="110" y="293"/>
                  </a:cubicBezTo>
                  <a:cubicBezTo>
                    <a:pt x="434" y="107"/>
                    <a:pt x="434" y="107"/>
                    <a:pt x="434" y="107"/>
                  </a:cubicBezTo>
                  <a:cubicBezTo>
                    <a:pt x="295" y="26"/>
                    <a:pt x="295" y="26"/>
                    <a:pt x="295" y="26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89" y="83"/>
                    <a:pt x="289" y="83"/>
                    <a:pt x="289" y="83"/>
                  </a:cubicBezTo>
                  <a:cubicBezTo>
                    <a:pt x="293" y="85"/>
                    <a:pt x="295" y="89"/>
                    <a:pt x="295" y="94"/>
                  </a:cubicBezTo>
                  <a:cubicBezTo>
                    <a:pt x="295" y="98"/>
                    <a:pt x="293" y="102"/>
                    <a:pt x="289" y="104"/>
                  </a:cubicBezTo>
                  <a:lnTo>
                    <a:pt x="36" y="25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9" name="Freeform 2398">
              <a:extLst>
                <a:ext uri="{FF2B5EF4-FFF2-40B4-BE49-F238E27FC236}">
                  <a16:creationId xmlns:a16="http://schemas.microsoft.com/office/drawing/2014/main" id="{2D46A9B4-25AA-4C00-A460-AD8284429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" y="3509"/>
              <a:ext cx="130" cy="104"/>
            </a:xfrm>
            <a:custGeom>
              <a:avLst/>
              <a:gdLst>
                <a:gd name="T0" fmla="*/ 0 w 470"/>
                <a:gd name="T1" fmla="*/ 1 h 373"/>
                <a:gd name="T2" fmla="*/ 0 w 470"/>
                <a:gd name="T3" fmla="*/ 1 h 373"/>
                <a:gd name="T4" fmla="*/ 0 w 470"/>
                <a:gd name="T5" fmla="*/ 1 h 373"/>
                <a:gd name="T6" fmla="*/ 0 w 470"/>
                <a:gd name="T7" fmla="*/ 1 h 373"/>
                <a:gd name="T8" fmla="*/ 0 w 470"/>
                <a:gd name="T9" fmla="*/ 0 h 373"/>
                <a:gd name="T10" fmla="*/ 0 w 470"/>
                <a:gd name="T11" fmla="*/ 0 h 373"/>
                <a:gd name="T12" fmla="*/ 0 w 470"/>
                <a:gd name="T13" fmla="*/ 0 h 373"/>
                <a:gd name="T14" fmla="*/ 0 w 470"/>
                <a:gd name="T15" fmla="*/ 1 h 373"/>
                <a:gd name="T16" fmla="*/ 0 w 470"/>
                <a:gd name="T17" fmla="*/ 1 h 373"/>
                <a:gd name="T18" fmla="*/ 1 w 470"/>
                <a:gd name="T19" fmla="*/ 0 h 373"/>
                <a:gd name="T20" fmla="*/ 1 w 470"/>
                <a:gd name="T21" fmla="*/ 0 h 373"/>
                <a:gd name="T22" fmla="*/ 1 w 470"/>
                <a:gd name="T23" fmla="*/ 0 h 373"/>
                <a:gd name="T24" fmla="*/ 1 w 470"/>
                <a:gd name="T25" fmla="*/ 0 h 373"/>
                <a:gd name="T26" fmla="*/ 1 w 470"/>
                <a:gd name="T27" fmla="*/ 0 h 373"/>
                <a:gd name="T28" fmla="*/ 1 w 470"/>
                <a:gd name="T29" fmla="*/ 0 h 373"/>
                <a:gd name="T30" fmla="*/ 0 w 470"/>
                <a:gd name="T31" fmla="*/ 1 h 373"/>
                <a:gd name="T32" fmla="*/ 0 w 470"/>
                <a:gd name="T33" fmla="*/ 1 h 3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0"/>
                <a:gd name="T52" fmla="*/ 0 h 373"/>
                <a:gd name="T53" fmla="*/ 470 w 470"/>
                <a:gd name="T54" fmla="*/ 373 h 3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0" h="373">
                  <a:moveTo>
                    <a:pt x="110" y="373"/>
                  </a:moveTo>
                  <a:cubicBezTo>
                    <a:pt x="108" y="373"/>
                    <a:pt x="106" y="372"/>
                    <a:pt x="104" y="371"/>
                  </a:cubicBezTo>
                  <a:cubicBezTo>
                    <a:pt x="6" y="314"/>
                    <a:pt x="6" y="314"/>
                    <a:pt x="6" y="314"/>
                  </a:cubicBezTo>
                  <a:cubicBezTo>
                    <a:pt x="2" y="312"/>
                    <a:pt x="0" y="308"/>
                    <a:pt x="0" y="304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49"/>
                    <a:pt x="5" y="143"/>
                    <a:pt x="12" y="143"/>
                  </a:cubicBezTo>
                  <a:cubicBezTo>
                    <a:pt x="18" y="143"/>
                    <a:pt x="24" y="149"/>
                    <a:pt x="24" y="155"/>
                  </a:cubicBezTo>
                  <a:cubicBezTo>
                    <a:pt x="24" y="297"/>
                    <a:pt x="24" y="297"/>
                    <a:pt x="24" y="297"/>
                  </a:cubicBezTo>
                  <a:cubicBezTo>
                    <a:pt x="110" y="347"/>
                    <a:pt x="110" y="347"/>
                    <a:pt x="110" y="347"/>
                  </a:cubicBezTo>
                  <a:cubicBezTo>
                    <a:pt x="446" y="153"/>
                    <a:pt x="446" y="153"/>
                    <a:pt x="446" y="153"/>
                  </a:cubicBezTo>
                  <a:cubicBezTo>
                    <a:pt x="446" y="12"/>
                    <a:pt x="446" y="12"/>
                    <a:pt x="446" y="12"/>
                  </a:cubicBezTo>
                  <a:cubicBezTo>
                    <a:pt x="446" y="5"/>
                    <a:pt x="451" y="0"/>
                    <a:pt x="458" y="0"/>
                  </a:cubicBezTo>
                  <a:cubicBezTo>
                    <a:pt x="464" y="0"/>
                    <a:pt x="470" y="5"/>
                    <a:pt x="470" y="12"/>
                  </a:cubicBezTo>
                  <a:cubicBezTo>
                    <a:pt x="470" y="160"/>
                    <a:pt x="470" y="160"/>
                    <a:pt x="470" y="160"/>
                  </a:cubicBezTo>
                  <a:cubicBezTo>
                    <a:pt x="470" y="164"/>
                    <a:pt x="467" y="168"/>
                    <a:pt x="464" y="170"/>
                  </a:cubicBezTo>
                  <a:cubicBezTo>
                    <a:pt x="116" y="371"/>
                    <a:pt x="116" y="371"/>
                    <a:pt x="116" y="371"/>
                  </a:cubicBezTo>
                  <a:cubicBezTo>
                    <a:pt x="114" y="372"/>
                    <a:pt x="112" y="373"/>
                    <a:pt x="110" y="37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60" name="Freeform 2399">
              <a:extLst>
                <a:ext uri="{FF2B5EF4-FFF2-40B4-BE49-F238E27FC236}">
                  <a16:creationId xmlns:a16="http://schemas.microsoft.com/office/drawing/2014/main" id="{A8B23613-30F2-42DC-8A45-290A06B7B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" y="3565"/>
              <a:ext cx="7" cy="48"/>
            </a:xfrm>
            <a:custGeom>
              <a:avLst/>
              <a:gdLst>
                <a:gd name="T0" fmla="*/ 0 w 24"/>
                <a:gd name="T1" fmla="*/ 0 h 173"/>
                <a:gd name="T2" fmla="*/ 0 w 24"/>
                <a:gd name="T3" fmla="*/ 0 h 173"/>
                <a:gd name="T4" fmla="*/ 0 w 24"/>
                <a:gd name="T5" fmla="*/ 0 h 173"/>
                <a:gd name="T6" fmla="*/ 0 w 24"/>
                <a:gd name="T7" fmla="*/ 0 h 173"/>
                <a:gd name="T8" fmla="*/ 0 w 24"/>
                <a:gd name="T9" fmla="*/ 0 h 173"/>
                <a:gd name="T10" fmla="*/ 0 w 24"/>
                <a:gd name="T11" fmla="*/ 0 h 173"/>
                <a:gd name="T12" fmla="*/ 0 w 24"/>
                <a:gd name="T13" fmla="*/ 0 h 1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173"/>
                <a:gd name="T23" fmla="*/ 24 w 24"/>
                <a:gd name="T24" fmla="*/ 173 h 1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173">
                  <a:moveTo>
                    <a:pt x="12" y="173"/>
                  </a:moveTo>
                  <a:cubicBezTo>
                    <a:pt x="5" y="173"/>
                    <a:pt x="0" y="167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24" y="167"/>
                    <a:pt x="19" y="173"/>
                    <a:pt x="12" y="17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61" name="Freeform 2400">
              <a:extLst>
                <a:ext uri="{FF2B5EF4-FFF2-40B4-BE49-F238E27FC236}">
                  <a16:creationId xmlns:a16="http://schemas.microsoft.com/office/drawing/2014/main" id="{7A1028D8-1C59-41F6-92F6-C60ABE6A5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" y="3495"/>
              <a:ext cx="7" cy="28"/>
            </a:xfrm>
            <a:custGeom>
              <a:avLst/>
              <a:gdLst>
                <a:gd name="T0" fmla="*/ 0 w 24"/>
                <a:gd name="T1" fmla="*/ 0 h 99"/>
                <a:gd name="T2" fmla="*/ 0 w 24"/>
                <a:gd name="T3" fmla="*/ 0 h 99"/>
                <a:gd name="T4" fmla="*/ 0 w 24"/>
                <a:gd name="T5" fmla="*/ 0 h 99"/>
                <a:gd name="T6" fmla="*/ 0 w 24"/>
                <a:gd name="T7" fmla="*/ 0 h 99"/>
                <a:gd name="T8" fmla="*/ 0 w 24"/>
                <a:gd name="T9" fmla="*/ 0 h 99"/>
                <a:gd name="T10" fmla="*/ 0 w 24"/>
                <a:gd name="T11" fmla="*/ 0 h 99"/>
                <a:gd name="T12" fmla="*/ 0 w 24"/>
                <a:gd name="T13" fmla="*/ 0 h 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99"/>
                <a:gd name="T23" fmla="*/ 24 w 24"/>
                <a:gd name="T24" fmla="*/ 99 h 9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99">
                  <a:moveTo>
                    <a:pt x="12" y="99"/>
                  </a:moveTo>
                  <a:cubicBezTo>
                    <a:pt x="5" y="99"/>
                    <a:pt x="0" y="94"/>
                    <a:pt x="0" y="8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4" y="6"/>
                    <a:pt x="24" y="12"/>
                  </a:cubicBezTo>
                  <a:cubicBezTo>
                    <a:pt x="24" y="87"/>
                    <a:pt x="24" y="87"/>
                    <a:pt x="24" y="87"/>
                  </a:cubicBezTo>
                  <a:cubicBezTo>
                    <a:pt x="24" y="94"/>
                    <a:pt x="18" y="99"/>
                    <a:pt x="12" y="9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62" name="Freeform 2401">
              <a:extLst>
                <a:ext uri="{FF2B5EF4-FFF2-40B4-BE49-F238E27FC236}">
                  <a16:creationId xmlns:a16="http://schemas.microsoft.com/office/drawing/2014/main" id="{3275F07B-829E-43D6-B3EE-A56DED371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" y="2813"/>
              <a:ext cx="92" cy="71"/>
            </a:xfrm>
            <a:custGeom>
              <a:avLst/>
              <a:gdLst>
                <a:gd name="T0" fmla="*/ 0 w 92"/>
                <a:gd name="T1" fmla="*/ 0 h 71"/>
                <a:gd name="T2" fmla="*/ 0 w 92"/>
                <a:gd name="T3" fmla="*/ 18 h 71"/>
                <a:gd name="T4" fmla="*/ 92 w 92"/>
                <a:gd name="T5" fmla="*/ 71 h 71"/>
                <a:gd name="T6" fmla="*/ 92 w 92"/>
                <a:gd name="T7" fmla="*/ 53 h 71"/>
                <a:gd name="T8" fmla="*/ 0 w 92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1"/>
                <a:gd name="T17" fmla="*/ 92 w 92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1">
                  <a:moveTo>
                    <a:pt x="0" y="0"/>
                  </a:moveTo>
                  <a:lnTo>
                    <a:pt x="0" y="18"/>
                  </a:lnTo>
                  <a:lnTo>
                    <a:pt x="92" y="71"/>
                  </a:lnTo>
                  <a:lnTo>
                    <a:pt x="92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63" name="Freeform 2402">
              <a:extLst>
                <a:ext uri="{FF2B5EF4-FFF2-40B4-BE49-F238E27FC236}">
                  <a16:creationId xmlns:a16="http://schemas.microsoft.com/office/drawing/2014/main" id="{B932ED29-2EA6-43C6-9398-E5460074C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" y="2795"/>
              <a:ext cx="92" cy="71"/>
            </a:xfrm>
            <a:custGeom>
              <a:avLst/>
              <a:gdLst>
                <a:gd name="T0" fmla="*/ 0 w 92"/>
                <a:gd name="T1" fmla="*/ 0 h 71"/>
                <a:gd name="T2" fmla="*/ 0 w 92"/>
                <a:gd name="T3" fmla="*/ 18 h 71"/>
                <a:gd name="T4" fmla="*/ 92 w 92"/>
                <a:gd name="T5" fmla="*/ 71 h 71"/>
                <a:gd name="T6" fmla="*/ 92 w 92"/>
                <a:gd name="T7" fmla="*/ 54 h 71"/>
                <a:gd name="T8" fmla="*/ 0 w 92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1"/>
                <a:gd name="T17" fmla="*/ 92 w 92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1">
                  <a:moveTo>
                    <a:pt x="0" y="0"/>
                  </a:moveTo>
                  <a:lnTo>
                    <a:pt x="0" y="18"/>
                  </a:lnTo>
                  <a:lnTo>
                    <a:pt x="92" y="71"/>
                  </a:lnTo>
                  <a:lnTo>
                    <a:pt x="92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64" name="Freeform 2403">
              <a:extLst>
                <a:ext uri="{FF2B5EF4-FFF2-40B4-BE49-F238E27FC236}">
                  <a16:creationId xmlns:a16="http://schemas.microsoft.com/office/drawing/2014/main" id="{FD53E477-B41B-465E-9969-8B7565711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" y="2778"/>
              <a:ext cx="92" cy="71"/>
            </a:xfrm>
            <a:custGeom>
              <a:avLst/>
              <a:gdLst>
                <a:gd name="T0" fmla="*/ 0 w 92"/>
                <a:gd name="T1" fmla="*/ 0 h 71"/>
                <a:gd name="T2" fmla="*/ 0 w 92"/>
                <a:gd name="T3" fmla="*/ 17 h 71"/>
                <a:gd name="T4" fmla="*/ 92 w 92"/>
                <a:gd name="T5" fmla="*/ 71 h 71"/>
                <a:gd name="T6" fmla="*/ 92 w 92"/>
                <a:gd name="T7" fmla="*/ 53 h 71"/>
                <a:gd name="T8" fmla="*/ 0 w 92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1"/>
                <a:gd name="T17" fmla="*/ 92 w 92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1">
                  <a:moveTo>
                    <a:pt x="0" y="0"/>
                  </a:moveTo>
                  <a:lnTo>
                    <a:pt x="0" y="17"/>
                  </a:lnTo>
                  <a:lnTo>
                    <a:pt x="92" y="71"/>
                  </a:lnTo>
                  <a:lnTo>
                    <a:pt x="92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65" name="Freeform 2404">
              <a:extLst>
                <a:ext uri="{FF2B5EF4-FFF2-40B4-BE49-F238E27FC236}">
                  <a16:creationId xmlns:a16="http://schemas.microsoft.com/office/drawing/2014/main" id="{6904E9A6-3625-4E2D-B3B9-DC8E114B14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" y="2664"/>
              <a:ext cx="289" cy="167"/>
            </a:xfrm>
            <a:custGeom>
              <a:avLst/>
              <a:gdLst>
                <a:gd name="T0" fmla="*/ 0 w 1044"/>
                <a:gd name="T1" fmla="*/ 1 h 603"/>
                <a:gd name="T2" fmla="*/ 1 w 1044"/>
                <a:gd name="T3" fmla="*/ 1 h 603"/>
                <a:gd name="T4" fmla="*/ 2 w 1044"/>
                <a:gd name="T5" fmla="*/ 0 h 603"/>
                <a:gd name="T6" fmla="*/ 1 w 1044"/>
                <a:gd name="T7" fmla="*/ 0 h 603"/>
                <a:gd name="T8" fmla="*/ 0 w 1044"/>
                <a:gd name="T9" fmla="*/ 1 h 603"/>
                <a:gd name="T10" fmla="*/ 1 w 1044"/>
                <a:gd name="T11" fmla="*/ 1 h 603"/>
                <a:gd name="T12" fmla="*/ 1 w 1044"/>
                <a:gd name="T13" fmla="*/ 1 h 603"/>
                <a:gd name="T14" fmla="*/ 1 w 1044"/>
                <a:gd name="T15" fmla="*/ 1 h 603"/>
                <a:gd name="T16" fmla="*/ 1 w 1044"/>
                <a:gd name="T17" fmla="*/ 1 h 603"/>
                <a:gd name="T18" fmla="*/ 1 w 1044"/>
                <a:gd name="T19" fmla="*/ 1 h 6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44"/>
                <a:gd name="T31" fmla="*/ 0 h 603"/>
                <a:gd name="T32" fmla="*/ 1044 w 1044"/>
                <a:gd name="T33" fmla="*/ 603 h 6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44" h="603">
                  <a:moveTo>
                    <a:pt x="0" y="411"/>
                  </a:moveTo>
                  <a:cubicBezTo>
                    <a:pt x="333" y="603"/>
                    <a:pt x="333" y="603"/>
                    <a:pt x="333" y="603"/>
                  </a:cubicBezTo>
                  <a:cubicBezTo>
                    <a:pt x="1044" y="193"/>
                    <a:pt x="1044" y="193"/>
                    <a:pt x="1044" y="193"/>
                  </a:cubicBezTo>
                  <a:cubicBezTo>
                    <a:pt x="710" y="0"/>
                    <a:pt x="710" y="0"/>
                    <a:pt x="710" y="0"/>
                  </a:cubicBezTo>
                  <a:lnTo>
                    <a:pt x="0" y="411"/>
                  </a:lnTo>
                  <a:close/>
                  <a:moveTo>
                    <a:pt x="442" y="348"/>
                  </a:moveTo>
                  <a:cubicBezTo>
                    <a:pt x="398" y="322"/>
                    <a:pt x="398" y="281"/>
                    <a:pt x="442" y="256"/>
                  </a:cubicBezTo>
                  <a:cubicBezTo>
                    <a:pt x="486" y="230"/>
                    <a:pt x="557" y="230"/>
                    <a:pt x="601" y="256"/>
                  </a:cubicBezTo>
                  <a:cubicBezTo>
                    <a:pt x="645" y="281"/>
                    <a:pt x="645" y="322"/>
                    <a:pt x="601" y="348"/>
                  </a:cubicBezTo>
                  <a:cubicBezTo>
                    <a:pt x="557" y="373"/>
                    <a:pt x="486" y="373"/>
                    <a:pt x="442" y="3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66" name="Freeform 2405">
              <a:extLst>
                <a:ext uri="{FF2B5EF4-FFF2-40B4-BE49-F238E27FC236}">
                  <a16:creationId xmlns:a16="http://schemas.microsoft.com/office/drawing/2014/main" id="{3F28A272-4A2B-41A1-995E-8487ACE0D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" y="2753"/>
              <a:ext cx="197" cy="131"/>
            </a:xfrm>
            <a:custGeom>
              <a:avLst/>
              <a:gdLst>
                <a:gd name="T0" fmla="*/ 0 w 197"/>
                <a:gd name="T1" fmla="*/ 113 h 131"/>
                <a:gd name="T2" fmla="*/ 0 w 197"/>
                <a:gd name="T3" fmla="*/ 131 h 131"/>
                <a:gd name="T4" fmla="*/ 197 w 197"/>
                <a:gd name="T5" fmla="*/ 18 h 131"/>
                <a:gd name="T6" fmla="*/ 197 w 197"/>
                <a:gd name="T7" fmla="*/ 0 h 131"/>
                <a:gd name="T8" fmla="*/ 0 w 197"/>
                <a:gd name="T9" fmla="*/ 113 h 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7"/>
                <a:gd name="T16" fmla="*/ 0 h 131"/>
                <a:gd name="T17" fmla="*/ 197 w 197"/>
                <a:gd name="T18" fmla="*/ 131 h 1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7" h="131">
                  <a:moveTo>
                    <a:pt x="0" y="113"/>
                  </a:moveTo>
                  <a:lnTo>
                    <a:pt x="0" y="131"/>
                  </a:lnTo>
                  <a:lnTo>
                    <a:pt x="197" y="18"/>
                  </a:lnTo>
                  <a:lnTo>
                    <a:pt x="197" y="0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67" name="Freeform 2406">
              <a:extLst>
                <a:ext uri="{FF2B5EF4-FFF2-40B4-BE49-F238E27FC236}">
                  <a16:creationId xmlns:a16="http://schemas.microsoft.com/office/drawing/2014/main" id="{625796AC-EF80-435E-A15A-9E8A4DDB4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" y="2735"/>
              <a:ext cx="197" cy="131"/>
            </a:xfrm>
            <a:custGeom>
              <a:avLst/>
              <a:gdLst>
                <a:gd name="T0" fmla="*/ 0 w 197"/>
                <a:gd name="T1" fmla="*/ 114 h 131"/>
                <a:gd name="T2" fmla="*/ 0 w 197"/>
                <a:gd name="T3" fmla="*/ 131 h 131"/>
                <a:gd name="T4" fmla="*/ 197 w 197"/>
                <a:gd name="T5" fmla="*/ 18 h 131"/>
                <a:gd name="T6" fmla="*/ 197 w 197"/>
                <a:gd name="T7" fmla="*/ 0 h 131"/>
                <a:gd name="T8" fmla="*/ 0 w 197"/>
                <a:gd name="T9" fmla="*/ 114 h 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7"/>
                <a:gd name="T16" fmla="*/ 0 h 131"/>
                <a:gd name="T17" fmla="*/ 197 w 197"/>
                <a:gd name="T18" fmla="*/ 131 h 1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7" h="131">
                  <a:moveTo>
                    <a:pt x="0" y="114"/>
                  </a:moveTo>
                  <a:lnTo>
                    <a:pt x="0" y="131"/>
                  </a:lnTo>
                  <a:lnTo>
                    <a:pt x="197" y="18"/>
                  </a:lnTo>
                  <a:lnTo>
                    <a:pt x="197" y="0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68" name="Freeform 2407">
              <a:extLst>
                <a:ext uri="{FF2B5EF4-FFF2-40B4-BE49-F238E27FC236}">
                  <a16:creationId xmlns:a16="http://schemas.microsoft.com/office/drawing/2014/main" id="{B5C9E724-A17C-44BF-954E-11FE555B7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" y="2718"/>
              <a:ext cx="197" cy="131"/>
            </a:xfrm>
            <a:custGeom>
              <a:avLst/>
              <a:gdLst>
                <a:gd name="T0" fmla="*/ 0 w 197"/>
                <a:gd name="T1" fmla="*/ 113 h 131"/>
                <a:gd name="T2" fmla="*/ 0 w 197"/>
                <a:gd name="T3" fmla="*/ 131 h 131"/>
                <a:gd name="T4" fmla="*/ 197 w 197"/>
                <a:gd name="T5" fmla="*/ 17 h 131"/>
                <a:gd name="T6" fmla="*/ 197 w 197"/>
                <a:gd name="T7" fmla="*/ 0 h 131"/>
                <a:gd name="T8" fmla="*/ 0 w 197"/>
                <a:gd name="T9" fmla="*/ 113 h 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7"/>
                <a:gd name="T16" fmla="*/ 0 h 131"/>
                <a:gd name="T17" fmla="*/ 197 w 197"/>
                <a:gd name="T18" fmla="*/ 131 h 1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7" h="131">
                  <a:moveTo>
                    <a:pt x="0" y="113"/>
                  </a:moveTo>
                  <a:lnTo>
                    <a:pt x="0" y="131"/>
                  </a:lnTo>
                  <a:lnTo>
                    <a:pt x="197" y="17"/>
                  </a:lnTo>
                  <a:lnTo>
                    <a:pt x="197" y="0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69" name="Freeform 2408">
              <a:extLst>
                <a:ext uri="{FF2B5EF4-FFF2-40B4-BE49-F238E27FC236}">
                  <a16:creationId xmlns:a16="http://schemas.microsoft.com/office/drawing/2014/main" id="{AC27F931-1B5F-431E-8560-720FC264A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" y="2728"/>
              <a:ext cx="69" cy="39"/>
            </a:xfrm>
            <a:custGeom>
              <a:avLst/>
              <a:gdLst>
                <a:gd name="T0" fmla="*/ 0 w 247"/>
                <a:gd name="T1" fmla="*/ 0 h 143"/>
                <a:gd name="T2" fmla="*/ 0 w 247"/>
                <a:gd name="T3" fmla="*/ 0 h 143"/>
                <a:gd name="T4" fmla="*/ 0 w 247"/>
                <a:gd name="T5" fmla="*/ 0 h 143"/>
                <a:gd name="T6" fmla="*/ 0 w 247"/>
                <a:gd name="T7" fmla="*/ 0 h 143"/>
                <a:gd name="T8" fmla="*/ 0 w 247"/>
                <a:gd name="T9" fmla="*/ 0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7"/>
                <a:gd name="T16" fmla="*/ 0 h 143"/>
                <a:gd name="T17" fmla="*/ 247 w 247"/>
                <a:gd name="T18" fmla="*/ 143 h 1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7" h="143">
                  <a:moveTo>
                    <a:pt x="44" y="26"/>
                  </a:moveTo>
                  <a:cubicBezTo>
                    <a:pt x="0" y="51"/>
                    <a:pt x="0" y="92"/>
                    <a:pt x="44" y="118"/>
                  </a:cubicBezTo>
                  <a:cubicBezTo>
                    <a:pt x="88" y="143"/>
                    <a:pt x="159" y="143"/>
                    <a:pt x="203" y="118"/>
                  </a:cubicBezTo>
                  <a:cubicBezTo>
                    <a:pt x="247" y="92"/>
                    <a:pt x="247" y="51"/>
                    <a:pt x="203" y="26"/>
                  </a:cubicBezTo>
                  <a:cubicBezTo>
                    <a:pt x="159" y="0"/>
                    <a:pt x="88" y="0"/>
                    <a:pt x="44" y="26"/>
                  </a:cubicBez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70" name="Freeform 2409">
              <a:extLst>
                <a:ext uri="{FF2B5EF4-FFF2-40B4-BE49-F238E27FC236}">
                  <a16:creationId xmlns:a16="http://schemas.microsoft.com/office/drawing/2014/main" id="{3A3965BB-EB9F-4C35-8251-62A5A6A9B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7" y="2678"/>
              <a:ext cx="47" cy="19"/>
            </a:xfrm>
            <a:custGeom>
              <a:avLst/>
              <a:gdLst>
                <a:gd name="T0" fmla="*/ 0 w 170"/>
                <a:gd name="T1" fmla="*/ 0 h 67"/>
                <a:gd name="T2" fmla="*/ 0 w 170"/>
                <a:gd name="T3" fmla="*/ 0 h 67"/>
                <a:gd name="T4" fmla="*/ 0 w 170"/>
                <a:gd name="T5" fmla="*/ 0 h 67"/>
                <a:gd name="T6" fmla="*/ 0 w 170"/>
                <a:gd name="T7" fmla="*/ 0 h 67"/>
                <a:gd name="T8" fmla="*/ 0 w 170"/>
                <a:gd name="T9" fmla="*/ 0 h 67"/>
                <a:gd name="T10" fmla="*/ 0 w 170"/>
                <a:gd name="T11" fmla="*/ 0 h 67"/>
                <a:gd name="T12" fmla="*/ 0 w 170"/>
                <a:gd name="T13" fmla="*/ 0 h 67"/>
                <a:gd name="T14" fmla="*/ 0 w 170"/>
                <a:gd name="T15" fmla="*/ 0 h 67"/>
                <a:gd name="T16" fmla="*/ 0 w 170"/>
                <a:gd name="T17" fmla="*/ 0 h 67"/>
                <a:gd name="T18" fmla="*/ 0 w 170"/>
                <a:gd name="T19" fmla="*/ 0 h 67"/>
                <a:gd name="T20" fmla="*/ 0 w 170"/>
                <a:gd name="T21" fmla="*/ 0 h 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0"/>
                <a:gd name="T34" fmla="*/ 0 h 67"/>
                <a:gd name="T35" fmla="*/ 170 w 170"/>
                <a:gd name="T36" fmla="*/ 67 h 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0" h="67">
                  <a:moveTo>
                    <a:pt x="14" y="66"/>
                  </a:moveTo>
                  <a:cubicBezTo>
                    <a:pt x="10" y="66"/>
                    <a:pt x="6" y="64"/>
                    <a:pt x="4" y="60"/>
                  </a:cubicBezTo>
                  <a:cubicBezTo>
                    <a:pt x="0" y="54"/>
                    <a:pt x="2" y="47"/>
                    <a:pt x="8" y="44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4" y="0"/>
                    <a:pt x="88" y="0"/>
                    <a:pt x="92" y="2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8" y="46"/>
                    <a:pt x="170" y="54"/>
                    <a:pt x="167" y="59"/>
                  </a:cubicBezTo>
                  <a:cubicBezTo>
                    <a:pt x="164" y="65"/>
                    <a:pt x="156" y="67"/>
                    <a:pt x="150" y="64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18" y="65"/>
                    <a:pt x="16" y="66"/>
                    <a:pt x="14" y="6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71" name="Freeform 2410">
              <a:extLst>
                <a:ext uri="{FF2B5EF4-FFF2-40B4-BE49-F238E27FC236}">
                  <a16:creationId xmlns:a16="http://schemas.microsoft.com/office/drawing/2014/main" id="{6B88F108-34BE-4962-9B61-F305AA423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9" y="2703"/>
              <a:ext cx="27" cy="29"/>
            </a:xfrm>
            <a:custGeom>
              <a:avLst/>
              <a:gdLst>
                <a:gd name="T0" fmla="*/ 0 w 97"/>
                <a:gd name="T1" fmla="*/ 0 h 108"/>
                <a:gd name="T2" fmla="*/ 0 w 97"/>
                <a:gd name="T3" fmla="*/ 0 h 108"/>
                <a:gd name="T4" fmla="*/ 0 w 97"/>
                <a:gd name="T5" fmla="*/ 0 h 108"/>
                <a:gd name="T6" fmla="*/ 0 w 97"/>
                <a:gd name="T7" fmla="*/ 0 h 108"/>
                <a:gd name="T8" fmla="*/ 0 w 97"/>
                <a:gd name="T9" fmla="*/ 0 h 108"/>
                <a:gd name="T10" fmla="*/ 0 w 97"/>
                <a:gd name="T11" fmla="*/ 0 h 108"/>
                <a:gd name="T12" fmla="*/ 0 w 97"/>
                <a:gd name="T13" fmla="*/ 0 h 108"/>
                <a:gd name="T14" fmla="*/ 0 w 97"/>
                <a:gd name="T15" fmla="*/ 0 h 108"/>
                <a:gd name="T16" fmla="*/ 0 w 97"/>
                <a:gd name="T17" fmla="*/ 0 h 108"/>
                <a:gd name="T18" fmla="*/ 0 w 97"/>
                <a:gd name="T19" fmla="*/ 0 h 108"/>
                <a:gd name="T20" fmla="*/ 0 w 97"/>
                <a:gd name="T21" fmla="*/ 0 h 108"/>
                <a:gd name="T22" fmla="*/ 0 w 97"/>
                <a:gd name="T23" fmla="*/ 0 h 10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7"/>
                <a:gd name="T37" fmla="*/ 0 h 108"/>
                <a:gd name="T38" fmla="*/ 97 w 97"/>
                <a:gd name="T39" fmla="*/ 108 h 10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7" h="108">
                  <a:moveTo>
                    <a:pt x="13" y="108"/>
                  </a:moveTo>
                  <a:cubicBezTo>
                    <a:pt x="9" y="108"/>
                    <a:pt x="5" y="105"/>
                    <a:pt x="3" y="102"/>
                  </a:cubicBezTo>
                  <a:cubicBezTo>
                    <a:pt x="0" y="96"/>
                    <a:pt x="2" y="89"/>
                    <a:pt x="7" y="85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3" y="20"/>
                    <a:pt x="1" y="13"/>
                    <a:pt x="4" y="7"/>
                  </a:cubicBezTo>
                  <a:cubicBezTo>
                    <a:pt x="8" y="2"/>
                    <a:pt x="15" y="0"/>
                    <a:pt x="21" y="3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95" y="46"/>
                    <a:pt x="97" y="50"/>
                    <a:pt x="97" y="54"/>
                  </a:cubicBezTo>
                  <a:cubicBezTo>
                    <a:pt x="97" y="58"/>
                    <a:pt x="95" y="62"/>
                    <a:pt x="91" y="65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17" y="107"/>
                    <a:pt x="15" y="108"/>
                    <a:pt x="13" y="108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72" name="Freeform 2411">
              <a:extLst>
                <a:ext uri="{FF2B5EF4-FFF2-40B4-BE49-F238E27FC236}">
                  <a16:creationId xmlns:a16="http://schemas.microsoft.com/office/drawing/2014/main" id="{6B70AEF0-086A-4541-B750-FECEF2295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1" y="2763"/>
              <a:ext cx="26" cy="29"/>
            </a:xfrm>
            <a:custGeom>
              <a:avLst/>
              <a:gdLst>
                <a:gd name="T0" fmla="*/ 0 w 97"/>
                <a:gd name="T1" fmla="*/ 0 h 107"/>
                <a:gd name="T2" fmla="*/ 0 w 97"/>
                <a:gd name="T3" fmla="*/ 0 h 107"/>
                <a:gd name="T4" fmla="*/ 0 w 97"/>
                <a:gd name="T5" fmla="*/ 0 h 107"/>
                <a:gd name="T6" fmla="*/ 0 w 97"/>
                <a:gd name="T7" fmla="*/ 0 h 107"/>
                <a:gd name="T8" fmla="*/ 0 w 97"/>
                <a:gd name="T9" fmla="*/ 0 h 107"/>
                <a:gd name="T10" fmla="*/ 0 w 97"/>
                <a:gd name="T11" fmla="*/ 0 h 107"/>
                <a:gd name="T12" fmla="*/ 0 w 97"/>
                <a:gd name="T13" fmla="*/ 0 h 107"/>
                <a:gd name="T14" fmla="*/ 0 w 97"/>
                <a:gd name="T15" fmla="*/ 0 h 107"/>
                <a:gd name="T16" fmla="*/ 0 w 97"/>
                <a:gd name="T17" fmla="*/ 0 h 107"/>
                <a:gd name="T18" fmla="*/ 0 w 97"/>
                <a:gd name="T19" fmla="*/ 0 h 107"/>
                <a:gd name="T20" fmla="*/ 0 w 97"/>
                <a:gd name="T21" fmla="*/ 0 h 107"/>
                <a:gd name="T22" fmla="*/ 0 w 97"/>
                <a:gd name="T23" fmla="*/ 0 h 10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7"/>
                <a:gd name="T37" fmla="*/ 0 h 107"/>
                <a:gd name="T38" fmla="*/ 97 w 97"/>
                <a:gd name="T39" fmla="*/ 107 h 10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7" h="107">
                  <a:moveTo>
                    <a:pt x="82" y="107"/>
                  </a:moveTo>
                  <a:cubicBezTo>
                    <a:pt x="80" y="107"/>
                    <a:pt x="78" y="107"/>
                    <a:pt x="76" y="106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2" y="63"/>
                    <a:pt x="0" y="59"/>
                    <a:pt x="0" y="55"/>
                  </a:cubicBezTo>
                  <a:cubicBezTo>
                    <a:pt x="0" y="50"/>
                    <a:pt x="2" y="46"/>
                    <a:pt x="6" y="44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83" y="0"/>
                    <a:pt x="91" y="2"/>
                    <a:pt x="94" y="7"/>
                  </a:cubicBezTo>
                  <a:cubicBezTo>
                    <a:pt x="97" y="13"/>
                    <a:pt x="95" y="20"/>
                    <a:pt x="89" y="24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94" y="88"/>
                    <a:pt x="96" y="96"/>
                    <a:pt x="93" y="101"/>
                  </a:cubicBezTo>
                  <a:cubicBezTo>
                    <a:pt x="91" y="105"/>
                    <a:pt x="87" y="107"/>
                    <a:pt x="82" y="10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73" name="Freeform 2412">
              <a:extLst>
                <a:ext uri="{FF2B5EF4-FFF2-40B4-BE49-F238E27FC236}">
                  <a16:creationId xmlns:a16="http://schemas.microsoft.com/office/drawing/2014/main" id="{718E4C3A-700F-4887-9871-CC85E4048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3" y="2798"/>
              <a:ext cx="47" cy="19"/>
            </a:xfrm>
            <a:custGeom>
              <a:avLst/>
              <a:gdLst>
                <a:gd name="T0" fmla="*/ 0 w 170"/>
                <a:gd name="T1" fmla="*/ 0 h 67"/>
                <a:gd name="T2" fmla="*/ 0 w 170"/>
                <a:gd name="T3" fmla="*/ 0 h 67"/>
                <a:gd name="T4" fmla="*/ 0 w 170"/>
                <a:gd name="T5" fmla="*/ 0 h 67"/>
                <a:gd name="T6" fmla="*/ 0 w 170"/>
                <a:gd name="T7" fmla="*/ 0 h 67"/>
                <a:gd name="T8" fmla="*/ 0 w 170"/>
                <a:gd name="T9" fmla="*/ 0 h 67"/>
                <a:gd name="T10" fmla="*/ 0 w 170"/>
                <a:gd name="T11" fmla="*/ 0 h 67"/>
                <a:gd name="T12" fmla="*/ 0 w 170"/>
                <a:gd name="T13" fmla="*/ 0 h 67"/>
                <a:gd name="T14" fmla="*/ 0 w 170"/>
                <a:gd name="T15" fmla="*/ 0 h 67"/>
                <a:gd name="T16" fmla="*/ 0 w 170"/>
                <a:gd name="T17" fmla="*/ 0 h 67"/>
                <a:gd name="T18" fmla="*/ 0 w 170"/>
                <a:gd name="T19" fmla="*/ 0 h 67"/>
                <a:gd name="T20" fmla="*/ 0 w 170"/>
                <a:gd name="T21" fmla="*/ 0 h 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0"/>
                <a:gd name="T34" fmla="*/ 0 h 67"/>
                <a:gd name="T35" fmla="*/ 170 w 170"/>
                <a:gd name="T36" fmla="*/ 67 h 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0" h="67">
                  <a:moveTo>
                    <a:pt x="84" y="67"/>
                  </a:moveTo>
                  <a:cubicBezTo>
                    <a:pt x="82" y="67"/>
                    <a:pt x="80" y="67"/>
                    <a:pt x="78" y="66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2" y="22"/>
                    <a:pt x="0" y="14"/>
                    <a:pt x="3" y="8"/>
                  </a:cubicBezTo>
                  <a:cubicBezTo>
                    <a:pt x="6" y="3"/>
                    <a:pt x="14" y="1"/>
                    <a:pt x="20" y="4"/>
                  </a:cubicBezTo>
                  <a:cubicBezTo>
                    <a:pt x="84" y="41"/>
                    <a:pt x="84" y="41"/>
                    <a:pt x="84" y="41"/>
                  </a:cubicBezTo>
                  <a:cubicBezTo>
                    <a:pt x="150" y="4"/>
                    <a:pt x="150" y="4"/>
                    <a:pt x="150" y="4"/>
                  </a:cubicBezTo>
                  <a:cubicBezTo>
                    <a:pt x="156" y="0"/>
                    <a:pt x="163" y="2"/>
                    <a:pt x="166" y="8"/>
                  </a:cubicBezTo>
                  <a:cubicBezTo>
                    <a:pt x="170" y="14"/>
                    <a:pt x="168" y="21"/>
                    <a:pt x="162" y="24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88" y="67"/>
                    <a:pt x="86" y="67"/>
                    <a:pt x="84" y="6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74" name="Freeform 2413">
              <a:extLst>
                <a:ext uri="{FF2B5EF4-FFF2-40B4-BE49-F238E27FC236}">
                  <a16:creationId xmlns:a16="http://schemas.microsoft.com/office/drawing/2014/main" id="{A55B540E-C78F-4C61-9315-1CEC72A875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4" y="2724"/>
              <a:ext cx="69" cy="45"/>
            </a:xfrm>
            <a:custGeom>
              <a:avLst/>
              <a:gdLst>
                <a:gd name="T0" fmla="*/ 0 w 249"/>
                <a:gd name="T1" fmla="*/ 0 h 161"/>
                <a:gd name="T2" fmla="*/ 0 w 249"/>
                <a:gd name="T3" fmla="*/ 0 h 161"/>
                <a:gd name="T4" fmla="*/ 0 w 249"/>
                <a:gd name="T5" fmla="*/ 0 h 161"/>
                <a:gd name="T6" fmla="*/ 0 w 249"/>
                <a:gd name="T7" fmla="*/ 0 h 161"/>
                <a:gd name="T8" fmla="*/ 0 w 249"/>
                <a:gd name="T9" fmla="*/ 0 h 161"/>
                <a:gd name="T10" fmla="*/ 0 w 249"/>
                <a:gd name="T11" fmla="*/ 0 h 161"/>
                <a:gd name="T12" fmla="*/ 0 w 249"/>
                <a:gd name="T13" fmla="*/ 0 h 161"/>
                <a:gd name="T14" fmla="*/ 0 w 249"/>
                <a:gd name="T15" fmla="*/ 0 h 161"/>
                <a:gd name="T16" fmla="*/ 0 w 249"/>
                <a:gd name="T17" fmla="*/ 0 h 161"/>
                <a:gd name="T18" fmla="*/ 0 w 249"/>
                <a:gd name="T19" fmla="*/ 0 h 161"/>
                <a:gd name="T20" fmla="*/ 0 w 249"/>
                <a:gd name="T21" fmla="*/ 0 h 161"/>
                <a:gd name="T22" fmla="*/ 0 w 249"/>
                <a:gd name="T23" fmla="*/ 0 h 161"/>
                <a:gd name="T24" fmla="*/ 0 w 249"/>
                <a:gd name="T25" fmla="*/ 0 h 161"/>
                <a:gd name="T26" fmla="*/ 0 w 249"/>
                <a:gd name="T27" fmla="*/ 0 h 161"/>
                <a:gd name="T28" fmla="*/ 0 w 249"/>
                <a:gd name="T29" fmla="*/ 0 h 161"/>
                <a:gd name="T30" fmla="*/ 0 w 249"/>
                <a:gd name="T31" fmla="*/ 0 h 161"/>
                <a:gd name="T32" fmla="*/ 0 w 249"/>
                <a:gd name="T33" fmla="*/ 0 h 1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9"/>
                <a:gd name="T52" fmla="*/ 0 h 161"/>
                <a:gd name="T53" fmla="*/ 249 w 249"/>
                <a:gd name="T54" fmla="*/ 161 h 1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9" h="161">
                  <a:moveTo>
                    <a:pt x="125" y="161"/>
                  </a:moveTo>
                  <a:cubicBezTo>
                    <a:pt x="94" y="161"/>
                    <a:pt x="63" y="154"/>
                    <a:pt x="39" y="140"/>
                  </a:cubicBezTo>
                  <a:cubicBezTo>
                    <a:pt x="14" y="126"/>
                    <a:pt x="0" y="106"/>
                    <a:pt x="0" y="84"/>
                  </a:cubicBezTo>
                  <a:cubicBezTo>
                    <a:pt x="0" y="62"/>
                    <a:pt x="14" y="42"/>
                    <a:pt x="39" y="27"/>
                  </a:cubicBezTo>
                  <a:cubicBezTo>
                    <a:pt x="87" y="0"/>
                    <a:pt x="162" y="0"/>
                    <a:pt x="210" y="27"/>
                  </a:cubicBezTo>
                  <a:cubicBezTo>
                    <a:pt x="235" y="42"/>
                    <a:pt x="249" y="62"/>
                    <a:pt x="249" y="84"/>
                  </a:cubicBezTo>
                  <a:cubicBezTo>
                    <a:pt x="249" y="106"/>
                    <a:pt x="235" y="126"/>
                    <a:pt x="210" y="140"/>
                  </a:cubicBezTo>
                  <a:cubicBezTo>
                    <a:pt x="186" y="154"/>
                    <a:pt x="155" y="161"/>
                    <a:pt x="125" y="161"/>
                  </a:cubicBezTo>
                  <a:close/>
                  <a:moveTo>
                    <a:pt x="125" y="31"/>
                  </a:moveTo>
                  <a:cubicBezTo>
                    <a:pt x="98" y="31"/>
                    <a:pt x="71" y="37"/>
                    <a:pt x="51" y="48"/>
                  </a:cubicBezTo>
                  <a:cubicBezTo>
                    <a:pt x="34" y="58"/>
                    <a:pt x="24" y="71"/>
                    <a:pt x="24" y="84"/>
                  </a:cubicBezTo>
                  <a:cubicBezTo>
                    <a:pt x="24" y="97"/>
                    <a:pt x="34" y="109"/>
                    <a:pt x="51" y="119"/>
                  </a:cubicBezTo>
                  <a:cubicBezTo>
                    <a:pt x="51" y="119"/>
                    <a:pt x="51" y="119"/>
                    <a:pt x="51" y="119"/>
                  </a:cubicBezTo>
                  <a:cubicBezTo>
                    <a:pt x="92" y="143"/>
                    <a:pt x="158" y="143"/>
                    <a:pt x="198" y="119"/>
                  </a:cubicBezTo>
                  <a:cubicBezTo>
                    <a:pt x="216" y="109"/>
                    <a:pt x="225" y="97"/>
                    <a:pt x="225" y="84"/>
                  </a:cubicBezTo>
                  <a:cubicBezTo>
                    <a:pt x="225" y="71"/>
                    <a:pt x="216" y="58"/>
                    <a:pt x="198" y="48"/>
                  </a:cubicBezTo>
                  <a:cubicBezTo>
                    <a:pt x="178" y="37"/>
                    <a:pt x="151" y="31"/>
                    <a:pt x="125" y="3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75" name="Freeform 2414">
              <a:extLst>
                <a:ext uri="{FF2B5EF4-FFF2-40B4-BE49-F238E27FC236}">
                  <a16:creationId xmlns:a16="http://schemas.microsoft.com/office/drawing/2014/main" id="{A9559F51-0FF6-4341-9DAD-89EE697743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1" y="2661"/>
              <a:ext cx="295" cy="173"/>
            </a:xfrm>
            <a:custGeom>
              <a:avLst/>
              <a:gdLst>
                <a:gd name="T0" fmla="*/ 1 w 1068"/>
                <a:gd name="T1" fmla="*/ 1 h 627"/>
                <a:gd name="T2" fmla="*/ 1 w 1068"/>
                <a:gd name="T3" fmla="*/ 1 h 627"/>
                <a:gd name="T4" fmla="*/ 0 w 1068"/>
                <a:gd name="T5" fmla="*/ 1 h 627"/>
                <a:gd name="T6" fmla="*/ 0 w 1068"/>
                <a:gd name="T7" fmla="*/ 1 h 627"/>
                <a:gd name="T8" fmla="*/ 0 w 1068"/>
                <a:gd name="T9" fmla="*/ 1 h 627"/>
                <a:gd name="T10" fmla="*/ 1 w 1068"/>
                <a:gd name="T11" fmla="*/ 0 h 627"/>
                <a:gd name="T12" fmla="*/ 1 w 1068"/>
                <a:gd name="T13" fmla="*/ 0 h 627"/>
                <a:gd name="T14" fmla="*/ 2 w 1068"/>
                <a:gd name="T15" fmla="*/ 0 h 627"/>
                <a:gd name="T16" fmla="*/ 2 w 1068"/>
                <a:gd name="T17" fmla="*/ 0 h 627"/>
                <a:gd name="T18" fmla="*/ 2 w 1068"/>
                <a:gd name="T19" fmla="*/ 0 h 627"/>
                <a:gd name="T20" fmla="*/ 1 w 1068"/>
                <a:gd name="T21" fmla="*/ 1 h 627"/>
                <a:gd name="T22" fmla="*/ 1 w 1068"/>
                <a:gd name="T23" fmla="*/ 1 h 627"/>
                <a:gd name="T24" fmla="*/ 0 w 1068"/>
                <a:gd name="T25" fmla="*/ 1 h 627"/>
                <a:gd name="T26" fmla="*/ 1 w 1068"/>
                <a:gd name="T27" fmla="*/ 1 h 627"/>
                <a:gd name="T28" fmla="*/ 2 w 1068"/>
                <a:gd name="T29" fmla="*/ 0 h 627"/>
                <a:gd name="T30" fmla="*/ 1 w 1068"/>
                <a:gd name="T31" fmla="*/ 0 h 627"/>
                <a:gd name="T32" fmla="*/ 0 w 1068"/>
                <a:gd name="T33" fmla="*/ 1 h 6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68"/>
                <a:gd name="T52" fmla="*/ 0 h 627"/>
                <a:gd name="T53" fmla="*/ 1068 w 1068"/>
                <a:gd name="T54" fmla="*/ 627 h 6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68" h="627">
                  <a:moveTo>
                    <a:pt x="345" y="627"/>
                  </a:moveTo>
                  <a:cubicBezTo>
                    <a:pt x="343" y="627"/>
                    <a:pt x="341" y="627"/>
                    <a:pt x="339" y="626"/>
                  </a:cubicBezTo>
                  <a:cubicBezTo>
                    <a:pt x="6" y="433"/>
                    <a:pt x="6" y="433"/>
                    <a:pt x="6" y="433"/>
                  </a:cubicBezTo>
                  <a:cubicBezTo>
                    <a:pt x="2" y="431"/>
                    <a:pt x="0" y="427"/>
                    <a:pt x="0" y="423"/>
                  </a:cubicBezTo>
                  <a:cubicBezTo>
                    <a:pt x="0" y="418"/>
                    <a:pt x="2" y="414"/>
                    <a:pt x="6" y="412"/>
                  </a:cubicBezTo>
                  <a:cubicBezTo>
                    <a:pt x="716" y="2"/>
                    <a:pt x="716" y="2"/>
                    <a:pt x="716" y="2"/>
                  </a:cubicBezTo>
                  <a:cubicBezTo>
                    <a:pt x="720" y="0"/>
                    <a:pt x="724" y="0"/>
                    <a:pt x="728" y="2"/>
                  </a:cubicBezTo>
                  <a:cubicBezTo>
                    <a:pt x="1062" y="195"/>
                    <a:pt x="1062" y="195"/>
                    <a:pt x="1062" y="195"/>
                  </a:cubicBezTo>
                  <a:cubicBezTo>
                    <a:pt x="1065" y="197"/>
                    <a:pt x="1068" y="201"/>
                    <a:pt x="1068" y="205"/>
                  </a:cubicBezTo>
                  <a:cubicBezTo>
                    <a:pt x="1068" y="209"/>
                    <a:pt x="1065" y="213"/>
                    <a:pt x="1062" y="216"/>
                  </a:cubicBezTo>
                  <a:cubicBezTo>
                    <a:pt x="351" y="626"/>
                    <a:pt x="351" y="626"/>
                    <a:pt x="351" y="626"/>
                  </a:cubicBezTo>
                  <a:cubicBezTo>
                    <a:pt x="349" y="627"/>
                    <a:pt x="347" y="627"/>
                    <a:pt x="345" y="627"/>
                  </a:cubicBezTo>
                  <a:close/>
                  <a:moveTo>
                    <a:pt x="36" y="423"/>
                  </a:moveTo>
                  <a:cubicBezTo>
                    <a:pt x="345" y="601"/>
                    <a:pt x="345" y="601"/>
                    <a:pt x="345" y="601"/>
                  </a:cubicBezTo>
                  <a:cubicBezTo>
                    <a:pt x="1032" y="205"/>
                    <a:pt x="1032" y="205"/>
                    <a:pt x="1032" y="205"/>
                  </a:cubicBezTo>
                  <a:cubicBezTo>
                    <a:pt x="722" y="26"/>
                    <a:pt x="722" y="26"/>
                    <a:pt x="722" y="26"/>
                  </a:cubicBezTo>
                  <a:lnTo>
                    <a:pt x="36" y="423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76" name="Freeform 2415">
              <a:extLst>
                <a:ext uri="{FF2B5EF4-FFF2-40B4-BE49-F238E27FC236}">
                  <a16:creationId xmlns:a16="http://schemas.microsoft.com/office/drawing/2014/main" id="{DE74E820-FE87-447C-91EB-60C0B152C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2714"/>
              <a:ext cx="295" cy="173"/>
            </a:xfrm>
            <a:custGeom>
              <a:avLst/>
              <a:gdLst>
                <a:gd name="T0" fmla="*/ 1 w 1068"/>
                <a:gd name="T1" fmla="*/ 1 h 626"/>
                <a:gd name="T2" fmla="*/ 1 w 1068"/>
                <a:gd name="T3" fmla="*/ 1 h 626"/>
                <a:gd name="T4" fmla="*/ 0 w 1068"/>
                <a:gd name="T5" fmla="*/ 1 h 626"/>
                <a:gd name="T6" fmla="*/ 0 w 1068"/>
                <a:gd name="T7" fmla="*/ 1 h 626"/>
                <a:gd name="T8" fmla="*/ 0 w 1068"/>
                <a:gd name="T9" fmla="*/ 0 h 626"/>
                <a:gd name="T10" fmla="*/ 0 w 1068"/>
                <a:gd name="T11" fmla="*/ 0 h 626"/>
                <a:gd name="T12" fmla="*/ 0 w 1068"/>
                <a:gd name="T13" fmla="*/ 0 h 626"/>
                <a:gd name="T14" fmla="*/ 0 w 1068"/>
                <a:gd name="T15" fmla="*/ 1 h 626"/>
                <a:gd name="T16" fmla="*/ 1 w 1068"/>
                <a:gd name="T17" fmla="*/ 1 h 626"/>
                <a:gd name="T18" fmla="*/ 2 w 1068"/>
                <a:gd name="T19" fmla="*/ 0 h 626"/>
                <a:gd name="T20" fmla="*/ 2 w 1068"/>
                <a:gd name="T21" fmla="*/ 0 h 626"/>
                <a:gd name="T22" fmla="*/ 2 w 1068"/>
                <a:gd name="T23" fmla="*/ 0 h 626"/>
                <a:gd name="T24" fmla="*/ 2 w 1068"/>
                <a:gd name="T25" fmla="*/ 0 h 626"/>
                <a:gd name="T26" fmla="*/ 2 w 1068"/>
                <a:gd name="T27" fmla="*/ 0 h 626"/>
                <a:gd name="T28" fmla="*/ 2 w 1068"/>
                <a:gd name="T29" fmla="*/ 0 h 626"/>
                <a:gd name="T30" fmla="*/ 1 w 1068"/>
                <a:gd name="T31" fmla="*/ 1 h 626"/>
                <a:gd name="T32" fmla="*/ 1 w 1068"/>
                <a:gd name="T33" fmla="*/ 1 h 6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68"/>
                <a:gd name="T52" fmla="*/ 0 h 626"/>
                <a:gd name="T53" fmla="*/ 1068 w 1068"/>
                <a:gd name="T54" fmla="*/ 626 h 6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68" h="626">
                  <a:moveTo>
                    <a:pt x="345" y="626"/>
                  </a:moveTo>
                  <a:cubicBezTo>
                    <a:pt x="343" y="626"/>
                    <a:pt x="341" y="625"/>
                    <a:pt x="339" y="624"/>
                  </a:cubicBezTo>
                  <a:cubicBezTo>
                    <a:pt x="6" y="432"/>
                    <a:pt x="6" y="432"/>
                    <a:pt x="6" y="432"/>
                  </a:cubicBezTo>
                  <a:cubicBezTo>
                    <a:pt x="2" y="430"/>
                    <a:pt x="0" y="426"/>
                    <a:pt x="0" y="421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0" y="223"/>
                    <a:pt x="5" y="218"/>
                    <a:pt x="12" y="218"/>
                  </a:cubicBezTo>
                  <a:cubicBezTo>
                    <a:pt x="18" y="218"/>
                    <a:pt x="24" y="223"/>
                    <a:pt x="24" y="230"/>
                  </a:cubicBezTo>
                  <a:cubicBezTo>
                    <a:pt x="24" y="414"/>
                    <a:pt x="24" y="414"/>
                    <a:pt x="24" y="414"/>
                  </a:cubicBezTo>
                  <a:cubicBezTo>
                    <a:pt x="345" y="600"/>
                    <a:pt x="345" y="600"/>
                    <a:pt x="345" y="600"/>
                  </a:cubicBezTo>
                  <a:cubicBezTo>
                    <a:pt x="1044" y="197"/>
                    <a:pt x="1044" y="197"/>
                    <a:pt x="1044" y="197"/>
                  </a:cubicBezTo>
                  <a:cubicBezTo>
                    <a:pt x="1044" y="12"/>
                    <a:pt x="1044" y="12"/>
                    <a:pt x="1044" y="12"/>
                  </a:cubicBezTo>
                  <a:cubicBezTo>
                    <a:pt x="1044" y="6"/>
                    <a:pt x="1049" y="0"/>
                    <a:pt x="1056" y="0"/>
                  </a:cubicBezTo>
                  <a:cubicBezTo>
                    <a:pt x="1062" y="0"/>
                    <a:pt x="1068" y="6"/>
                    <a:pt x="1068" y="12"/>
                  </a:cubicBezTo>
                  <a:cubicBezTo>
                    <a:pt x="1068" y="204"/>
                    <a:pt x="1068" y="204"/>
                    <a:pt x="1068" y="204"/>
                  </a:cubicBezTo>
                  <a:cubicBezTo>
                    <a:pt x="1068" y="208"/>
                    <a:pt x="1065" y="212"/>
                    <a:pt x="1062" y="214"/>
                  </a:cubicBezTo>
                  <a:cubicBezTo>
                    <a:pt x="351" y="624"/>
                    <a:pt x="351" y="624"/>
                    <a:pt x="351" y="624"/>
                  </a:cubicBezTo>
                  <a:cubicBezTo>
                    <a:pt x="349" y="625"/>
                    <a:pt x="347" y="626"/>
                    <a:pt x="345" y="6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43763842-F68A-4199-A7AB-DCE7A2E0D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Коррупцияга</a:t>
            </a:r>
            <a:r>
              <a:rPr lang="tr-TR" altLang="en-US"/>
              <a:t> </a:t>
            </a:r>
            <a:r>
              <a:rPr lang="ru-RU" altLang="en-US"/>
              <a:t>қарши</a:t>
            </a:r>
            <a:r>
              <a:rPr lang="tr-TR" altLang="en-US"/>
              <a:t> </a:t>
            </a:r>
            <a:r>
              <a:rPr lang="ru-RU" altLang="en-US"/>
              <a:t>курашиш</a:t>
            </a:r>
            <a:r>
              <a:rPr lang="en-US" altLang="en-US"/>
              <a:t> </a:t>
            </a:r>
            <a:r>
              <a:rPr lang="ru-RU" altLang="en-US"/>
              <a:t>тизими</a:t>
            </a:r>
            <a:r>
              <a:rPr lang="en-US" altLang="en-US"/>
              <a:t> </a:t>
            </a:r>
            <a:r>
              <a:rPr lang="ru-RU" altLang="en-US"/>
              <a:t>эл</a:t>
            </a:r>
            <a:r>
              <a:rPr lang="en-US" altLang="en-US"/>
              <a:t>e</a:t>
            </a:r>
            <a:r>
              <a:rPr lang="ru-RU" altLang="en-US"/>
              <a:t>м</a:t>
            </a:r>
            <a:r>
              <a:rPr lang="en-US" altLang="en-US"/>
              <a:t>e</a:t>
            </a:r>
            <a:r>
              <a:rPr lang="ru-RU" altLang="en-US"/>
              <a:t>нтлари</a:t>
            </a:r>
            <a:r>
              <a:rPr lang="en-US" altLang="en-US"/>
              <a:t> </a:t>
            </a:r>
            <a:r>
              <a:rPr lang="ru-RU" altLang="en-US"/>
              <a:t>(1</a:t>
            </a:r>
            <a:r>
              <a:rPr lang="en-US" altLang="en-US"/>
              <a:t>/2)</a:t>
            </a:r>
          </a:p>
        </p:txBody>
      </p:sp>
      <p:sp>
        <p:nvSpPr>
          <p:cNvPr id="54275" name="object 12">
            <a:extLst>
              <a:ext uri="{FF2B5EF4-FFF2-40B4-BE49-F238E27FC236}">
                <a16:creationId xmlns:a16="http://schemas.microsoft.com/office/drawing/2014/main" id="{A2556E72-B17E-43D8-B61E-1FF4EE21AF3B}"/>
              </a:ext>
            </a:extLst>
          </p:cNvPr>
          <p:cNvSpPr>
            <a:spLocks/>
          </p:cNvSpPr>
          <p:nvPr/>
        </p:nvSpPr>
        <p:spPr bwMode="auto">
          <a:xfrm>
            <a:off x="438150" y="128270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969FF87B-AB7B-4829-BC27-30F49512C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1282700"/>
            <a:ext cx="102377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49A9F6"/>
                </a:solidFill>
              </a:rPr>
              <a:t>Коррупцияга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қарши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ҳужжатларни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яратиш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ва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манфаатлар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тўқнашувини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эълон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қилишдан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ташқари</a:t>
            </a:r>
            <a:r>
              <a:rPr lang="tr-TR" altLang="en-US" sz="1800">
                <a:solidFill>
                  <a:srgbClr val="49A9F6"/>
                </a:solidFill>
              </a:rPr>
              <a:t>, </a:t>
            </a:r>
            <a:r>
              <a:rPr lang="ru-RU" altLang="en-US" sz="1800">
                <a:solidFill>
                  <a:srgbClr val="49A9F6"/>
                </a:solidFill>
              </a:rPr>
              <a:t>давлат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органлари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коррупцияга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қарши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бошқа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чораларни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ҳам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қўллайди</a:t>
            </a:r>
            <a:r>
              <a:rPr lang="tr-TR" altLang="en-US" sz="1800">
                <a:solidFill>
                  <a:srgbClr val="49A9F6"/>
                </a:solidFill>
              </a:rPr>
              <a:t>:</a:t>
            </a:r>
            <a:endParaRPr lang="ru-RU" altLang="en-US" sz="1800">
              <a:solidFill>
                <a:srgbClr val="49A9F6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21D817-B370-41AD-AC85-E85CED261ACC}"/>
              </a:ext>
            </a:extLst>
          </p:cNvPr>
          <p:cNvSpPr/>
          <p:nvPr/>
        </p:nvSpPr>
        <p:spPr>
          <a:xfrm>
            <a:off x="438150" y="2541588"/>
            <a:ext cx="5586413" cy="44291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"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Юқоридан</a:t>
            </a:r>
            <a:r>
              <a:rPr lang="en-US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мурожаат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"</a:t>
            </a:r>
            <a:endParaRPr lang="ru-RU" sz="14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EF6261-FB52-4829-8DBA-8B94A0F3F84F}"/>
              </a:ext>
            </a:extLst>
          </p:cNvPr>
          <p:cNvSpPr/>
          <p:nvPr/>
        </p:nvSpPr>
        <p:spPr>
          <a:xfrm>
            <a:off x="6167438" y="2541588"/>
            <a:ext cx="5586412" cy="44291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x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авфини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баҳолаш</a:t>
            </a:r>
            <a:endParaRPr lang="ru-RU" sz="14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54279" name="TextBox 6">
            <a:extLst>
              <a:ext uri="{FF2B5EF4-FFF2-40B4-BE49-F238E27FC236}">
                <a16:creationId xmlns:a16="http://schemas.microsoft.com/office/drawing/2014/main" id="{F07E17CC-7121-421D-AAA2-9D1D11372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" y="3144838"/>
            <a:ext cx="55864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курашиш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тизимининг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ушбу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эл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м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нти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курашишда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раҳбариятнинг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иштироки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билан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боғлиқдир</a:t>
            </a:r>
            <a:r>
              <a:rPr lang="tr-TR" altLang="en-US" sz="1200" b="0" dirty="0">
                <a:solidFill>
                  <a:schemeClr val="tx2"/>
                </a:solidFill>
              </a:rPr>
              <a:t>. </a:t>
            </a:r>
            <a:r>
              <a:rPr lang="uz-Cyrl-UZ" altLang="en-US" sz="1200" b="0" dirty="0">
                <a:solidFill>
                  <a:schemeClr val="tx2"/>
                </a:solidFill>
              </a:rPr>
              <a:t>М</a:t>
            </a:r>
            <a:r>
              <a:rPr lang="ru-RU" altLang="en-US" sz="1200" b="0" dirty="0" err="1">
                <a:solidFill>
                  <a:schemeClr val="tx2"/>
                </a:solidFill>
              </a:rPr>
              <a:t>асалан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вазир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мунтазам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равишда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вазирлик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одимлари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билан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ўтказилган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йиғилишларда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йўл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қўйиб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бўлмаслиги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тўғрисида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гапиради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вазирликнинг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курашиш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тизими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самарадорлиги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тўғрисида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ҳисоботлар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олади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ўз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функцияларида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курашиш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бўйича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айрим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назорат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тадбирларини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амалга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ошириш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масъул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сларни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тайинлайди</a:t>
            </a:r>
            <a:r>
              <a:rPr lang="uz-Cyrl-UZ" altLang="en-US" sz="1200" b="0" dirty="0">
                <a:solidFill>
                  <a:schemeClr val="tx2"/>
                </a:solidFill>
              </a:rPr>
              <a:t> ва ш</a:t>
            </a:r>
            <a:r>
              <a:rPr lang="ru-RU" altLang="en-US" sz="1200" b="0" dirty="0">
                <a:solidFill>
                  <a:schemeClr val="tx2"/>
                </a:solidFill>
              </a:rPr>
              <a:t>у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билан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бирга</a:t>
            </a:r>
            <a:r>
              <a:rPr lang="en-US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вазирликнинг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курашиш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соҳасидаги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ҳужжатларининг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барча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талабларини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ўзи ҳам </a:t>
            </a:r>
            <a:r>
              <a:rPr lang="ru-RU" altLang="en-US" sz="1200" b="0" dirty="0" err="1">
                <a:solidFill>
                  <a:schemeClr val="tx2"/>
                </a:solidFill>
              </a:rPr>
              <a:t>бажаради</a:t>
            </a:r>
            <a:r>
              <a:rPr lang="en-US" altLang="en-US" sz="1200" b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54280" name="TextBox 7">
            <a:extLst>
              <a:ext uri="{FF2B5EF4-FFF2-40B4-BE49-F238E27FC236}">
                <a16:creationId xmlns:a16="http://schemas.microsoft.com/office/drawing/2014/main" id="{9C564522-4AF9-47B0-B5EF-3BAB0E358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3788" y="3135313"/>
            <a:ext cx="55864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 err="1">
                <a:solidFill>
                  <a:schemeClr val="tx2"/>
                </a:solidFill>
              </a:rPr>
              <a:t>Масалан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органлари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томонидан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амалга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ошириладиган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барча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функциялар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р</a:t>
            </a:r>
            <a:r>
              <a:rPr lang="tr-TR" altLang="en-US" sz="1200" b="0" dirty="0">
                <a:solidFill>
                  <a:schemeClr val="tx2"/>
                </a:solidFill>
              </a:rPr>
              <a:t>ee</a:t>
            </a:r>
            <a:r>
              <a:rPr lang="ru-RU" altLang="en-US" sz="1200" b="0" dirty="0" err="1">
                <a:solidFill>
                  <a:schemeClr val="tx2"/>
                </a:solidFill>
              </a:rPr>
              <a:t>стри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шакллантирилади</a:t>
            </a:r>
            <a:r>
              <a:rPr lang="ru-RU" altLang="en-US" sz="1200" b="0" dirty="0">
                <a:solidFill>
                  <a:schemeClr val="tx2"/>
                </a:solidFill>
              </a:rPr>
              <a:t> </a:t>
            </a:r>
            <a:r>
              <a:rPr lang="tr-TR" altLang="en-US" sz="1200" b="0" dirty="0">
                <a:solidFill>
                  <a:schemeClr val="tx2"/>
                </a:solidFill>
              </a:rPr>
              <a:t>(</a:t>
            </a:r>
            <a:r>
              <a:rPr lang="ru-RU" altLang="en-US" sz="1200" b="0" dirty="0" err="1">
                <a:solidFill>
                  <a:schemeClr val="tx2"/>
                </a:solidFill>
              </a:rPr>
              <a:t>умумий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функциялар</a:t>
            </a:r>
            <a:r>
              <a:rPr lang="tr-TR" altLang="en-US" sz="1200" b="0" dirty="0">
                <a:solidFill>
                  <a:schemeClr val="tx2"/>
                </a:solidFill>
              </a:rPr>
              <a:t>: </a:t>
            </a:r>
            <a:r>
              <a:rPr lang="ru-RU" altLang="en-US" sz="1200" b="0" dirty="0" err="1">
                <a:solidFill>
                  <a:schemeClr val="tx2"/>
                </a:solidFill>
              </a:rPr>
              <a:t>кадрларни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танлаш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ёллаш</a:t>
            </a:r>
            <a:r>
              <a:rPr lang="tr-TR" altLang="en-US" sz="1200" b="0" dirty="0">
                <a:solidFill>
                  <a:schemeClr val="tx2"/>
                </a:solidFill>
              </a:rPr>
              <a:t>, x</a:t>
            </a:r>
            <a:r>
              <a:rPr lang="ru-RU" altLang="en-US" sz="1200" b="0" dirty="0" err="1">
                <a:solidFill>
                  <a:schemeClr val="tx2"/>
                </a:solidFill>
              </a:rPr>
              <a:t>аридлар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бошқа</a:t>
            </a:r>
            <a:r>
              <a:rPr lang="ru-RU" altLang="en-US" sz="1200" b="0" dirty="0">
                <a:solidFill>
                  <a:schemeClr val="tx2"/>
                </a:solidFill>
              </a:rPr>
              <a:t>.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сус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функциялар</a:t>
            </a:r>
            <a:r>
              <a:rPr lang="tr-TR" altLang="en-US" sz="1200" b="0" dirty="0">
                <a:solidFill>
                  <a:schemeClr val="tx2"/>
                </a:solidFill>
              </a:rPr>
              <a:t>: </a:t>
            </a:r>
            <a:r>
              <a:rPr lang="ru-RU" altLang="en-US" sz="1200" b="0" dirty="0" err="1">
                <a:solidFill>
                  <a:schemeClr val="tx2"/>
                </a:solidFill>
              </a:rPr>
              <a:t>ру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>
                <a:solidFill>
                  <a:schemeClr val="tx2"/>
                </a:solidFill>
              </a:rPr>
              <a:t>сат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б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риш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ксп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ртиза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ўтказиш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>
                <a:solidFill>
                  <a:schemeClr val="tx2"/>
                </a:solidFill>
              </a:rPr>
              <a:t>т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кширишлар</a:t>
            </a:r>
            <a:r>
              <a:rPr lang="tr-TR" altLang="en-US" sz="1200" b="0" dirty="0">
                <a:solidFill>
                  <a:schemeClr val="tx2"/>
                </a:solidFill>
              </a:rPr>
              <a:t>), </a:t>
            </a:r>
            <a:r>
              <a:rPr lang="ru-RU" altLang="en-US" sz="1200" b="0" dirty="0">
                <a:solidFill>
                  <a:schemeClr val="tx2"/>
                </a:solidFill>
              </a:rPr>
              <a:t>к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йин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функция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мансабдор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слар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томонидан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мумкин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суиист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ъмоллик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ҳтимоллари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нуқтаи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назаридан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баҳоланади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ru-RU" altLang="en-US" sz="1200" b="0" dirty="0">
              <a:solidFill>
                <a:schemeClr val="tx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1227A3-1E8E-4971-B2A1-87EEC3993B4D}"/>
              </a:ext>
            </a:extLst>
          </p:cNvPr>
          <p:cNvSpPr/>
          <p:nvPr/>
        </p:nvSpPr>
        <p:spPr>
          <a:xfrm>
            <a:off x="438150" y="4822825"/>
            <a:ext cx="11322050" cy="442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Коррупцияга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курашиш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дастурини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амалга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ошириш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масъул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слар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бўлинмаларнинг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тузилиши</a:t>
            </a:r>
            <a:endParaRPr lang="ru-RU" sz="14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54282" name="TextBox 9">
            <a:extLst>
              <a:ext uri="{FF2B5EF4-FFF2-40B4-BE49-F238E27FC236}">
                <a16:creationId xmlns:a16="http://schemas.microsoft.com/office/drawing/2014/main" id="{E9E59AE2-5EA8-4473-A0BB-C13F3B280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5416550"/>
            <a:ext cx="11328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органларида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курашиш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д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партам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нти</a:t>
            </a:r>
            <a:r>
              <a:rPr lang="tr-TR" altLang="en-US" sz="1200" b="0" dirty="0">
                <a:solidFill>
                  <a:schemeClr val="tx2"/>
                </a:solidFill>
              </a:rPr>
              <a:t> (</a:t>
            </a:r>
            <a:r>
              <a:rPr lang="ru-RU" altLang="en-US" sz="12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мувофиқлик</a:t>
            </a:r>
            <a:r>
              <a:rPr lang="tr-TR" altLang="en-US" sz="1200" b="0" dirty="0">
                <a:solidFill>
                  <a:schemeClr val="tx2"/>
                </a:solidFill>
              </a:rPr>
              <a:t>), </a:t>
            </a:r>
            <a:r>
              <a:rPr lang="ru-RU" altLang="en-US" sz="1200" b="0" dirty="0" err="1">
                <a:solidFill>
                  <a:schemeClr val="tx2"/>
                </a:solidFill>
              </a:rPr>
              <a:t>шунингд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к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ҳар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ҳудудий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бўлинмада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курашиш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бўйича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масъул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слар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тайинланиши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мумкин</a:t>
            </a:r>
            <a:r>
              <a:rPr lang="tr-TR" altLang="en-US" sz="1200" b="0" dirty="0">
                <a:solidFill>
                  <a:schemeClr val="tx2"/>
                </a:solidFill>
              </a:rPr>
              <a:t>. </a:t>
            </a:r>
            <a:r>
              <a:rPr lang="ru-RU" altLang="en-US" sz="1200" b="0" dirty="0" err="1">
                <a:solidFill>
                  <a:schemeClr val="tx2"/>
                </a:solidFill>
              </a:rPr>
              <a:t>Баъзан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лавозимлар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бирлаштирилиши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мумкин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масалан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uz-Cyrl-UZ" altLang="en-US" sz="1200" b="0" dirty="0">
                <a:solidFill>
                  <a:schemeClr val="tx2"/>
                </a:solidFill>
              </a:rPr>
              <a:t>юрист</a:t>
            </a:r>
            <a:r>
              <a:rPr lang="tr-TR" altLang="en-US" sz="1200" b="0" dirty="0">
                <a:solidFill>
                  <a:schemeClr val="tx2"/>
                </a:solidFill>
              </a:rPr>
              <a:t> –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кураш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бўйича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мувофиқлаштирувчи</a:t>
            </a:r>
            <a:r>
              <a:rPr lang="ru-RU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бўлиши</a:t>
            </a:r>
            <a:r>
              <a:rPr lang="ru-RU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мумкин</a:t>
            </a:r>
            <a:r>
              <a:rPr lang="ru-RU" altLang="en-US" sz="1200" b="0" dirty="0">
                <a:solidFill>
                  <a:schemeClr val="tx2"/>
                </a:solidFill>
              </a:rPr>
              <a:t>: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л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кин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фақат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ҳудудий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бўлинмаларда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чунки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органларининг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марказий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аппаратларида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курашиш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бўлимлари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катта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ҳажмдаги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мажбуриятларга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>
                <a:solidFill>
                  <a:schemeClr val="tx2"/>
                </a:solidFill>
              </a:rPr>
              <a:t>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шунинг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улар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тарли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миқдордаги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кадрлар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ҳамда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вақт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р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сурслари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билан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таъминланиши</a:t>
            </a:r>
            <a:r>
              <a:rPr lang="de-DE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к</a:t>
            </a:r>
            <a:r>
              <a:rPr lang="de-DE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рак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ru-RU" altLang="en-US" sz="1200" b="0" dirty="0">
              <a:solidFill>
                <a:schemeClr val="tx2"/>
              </a:solidFill>
            </a:endParaRPr>
          </a:p>
        </p:txBody>
      </p:sp>
      <p:pic>
        <p:nvPicPr>
          <p:cNvPr id="54283" name="Graphic 11">
            <a:extLst>
              <a:ext uri="{FF2B5EF4-FFF2-40B4-BE49-F238E27FC236}">
                <a16:creationId xmlns:a16="http://schemas.microsoft.com/office/drawing/2014/main" id="{314D17E7-374A-4839-946F-1EA776F62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298575"/>
            <a:ext cx="5873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F5CA2FA6-77C2-4FB4-8216-9C0BB72DD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Коррупцияга</a:t>
            </a:r>
            <a:r>
              <a:rPr lang="tr-TR" altLang="en-US"/>
              <a:t> </a:t>
            </a:r>
            <a:r>
              <a:rPr lang="ru-RU" altLang="en-US"/>
              <a:t>қарши</a:t>
            </a:r>
            <a:r>
              <a:rPr lang="tr-TR" altLang="en-US"/>
              <a:t> </a:t>
            </a:r>
            <a:r>
              <a:rPr lang="ru-RU" altLang="en-US"/>
              <a:t>курашиш</a:t>
            </a:r>
            <a:r>
              <a:rPr lang="en-US" altLang="en-US"/>
              <a:t> </a:t>
            </a:r>
            <a:r>
              <a:rPr lang="ru-RU" altLang="en-US"/>
              <a:t>тизими</a:t>
            </a:r>
            <a:r>
              <a:rPr lang="en-US" altLang="en-US"/>
              <a:t> </a:t>
            </a:r>
            <a:r>
              <a:rPr lang="ru-RU" altLang="en-US"/>
              <a:t>эл</a:t>
            </a:r>
            <a:r>
              <a:rPr lang="en-US" altLang="en-US"/>
              <a:t>e</a:t>
            </a:r>
            <a:r>
              <a:rPr lang="ru-RU" altLang="en-US"/>
              <a:t>м</a:t>
            </a:r>
            <a:r>
              <a:rPr lang="en-US" altLang="en-US"/>
              <a:t>e</a:t>
            </a:r>
            <a:r>
              <a:rPr lang="ru-RU" altLang="en-US"/>
              <a:t>нтлари</a:t>
            </a:r>
            <a:r>
              <a:rPr lang="en-US" altLang="en-US"/>
              <a:t> </a:t>
            </a:r>
            <a:r>
              <a:rPr lang="ru-RU" altLang="en-US"/>
              <a:t>(</a:t>
            </a:r>
            <a:r>
              <a:rPr lang="en-US" altLang="en-US"/>
              <a:t>2/2)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F2CC6D-34A0-4834-AD90-B31E32025EB3}"/>
              </a:ext>
            </a:extLst>
          </p:cNvPr>
          <p:cNvSpPr/>
          <p:nvPr/>
        </p:nvSpPr>
        <p:spPr>
          <a:xfrm>
            <a:off x="444500" y="1282700"/>
            <a:ext cx="5586413" cy="442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одимлар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контраг</a:t>
            </a:r>
            <a:r>
              <a:rPr lang="en-US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нтларга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/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ҳамкорларга</a:t>
            </a:r>
            <a:r>
              <a:rPr lang="en-US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</a:t>
            </a:r>
            <a:r>
              <a:rPr lang="en-US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борот</a:t>
            </a:r>
            <a:r>
              <a:rPr lang="en-US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en-US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риш</a:t>
            </a:r>
            <a:r>
              <a:rPr lang="en-US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en-US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уларни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ўқитиш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4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55300" name="TextBox 3">
            <a:extLst>
              <a:ext uri="{FF2B5EF4-FFF2-40B4-BE49-F238E27FC236}">
                <a16:creationId xmlns:a16="http://schemas.microsoft.com/office/drawing/2014/main" id="{5E65630E-AA8A-4A73-97F0-BB09464CC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876425"/>
            <a:ext cx="558641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 err="1">
                <a:solidFill>
                  <a:schemeClr val="tx2"/>
                </a:solidFill>
              </a:rPr>
              <a:t>Масалан</a:t>
            </a:r>
            <a:r>
              <a:rPr lang="tr-TR" altLang="en-US" sz="1200" b="0" dirty="0">
                <a:solidFill>
                  <a:schemeClr val="tx2"/>
                </a:solidFill>
              </a:rPr>
              <a:t>,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одимлар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сус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тр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нинглар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с</a:t>
            </a:r>
            <a:r>
              <a:rPr lang="en-US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минарлар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контраг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нтлар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билан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тузилган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шартномаларда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қоидалар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асосий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ҳужжатларини</a:t>
            </a:r>
            <a:r>
              <a:rPr lang="tr-TR" altLang="en-US" sz="1200" b="0" dirty="0">
                <a:solidFill>
                  <a:schemeClr val="tx2"/>
                </a:solidFill>
              </a:rPr>
              <a:t> (</a:t>
            </a:r>
            <a:r>
              <a:rPr lang="ru-RU" altLang="en-US" sz="12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сиёсат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>
                <a:solidFill>
                  <a:schemeClr val="tx2"/>
                </a:solidFill>
              </a:rPr>
              <a:t>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лоқ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код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кси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бошқалар</a:t>
            </a:r>
            <a:r>
              <a:rPr lang="tr-TR" altLang="en-US" sz="1200" b="0" dirty="0">
                <a:solidFill>
                  <a:schemeClr val="tx2"/>
                </a:solidFill>
              </a:rPr>
              <a:t>) </a:t>
            </a:r>
            <a:r>
              <a:rPr lang="ru-RU" altLang="en-US" sz="1200" b="0" dirty="0" err="1">
                <a:solidFill>
                  <a:schemeClr val="tx2"/>
                </a:solidFill>
              </a:rPr>
              <a:t>расмий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в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б</a:t>
            </a:r>
            <a:r>
              <a:rPr lang="tr-TR" altLang="en-US" sz="1200" b="0" dirty="0">
                <a:solidFill>
                  <a:schemeClr val="tx2"/>
                </a:solidFill>
              </a:rPr>
              <a:t>-</a:t>
            </a:r>
            <a:r>
              <a:rPr lang="ru-RU" altLang="en-US" sz="1200" b="0" dirty="0" err="1">
                <a:solidFill>
                  <a:schemeClr val="tx2"/>
                </a:solidFill>
              </a:rPr>
              <a:t>сайтида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жойлаштириш</a:t>
            </a:r>
            <a:r>
              <a:rPr lang="tr-TR" altLang="en-US" sz="1200" b="0" dirty="0">
                <a:solidFill>
                  <a:schemeClr val="tx2"/>
                </a:solidFill>
              </a:rPr>
              <a:t>;</a:t>
            </a:r>
            <a:r>
              <a:rPr lang="uz-Cyrl-UZ" altLang="en-US" sz="1200" b="0" dirty="0">
                <a:solidFill>
                  <a:schemeClr val="tx2"/>
                </a:solidFill>
              </a:rPr>
              <a:t> ш</a:t>
            </a:r>
            <a:r>
              <a:rPr lang="ru-RU" altLang="en-US" sz="1200" b="0" dirty="0" err="1">
                <a:solidFill>
                  <a:schemeClr val="tx2"/>
                </a:solidFill>
              </a:rPr>
              <a:t>унингд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к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мансабдор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слар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томонидан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содир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тилган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оид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ҳуқуқбузарликлар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тўғрисидаги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абарларни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қабул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200" b="0" dirty="0">
                <a:solidFill>
                  <a:schemeClr val="tx2"/>
                </a:solidFill>
              </a:rPr>
              <a:t> “</a:t>
            </a:r>
            <a:r>
              <a:rPr lang="ru-RU" altLang="en-US" sz="1200" b="0" dirty="0" err="1">
                <a:solidFill>
                  <a:schemeClr val="tx2"/>
                </a:solidFill>
              </a:rPr>
              <a:t>ишонч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т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л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фони</a:t>
            </a:r>
            <a:r>
              <a:rPr lang="tr-TR" altLang="en-US" sz="1200" b="0" dirty="0">
                <a:solidFill>
                  <a:schemeClr val="tx2"/>
                </a:solidFill>
              </a:rPr>
              <a:t>”</a:t>
            </a:r>
            <a:r>
              <a:rPr lang="ru-RU" altLang="en-US" sz="1200" b="0" dirty="0">
                <a:solidFill>
                  <a:schemeClr val="tx2"/>
                </a:solidFill>
              </a:rPr>
              <a:t>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ташкил</a:t>
            </a:r>
            <a:r>
              <a:rPr lang="ru-RU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этиш</a:t>
            </a:r>
            <a:r>
              <a:rPr lang="tr-TR" altLang="en-US" sz="1200" b="0" dirty="0">
                <a:solidFill>
                  <a:schemeClr val="tx2"/>
                </a:solidFill>
              </a:rPr>
              <a:t>..</a:t>
            </a:r>
            <a:endParaRPr lang="ru-RU" altLang="en-US" sz="1200" b="0" dirty="0">
              <a:solidFill>
                <a:schemeClr val="tx2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3090740-B5E8-4E01-A852-239E85CB00BD}"/>
              </a:ext>
            </a:extLst>
          </p:cNvPr>
          <p:cNvSpPr/>
          <p:nvPr/>
        </p:nvSpPr>
        <p:spPr>
          <a:xfrm>
            <a:off x="431800" y="3330575"/>
            <a:ext cx="5586413" cy="442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tr-TR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органи</a:t>
            </a:r>
            <a:r>
              <a:rPr lang="tr-TR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фаолиятида</a:t>
            </a:r>
            <a:r>
              <a:rPr lang="tr-TR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коррупцияга</a:t>
            </a:r>
            <a:r>
              <a:rPr lang="tr-TR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tr-TR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</a:t>
            </a:r>
            <a:r>
              <a:rPr lang="tr-TR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сус</a:t>
            </a:r>
            <a:r>
              <a:rPr lang="tr-TR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назоратни</a:t>
            </a:r>
            <a:r>
              <a:rPr lang="tr-TR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ишлаб</a:t>
            </a:r>
            <a:r>
              <a:rPr lang="tr-TR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чиқиш</a:t>
            </a:r>
            <a:r>
              <a:rPr lang="tr-TR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амалга</a:t>
            </a:r>
            <a:r>
              <a:rPr lang="tr-TR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ошириш</a:t>
            </a:r>
            <a:r>
              <a:rPr lang="tr-TR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2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55302" name="TextBox 5">
            <a:extLst>
              <a:ext uri="{FF2B5EF4-FFF2-40B4-BE49-F238E27FC236}">
                <a16:creationId xmlns:a16="http://schemas.microsoft.com/office/drawing/2014/main" id="{3F279DE8-45C5-4B78-90BD-A73E06EA2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3924300"/>
            <a:ext cx="55864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 err="1">
                <a:solidFill>
                  <a:schemeClr val="tx2"/>
                </a:solidFill>
              </a:rPr>
              <a:t>Масалан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номзодлар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билан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суҳбат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ўтказиш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жараёнини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вид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оёзувга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олиш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ёки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органидан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исталган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ру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>
                <a:solidFill>
                  <a:schemeClr val="tx2"/>
                </a:solidFill>
              </a:rPr>
              <a:t>сат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олиш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фуқаролар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томонидан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ҳужжатларни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эл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ктрон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шаклда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тақдим</a:t>
            </a:r>
            <a:r>
              <a:rPr lang="ru-RU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этиш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>
                <a:solidFill>
                  <a:schemeClr val="tx2"/>
                </a:solidFill>
              </a:rPr>
              <a:t>шу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жумладан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фуқаронинг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муайян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шартларга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мувофиқлигини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автоматик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т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кшириш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амалиётларини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жорий</a:t>
            </a:r>
            <a:r>
              <a:rPr lang="ru-RU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этиш</a:t>
            </a:r>
            <a:r>
              <a:rPr lang="en-US" altLang="en-US" sz="1200" b="0" dirty="0">
                <a:solidFill>
                  <a:schemeClr val="tx2"/>
                </a:solidFill>
              </a:rPr>
              <a:t>;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назорат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чоралари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коррупция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авфига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кўп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дучор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функцияси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сус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равишда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ишлаб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чиқилган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ru-RU" altLang="en-US" sz="1200" b="0" dirty="0">
              <a:solidFill>
                <a:schemeClr val="tx2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E1F4ED-8BEB-43BE-8284-BA82BDF1530B}"/>
              </a:ext>
            </a:extLst>
          </p:cNvPr>
          <p:cNvSpPr/>
          <p:nvPr/>
        </p:nvSpPr>
        <p:spPr>
          <a:xfrm>
            <a:off x="6173788" y="1282700"/>
            <a:ext cx="5586412" cy="442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Коррупцияга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курашиш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мавжуд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чора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-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тадбирлар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самарадорлигини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мониторинг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4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55304" name="TextBox 7">
            <a:extLst>
              <a:ext uri="{FF2B5EF4-FFF2-40B4-BE49-F238E27FC236}">
                <a16:creationId xmlns:a16="http://schemas.microsoft.com/office/drawing/2014/main" id="{983F0107-BF85-42E2-9DDC-2BD866307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1876425"/>
            <a:ext cx="55864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 err="1">
                <a:solidFill>
                  <a:schemeClr val="tx2"/>
                </a:solidFill>
              </a:rPr>
              <a:t>Мисол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таҳлил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о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>
                <a:solidFill>
                  <a:schemeClr val="tx2"/>
                </a:solidFill>
              </a:rPr>
              <a:t>ирги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б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рилган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лиц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нзиялар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орасидан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танлов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тузилади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унга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кўра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ушбу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лиц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нзияларни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б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риш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билан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боғлиқ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барча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ҳужжатлар</a:t>
            </a:r>
            <a:r>
              <a:rPr lang="tr-TR" altLang="en-US" sz="1200" b="0" dirty="0">
                <a:solidFill>
                  <a:schemeClr val="tx2"/>
                </a:solidFill>
              </a:rPr>
              <a:t> (</a:t>
            </a:r>
            <a:r>
              <a:rPr lang="ru-RU" altLang="en-US" sz="1200" b="0" dirty="0">
                <a:solidFill>
                  <a:schemeClr val="tx2"/>
                </a:solidFill>
              </a:rPr>
              <a:t>лиц</a:t>
            </a:r>
            <a:r>
              <a:rPr lang="en-US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нзия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олиш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учун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тақдим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қилинган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ариза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таъсис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ҳужжатлари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ички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ру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сатномалари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бошқалар</a:t>
            </a:r>
            <a:r>
              <a:rPr lang="tr-TR" altLang="en-US" sz="1200" b="0" dirty="0">
                <a:solidFill>
                  <a:schemeClr val="tx2"/>
                </a:solidFill>
              </a:rPr>
              <a:t>) </a:t>
            </a:r>
            <a:r>
              <a:rPr lang="ru-RU" altLang="en-US" sz="1200" b="0" dirty="0" err="1">
                <a:solidFill>
                  <a:schemeClr val="tx2"/>
                </a:solidFill>
              </a:rPr>
              <a:t>сўралади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лиц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нзиялар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б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ришнинг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барча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зарурий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тартиб</a:t>
            </a:r>
            <a:r>
              <a:rPr lang="tr-TR" altLang="en-US" sz="1200" b="0" dirty="0">
                <a:solidFill>
                  <a:schemeClr val="tx2"/>
                </a:solidFill>
              </a:rPr>
              <a:t>-</a:t>
            </a:r>
            <a:r>
              <a:rPr lang="ru-RU" altLang="en-US" sz="1200" b="0" dirty="0" err="1">
                <a:solidFill>
                  <a:schemeClr val="tx2"/>
                </a:solidFill>
              </a:rPr>
              <a:t>қоидалари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қонун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ҳужжатларига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мувофиқ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амалга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оширилганлиги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т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кширилади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ru-RU" altLang="en-US" sz="1200" b="0" dirty="0">
              <a:solidFill>
                <a:schemeClr val="tx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58DB28-02D4-42E7-919E-9071A980C5FA}"/>
              </a:ext>
            </a:extLst>
          </p:cNvPr>
          <p:cNvSpPr/>
          <p:nvPr/>
        </p:nvSpPr>
        <p:spPr>
          <a:xfrm>
            <a:off x="6186488" y="3330575"/>
            <a:ext cx="5586412" cy="442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Аниқланган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қоидабузарликларга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en-US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чора</a:t>
            </a:r>
            <a:r>
              <a:rPr lang="en-US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кўриш</a:t>
            </a:r>
            <a:r>
              <a:rPr lang="en-US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жавобгарликка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тортиш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4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55306" name="TextBox 9">
            <a:extLst>
              <a:ext uri="{FF2B5EF4-FFF2-40B4-BE49-F238E27FC236}">
                <a16:creationId xmlns:a16="http://schemas.microsoft.com/office/drawing/2014/main" id="{4CE50449-038D-4DE9-AC20-292D532D6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138" y="3924300"/>
            <a:ext cx="55864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>
                <a:solidFill>
                  <a:schemeClr val="tx2"/>
                </a:solidFill>
              </a:rPr>
              <a:t>Коррупцияга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оид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ҳуқуқбузарликларни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содир этиш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тўғрисидаги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ҳар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бир</a:t>
            </a:r>
            <a:r>
              <a:rPr lang="tr-TR" altLang="en-US" sz="1200" b="0">
                <a:solidFill>
                  <a:schemeClr val="tx2"/>
                </a:solidFill>
              </a:rPr>
              <a:t> x</a:t>
            </a:r>
            <a:r>
              <a:rPr lang="ru-RU" altLang="en-US" sz="1200" b="0">
                <a:solidFill>
                  <a:schemeClr val="tx2"/>
                </a:solidFill>
              </a:rPr>
              <a:t>абар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ва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шубҳалар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давлат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органининг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масъул</a:t>
            </a:r>
            <a:r>
              <a:rPr lang="tr-TR" altLang="en-US" sz="1200" b="0">
                <a:solidFill>
                  <a:schemeClr val="tx2"/>
                </a:solidFill>
              </a:rPr>
              <a:t> x</a:t>
            </a:r>
            <a:r>
              <a:rPr lang="ru-RU" altLang="en-US" sz="1200" b="0">
                <a:solidFill>
                  <a:schemeClr val="tx2"/>
                </a:solidFill>
              </a:rPr>
              <a:t>одимлари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томонидан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асослилик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учун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кўриб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чиқилиши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к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рак</a:t>
            </a:r>
            <a:r>
              <a:rPr lang="tr-TR" altLang="en-US" sz="1200" b="0">
                <a:solidFill>
                  <a:schemeClr val="tx2"/>
                </a:solidFill>
              </a:rPr>
              <a:t>, </a:t>
            </a:r>
            <a:r>
              <a:rPr lang="ru-RU" altLang="en-US" sz="1200" b="0">
                <a:solidFill>
                  <a:schemeClr val="tx2"/>
                </a:solidFill>
              </a:rPr>
              <a:t>шундан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сўнг</a:t>
            </a:r>
            <a:r>
              <a:rPr lang="tr-TR" altLang="en-US" sz="1200" b="0">
                <a:solidFill>
                  <a:schemeClr val="tx2"/>
                </a:solidFill>
              </a:rPr>
              <a:t>, </a:t>
            </a:r>
            <a:r>
              <a:rPr lang="ru-RU" altLang="en-US" sz="1200" b="0">
                <a:solidFill>
                  <a:schemeClr val="tx2"/>
                </a:solidFill>
              </a:rPr>
              <a:t>қоида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тариқасида</a:t>
            </a:r>
            <a:r>
              <a:rPr lang="tr-TR" altLang="en-US" sz="1200" b="0">
                <a:solidFill>
                  <a:schemeClr val="tx2"/>
                </a:solidFill>
              </a:rPr>
              <a:t>, </a:t>
            </a:r>
            <a:r>
              <a:rPr lang="ru-RU" altLang="en-US" sz="1200" b="0">
                <a:solidFill>
                  <a:schemeClr val="tx2"/>
                </a:solidFill>
              </a:rPr>
              <a:t>комиссия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томонидан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ички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кшириш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ўтказилади</a:t>
            </a:r>
            <a:r>
              <a:rPr lang="tr-TR" altLang="en-US" sz="1200" b="0">
                <a:solidFill>
                  <a:schemeClr val="tx2"/>
                </a:solidFill>
              </a:rPr>
              <a:t>, </a:t>
            </a:r>
            <a:r>
              <a:rPr lang="ru-RU" altLang="en-US" sz="1200" b="0">
                <a:solidFill>
                  <a:schemeClr val="tx2"/>
                </a:solidFill>
              </a:rPr>
              <a:t>т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кшириш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натижалари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якуний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қарорни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тасдиқловчи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давлат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органи</a:t>
            </a:r>
            <a:r>
              <a:rPr lang="en-US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раҳбарига</a:t>
            </a:r>
            <a:r>
              <a:rPr lang="en-US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тақдим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uz-Cyrl-UZ" altLang="en-US" sz="1200" b="0">
                <a:solidFill>
                  <a:schemeClr val="tx2"/>
                </a:solidFill>
              </a:rPr>
              <a:t>э</a:t>
            </a:r>
            <a:r>
              <a:rPr lang="ru-RU" altLang="en-US" sz="1200" b="0">
                <a:solidFill>
                  <a:schemeClr val="tx2"/>
                </a:solidFill>
              </a:rPr>
              <a:t>тилади</a:t>
            </a:r>
            <a:r>
              <a:rPr lang="tr-TR" altLang="en-US" sz="1200" b="0">
                <a:solidFill>
                  <a:schemeClr val="tx2"/>
                </a:solidFill>
              </a:rPr>
              <a:t>. </a:t>
            </a:r>
            <a:endParaRPr lang="en-US" altLang="en-US" sz="12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>
                <a:solidFill>
                  <a:schemeClr val="tx2"/>
                </a:solidFill>
              </a:rPr>
              <a:t>Агар</a:t>
            </a:r>
            <a:r>
              <a:rPr lang="en-US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ушбу</a:t>
            </a:r>
            <a:r>
              <a:rPr lang="en-US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вазиятда</a:t>
            </a:r>
            <a:r>
              <a:rPr lang="en-US" altLang="en-US" sz="1200" b="0">
                <a:solidFill>
                  <a:schemeClr val="tx2"/>
                </a:solidFill>
              </a:rPr>
              <a:t> </a:t>
            </a:r>
            <a:r>
              <a:rPr lang="uz-Cyrl-UZ" altLang="en-US" sz="1200" b="0">
                <a:solidFill>
                  <a:schemeClr val="tx2"/>
                </a:solidFill>
              </a:rPr>
              <a:t>ж</a:t>
            </a:r>
            <a:r>
              <a:rPr lang="ru-RU" altLang="en-US" sz="1200" b="0">
                <a:solidFill>
                  <a:schemeClr val="tx2"/>
                </a:solidFill>
              </a:rPr>
              <a:t>иноят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лгилари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аниқланса</a:t>
            </a:r>
            <a:r>
              <a:rPr lang="tr-TR" altLang="en-US" sz="1200" b="0">
                <a:solidFill>
                  <a:schemeClr val="tx2"/>
                </a:solidFill>
              </a:rPr>
              <a:t>, </a:t>
            </a:r>
            <a:r>
              <a:rPr lang="ru-RU" altLang="en-US" sz="1200" b="0">
                <a:solidFill>
                  <a:schemeClr val="tx2"/>
                </a:solidFill>
              </a:rPr>
              <a:t>барча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мат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риаллар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жиноятни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ргов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қилиш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учун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дарҳол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ҳуқуқни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муҳофаза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қилиш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органларига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топширилиши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к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рак</a:t>
            </a:r>
            <a:r>
              <a:rPr lang="tr-TR" altLang="en-US" sz="1200" b="0">
                <a:solidFill>
                  <a:schemeClr val="tx2"/>
                </a:solidFill>
              </a:rPr>
              <a:t>.</a:t>
            </a:r>
            <a:endParaRPr lang="ru-RU" altLang="en-US" sz="1200" b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B8956365-B91A-4A63-A169-25AECDAF7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315913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Алоҳида</a:t>
            </a:r>
            <a:r>
              <a:rPr lang="tr-TR" altLang="en-US"/>
              <a:t> </a:t>
            </a:r>
            <a:r>
              <a:rPr lang="ru-RU" altLang="en-US"/>
              <a:t>функцияларда</a:t>
            </a:r>
            <a:r>
              <a:rPr lang="tr-TR" altLang="en-US"/>
              <a:t> </a:t>
            </a:r>
            <a:r>
              <a:rPr lang="ru-RU" altLang="en-US"/>
              <a:t>коррупцияга</a:t>
            </a:r>
            <a:r>
              <a:rPr lang="tr-TR" altLang="en-US"/>
              <a:t> </a:t>
            </a:r>
            <a:r>
              <a:rPr lang="ru-RU" altLang="en-US"/>
              <a:t>қарши</a:t>
            </a:r>
            <a:r>
              <a:rPr lang="tr-TR" altLang="en-US"/>
              <a:t> </a:t>
            </a:r>
            <a:r>
              <a:rPr lang="ru-RU" altLang="en-US"/>
              <a:t>амалга</a:t>
            </a:r>
            <a:r>
              <a:rPr lang="tr-TR" altLang="en-US"/>
              <a:t> </a:t>
            </a:r>
            <a:r>
              <a:rPr lang="ru-RU" altLang="en-US"/>
              <a:t>оширилган</a:t>
            </a:r>
            <a:r>
              <a:rPr lang="tr-TR" altLang="en-US"/>
              <a:t> </a:t>
            </a:r>
            <a:r>
              <a:rPr lang="ru-RU" altLang="en-US"/>
              <a:t>чора</a:t>
            </a:r>
            <a:r>
              <a:rPr lang="tr-TR" altLang="en-US"/>
              <a:t>-</a:t>
            </a:r>
            <a:r>
              <a:rPr lang="ru-RU" altLang="en-US"/>
              <a:t>тадбирларнинг</a:t>
            </a:r>
            <a:r>
              <a:rPr lang="tr-TR" altLang="en-US"/>
              <a:t> </a:t>
            </a:r>
            <a:r>
              <a:rPr lang="ru-RU" altLang="en-US"/>
              <a:t>умумий</a:t>
            </a:r>
            <a:r>
              <a:rPr lang="tr-TR" altLang="en-US"/>
              <a:t> </a:t>
            </a:r>
            <a:r>
              <a:rPr lang="ru-RU" altLang="en-US"/>
              <a:t>кўриниши</a:t>
            </a:r>
            <a:r>
              <a:rPr lang="tr-TR" altLang="en-US"/>
              <a:t> (1/4)</a:t>
            </a:r>
            <a:endParaRPr lang="en-US" altLang="en-US"/>
          </a:p>
        </p:txBody>
      </p:sp>
      <p:sp>
        <p:nvSpPr>
          <p:cNvPr id="56323" name="object 12">
            <a:extLst>
              <a:ext uri="{FF2B5EF4-FFF2-40B4-BE49-F238E27FC236}">
                <a16:creationId xmlns:a16="http://schemas.microsoft.com/office/drawing/2014/main" id="{50755104-AA41-4A35-B8B6-1687210E9951}"/>
              </a:ext>
            </a:extLst>
          </p:cNvPr>
          <p:cNvSpPr>
            <a:spLocks/>
          </p:cNvSpPr>
          <p:nvPr/>
        </p:nvSpPr>
        <p:spPr bwMode="auto">
          <a:xfrm>
            <a:off x="438150" y="128270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24" name="Rectangle 35">
            <a:extLst>
              <a:ext uri="{FF2B5EF4-FFF2-40B4-BE49-F238E27FC236}">
                <a16:creationId xmlns:a16="http://schemas.microsoft.com/office/drawing/2014/main" id="{3AD254EE-2F7A-49F7-8A1F-1D7ED2B57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1441450"/>
            <a:ext cx="10237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en-US" sz="1800">
                <a:solidFill>
                  <a:srgbClr val="49A9F6"/>
                </a:solidFill>
              </a:rPr>
              <a:t>X</a:t>
            </a:r>
            <a:r>
              <a:rPr lang="ru-RU" altLang="en-US" sz="1800">
                <a:solidFill>
                  <a:srgbClr val="49A9F6"/>
                </a:solidFill>
              </a:rPr>
              <a:t>арид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қилиш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функцияси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учун</a:t>
            </a:r>
            <a:r>
              <a:rPr lang="tr-TR" altLang="en-US" sz="1800">
                <a:solidFill>
                  <a:srgbClr val="49A9F6"/>
                </a:solidFill>
              </a:rPr>
              <a:t> x</a:t>
            </a:r>
            <a:r>
              <a:rPr lang="ru-RU" altLang="en-US" sz="1800">
                <a:solidFill>
                  <a:srgbClr val="49A9F6"/>
                </a:solidFill>
              </a:rPr>
              <a:t>авфларни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минималлаштириш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чораларига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мисоллар</a:t>
            </a:r>
            <a:r>
              <a:rPr lang="en-US" altLang="en-US" sz="1800">
                <a:solidFill>
                  <a:srgbClr val="49A9F6"/>
                </a:solidFill>
              </a:rPr>
              <a:t>.</a:t>
            </a:r>
            <a:endParaRPr lang="ru-RU" altLang="en-US" sz="1800">
              <a:solidFill>
                <a:srgbClr val="49A9F6"/>
              </a:solidFill>
            </a:endParaRPr>
          </a:p>
        </p:txBody>
      </p:sp>
      <p:pic>
        <p:nvPicPr>
          <p:cNvPr id="56325" name="Graphic 36">
            <a:extLst>
              <a:ext uri="{FF2B5EF4-FFF2-40B4-BE49-F238E27FC236}">
                <a16:creationId xmlns:a16="http://schemas.microsoft.com/office/drawing/2014/main" id="{5C47106D-410B-4266-B2F9-B6A1B6CCB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317625"/>
            <a:ext cx="6143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CED1F0C-F13F-4DB5-AB89-8A2D334C9550}"/>
              </a:ext>
            </a:extLst>
          </p:cNvPr>
          <p:cNvSpPr/>
          <p:nvPr/>
        </p:nvSpPr>
        <p:spPr>
          <a:xfrm>
            <a:off x="431800" y="2178050"/>
            <a:ext cx="5586413" cy="2752725"/>
          </a:xfrm>
          <a:prstGeom prst="roundRect">
            <a:avLst>
              <a:gd name="adj" fmla="val 7351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eaLnBrk="1" fontAlgn="auto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tr-TR" sz="1200" b="1" dirty="0">
                <a:solidFill>
                  <a:schemeClr val="tx2"/>
                </a:solidFill>
              </a:rPr>
              <a:t>X</a:t>
            </a:r>
            <a:r>
              <a:rPr lang="ru-RU" sz="1200" b="1" dirty="0" err="1">
                <a:solidFill>
                  <a:schemeClr val="tx2"/>
                </a:solidFill>
              </a:rPr>
              <a:t>арид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қилиш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фаолияти</a:t>
            </a:r>
            <a:r>
              <a:rPr lang="tr-TR" sz="1200" b="1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коррупция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нуқтаи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назаридан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юқори</a:t>
            </a:r>
            <a:r>
              <a:rPr lang="tr-TR" sz="1200" dirty="0">
                <a:solidFill>
                  <a:schemeClr val="tx2"/>
                </a:solidFill>
              </a:rPr>
              <a:t> x</a:t>
            </a:r>
            <a:r>
              <a:rPr lang="ru-RU" sz="1200" dirty="0" err="1">
                <a:solidFill>
                  <a:schemeClr val="tx2"/>
                </a:solidFill>
              </a:rPr>
              <a:t>авфли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функция </a:t>
            </a:r>
            <a:r>
              <a:rPr lang="ru-RU" sz="1200" dirty="0" err="1">
                <a:solidFill>
                  <a:schemeClr val="tx2"/>
                </a:solidFill>
              </a:rPr>
              <a:t>сифатида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таснифланади</a:t>
            </a:r>
            <a:r>
              <a:rPr lang="tr-TR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чунки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улар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учинчи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ша</a:t>
            </a:r>
            <a:r>
              <a:rPr lang="tr-TR" sz="1200" dirty="0">
                <a:solidFill>
                  <a:schemeClr val="tx2"/>
                </a:solidFill>
              </a:rPr>
              <a:t>x</a:t>
            </a:r>
            <a:r>
              <a:rPr lang="ru-RU" sz="1200" dirty="0" err="1">
                <a:solidFill>
                  <a:schemeClr val="tx2"/>
                </a:solidFill>
              </a:rPr>
              <a:t>слар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ўзаро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муносабатларни</a:t>
            </a:r>
            <a:r>
              <a:rPr lang="tr-TR" sz="1200" dirty="0">
                <a:solidFill>
                  <a:schemeClr val="tx2"/>
                </a:solidFill>
              </a:rPr>
              <a:t>, </a:t>
            </a:r>
            <a:r>
              <a:rPr lang="ru-RU" sz="1200" dirty="0">
                <a:solidFill>
                  <a:schemeClr val="tx2"/>
                </a:solidFill>
              </a:rPr>
              <a:t>пул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маблағларининг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айланишини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учинчи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ша</a:t>
            </a:r>
            <a:r>
              <a:rPr lang="tr-TR" sz="1200" dirty="0">
                <a:solidFill>
                  <a:schemeClr val="tx2"/>
                </a:solidFill>
              </a:rPr>
              <a:t>x</a:t>
            </a:r>
            <a:r>
              <a:rPr lang="ru-RU" sz="1200" dirty="0" err="1">
                <a:solidFill>
                  <a:schemeClr val="tx2"/>
                </a:solidFill>
              </a:rPr>
              <a:t>сларга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нисбатан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қарорлар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қабул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ичига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олади</a:t>
            </a:r>
            <a:r>
              <a:rPr lang="tr-TR" sz="1200" dirty="0">
                <a:solidFill>
                  <a:schemeClr val="tx2"/>
                </a:solidFill>
              </a:rPr>
              <a:t>.</a:t>
            </a:r>
            <a:endParaRPr lang="en-US" sz="1200" dirty="0">
              <a:solidFill>
                <a:schemeClr val="tx2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ru-RU" sz="1200" dirty="0">
                <a:solidFill>
                  <a:schemeClr val="tx2"/>
                </a:solidFill>
              </a:rPr>
              <a:t>Коррупция</a:t>
            </a:r>
            <a:r>
              <a:rPr lang="tr-TR" sz="1200" dirty="0">
                <a:solidFill>
                  <a:schemeClr val="tx2"/>
                </a:solidFill>
              </a:rPr>
              <a:t> x</a:t>
            </a:r>
            <a:r>
              <a:rPr lang="ru-RU" sz="1200" dirty="0" err="1">
                <a:solidFill>
                  <a:schemeClr val="tx2"/>
                </a:solidFill>
              </a:rPr>
              <a:t>авфи</a:t>
            </a:r>
            <a:r>
              <a:rPr lang="tr-TR" sz="1200" dirty="0">
                <a:solidFill>
                  <a:schemeClr val="tx2"/>
                </a:solidFill>
              </a:rPr>
              <a:t> x</a:t>
            </a:r>
            <a:r>
              <a:rPr lang="ru-RU" sz="1200" dirty="0" err="1">
                <a:solidFill>
                  <a:schemeClr val="tx2"/>
                </a:solidFill>
              </a:rPr>
              <a:t>аридлар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жараёнининг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 err="1">
                <a:solidFill>
                  <a:schemeClr val="tx2"/>
                </a:solidFill>
              </a:rPr>
              <a:t>ярли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барча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босқичида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мавжуд</a:t>
            </a:r>
            <a:r>
              <a:rPr lang="tr-TR" sz="1200" dirty="0">
                <a:solidFill>
                  <a:schemeClr val="tx2"/>
                </a:solidFill>
              </a:rPr>
              <a:t>. </a:t>
            </a:r>
            <a:r>
              <a:rPr lang="uz-Cyrl-UZ" sz="1200" dirty="0">
                <a:solidFill>
                  <a:schemeClr val="tx2"/>
                </a:solidFill>
              </a:rPr>
              <a:t>М</a:t>
            </a:r>
            <a:r>
              <a:rPr lang="ru-RU" sz="1200" dirty="0" err="1">
                <a:solidFill>
                  <a:schemeClr val="tx2"/>
                </a:solidFill>
              </a:rPr>
              <a:t>асалан</a:t>
            </a:r>
            <a:r>
              <a:rPr lang="tr-TR" sz="1200" dirty="0">
                <a:solidFill>
                  <a:schemeClr val="tx2"/>
                </a:solidFill>
              </a:rPr>
              <a:t>: </a:t>
            </a:r>
            <a:r>
              <a:rPr lang="uz-Cyrl-UZ" sz="1200" dirty="0">
                <a:solidFill>
                  <a:schemeClr val="tx2"/>
                </a:solidFill>
              </a:rPr>
              <a:t>э</a:t>
            </a:r>
            <a:r>
              <a:rPr lang="ru-RU" sz="1200" dirty="0" err="1">
                <a:solidFill>
                  <a:schemeClr val="tx2"/>
                </a:solidFill>
              </a:rPr>
              <a:t>ҳтиёжни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аниқлаш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бюдж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 err="1">
                <a:solidFill>
                  <a:schemeClr val="tx2"/>
                </a:solidFill>
              </a:rPr>
              <a:t>тлаштириш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босқичида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бюджетга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киритилиши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керак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ускуналарни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фақат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битта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фақат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аффиланган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етказиб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берувчидан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харид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мумкин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  <a:endParaRPr lang="en-US" sz="1200" dirty="0">
              <a:solidFill>
                <a:schemeClr val="tx2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ru-RU" sz="1200" dirty="0">
                <a:solidFill>
                  <a:schemeClr val="tx2"/>
                </a:solidFill>
              </a:rPr>
              <a:t>Т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 err="1">
                <a:solidFill>
                  <a:schemeClr val="tx2"/>
                </a:solidFill>
              </a:rPr>
              <a:t>нд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 err="1">
                <a:solidFill>
                  <a:schemeClr val="tx2"/>
                </a:solidFill>
              </a:rPr>
              <a:t>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босқичида</a:t>
            </a:r>
            <a:r>
              <a:rPr lang="tr-TR" sz="1200" dirty="0">
                <a:solidFill>
                  <a:schemeClr val="tx2"/>
                </a:solidFill>
              </a:rPr>
              <a:t> e</a:t>
            </a:r>
            <a:r>
              <a:rPr lang="ru-RU" sz="1200" dirty="0" err="1">
                <a:solidFill>
                  <a:schemeClr val="tx2"/>
                </a:solidFill>
              </a:rPr>
              <a:t>тказиб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б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 err="1">
                <a:solidFill>
                  <a:schemeClr val="tx2"/>
                </a:solidFill>
              </a:rPr>
              <a:t>рувчилар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юқори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нар</a:t>
            </a:r>
            <a:r>
              <a:rPr lang="tr-TR" sz="1200" dirty="0">
                <a:solidFill>
                  <a:schemeClr val="tx2"/>
                </a:solidFill>
              </a:rPr>
              <a:t>x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ютиш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тил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бириктиришлари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мумкин</a:t>
            </a:r>
            <a:r>
              <a:rPr lang="tr-TR" sz="1200" dirty="0">
                <a:solidFill>
                  <a:schemeClr val="tx2"/>
                </a:solidFill>
              </a:rPr>
              <a:t>;</a:t>
            </a:r>
            <a:endParaRPr lang="en-US" sz="1200" dirty="0">
              <a:solidFill>
                <a:schemeClr val="tx2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ru-RU" sz="1200" dirty="0" err="1">
                <a:solidFill>
                  <a:schemeClr val="tx2"/>
                </a:solidFill>
              </a:rPr>
              <a:t>Қабул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босқичида</a:t>
            </a:r>
            <a:r>
              <a:rPr lang="tr-TR" sz="1200" dirty="0">
                <a:solidFill>
                  <a:schemeClr val="tx2"/>
                </a:solidFill>
              </a:rPr>
              <a:t> e</a:t>
            </a:r>
            <a:r>
              <a:rPr lang="ru-RU" sz="1200" dirty="0" err="1">
                <a:solidFill>
                  <a:schemeClr val="tx2"/>
                </a:solidFill>
              </a:rPr>
              <a:t>тказиб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б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 err="1">
                <a:solidFill>
                  <a:schemeClr val="tx2"/>
                </a:solidFill>
              </a:rPr>
              <a:t>рувчи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қабул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масъул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ша</a:t>
            </a:r>
            <a:r>
              <a:rPr lang="tr-TR" sz="1200" dirty="0">
                <a:solidFill>
                  <a:schemeClr val="tx2"/>
                </a:solidFill>
              </a:rPr>
              <a:t>x</a:t>
            </a:r>
            <a:r>
              <a:rPr lang="ru-RU" sz="1200" dirty="0">
                <a:solidFill>
                  <a:schemeClr val="tx2"/>
                </a:solidFill>
              </a:rPr>
              <a:t>с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к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 err="1">
                <a:solidFill>
                  <a:schemeClr val="tx2"/>
                </a:solidFill>
              </a:rPr>
              <a:t>лишиб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мумкин</a:t>
            </a:r>
            <a:r>
              <a:rPr lang="tr-TR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шунда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масъул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ша</a:t>
            </a:r>
            <a:r>
              <a:rPr lang="tr-TR" sz="1200" dirty="0">
                <a:solidFill>
                  <a:schemeClr val="tx2"/>
                </a:solidFill>
              </a:rPr>
              <a:t>x</a:t>
            </a:r>
            <a:r>
              <a:rPr lang="ru-RU" sz="1200" dirty="0">
                <a:solidFill>
                  <a:schemeClr val="tx2"/>
                </a:solidFill>
              </a:rPr>
              <a:t>с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олинган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товарлардаги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нуқсонларни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с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 err="1">
                <a:solidFill>
                  <a:schemeClr val="tx2"/>
                </a:solidFill>
              </a:rPr>
              <a:t>змайди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ҳоказо</a:t>
            </a:r>
            <a:r>
              <a:rPr lang="tr-TR" sz="1200" dirty="0">
                <a:solidFill>
                  <a:schemeClr val="tx2"/>
                </a:solidFill>
              </a:rPr>
              <a:t>.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CDF5C7EA-56E1-40F7-94C6-3B21AA06EEAB}"/>
              </a:ext>
            </a:extLst>
          </p:cNvPr>
          <p:cNvSpPr/>
          <p:nvPr/>
        </p:nvSpPr>
        <p:spPr>
          <a:xfrm rot="5400000">
            <a:off x="5695157" y="3369469"/>
            <a:ext cx="1016000" cy="369887"/>
          </a:xfrm>
          <a:prstGeom prst="triangl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eaLnBrk="1" fontAlgn="auto" hangingPunct="1">
              <a:spcBef>
                <a:spcPts val="0"/>
              </a:spcBef>
              <a:spcAft>
                <a:spcPts val="300"/>
              </a:spcAft>
              <a:defRPr/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761E28A-F9CA-4CA6-A853-E16C5D0A5AB3}"/>
              </a:ext>
            </a:extLst>
          </p:cNvPr>
          <p:cNvSpPr/>
          <p:nvPr/>
        </p:nvSpPr>
        <p:spPr>
          <a:xfrm>
            <a:off x="6794500" y="2178050"/>
            <a:ext cx="4965700" cy="490538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                </a:t>
            </a:r>
            <a:r>
              <a:rPr lang="uz-Cyrl-UZ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   </a:t>
            </a:r>
            <a:r>
              <a:rPr lang="ru-RU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Коррупция</a:t>
            </a:r>
            <a:r>
              <a:rPr lang="tr-TR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 x</a:t>
            </a:r>
            <a:r>
              <a:rPr lang="ru-RU" sz="1400" b="1" dirty="0" err="1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атарини</a:t>
            </a:r>
            <a:r>
              <a:rPr lang="ru-RU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қандай</a:t>
            </a:r>
            <a:r>
              <a:rPr lang="tr-TR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камайтириш</a:t>
            </a:r>
            <a:r>
              <a:rPr lang="tr-TR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мумкин</a:t>
            </a:r>
            <a:r>
              <a:rPr lang="tr-TR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?</a:t>
            </a:r>
            <a:endParaRPr lang="ru-RU" sz="1400" b="1" dirty="0">
              <a:solidFill>
                <a:schemeClr val="bg1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F4F26B2-9040-45C4-B34C-152C63050F21}"/>
              </a:ext>
            </a:extLst>
          </p:cNvPr>
          <p:cNvSpPr/>
          <p:nvPr/>
        </p:nvSpPr>
        <p:spPr>
          <a:xfrm>
            <a:off x="6805613" y="2805113"/>
            <a:ext cx="4954587" cy="23748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285750" lvl="2" indent="-285750" eaLnBrk="1" fontAlgn="auto" hangingPunct="1"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solidFill>
                  <a:schemeClr val="tx2"/>
                </a:solidFill>
              </a:rPr>
              <a:t>Контраг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 err="1">
                <a:solidFill>
                  <a:schemeClr val="tx2"/>
                </a:solidFill>
              </a:rPr>
              <a:t>нтларнинг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ишончлилиги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бир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tr-TR" sz="1200" dirty="0">
                <a:solidFill>
                  <a:schemeClr val="tx2"/>
                </a:solidFill>
              </a:rPr>
              <a:t>–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бирига</a:t>
            </a:r>
            <a:r>
              <a:rPr lang="tr-TR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tr-TR" sz="1200" dirty="0">
                <a:solidFill>
                  <a:schemeClr val="tx2"/>
                </a:solidFill>
              </a:rPr>
              <a:t> x</a:t>
            </a:r>
            <a:r>
              <a:rPr lang="ru-RU" sz="1200" dirty="0" err="1">
                <a:solidFill>
                  <a:schemeClr val="tx2"/>
                </a:solidFill>
              </a:rPr>
              <a:t>изматчиларига</a:t>
            </a:r>
            <a:r>
              <a:rPr lang="tr-TR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компаниялари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тузилмаларига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uz-Cyrl-UZ" sz="1200" dirty="0">
                <a:solidFill>
                  <a:schemeClr val="tx2"/>
                </a:solidFill>
              </a:rPr>
              <a:t>аффиланганлиги текширувини </a:t>
            </a:r>
            <a:r>
              <a:rPr lang="ru-RU" sz="1200" dirty="0" err="1">
                <a:solidFill>
                  <a:schemeClr val="tx2"/>
                </a:solidFill>
              </a:rPr>
              <a:t>амалга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ошириш</a:t>
            </a:r>
            <a:r>
              <a:rPr lang="en-US" sz="1200" dirty="0">
                <a:solidFill>
                  <a:schemeClr val="tx2"/>
                </a:solidFill>
              </a:rPr>
              <a:t>;</a:t>
            </a:r>
          </a:p>
          <a:p>
            <a:pPr marL="285750" lvl="2" indent="-285750" eaLnBrk="1" fontAlgn="auto" hangingPunct="1"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tr-TR" sz="1200" dirty="0">
                <a:solidFill>
                  <a:schemeClr val="tx2"/>
                </a:solidFill>
              </a:rPr>
              <a:t>X</a:t>
            </a:r>
            <a:r>
              <a:rPr lang="ru-RU" sz="1200" dirty="0" err="1">
                <a:solidFill>
                  <a:schemeClr val="tx2"/>
                </a:solidFill>
              </a:rPr>
              <a:t>арид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қилишнинг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мумкин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бўлган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усуллари</a:t>
            </a:r>
            <a:r>
              <a:rPr lang="tr-TR" sz="1200" dirty="0">
                <a:solidFill>
                  <a:schemeClr val="tx2"/>
                </a:solidFill>
              </a:rPr>
              <a:t>, x</a:t>
            </a:r>
            <a:r>
              <a:rPr lang="ru-RU" sz="1200" dirty="0" err="1">
                <a:solidFill>
                  <a:schemeClr val="tx2"/>
                </a:solidFill>
              </a:rPr>
              <a:t>аридларни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амалга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ошириш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тартиби</a:t>
            </a:r>
            <a:r>
              <a:rPr lang="tr-TR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уларни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мувофиқлаштириш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ҳужжатлаштириш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бўйича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талабларни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бажариш</a:t>
            </a:r>
            <a:r>
              <a:rPr lang="en-US" sz="1200" dirty="0">
                <a:solidFill>
                  <a:schemeClr val="tx2"/>
                </a:solidFill>
              </a:rPr>
              <a:t>;</a:t>
            </a:r>
          </a:p>
          <a:p>
            <a:pPr marL="285750" lvl="2" indent="-285750" eaLnBrk="1" fontAlgn="auto" hangingPunct="1"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2"/>
                </a:solidFill>
              </a:rPr>
              <a:t>Пора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с</a:t>
            </a:r>
            <a:r>
              <a:rPr lang="tr-TR" sz="1200" dirty="0">
                <a:solidFill>
                  <a:schemeClr val="tx2"/>
                </a:solidFill>
              </a:rPr>
              <a:t>xe</a:t>
            </a:r>
            <a:r>
              <a:rPr lang="ru-RU" sz="1200" dirty="0" err="1">
                <a:solidFill>
                  <a:schemeClr val="tx2"/>
                </a:solidFill>
              </a:rPr>
              <a:t>маларини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аниқлаш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товарлар</a:t>
            </a:r>
            <a:r>
              <a:rPr lang="tr-TR" sz="1200" dirty="0">
                <a:solidFill>
                  <a:schemeClr val="tx2"/>
                </a:solidFill>
              </a:rPr>
              <a:t> e</a:t>
            </a:r>
            <a:r>
              <a:rPr lang="ru-RU" sz="1200" dirty="0" err="1">
                <a:solidFill>
                  <a:schemeClr val="tx2"/>
                </a:solidFill>
              </a:rPr>
              <a:t>тказиб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б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 err="1">
                <a:solidFill>
                  <a:schemeClr val="tx2"/>
                </a:solidFill>
              </a:rPr>
              <a:t>рувчиларнинг</a:t>
            </a:r>
            <a:r>
              <a:rPr lang="ru-RU" sz="1200" dirty="0">
                <a:solidFill>
                  <a:schemeClr val="tx2"/>
                </a:solidFill>
              </a:rPr>
              <a:t> нар</a:t>
            </a:r>
            <a:r>
              <a:rPr lang="tr-TR" sz="1200" dirty="0">
                <a:solidFill>
                  <a:schemeClr val="tx2"/>
                </a:solidFill>
              </a:rPr>
              <a:t>x</a:t>
            </a:r>
            <a:r>
              <a:rPr lang="ru-RU" sz="1200" dirty="0" err="1">
                <a:solidFill>
                  <a:schemeClr val="tx2"/>
                </a:solidFill>
              </a:rPr>
              <a:t>ларини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таҳлил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en-US" sz="1200" dirty="0">
                <a:solidFill>
                  <a:schemeClr val="tx2"/>
                </a:solidFill>
              </a:rPr>
              <a:t>;</a:t>
            </a:r>
          </a:p>
          <a:p>
            <a:pPr marL="285750" lvl="2" indent="-285750" eaLnBrk="1" fontAlgn="auto" hangingPunct="1"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solidFill>
                  <a:schemeClr val="tx2"/>
                </a:solidFill>
              </a:rPr>
              <a:t>Шартномани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к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 err="1">
                <a:solidFill>
                  <a:schemeClr val="tx2"/>
                </a:solidFill>
              </a:rPr>
              <a:t>лишилган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сотиб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талабига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мувофиқлигини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назорат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en-US" sz="1200" dirty="0">
                <a:solidFill>
                  <a:schemeClr val="tx2"/>
                </a:solidFill>
              </a:rPr>
              <a:t>;</a:t>
            </a:r>
          </a:p>
          <a:p>
            <a:pPr marL="285750" lvl="2" indent="-285750" eaLnBrk="1" fontAlgn="auto" hangingPunct="1"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solidFill>
                  <a:schemeClr val="tx2"/>
                </a:solidFill>
              </a:rPr>
              <a:t>Шартномаларга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коррупцияга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бўйича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моддаларни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киритиш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ҳоказо</a:t>
            </a:r>
            <a:r>
              <a:rPr lang="tr-TR" sz="1200" dirty="0">
                <a:solidFill>
                  <a:schemeClr val="tx2"/>
                </a:solidFill>
              </a:rPr>
              <a:t>.</a:t>
            </a:r>
            <a:endParaRPr lang="ru-RU" sz="1200" dirty="0">
              <a:solidFill>
                <a:schemeClr val="tx2"/>
              </a:solidFill>
            </a:endParaRPr>
          </a:p>
        </p:txBody>
      </p:sp>
      <p:pic>
        <p:nvPicPr>
          <p:cNvPr id="56330" name="Graphic 40">
            <a:extLst>
              <a:ext uri="{FF2B5EF4-FFF2-40B4-BE49-F238E27FC236}">
                <a16:creationId xmlns:a16="http://schemas.microsoft.com/office/drawing/2014/main" id="{0DEECBAC-4AA3-478D-921D-7DD632899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88" y="22288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8ECCEA-0FBE-460C-9ED9-D73E20E2B2DF}"/>
              </a:ext>
            </a:extLst>
          </p:cNvPr>
          <p:cNvSpPr/>
          <p:nvPr/>
        </p:nvSpPr>
        <p:spPr>
          <a:xfrm>
            <a:off x="438150" y="5238750"/>
            <a:ext cx="11322050" cy="1035050"/>
          </a:xfrm>
          <a:prstGeom prst="roundRect">
            <a:avLst/>
          </a:prstGeom>
          <a:gradFill>
            <a:gsLst>
              <a:gs pos="0">
                <a:srgbClr val="1BD7D3"/>
              </a:gs>
              <a:gs pos="100000">
                <a:srgbClr val="49A9F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30238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tr-TR" sz="1400" b="1" dirty="0">
                <a:solidFill>
                  <a:schemeClr val="bg1"/>
                </a:solidFill>
              </a:rPr>
              <a:t>2021-</a:t>
            </a:r>
            <a:r>
              <a:rPr lang="ru-RU" sz="1400" b="1" dirty="0" err="1">
                <a:solidFill>
                  <a:schemeClr val="bg1"/>
                </a:solidFill>
              </a:rPr>
              <a:t>йил</a:t>
            </a:r>
            <a:r>
              <a:rPr lang="tr-TR" sz="1400" b="1" dirty="0">
                <a:solidFill>
                  <a:schemeClr val="bg1"/>
                </a:solidFill>
              </a:rPr>
              <a:t> 22-</a:t>
            </a:r>
            <a:r>
              <a:rPr lang="ru-RU" sz="1400" b="1" dirty="0" err="1">
                <a:solidFill>
                  <a:schemeClr val="bg1"/>
                </a:solidFill>
              </a:rPr>
              <a:t>апр</a:t>
            </a:r>
            <a:r>
              <a:rPr lang="tr-TR" sz="1400" b="1" dirty="0">
                <a:solidFill>
                  <a:schemeClr val="bg1"/>
                </a:solidFill>
              </a:rPr>
              <a:t>e</a:t>
            </a:r>
            <a:r>
              <a:rPr lang="ru-RU" sz="1400" b="1" dirty="0" err="1">
                <a:solidFill>
                  <a:schemeClr val="bg1"/>
                </a:solidFill>
              </a:rPr>
              <a:t>лда</a:t>
            </a:r>
            <a:r>
              <a:rPr lang="tr-TR" sz="1400" b="1" dirty="0">
                <a:solidFill>
                  <a:schemeClr val="bg1"/>
                </a:solidFill>
              </a:rPr>
              <a:t> “</a:t>
            </a:r>
            <a:r>
              <a:rPr lang="ru-RU" sz="1400" b="1" dirty="0" err="1">
                <a:solidFill>
                  <a:schemeClr val="bg1"/>
                </a:solidFill>
              </a:rPr>
              <a:t>Давлат</a:t>
            </a:r>
            <a:r>
              <a:rPr lang="tr-TR" sz="1400" b="1" dirty="0">
                <a:solidFill>
                  <a:schemeClr val="bg1"/>
                </a:solidFill>
              </a:rPr>
              <a:t> x</a:t>
            </a:r>
            <a:r>
              <a:rPr lang="ru-RU" sz="1400" b="1" dirty="0" err="1">
                <a:solidFill>
                  <a:schemeClr val="bg1"/>
                </a:solidFill>
              </a:rPr>
              <a:t>аридлари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тўғрисида</a:t>
            </a:r>
            <a:r>
              <a:rPr lang="tr-TR" sz="1400" b="1" dirty="0">
                <a:solidFill>
                  <a:schemeClr val="bg1"/>
                </a:solidFill>
              </a:rPr>
              <a:t>”</a:t>
            </a:r>
            <a:r>
              <a:rPr lang="ru-RU" sz="1400" b="1" dirty="0" err="1">
                <a:solidFill>
                  <a:schemeClr val="bg1"/>
                </a:solidFill>
              </a:rPr>
              <a:t>ги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Ўзб</a:t>
            </a:r>
            <a:r>
              <a:rPr lang="en-US" sz="1400" b="1" dirty="0">
                <a:solidFill>
                  <a:schemeClr val="bg1"/>
                </a:solidFill>
              </a:rPr>
              <a:t>e</a:t>
            </a:r>
            <a:r>
              <a:rPr lang="ru-RU" sz="1400" b="1" dirty="0" err="1">
                <a:solidFill>
                  <a:schemeClr val="bg1"/>
                </a:solidFill>
              </a:rPr>
              <a:t>кистон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Р</a:t>
            </a:r>
            <a:r>
              <a:rPr lang="en-US" sz="1400" b="1" dirty="0">
                <a:solidFill>
                  <a:schemeClr val="bg1"/>
                </a:solidFill>
              </a:rPr>
              <a:t>e</a:t>
            </a:r>
            <a:r>
              <a:rPr lang="ru-RU" sz="1400" b="1" dirty="0" err="1">
                <a:solidFill>
                  <a:schemeClr val="bg1"/>
                </a:solidFill>
              </a:rPr>
              <a:t>спубликасининг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tr-TR" sz="1400" b="1" dirty="0">
                <a:solidFill>
                  <a:schemeClr val="bg1"/>
                </a:solidFill>
              </a:rPr>
              <a:t>684-</a:t>
            </a:r>
            <a:r>
              <a:rPr lang="ru-RU" sz="1400" b="1" dirty="0" err="1">
                <a:solidFill>
                  <a:schemeClr val="bg1"/>
                </a:solidFill>
              </a:rPr>
              <a:t>сонли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Қонуни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қабул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қилинган</a:t>
            </a:r>
            <a:r>
              <a:rPr lang="tr-TR" sz="1400" b="1" dirty="0">
                <a:solidFill>
                  <a:schemeClr val="bg1"/>
                </a:solidFill>
              </a:rPr>
              <a:t>. </a:t>
            </a:r>
            <a:r>
              <a:rPr lang="ru-RU" sz="1400" b="1" dirty="0">
                <a:solidFill>
                  <a:schemeClr val="bg1"/>
                </a:solidFill>
              </a:rPr>
              <a:t>Ушбу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қонуннинг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tr-TR" sz="1400" b="1" dirty="0">
                <a:solidFill>
                  <a:schemeClr val="bg1"/>
                </a:solidFill>
              </a:rPr>
              <a:t>13-</a:t>
            </a:r>
            <a:r>
              <a:rPr lang="ru-RU" sz="1400" b="1" dirty="0" err="1">
                <a:solidFill>
                  <a:schemeClr val="bg1"/>
                </a:solidFill>
              </a:rPr>
              <a:t>моддасида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коррупцияга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йўл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қўйилмаслиги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тамойили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б</a:t>
            </a:r>
            <a:r>
              <a:rPr lang="tr-TR" sz="1400" b="1" dirty="0">
                <a:solidFill>
                  <a:schemeClr val="bg1"/>
                </a:solidFill>
              </a:rPr>
              <a:t>e</a:t>
            </a:r>
            <a:r>
              <a:rPr lang="ru-RU" sz="1400" b="1" dirty="0" err="1">
                <a:solidFill>
                  <a:schemeClr val="bg1"/>
                </a:solidFill>
              </a:rPr>
              <a:t>лгиланган</a:t>
            </a:r>
            <a:r>
              <a:rPr lang="tr-TR" sz="1400" b="1" dirty="0">
                <a:solidFill>
                  <a:schemeClr val="bg1"/>
                </a:solidFill>
              </a:rPr>
              <a:t>; 14-</a:t>
            </a:r>
            <a:r>
              <a:rPr lang="ru-RU" sz="1400" b="1" dirty="0" err="1">
                <a:solidFill>
                  <a:schemeClr val="bg1"/>
                </a:solidFill>
              </a:rPr>
              <a:t>моддасида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қайд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uz-Cyrl-UZ" sz="1400" b="1" dirty="0">
                <a:solidFill>
                  <a:schemeClr val="bg1"/>
                </a:solidFill>
              </a:rPr>
              <a:t>э</a:t>
            </a:r>
            <a:r>
              <a:rPr lang="ru-RU" sz="1400" b="1" dirty="0" err="1">
                <a:solidFill>
                  <a:schemeClr val="bg1"/>
                </a:solidFill>
              </a:rPr>
              <a:t>тилишича</a:t>
            </a:r>
            <a:r>
              <a:rPr lang="tr-TR" sz="1400" b="1" dirty="0">
                <a:solidFill>
                  <a:schemeClr val="bg1"/>
                </a:solidFill>
              </a:rPr>
              <a:t>, x</a:t>
            </a:r>
            <a:r>
              <a:rPr lang="ru-RU" sz="1400" b="1" dirty="0" err="1">
                <a:solidFill>
                  <a:schemeClr val="bg1"/>
                </a:solidFill>
              </a:rPr>
              <a:t>аридлар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жараёнида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иштирок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uz-Cyrl-UZ" sz="1400" b="1" dirty="0">
                <a:solidFill>
                  <a:schemeClr val="bg1"/>
                </a:solidFill>
              </a:rPr>
              <a:t>э</a:t>
            </a:r>
            <a:r>
              <a:rPr lang="ru-RU" sz="1400" b="1" dirty="0" err="1">
                <a:solidFill>
                  <a:schemeClr val="bg1"/>
                </a:solidFill>
              </a:rPr>
              <a:t>тувчи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мансабдор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ша</a:t>
            </a:r>
            <a:r>
              <a:rPr lang="tr-TR" sz="1400" b="1" dirty="0">
                <a:solidFill>
                  <a:schemeClr val="bg1"/>
                </a:solidFill>
              </a:rPr>
              <a:t>x</a:t>
            </a:r>
            <a:r>
              <a:rPr lang="ru-RU" sz="1400" b="1" dirty="0" err="1">
                <a:solidFill>
                  <a:schemeClr val="bg1"/>
                </a:solidFill>
              </a:rPr>
              <a:t>слар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б</a:t>
            </a:r>
            <a:r>
              <a:rPr lang="tr-TR" sz="1400" b="1" dirty="0">
                <a:solidFill>
                  <a:schemeClr val="bg1"/>
                </a:solidFill>
              </a:rPr>
              <a:t>e</a:t>
            </a:r>
            <a:r>
              <a:rPr lang="ru-RU" sz="1400" b="1" dirty="0" err="1">
                <a:solidFill>
                  <a:schemeClr val="bg1"/>
                </a:solidFill>
              </a:rPr>
              <a:t>восита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ёки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билвосита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уларнинг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иштирокида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давлат</a:t>
            </a:r>
            <a:r>
              <a:rPr lang="tr-TR" sz="1400" b="1" dirty="0">
                <a:solidFill>
                  <a:schemeClr val="bg1"/>
                </a:solidFill>
              </a:rPr>
              <a:t> x</a:t>
            </a:r>
            <a:r>
              <a:rPr lang="ru-RU" sz="1400" b="1" dirty="0" err="1">
                <a:solidFill>
                  <a:schemeClr val="bg1"/>
                </a:solidFill>
              </a:rPr>
              <a:t>аридлари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тўғрисида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тузилган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битим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натижаси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бўладиган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ҳар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қандай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ша</a:t>
            </a:r>
            <a:r>
              <a:rPr lang="tr-TR" sz="1400" b="1" dirty="0">
                <a:solidFill>
                  <a:schemeClr val="bg1"/>
                </a:solidFill>
              </a:rPr>
              <a:t>x</a:t>
            </a:r>
            <a:r>
              <a:rPr lang="ru-RU" sz="1400" b="1" dirty="0" err="1">
                <a:solidFill>
                  <a:schemeClr val="bg1"/>
                </a:solidFill>
              </a:rPr>
              <a:t>сий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манфаат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олиш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ҳуқуқига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uz-Cyrl-UZ" sz="1400" b="1" dirty="0">
                <a:solidFill>
                  <a:schemeClr val="bg1"/>
                </a:solidFill>
              </a:rPr>
              <a:t>э</a:t>
            </a:r>
            <a:r>
              <a:rPr lang="ru-RU" sz="1400" b="1" dirty="0">
                <a:solidFill>
                  <a:schemeClr val="bg1"/>
                </a:solidFill>
              </a:rPr>
              <a:t>га</a:t>
            </a:r>
            <a:r>
              <a:rPr lang="tr-TR" sz="1400" b="1" dirty="0">
                <a:solidFill>
                  <a:schemeClr val="bg1"/>
                </a:solidFill>
              </a:rPr>
              <a:t>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56332" name="Picture 5">
            <a:extLst>
              <a:ext uri="{FF2B5EF4-FFF2-40B4-BE49-F238E27FC236}">
                <a16:creationId xmlns:a16="http://schemas.microsoft.com/office/drawing/2014/main" id="{C4FCCEA7-2F8D-41C6-BAE4-0C4888934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5340350"/>
            <a:ext cx="601662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7D454E71-70CE-41B0-BB46-B524850A1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Алоҳида</a:t>
            </a:r>
            <a:r>
              <a:rPr lang="tr-TR" altLang="en-US"/>
              <a:t> </a:t>
            </a:r>
            <a:r>
              <a:rPr lang="ru-RU" altLang="en-US"/>
              <a:t>функцияларда</a:t>
            </a:r>
            <a:r>
              <a:rPr lang="tr-TR" altLang="en-US"/>
              <a:t> </a:t>
            </a:r>
            <a:r>
              <a:rPr lang="ru-RU" altLang="en-US"/>
              <a:t>коррупцияга</a:t>
            </a:r>
            <a:r>
              <a:rPr lang="tr-TR" altLang="en-US"/>
              <a:t> </a:t>
            </a:r>
            <a:r>
              <a:rPr lang="ru-RU" altLang="en-US"/>
              <a:t>қарши</a:t>
            </a:r>
            <a:r>
              <a:rPr lang="tr-TR" altLang="en-US"/>
              <a:t> </a:t>
            </a:r>
            <a:r>
              <a:rPr lang="ru-RU" altLang="en-US"/>
              <a:t>амалга</a:t>
            </a:r>
            <a:r>
              <a:rPr lang="tr-TR" altLang="en-US"/>
              <a:t> </a:t>
            </a:r>
            <a:r>
              <a:rPr lang="ru-RU" altLang="en-US"/>
              <a:t>оширилган</a:t>
            </a:r>
            <a:r>
              <a:rPr lang="tr-TR" altLang="en-US"/>
              <a:t> </a:t>
            </a:r>
            <a:r>
              <a:rPr lang="ru-RU" altLang="en-US"/>
              <a:t>чора</a:t>
            </a:r>
            <a:r>
              <a:rPr lang="tr-TR" altLang="en-US"/>
              <a:t>-</a:t>
            </a:r>
            <a:r>
              <a:rPr lang="ru-RU" altLang="en-US"/>
              <a:t>тадбирларнинг</a:t>
            </a:r>
            <a:r>
              <a:rPr lang="tr-TR" altLang="en-US"/>
              <a:t> </a:t>
            </a:r>
            <a:r>
              <a:rPr lang="ru-RU" altLang="en-US"/>
              <a:t>умумий</a:t>
            </a:r>
            <a:r>
              <a:rPr lang="tr-TR" altLang="en-US"/>
              <a:t> </a:t>
            </a:r>
            <a:r>
              <a:rPr lang="ru-RU" altLang="en-US"/>
              <a:t>кўриниши</a:t>
            </a:r>
            <a:r>
              <a:rPr lang="en-US" altLang="en-US"/>
              <a:t> (2/4)</a:t>
            </a:r>
          </a:p>
        </p:txBody>
      </p:sp>
      <p:sp>
        <p:nvSpPr>
          <p:cNvPr id="57347" name="object 12">
            <a:extLst>
              <a:ext uri="{FF2B5EF4-FFF2-40B4-BE49-F238E27FC236}">
                <a16:creationId xmlns:a16="http://schemas.microsoft.com/office/drawing/2014/main" id="{72F632A5-AFD7-49BC-9FA8-B340604C60C8}"/>
              </a:ext>
            </a:extLst>
          </p:cNvPr>
          <p:cNvSpPr>
            <a:spLocks/>
          </p:cNvSpPr>
          <p:nvPr/>
        </p:nvSpPr>
        <p:spPr bwMode="auto">
          <a:xfrm>
            <a:off x="438150" y="128270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48" name="Rectangle 33">
            <a:extLst>
              <a:ext uri="{FF2B5EF4-FFF2-40B4-BE49-F238E27FC236}">
                <a16:creationId xmlns:a16="http://schemas.microsoft.com/office/drawing/2014/main" id="{4A4A919F-1D30-42C8-9AAD-7CDBAEF13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1441450"/>
            <a:ext cx="10237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 dirty="0" err="1">
                <a:solidFill>
                  <a:srgbClr val="49A9F6"/>
                </a:solidFill>
              </a:rPr>
              <a:t>Ишга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қабул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қилиш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функцияси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учун</a:t>
            </a:r>
            <a:r>
              <a:rPr lang="tr-TR" altLang="en-US" sz="1800" dirty="0">
                <a:solidFill>
                  <a:srgbClr val="49A9F6"/>
                </a:solidFill>
              </a:rPr>
              <a:t> x</a:t>
            </a:r>
            <a:r>
              <a:rPr lang="ru-RU" altLang="en-US" sz="1800" dirty="0" err="1">
                <a:solidFill>
                  <a:srgbClr val="49A9F6"/>
                </a:solidFill>
              </a:rPr>
              <a:t>атарларни</a:t>
            </a:r>
            <a:r>
              <a:rPr lang="ru-RU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минималлаштириш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чора</a:t>
            </a:r>
            <a:r>
              <a:rPr lang="tr-TR" altLang="en-US" sz="1800" dirty="0">
                <a:solidFill>
                  <a:srgbClr val="49A9F6"/>
                </a:solidFill>
              </a:rPr>
              <a:t>-</a:t>
            </a:r>
            <a:r>
              <a:rPr lang="ru-RU" altLang="en-US" sz="1800" dirty="0" err="1">
                <a:solidFill>
                  <a:srgbClr val="49A9F6"/>
                </a:solidFill>
              </a:rPr>
              <a:t>тадбирларига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мисоллар</a:t>
            </a:r>
            <a:r>
              <a:rPr lang="tr-TR" altLang="en-US" sz="1800" dirty="0">
                <a:solidFill>
                  <a:srgbClr val="49A9F6"/>
                </a:solidFill>
              </a:rPr>
              <a:t>.</a:t>
            </a:r>
            <a:endParaRPr lang="ru-RU" altLang="en-US" sz="1800" dirty="0">
              <a:solidFill>
                <a:srgbClr val="49A9F6"/>
              </a:solidFill>
            </a:endParaRPr>
          </a:p>
        </p:txBody>
      </p:sp>
      <p:pic>
        <p:nvPicPr>
          <p:cNvPr id="57349" name="Graphic 34">
            <a:extLst>
              <a:ext uri="{FF2B5EF4-FFF2-40B4-BE49-F238E27FC236}">
                <a16:creationId xmlns:a16="http://schemas.microsoft.com/office/drawing/2014/main" id="{485AB481-D626-4AE2-A8F3-FC91409B3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317625"/>
            <a:ext cx="6143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F477D8B-D244-4CCF-9C80-F502DC9E8B61}"/>
              </a:ext>
            </a:extLst>
          </p:cNvPr>
          <p:cNvSpPr/>
          <p:nvPr/>
        </p:nvSpPr>
        <p:spPr>
          <a:xfrm>
            <a:off x="431800" y="2178050"/>
            <a:ext cx="5586413" cy="2752725"/>
          </a:xfrm>
          <a:prstGeom prst="roundRect">
            <a:avLst>
              <a:gd name="adj" fmla="val 7351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tx2"/>
                </a:solidFill>
              </a:rPr>
              <a:t>Ишга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қабул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қилиш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қуйидаги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коррупция</a:t>
            </a:r>
            <a:r>
              <a:rPr lang="tr-TR" sz="1400" b="1" dirty="0">
                <a:solidFill>
                  <a:schemeClr val="tx2"/>
                </a:solidFill>
              </a:rPr>
              <a:t> x</a:t>
            </a:r>
            <a:r>
              <a:rPr lang="ru-RU" sz="1400" b="1" dirty="0" err="1">
                <a:solidFill>
                  <a:schemeClr val="tx2"/>
                </a:solidFill>
              </a:rPr>
              <a:t>атарини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ўз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ичига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олиши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мумкин</a:t>
            </a:r>
            <a:r>
              <a:rPr lang="tr-TR" sz="1400" b="1" dirty="0">
                <a:solidFill>
                  <a:schemeClr val="tx2"/>
                </a:solidFill>
              </a:rPr>
              <a:t>:</a:t>
            </a:r>
            <a:endParaRPr lang="en-US" sz="1400" b="1" dirty="0">
              <a:solidFill>
                <a:schemeClr val="tx2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2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 err="1">
                <a:solidFill>
                  <a:schemeClr val="tx2"/>
                </a:solidFill>
              </a:rPr>
              <a:t>Номзоднинг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унинг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қариндошларининг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давлат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органлари</a:t>
            </a:r>
            <a:r>
              <a:rPr lang="tr-TR" sz="1400" dirty="0">
                <a:solidFill>
                  <a:schemeClr val="tx2"/>
                </a:solidFill>
              </a:rPr>
              <a:t> x</a:t>
            </a:r>
            <a:r>
              <a:rPr lang="ru-RU" sz="1400" dirty="0" err="1">
                <a:solidFill>
                  <a:schemeClr val="tx2"/>
                </a:solidFill>
              </a:rPr>
              <a:t>одимлари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билан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манфаатлар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тўқнашуви</a:t>
            </a:r>
            <a:r>
              <a:rPr lang="tr-TR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оилавий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алоқалари</a:t>
            </a:r>
            <a:r>
              <a:rPr lang="tr-TR" sz="1400" dirty="0">
                <a:solidFill>
                  <a:schemeClr val="tx2"/>
                </a:solidFill>
              </a:rPr>
              <a:t>;</a:t>
            </a:r>
            <a:endParaRPr lang="en-US" sz="1400" dirty="0">
              <a:solidFill>
                <a:schemeClr val="tx2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 err="1">
                <a:solidFill>
                  <a:schemeClr val="tx2"/>
                </a:solidFill>
              </a:rPr>
              <a:t>Номзоднинг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ишончсизлиги</a:t>
            </a:r>
            <a:r>
              <a:rPr lang="tr-TR" sz="1400" dirty="0">
                <a:solidFill>
                  <a:schemeClr val="tx2"/>
                </a:solidFill>
              </a:rPr>
              <a:t> (</a:t>
            </a:r>
            <a:r>
              <a:rPr lang="ru-RU" sz="1400" dirty="0" err="1">
                <a:solidFill>
                  <a:schemeClr val="tx2"/>
                </a:solidFill>
              </a:rPr>
              <a:t>унинг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оид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ҳуқуқбузарликларда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бошқа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ноқонуний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ҳаракатларда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иштирок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этиши</a:t>
            </a:r>
            <a:r>
              <a:rPr lang="tr-TR" sz="1400" dirty="0">
                <a:solidFill>
                  <a:schemeClr val="tx2"/>
                </a:solidFill>
              </a:rPr>
              <a:t>, </a:t>
            </a:r>
            <a:r>
              <a:rPr lang="ru-RU" sz="1400" dirty="0">
                <a:solidFill>
                  <a:schemeClr val="tx2"/>
                </a:solidFill>
              </a:rPr>
              <a:t>б</a:t>
            </a:r>
            <a:r>
              <a:rPr lang="tr-TR" sz="1400" dirty="0">
                <a:solidFill>
                  <a:schemeClr val="tx2"/>
                </a:solidFill>
              </a:rPr>
              <a:t>e</a:t>
            </a:r>
            <a:r>
              <a:rPr lang="ru-RU" sz="1400" dirty="0" err="1">
                <a:solidFill>
                  <a:schemeClr val="tx2"/>
                </a:solidFill>
              </a:rPr>
              <a:t>парволиги</a:t>
            </a:r>
            <a:r>
              <a:rPr lang="tr-TR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касбий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маҳоратининг</a:t>
            </a:r>
            <a:r>
              <a:rPr lang="tr-TR" sz="1400" dirty="0">
                <a:solidFill>
                  <a:schemeClr val="tx2"/>
                </a:solidFill>
              </a:rPr>
              <a:t> e</a:t>
            </a:r>
            <a:r>
              <a:rPr lang="ru-RU" sz="1400" dirty="0" err="1">
                <a:solidFill>
                  <a:schemeClr val="tx2"/>
                </a:solidFill>
              </a:rPr>
              <a:t>тишмаслиги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бошқалар</a:t>
            </a:r>
            <a:r>
              <a:rPr lang="tr-TR" sz="1400" dirty="0">
                <a:solidFill>
                  <a:schemeClr val="tx2"/>
                </a:solidFill>
              </a:rPr>
              <a:t>);</a:t>
            </a:r>
            <a:endParaRPr lang="en-US" sz="1400" dirty="0">
              <a:solidFill>
                <a:schemeClr val="tx2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/>
                </a:solidFill>
              </a:rPr>
              <a:t>Пот</a:t>
            </a:r>
            <a:r>
              <a:rPr lang="tr-TR" sz="1400" dirty="0">
                <a:solidFill>
                  <a:schemeClr val="tx2"/>
                </a:solidFill>
              </a:rPr>
              <a:t>e</a:t>
            </a:r>
            <a:r>
              <a:rPr lang="ru-RU" sz="1400" dirty="0" err="1">
                <a:solidFill>
                  <a:schemeClr val="tx2"/>
                </a:solidFill>
              </a:rPr>
              <a:t>нциал</a:t>
            </a:r>
            <a:r>
              <a:rPr lang="tr-TR" sz="1400" dirty="0">
                <a:solidFill>
                  <a:schemeClr val="tx2"/>
                </a:solidFill>
              </a:rPr>
              <a:t> x</a:t>
            </a:r>
            <a:r>
              <a:rPr lang="ru-RU" sz="1400" dirty="0" err="1">
                <a:solidFill>
                  <a:schemeClr val="tx2"/>
                </a:solidFill>
              </a:rPr>
              <a:t>одимнинг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малакаси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унинг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лавозими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ўртасидаги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номувофиқлик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бошқалар</a:t>
            </a:r>
            <a:r>
              <a:rPr lang="tr-TR" sz="1400" dirty="0">
                <a:solidFill>
                  <a:schemeClr val="tx2"/>
                </a:solidFill>
              </a:rPr>
              <a:t>.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58A6099A-0899-4E76-AAC7-5760E7E913DD}"/>
              </a:ext>
            </a:extLst>
          </p:cNvPr>
          <p:cNvSpPr/>
          <p:nvPr/>
        </p:nvSpPr>
        <p:spPr>
          <a:xfrm rot="5400000">
            <a:off x="5695157" y="3369469"/>
            <a:ext cx="1016000" cy="369887"/>
          </a:xfrm>
          <a:prstGeom prst="triangl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eaLnBrk="1" fontAlgn="auto" hangingPunct="1">
              <a:spcBef>
                <a:spcPts val="0"/>
              </a:spcBef>
              <a:spcAft>
                <a:spcPts val="300"/>
              </a:spcAft>
              <a:defRPr/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99CEE31-5263-4762-9ACE-8B51EF5C7DCF}"/>
              </a:ext>
            </a:extLst>
          </p:cNvPr>
          <p:cNvSpPr/>
          <p:nvPr/>
        </p:nvSpPr>
        <p:spPr>
          <a:xfrm>
            <a:off x="6794500" y="2178050"/>
            <a:ext cx="4965700" cy="490538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                     </a:t>
            </a:r>
            <a:r>
              <a:rPr lang="ru-RU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Коррупция</a:t>
            </a:r>
            <a:r>
              <a:rPr lang="tr-TR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 x</a:t>
            </a:r>
            <a:r>
              <a:rPr lang="ru-RU" sz="1400" b="1" dirty="0" err="1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авфини</a:t>
            </a:r>
            <a:r>
              <a:rPr lang="tr-TR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қандай</a:t>
            </a:r>
            <a:r>
              <a:rPr lang="tr-TR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камайтириш</a:t>
            </a:r>
            <a:r>
              <a:rPr lang="tr-TR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мумкин</a:t>
            </a:r>
            <a:r>
              <a:rPr lang="tr-TR" sz="1400" b="1" dirty="0">
                <a:solidFill>
                  <a:schemeClr val="bg1"/>
                </a:solidFill>
                <a:latin typeface="+mj-lt"/>
                <a:ea typeface="Golos Text" panose="020B0503020202020204" pitchFamily="34" charset="0"/>
              </a:rPr>
              <a:t>?</a:t>
            </a:r>
            <a:endParaRPr lang="ru-RU" sz="1400" b="1" dirty="0">
              <a:solidFill>
                <a:schemeClr val="bg1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B3E32DF-B332-4398-A5D8-BB1DB59EE3A2}"/>
              </a:ext>
            </a:extLst>
          </p:cNvPr>
          <p:cNvSpPr/>
          <p:nvPr/>
        </p:nvSpPr>
        <p:spPr>
          <a:xfrm>
            <a:off x="6805613" y="2805113"/>
            <a:ext cx="4954587" cy="2262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285750" lvl="2" indent="-285750" eaLnBrk="1" fontAlgn="auto" hangingPunct="1"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solidFill>
                  <a:schemeClr val="tx2"/>
                </a:solidFill>
              </a:rPr>
              <a:t>Номзодни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т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 err="1">
                <a:solidFill>
                  <a:schemeClr val="tx2"/>
                </a:solidFill>
              </a:rPr>
              <a:t>гишли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т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 err="1">
                <a:solidFill>
                  <a:schemeClr val="tx2"/>
                </a:solidFill>
              </a:rPr>
              <a:t>кширувдан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ўтказиш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tr-TR" sz="1200" dirty="0">
                <a:solidFill>
                  <a:schemeClr val="tx2"/>
                </a:solidFill>
              </a:rPr>
              <a:t> x</a:t>
            </a:r>
            <a:r>
              <a:rPr lang="ru-RU" sz="1200" dirty="0" err="1">
                <a:solidFill>
                  <a:schemeClr val="tx2"/>
                </a:solidFill>
              </a:rPr>
              <a:t>усусий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компаниялар</a:t>
            </a:r>
            <a:r>
              <a:rPr lang="tr-TR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tr-TR" sz="1200" dirty="0">
                <a:solidFill>
                  <a:schemeClr val="tx2"/>
                </a:solidFill>
              </a:rPr>
              <a:t> x</a:t>
            </a:r>
            <a:r>
              <a:rPr lang="ru-RU" sz="1200" dirty="0" err="1">
                <a:solidFill>
                  <a:schemeClr val="tx2"/>
                </a:solidFill>
              </a:rPr>
              <a:t>изматчилари</a:t>
            </a:r>
            <a:r>
              <a:rPr lang="tr-TR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компаниялари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тузилмалари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алоқаларини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назорат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қилишни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амалга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ошириш</a:t>
            </a:r>
            <a:r>
              <a:rPr lang="tr-TR" sz="1200" dirty="0">
                <a:solidFill>
                  <a:schemeClr val="tx2"/>
                </a:solidFill>
              </a:rPr>
              <a:t>.</a:t>
            </a:r>
            <a:endParaRPr lang="en-US" sz="1200" dirty="0">
              <a:solidFill>
                <a:schemeClr val="tx2"/>
              </a:solidFill>
            </a:endParaRPr>
          </a:p>
          <a:p>
            <a:pPr marL="285750" lvl="2" indent="-285750" eaLnBrk="1" fontAlgn="auto" hangingPunct="1"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solidFill>
                  <a:schemeClr val="tx2"/>
                </a:solidFill>
              </a:rPr>
              <a:t>Шаффоф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лавозим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тавсифларини</a:t>
            </a:r>
            <a:r>
              <a:rPr lang="tr-TR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бонуслар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uz-Cyrl-UZ" sz="1200" dirty="0">
                <a:solidFill>
                  <a:schemeClr val="tx2"/>
                </a:solidFill>
              </a:rPr>
              <a:t>лавозимда </a:t>
            </a:r>
            <a:r>
              <a:rPr lang="ru-RU" sz="1200" dirty="0" err="1">
                <a:solidFill>
                  <a:schemeClr val="tx2"/>
                </a:solidFill>
              </a:rPr>
              <a:t>кўтарилишлар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бўйича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қоидалар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ўрнатиш</a:t>
            </a:r>
            <a:r>
              <a:rPr lang="tr-TR" sz="1200" dirty="0">
                <a:solidFill>
                  <a:schemeClr val="tx2"/>
                </a:solidFill>
              </a:rPr>
              <a:t>.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</a:p>
          <a:p>
            <a:pPr marL="285750" lvl="2" indent="-285750" eaLnBrk="1" fontAlgn="auto" hangingPunct="1"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solidFill>
                  <a:schemeClr val="tx2"/>
                </a:solidFill>
              </a:rPr>
              <a:t>Шаффоф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объ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 err="1">
                <a:solidFill>
                  <a:schemeClr val="tx2"/>
                </a:solidFill>
              </a:rPr>
              <a:t>ктив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en-US" sz="1200" dirty="0">
                <a:solidFill>
                  <a:schemeClr val="tx2"/>
                </a:solidFill>
              </a:rPr>
              <a:t>KPI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тизимининг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мавжудлиги</a:t>
            </a:r>
            <a:r>
              <a:rPr lang="tr-TR" sz="1200" dirty="0">
                <a:solidFill>
                  <a:schemeClr val="tx2"/>
                </a:solidFill>
              </a:rPr>
              <a:t>.</a:t>
            </a:r>
            <a:endParaRPr lang="en-US" sz="1200" dirty="0">
              <a:solidFill>
                <a:schemeClr val="tx2"/>
              </a:solidFill>
            </a:endParaRPr>
          </a:p>
          <a:p>
            <a:pPr marL="285750" lvl="2" indent="-285750" eaLnBrk="1" fontAlgn="auto" hangingPunct="1"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2"/>
                </a:solidFill>
              </a:rPr>
              <a:t>М</a:t>
            </a:r>
            <a:r>
              <a:rPr lang="tr-TR" sz="1200" dirty="0">
                <a:solidFill>
                  <a:schemeClr val="tx2"/>
                </a:solidFill>
              </a:rPr>
              <a:t>e</a:t>
            </a:r>
            <a:r>
              <a:rPr lang="ru-RU" sz="1200" dirty="0" err="1">
                <a:solidFill>
                  <a:schemeClr val="tx2"/>
                </a:solidFill>
              </a:rPr>
              <a:t>ҳнат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шартномаларига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коррупцияга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қоидаларни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киритиш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tr-TR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бошқалар</a:t>
            </a:r>
            <a:r>
              <a:rPr lang="tr-TR" sz="1200" dirty="0">
                <a:solidFill>
                  <a:schemeClr val="tx2"/>
                </a:solidFill>
              </a:rPr>
              <a:t>.</a:t>
            </a:r>
            <a:endParaRPr lang="ru-RU" sz="1200" dirty="0">
              <a:solidFill>
                <a:schemeClr val="tx2"/>
              </a:solidFill>
            </a:endParaRPr>
          </a:p>
        </p:txBody>
      </p:sp>
      <p:pic>
        <p:nvPicPr>
          <p:cNvPr id="57354" name="Graphic 39">
            <a:extLst>
              <a:ext uri="{FF2B5EF4-FFF2-40B4-BE49-F238E27FC236}">
                <a16:creationId xmlns:a16="http://schemas.microsoft.com/office/drawing/2014/main" id="{A715A245-E261-4068-A2F7-9CBCA9830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88" y="22288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F8A2F1E-FEA5-4989-8500-A1B777284CE6}"/>
              </a:ext>
            </a:extLst>
          </p:cNvPr>
          <p:cNvSpPr/>
          <p:nvPr/>
        </p:nvSpPr>
        <p:spPr>
          <a:xfrm>
            <a:off x="438150" y="5238750"/>
            <a:ext cx="11322050" cy="1035050"/>
          </a:xfrm>
          <a:prstGeom prst="roundRect">
            <a:avLst/>
          </a:prstGeom>
          <a:gradFill>
            <a:gsLst>
              <a:gs pos="0">
                <a:srgbClr val="1BD7D3"/>
              </a:gs>
              <a:gs pos="100000">
                <a:srgbClr val="49A9F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r>
              <a:rPr lang="ru-RU" sz="1400" b="1" dirty="0" err="1">
                <a:solidFill>
                  <a:schemeClr val="bg1"/>
                </a:solidFill>
              </a:rPr>
              <a:t>Ўзб</a:t>
            </a:r>
            <a:r>
              <a:rPr lang="tr-TR" sz="1400" b="1" dirty="0">
                <a:solidFill>
                  <a:schemeClr val="bg1"/>
                </a:solidFill>
              </a:rPr>
              <a:t>e</a:t>
            </a:r>
            <a:r>
              <a:rPr lang="ru-RU" sz="1400" b="1" dirty="0" err="1">
                <a:solidFill>
                  <a:schemeClr val="bg1"/>
                </a:solidFill>
              </a:rPr>
              <a:t>кистонда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бўш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иш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ўринларини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эълон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қилиш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ва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лавозимларга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номзодлардан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ҳужжатларни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қабул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қилиш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жараёнлари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автоматлаштирилган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ва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АРГОС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портали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ор</a:t>
            </a:r>
            <a:r>
              <a:rPr lang="uz-Cyrl-UZ" sz="1400" b="1" dirty="0">
                <a:solidFill>
                  <a:schemeClr val="bg1"/>
                </a:solidFill>
              </a:rPr>
              <a:t>қали </a:t>
            </a:r>
            <a:r>
              <a:rPr lang="ru-RU" sz="1400" b="1" dirty="0" err="1">
                <a:solidFill>
                  <a:schemeClr val="bg1"/>
                </a:solidFill>
              </a:rPr>
              <a:t>амалга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оширилади</a:t>
            </a:r>
            <a:r>
              <a:rPr lang="tr-TR" sz="1400" b="1" dirty="0">
                <a:solidFill>
                  <a:schemeClr val="bg1"/>
                </a:solidFill>
              </a:rPr>
              <a:t>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57356" name="Picture 41">
            <a:extLst>
              <a:ext uri="{FF2B5EF4-FFF2-40B4-BE49-F238E27FC236}">
                <a16:creationId xmlns:a16="http://schemas.microsoft.com/office/drawing/2014/main" id="{1636BD8F-9571-4B6A-B2E4-85A415767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5461000"/>
            <a:ext cx="601662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2352E6A7-8847-4860-AC45-94A8C68E3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Алоҳида</a:t>
            </a:r>
            <a:r>
              <a:rPr lang="tr-TR" altLang="en-US"/>
              <a:t> </a:t>
            </a:r>
            <a:r>
              <a:rPr lang="ru-RU" altLang="en-US"/>
              <a:t>функцияларда</a:t>
            </a:r>
            <a:r>
              <a:rPr lang="tr-TR" altLang="en-US"/>
              <a:t> </a:t>
            </a:r>
            <a:r>
              <a:rPr lang="ru-RU" altLang="en-US"/>
              <a:t>коррупцияга</a:t>
            </a:r>
            <a:r>
              <a:rPr lang="tr-TR" altLang="en-US"/>
              <a:t> </a:t>
            </a:r>
            <a:r>
              <a:rPr lang="ru-RU" altLang="en-US"/>
              <a:t>қарши</a:t>
            </a:r>
            <a:r>
              <a:rPr lang="tr-TR" altLang="en-US"/>
              <a:t> </a:t>
            </a:r>
            <a:r>
              <a:rPr lang="ru-RU" altLang="en-US"/>
              <a:t>амалга</a:t>
            </a:r>
            <a:r>
              <a:rPr lang="tr-TR" altLang="en-US"/>
              <a:t> </a:t>
            </a:r>
            <a:r>
              <a:rPr lang="ru-RU" altLang="en-US"/>
              <a:t>оширилган</a:t>
            </a:r>
            <a:r>
              <a:rPr lang="tr-TR" altLang="en-US"/>
              <a:t> </a:t>
            </a:r>
            <a:r>
              <a:rPr lang="ru-RU" altLang="en-US"/>
              <a:t>чора</a:t>
            </a:r>
            <a:r>
              <a:rPr lang="tr-TR" altLang="en-US"/>
              <a:t>-</a:t>
            </a:r>
            <a:r>
              <a:rPr lang="ru-RU" altLang="en-US"/>
              <a:t>тадбирларнинг</a:t>
            </a:r>
            <a:r>
              <a:rPr lang="tr-TR" altLang="en-US"/>
              <a:t> </a:t>
            </a:r>
            <a:r>
              <a:rPr lang="ru-RU" altLang="en-US"/>
              <a:t>умумий</a:t>
            </a:r>
            <a:r>
              <a:rPr lang="tr-TR" altLang="en-US"/>
              <a:t> </a:t>
            </a:r>
            <a:r>
              <a:rPr lang="ru-RU" altLang="en-US"/>
              <a:t>кўриниши</a:t>
            </a:r>
            <a:r>
              <a:rPr lang="en-US" altLang="en-US"/>
              <a:t> (3/4)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CA67BCB-F3A8-44E1-8987-82E2B6C59DA2}"/>
              </a:ext>
            </a:extLst>
          </p:cNvPr>
          <p:cNvSpPr/>
          <p:nvPr/>
        </p:nvSpPr>
        <p:spPr>
          <a:xfrm>
            <a:off x="425450" y="1231900"/>
            <a:ext cx="11317288" cy="442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органи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фаолиятида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коррупцияга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сус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назоратни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ишлаб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чиқиш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амалга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ошириш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4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pic>
        <p:nvPicPr>
          <p:cNvPr id="58372" name="Picture 10">
            <a:extLst>
              <a:ext uri="{FF2B5EF4-FFF2-40B4-BE49-F238E27FC236}">
                <a16:creationId xmlns:a16="http://schemas.microsoft.com/office/drawing/2014/main" id="{80D59AE7-D814-4F60-B610-4EA04082E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1811338"/>
            <a:ext cx="177165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11">
            <a:extLst>
              <a:ext uri="{FF2B5EF4-FFF2-40B4-BE49-F238E27FC236}">
                <a16:creationId xmlns:a16="http://schemas.microsoft.com/office/drawing/2014/main" id="{3685AF7F-9299-4A82-91FD-020B17D27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901825"/>
            <a:ext cx="293846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321D2F-0495-4DBA-A09C-D5BBAFD4E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013" y="2290763"/>
            <a:ext cx="3908425" cy="436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7FC915-CD06-4BF7-89A7-262EBF838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1638" y="2220913"/>
            <a:ext cx="2533650" cy="76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16BF9206-54F8-4CFE-8325-41BE5D676404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8547100" y="2982913"/>
            <a:ext cx="2011363" cy="306387"/>
          </a:xfrm>
          <a:prstGeom prst="bentConnector2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7" name="TextBox 17">
            <a:extLst>
              <a:ext uri="{FF2B5EF4-FFF2-40B4-BE49-F238E27FC236}">
                <a16:creationId xmlns:a16="http://schemas.microsoft.com/office/drawing/2014/main" id="{FDDEAA31-FB41-4D85-9F47-3AC42D64A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2655888"/>
            <a:ext cx="436245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b="0" dirty="0" err="1">
                <a:solidFill>
                  <a:schemeClr val="tx2"/>
                </a:solidFill>
              </a:rPr>
              <a:t>Масалан</a:t>
            </a:r>
            <a:r>
              <a:rPr lang="tr-TR" altLang="en-US" b="0" dirty="0">
                <a:solidFill>
                  <a:schemeClr val="tx2"/>
                </a:solidFill>
              </a:rPr>
              <a:t>, </a:t>
            </a:r>
            <a:r>
              <a:rPr lang="uz-Cyrl-UZ" altLang="en-US" b="0" dirty="0">
                <a:solidFill>
                  <a:schemeClr val="tx2"/>
                </a:solidFill>
              </a:rPr>
              <a:t>Ў</a:t>
            </a:r>
            <a:r>
              <a:rPr lang="ru-RU" altLang="en-US" b="0" dirty="0" err="1">
                <a:solidFill>
                  <a:schemeClr val="tx2"/>
                </a:solidFill>
              </a:rPr>
              <a:t>зб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кистон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Қурилиш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вазирлиги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томонидан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қурилиш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ташкилотларининг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эл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ктрон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р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йтинги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эл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ктрон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савдо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тизими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жорий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э</a:t>
            </a:r>
            <a:r>
              <a:rPr lang="ru-RU" altLang="en-US" b="0" dirty="0" err="1">
                <a:solidFill>
                  <a:schemeClr val="tx2"/>
                </a:solidFill>
              </a:rPr>
              <a:t>тилган</a:t>
            </a:r>
            <a:r>
              <a:rPr lang="tr-TR" altLang="en-US" b="0" dirty="0">
                <a:solidFill>
                  <a:schemeClr val="tx2"/>
                </a:solidFill>
              </a:rPr>
              <a:t>.</a:t>
            </a:r>
            <a:endParaRPr lang="en-US" altLang="en-US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b="0" dirty="0">
                <a:solidFill>
                  <a:schemeClr val="tx2"/>
                </a:solidFill>
              </a:rPr>
              <a:t>Р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йтинг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турли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давлат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маълумотлар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базалари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р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гистрларида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мавжуд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бўлган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маълумотлар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асосида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автоматик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равишда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тузилади</a:t>
            </a:r>
            <a:r>
              <a:rPr lang="tr-TR" altLang="en-US" b="0" dirty="0">
                <a:solidFill>
                  <a:schemeClr val="tx2"/>
                </a:solidFill>
              </a:rPr>
              <a:t>.</a:t>
            </a:r>
            <a:endParaRPr lang="en-US" altLang="en-US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b="0" dirty="0" err="1">
                <a:solidFill>
                  <a:schemeClr val="tx2"/>
                </a:solidFill>
              </a:rPr>
              <a:t>Сўнгра</a:t>
            </a:r>
            <a:r>
              <a:rPr lang="tr-TR" altLang="en-US" b="0" dirty="0">
                <a:solidFill>
                  <a:schemeClr val="tx2"/>
                </a:solidFill>
              </a:rPr>
              <a:t>, </a:t>
            </a:r>
            <a:r>
              <a:rPr lang="ru-RU" altLang="en-US" b="0" dirty="0">
                <a:solidFill>
                  <a:schemeClr val="tx2"/>
                </a:solidFill>
              </a:rPr>
              <a:t>т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нд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>
                <a:solidFill>
                  <a:schemeClr val="tx2"/>
                </a:solidFill>
              </a:rPr>
              <a:t>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давомида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иштирокчиларнинг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р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йтинги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таклифлари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ма</a:t>
            </a:r>
            <a:r>
              <a:rPr lang="tr-TR" altLang="en-US" b="0" dirty="0">
                <a:solidFill>
                  <a:schemeClr val="tx2"/>
                </a:solidFill>
              </a:rPr>
              <a:t>x</a:t>
            </a:r>
            <a:r>
              <a:rPr lang="ru-RU" altLang="en-US" b="0" dirty="0" err="1">
                <a:solidFill>
                  <a:schemeClr val="tx2"/>
                </a:solidFill>
              </a:rPr>
              <a:t>сус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формула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ёрдамида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автоматик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тарзда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баҳоланади</a:t>
            </a:r>
            <a:r>
              <a:rPr lang="tr-TR" altLang="en-US" b="0" dirty="0">
                <a:solidFill>
                  <a:schemeClr val="tx2"/>
                </a:solidFill>
              </a:rPr>
              <a:t>. </a:t>
            </a:r>
            <a:endParaRPr lang="en-US" altLang="en-US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b="0" dirty="0">
                <a:solidFill>
                  <a:schemeClr val="tx2"/>
                </a:solidFill>
              </a:rPr>
              <a:t>Шу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билан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бирга</a:t>
            </a:r>
            <a:r>
              <a:rPr lang="tr-TR" altLang="en-US" b="0" dirty="0">
                <a:solidFill>
                  <a:schemeClr val="tx2"/>
                </a:solidFill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</a:rPr>
              <a:t>буюртмачи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томонидан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кўрсатилган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паст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р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йтингга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э</a:t>
            </a:r>
            <a:r>
              <a:rPr lang="ru-RU" altLang="en-US" b="0" dirty="0">
                <a:solidFill>
                  <a:schemeClr val="tx2"/>
                </a:solidFill>
              </a:rPr>
              <a:t>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компаниялар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т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нд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рга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қўйилмайди</a:t>
            </a:r>
            <a:r>
              <a:rPr lang="tr-TR" altLang="en-US" b="0" dirty="0">
                <a:solidFill>
                  <a:schemeClr val="tx2"/>
                </a:solidFill>
              </a:rPr>
              <a:t>.</a:t>
            </a:r>
            <a:endParaRPr lang="en-US" altLang="en-US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b="0" dirty="0" err="1">
                <a:solidFill>
                  <a:schemeClr val="tx2"/>
                </a:solidFill>
              </a:rPr>
              <a:t>Бу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en-US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са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ўз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навбатида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т</a:t>
            </a:r>
            <a:r>
              <a:rPr lang="en-US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нд</a:t>
            </a:r>
            <a:r>
              <a:rPr lang="en-US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рдан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ўтиш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учун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пора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б</a:t>
            </a:r>
            <a:r>
              <a:rPr lang="en-US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радиган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ташкилотларнинг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коррупция</a:t>
            </a:r>
            <a:r>
              <a:rPr lang="tr-TR" altLang="en-US" b="0" dirty="0">
                <a:solidFill>
                  <a:schemeClr val="tx2"/>
                </a:solidFill>
              </a:rPr>
              <a:t> x</a:t>
            </a:r>
            <a:r>
              <a:rPr lang="ru-RU" altLang="en-US" b="0" dirty="0" err="1">
                <a:solidFill>
                  <a:schemeClr val="tx2"/>
                </a:solidFill>
              </a:rPr>
              <a:t>авфини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камайтиради</a:t>
            </a:r>
            <a:r>
              <a:rPr lang="en-US" altLang="en-US" b="0" dirty="0">
                <a:solidFill>
                  <a:schemeClr val="tx2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4E586C05-994C-4289-8488-89E7EC208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Алоҳида</a:t>
            </a:r>
            <a:r>
              <a:rPr lang="tr-TR" altLang="en-US"/>
              <a:t> </a:t>
            </a:r>
            <a:r>
              <a:rPr lang="ru-RU" altLang="en-US"/>
              <a:t>функцияларда</a:t>
            </a:r>
            <a:r>
              <a:rPr lang="tr-TR" altLang="en-US"/>
              <a:t> </a:t>
            </a:r>
            <a:r>
              <a:rPr lang="ru-RU" altLang="en-US"/>
              <a:t>коррупцияга</a:t>
            </a:r>
            <a:r>
              <a:rPr lang="tr-TR" altLang="en-US"/>
              <a:t> </a:t>
            </a:r>
            <a:r>
              <a:rPr lang="ru-RU" altLang="en-US"/>
              <a:t>қарши</a:t>
            </a:r>
            <a:r>
              <a:rPr lang="tr-TR" altLang="en-US"/>
              <a:t> </a:t>
            </a:r>
            <a:r>
              <a:rPr lang="ru-RU" altLang="en-US"/>
              <a:t>амалга</a:t>
            </a:r>
            <a:r>
              <a:rPr lang="tr-TR" altLang="en-US"/>
              <a:t> </a:t>
            </a:r>
            <a:r>
              <a:rPr lang="ru-RU" altLang="en-US"/>
              <a:t>оширилган</a:t>
            </a:r>
            <a:r>
              <a:rPr lang="tr-TR" altLang="en-US"/>
              <a:t> </a:t>
            </a:r>
            <a:r>
              <a:rPr lang="ru-RU" altLang="en-US"/>
              <a:t>чора</a:t>
            </a:r>
            <a:r>
              <a:rPr lang="tr-TR" altLang="en-US"/>
              <a:t>-</a:t>
            </a:r>
            <a:r>
              <a:rPr lang="ru-RU" altLang="en-US"/>
              <a:t>тадбирларнинг</a:t>
            </a:r>
            <a:r>
              <a:rPr lang="tr-TR" altLang="en-US"/>
              <a:t> </a:t>
            </a:r>
            <a:r>
              <a:rPr lang="ru-RU" altLang="en-US"/>
              <a:t>умумий</a:t>
            </a:r>
            <a:r>
              <a:rPr lang="tr-TR" altLang="en-US"/>
              <a:t> </a:t>
            </a:r>
            <a:r>
              <a:rPr lang="ru-RU" altLang="en-US"/>
              <a:t>кўриниши</a:t>
            </a:r>
            <a:r>
              <a:rPr lang="en-US" altLang="en-US"/>
              <a:t> (4/4)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527060-236A-432A-B599-6067CD1FBCD8}"/>
              </a:ext>
            </a:extLst>
          </p:cNvPr>
          <p:cNvSpPr/>
          <p:nvPr/>
        </p:nvSpPr>
        <p:spPr>
          <a:xfrm>
            <a:off x="425450" y="1231900"/>
            <a:ext cx="11317288" cy="442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органлари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фаолиятида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коррупцияга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сус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назоратни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ишлаб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чиқиш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амалга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ошириш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4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pic>
        <p:nvPicPr>
          <p:cNvPr id="59396" name="Picture 2">
            <a:extLst>
              <a:ext uri="{FF2B5EF4-FFF2-40B4-BE49-F238E27FC236}">
                <a16:creationId xmlns:a16="http://schemas.microsoft.com/office/drawing/2014/main" id="{A39016BE-F324-4CB4-B535-884F277FA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855788"/>
            <a:ext cx="468788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Box 14">
            <a:extLst>
              <a:ext uri="{FF2B5EF4-FFF2-40B4-BE49-F238E27FC236}">
                <a16:creationId xmlns:a16="http://schemas.microsoft.com/office/drawing/2014/main" id="{F754CD53-BA82-4480-A2DA-4F123B7FE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2814638"/>
            <a:ext cx="5418138" cy="357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ru-RU" altLang="en-US" b="0" dirty="0" err="1">
                <a:solidFill>
                  <a:schemeClr val="tx2"/>
                </a:solidFill>
              </a:rPr>
              <a:t>Бўш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турган</a:t>
            </a:r>
            <a:r>
              <a:rPr lang="tr-TR" altLang="en-US" b="0" dirty="0">
                <a:solidFill>
                  <a:schemeClr val="tx2"/>
                </a:solidFill>
              </a:rPr>
              <a:t> e</a:t>
            </a:r>
            <a:r>
              <a:rPr lang="ru-RU" altLang="en-US" b="0" dirty="0">
                <a:solidFill>
                  <a:schemeClr val="tx2"/>
                </a:solidFill>
              </a:rPr>
              <a:t>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участкаларини</a:t>
            </a:r>
            <a:r>
              <a:rPr lang="tr-TR" altLang="en-US" b="0" dirty="0">
                <a:solidFill>
                  <a:schemeClr val="tx2"/>
                </a:solidFill>
              </a:rPr>
              <a:t> “</a:t>
            </a:r>
            <a:r>
              <a:rPr lang="en-US" b="0" dirty="0" err="1">
                <a:solidFill>
                  <a:schemeClr val="tx2"/>
                </a:solidFill>
              </a:rPr>
              <a:t>Yerelektron</a:t>
            </a:r>
            <a:r>
              <a:rPr lang="tr-TR" altLang="en-US" b="0" dirty="0">
                <a:solidFill>
                  <a:schemeClr val="tx2"/>
                </a:solidFill>
              </a:rPr>
              <a:t>” </a:t>
            </a:r>
            <a:r>
              <a:rPr lang="ru-RU" altLang="en-US" b="0" dirty="0" err="1">
                <a:solidFill>
                  <a:schemeClr val="tx2"/>
                </a:solidFill>
              </a:rPr>
              <a:t>тизимидан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фойдаланган</a:t>
            </a:r>
            <a:r>
              <a:rPr lang="ru-RU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ҳолда</a:t>
            </a:r>
            <a:r>
              <a:rPr lang="ru-RU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фуқаролар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кор</a:t>
            </a:r>
            <a:r>
              <a:rPr lang="tr-TR" altLang="en-US" b="0" dirty="0">
                <a:solidFill>
                  <a:schemeClr val="tx2"/>
                </a:solidFill>
              </a:rPr>
              <a:t>x</a:t>
            </a:r>
            <a:r>
              <a:rPr lang="ru-RU" altLang="en-US" b="0" dirty="0" err="1">
                <a:solidFill>
                  <a:schemeClr val="tx2"/>
                </a:solidFill>
              </a:rPr>
              <a:t>оналарга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сотилишида</a:t>
            </a:r>
            <a:r>
              <a:rPr lang="ru-RU" altLang="en-US" b="0" dirty="0">
                <a:solidFill>
                  <a:schemeClr val="tx2"/>
                </a:solidFill>
              </a:rPr>
              <a:t> коррупция</a:t>
            </a:r>
            <a:r>
              <a:rPr lang="tr-TR" altLang="en-US" b="0" dirty="0">
                <a:solidFill>
                  <a:schemeClr val="tx2"/>
                </a:solidFill>
              </a:rPr>
              <a:t> x</a:t>
            </a:r>
            <a:r>
              <a:rPr lang="ru-RU" altLang="en-US" b="0" dirty="0" err="1">
                <a:solidFill>
                  <a:schemeClr val="tx2"/>
                </a:solidFill>
              </a:rPr>
              <a:t>авфи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с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зиларли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даражада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камайтирилади</a:t>
            </a:r>
            <a:r>
              <a:rPr lang="ru-RU" altLang="en-US" b="0" dirty="0">
                <a:solidFill>
                  <a:schemeClr val="tx2"/>
                </a:solidFill>
              </a:rPr>
              <a:t>.</a:t>
            </a:r>
            <a:endParaRPr lang="en-US" altLang="en-US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b="0" dirty="0">
                <a:solidFill>
                  <a:schemeClr val="tx2"/>
                </a:solidFill>
              </a:rPr>
              <a:t>Барча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б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>
                <a:solidFill>
                  <a:schemeClr val="tx2"/>
                </a:solidFill>
              </a:rPr>
              <a:t>пул</a:t>
            </a:r>
            <a:r>
              <a:rPr lang="tr-TR" altLang="en-US" b="0" dirty="0">
                <a:solidFill>
                  <a:schemeClr val="tx2"/>
                </a:solidFill>
              </a:rPr>
              <a:t> e</a:t>
            </a:r>
            <a:r>
              <a:rPr lang="ru-RU" altLang="en-US" b="0" dirty="0">
                <a:solidFill>
                  <a:schemeClr val="tx2"/>
                </a:solidFill>
              </a:rPr>
              <a:t>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участкалари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Кадастр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аг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нтлиги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томонидан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тизимда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рўй</a:t>
            </a:r>
            <a:r>
              <a:rPr lang="tr-TR" altLang="en-US" b="0" dirty="0">
                <a:solidFill>
                  <a:schemeClr val="tx2"/>
                </a:solidFill>
              </a:rPr>
              <a:t>x</a:t>
            </a:r>
            <a:r>
              <a:rPr lang="ru-RU" altLang="en-US" b="0" dirty="0" err="1">
                <a:solidFill>
                  <a:schemeClr val="tx2"/>
                </a:solidFill>
              </a:rPr>
              <a:t>атга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олинади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ким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ошди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савдосига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қўйилади</a:t>
            </a:r>
            <a:r>
              <a:rPr lang="tr-TR" altLang="en-US" b="0" dirty="0">
                <a:solidFill>
                  <a:schemeClr val="tx2"/>
                </a:solidFill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</a:rPr>
              <a:t>шундан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сўнг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платформада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рўй</a:t>
            </a:r>
            <a:r>
              <a:rPr lang="tr-TR" altLang="en-US" b="0" dirty="0">
                <a:solidFill>
                  <a:schemeClr val="tx2"/>
                </a:solidFill>
              </a:rPr>
              <a:t>x</a:t>
            </a:r>
            <a:r>
              <a:rPr lang="ru-RU" altLang="en-US" b="0" dirty="0" err="1">
                <a:solidFill>
                  <a:schemeClr val="tx2"/>
                </a:solidFill>
              </a:rPr>
              <a:t>атдан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ўтган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ҳар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бир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киши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de-DE" altLang="en-US" b="0" dirty="0">
                <a:solidFill>
                  <a:schemeClr val="tx2"/>
                </a:solidFill>
              </a:rPr>
              <a:t>ONE-ID</a:t>
            </a:r>
            <a:r>
              <a:rPr lang="ru-RU" altLang="en-US" b="0" dirty="0">
                <a:solidFill>
                  <a:schemeClr val="tx2"/>
                </a:solidFill>
              </a:rPr>
              <a:t>дан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фойдаланган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ҳолда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аукционда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қатнашиши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мумкин</a:t>
            </a:r>
            <a:r>
              <a:rPr lang="tr-TR" altLang="en-US" b="0" dirty="0">
                <a:solidFill>
                  <a:schemeClr val="tx2"/>
                </a:solidFill>
              </a:rPr>
              <a:t>.</a:t>
            </a:r>
            <a:endParaRPr lang="en-US" altLang="en-US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b="0" dirty="0" err="1">
                <a:solidFill>
                  <a:schemeClr val="tx2"/>
                </a:solidFill>
              </a:rPr>
              <a:t>Шунингд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>
                <a:solidFill>
                  <a:schemeClr val="tx2"/>
                </a:solidFill>
              </a:rPr>
              <a:t>к</a:t>
            </a:r>
            <a:r>
              <a:rPr lang="tr-TR" altLang="en-US" b="0" dirty="0">
                <a:solidFill>
                  <a:schemeClr val="tx2"/>
                </a:solidFill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</a:rPr>
              <a:t>кор</a:t>
            </a:r>
            <a:r>
              <a:rPr lang="tr-TR" altLang="en-US" b="0" dirty="0">
                <a:solidFill>
                  <a:schemeClr val="tx2"/>
                </a:solidFill>
              </a:rPr>
              <a:t>x</a:t>
            </a:r>
            <a:r>
              <a:rPr lang="ru-RU" altLang="en-US" b="0" dirty="0" err="1">
                <a:solidFill>
                  <a:schemeClr val="tx2"/>
                </a:solidFill>
              </a:rPr>
              <a:t>оналар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фуқаролар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бўш</a:t>
            </a:r>
            <a:r>
              <a:rPr lang="tr-TR" altLang="en-US" b="0" dirty="0">
                <a:solidFill>
                  <a:schemeClr val="tx2"/>
                </a:solidFill>
              </a:rPr>
              <a:t> e</a:t>
            </a:r>
            <a:r>
              <a:rPr lang="ru-RU" altLang="en-US" b="0" dirty="0">
                <a:solidFill>
                  <a:schemeClr val="tx2"/>
                </a:solidFill>
              </a:rPr>
              <a:t>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участкалари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тўғрисидаги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маълумотларни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мустақил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равишда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қўшишлари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мумкин</a:t>
            </a:r>
            <a:r>
              <a:rPr lang="tr-TR" altLang="en-US" b="0" dirty="0">
                <a:solidFill>
                  <a:schemeClr val="tx2"/>
                </a:solidFill>
              </a:rPr>
              <a:t>, </a:t>
            </a:r>
            <a:r>
              <a:rPr lang="ru-RU" altLang="en-US" b="0" dirty="0">
                <a:solidFill>
                  <a:schemeClr val="tx2"/>
                </a:solidFill>
              </a:rPr>
              <a:t>т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кширилгандан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сўнг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бундай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участкалар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ҳам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порталга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жойлаштирилади</a:t>
            </a:r>
            <a:r>
              <a:rPr lang="tr-TR" altLang="en-US" b="0" dirty="0">
                <a:solidFill>
                  <a:schemeClr val="tx2"/>
                </a:solidFill>
              </a:rPr>
              <a:t>.</a:t>
            </a:r>
            <a:endParaRPr lang="en-US" altLang="en-US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en-US" b="0" dirty="0">
                <a:solidFill>
                  <a:schemeClr val="tx2"/>
                </a:solidFill>
              </a:rPr>
              <a:t>“</a:t>
            </a:r>
            <a:r>
              <a:rPr lang="en-US" b="0" dirty="0" err="1">
                <a:solidFill>
                  <a:schemeClr val="tx2"/>
                </a:solidFill>
              </a:rPr>
              <a:t>Yerelektron</a:t>
            </a:r>
            <a:r>
              <a:rPr lang="tr-TR" altLang="en-US" b="0" dirty="0">
                <a:solidFill>
                  <a:schemeClr val="tx2"/>
                </a:solidFill>
              </a:rPr>
              <a:t>” </a:t>
            </a:r>
            <a:r>
              <a:rPr lang="ru-RU" altLang="en-US" b="0" dirty="0" err="1">
                <a:solidFill>
                  <a:schemeClr val="tx2"/>
                </a:solidFill>
              </a:rPr>
              <a:t>ёрдамида</a:t>
            </a:r>
            <a:r>
              <a:rPr lang="tr-TR" altLang="en-US" b="0" dirty="0">
                <a:solidFill>
                  <a:schemeClr val="tx2"/>
                </a:solidFill>
              </a:rPr>
              <a:t> e</a:t>
            </a:r>
            <a:r>
              <a:rPr lang="ru-RU" altLang="en-US" b="0" dirty="0">
                <a:solidFill>
                  <a:schemeClr val="tx2"/>
                </a:solidFill>
              </a:rPr>
              <a:t>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участкаларини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ажратишни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мувофиқлаштирувчи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ша</a:t>
            </a:r>
            <a:r>
              <a:rPr lang="tr-TR" altLang="en-US" b="0" dirty="0">
                <a:solidFill>
                  <a:schemeClr val="tx2"/>
                </a:solidFill>
              </a:rPr>
              <a:t>x</a:t>
            </a:r>
            <a:r>
              <a:rPr lang="ru-RU" altLang="en-US" b="0" dirty="0" err="1">
                <a:solidFill>
                  <a:schemeClr val="tx2"/>
                </a:solidFill>
              </a:rPr>
              <a:t>слар</a:t>
            </a:r>
            <a:r>
              <a:rPr lang="tr-TR" altLang="en-US" b="0" dirty="0">
                <a:solidFill>
                  <a:schemeClr val="tx2"/>
                </a:solidFill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</a:rPr>
              <a:t>маҳаллий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ҳокимликлар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бошқа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давлат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органлари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томонидан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пора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олиш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билан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боғлиқ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хатарлар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камаяди</a:t>
            </a:r>
            <a:r>
              <a:rPr lang="tr-TR" altLang="en-US" b="0" dirty="0">
                <a:solidFill>
                  <a:schemeClr val="tx2"/>
                </a:solidFill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</a:rPr>
              <a:t>чунки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бу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тартиблар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эл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ктрон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шаклда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амалга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оширилиб</a:t>
            </a:r>
            <a:r>
              <a:rPr lang="tr-TR" altLang="en-US" b="0" dirty="0">
                <a:solidFill>
                  <a:schemeClr val="tx2"/>
                </a:solidFill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</a:rPr>
              <a:t>қайд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э</a:t>
            </a:r>
            <a:r>
              <a:rPr lang="ru-RU" altLang="en-US" b="0" dirty="0" err="1">
                <a:solidFill>
                  <a:schemeClr val="tx2"/>
                </a:solidFill>
              </a:rPr>
              <a:t>тилади</a:t>
            </a:r>
            <a:r>
              <a:rPr lang="tr-TR" altLang="en-US" b="0" dirty="0">
                <a:solidFill>
                  <a:schemeClr val="tx2"/>
                </a:solidFill>
              </a:rPr>
              <a:t>.</a:t>
            </a:r>
            <a:endParaRPr lang="ru-RU" altLang="en-US" b="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FC938-B014-4572-BF7E-05DA836D6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963" y="1938338"/>
            <a:ext cx="5418137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1B13E3-37CD-49A0-A011-646A4A3FE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013" y="3300413"/>
            <a:ext cx="3709987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2">
            <a:extLst>
              <a:ext uri="{FF2B5EF4-FFF2-40B4-BE49-F238E27FC236}">
                <a16:creationId xmlns:a16="http://schemas.microsoft.com/office/drawing/2014/main" id="{5860D299-B7D3-4244-994F-FF2A1CFFB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50" y="438150"/>
            <a:ext cx="5918200" cy="1522413"/>
          </a:xfrm>
        </p:spPr>
        <p:txBody>
          <a:bodyPr/>
          <a:lstStyle/>
          <a:p>
            <a:pPr eaLnBrk="1" hangingPunct="1"/>
            <a:r>
              <a:rPr lang="tr-TR" altLang="en-US" dirty="0"/>
              <a:t>X</a:t>
            </a:r>
            <a:r>
              <a:rPr lang="ru-RU" altLang="en-US" dirty="0" err="1"/>
              <a:t>алқаро</a:t>
            </a:r>
            <a:r>
              <a:rPr lang="tr-TR" altLang="en-US" dirty="0"/>
              <a:t> </a:t>
            </a:r>
            <a:r>
              <a:rPr lang="ru-RU" altLang="en-US" dirty="0" err="1"/>
              <a:t>амалиётни</a:t>
            </a:r>
            <a:r>
              <a:rPr lang="tr-TR" altLang="en-US" dirty="0"/>
              <a:t> </a:t>
            </a:r>
            <a:r>
              <a:rPr lang="ru-RU" altLang="en-US" dirty="0" err="1"/>
              <a:t>кўриб</a:t>
            </a:r>
            <a:r>
              <a:rPr lang="tr-TR" altLang="en-US" dirty="0"/>
              <a:t> </a:t>
            </a:r>
            <a:r>
              <a:rPr lang="ru-RU" altLang="en-US" dirty="0" err="1"/>
              <a:t>чиқиш</a:t>
            </a:r>
            <a:endParaRPr lang="en-US" altLang="en-US" dirty="0"/>
          </a:p>
        </p:txBody>
      </p:sp>
      <p:sp>
        <p:nvSpPr>
          <p:cNvPr id="60419" name="Title 1">
            <a:extLst>
              <a:ext uri="{FF2B5EF4-FFF2-40B4-BE49-F238E27FC236}">
                <a16:creationId xmlns:a16="http://schemas.microsoft.com/office/drawing/2014/main" id="{66F5551E-83C3-4944-A7BC-678CDB0D292A}"/>
              </a:ext>
            </a:extLst>
          </p:cNvPr>
          <p:cNvSpPr txBox="1">
            <a:spLocks/>
          </p:cNvSpPr>
          <p:nvPr/>
        </p:nvSpPr>
        <p:spPr bwMode="auto">
          <a:xfrm>
            <a:off x="350838" y="5224463"/>
            <a:ext cx="20193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9600">
                <a:solidFill>
                  <a:srgbClr val="1BD7D3"/>
                </a:solidFill>
                <a:latin typeface="Arial Black" panose="020B0A04020102020204" pitchFamily="34" charset="0"/>
              </a:rPr>
              <a:t>5.</a:t>
            </a:r>
            <a:endParaRPr lang="en-US" altLang="en-US" sz="960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DB895A0F-A9E0-425A-BD69-03122FF7A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50" y="438150"/>
            <a:ext cx="5536645" cy="15224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dirty="0" err="1"/>
              <a:t>Давлат</a:t>
            </a:r>
            <a:r>
              <a:rPr lang="tr-TR" sz="3600" dirty="0"/>
              <a:t> </a:t>
            </a:r>
            <a:r>
              <a:rPr lang="ru-RU" sz="3600" dirty="0" err="1"/>
              <a:t>органлари</a:t>
            </a:r>
            <a:r>
              <a:rPr lang="tr-TR" sz="3600" dirty="0"/>
              <a:t> </a:t>
            </a:r>
            <a:r>
              <a:rPr lang="ru-RU" sz="3600" dirty="0" err="1"/>
              <a:t>фаолиятида</a:t>
            </a:r>
            <a:r>
              <a:rPr lang="tr-TR" sz="3600" dirty="0"/>
              <a:t> </a:t>
            </a:r>
            <a:r>
              <a:rPr lang="ru-RU" sz="3600" dirty="0" err="1"/>
              <a:t>очиқлик</a:t>
            </a:r>
            <a:r>
              <a:rPr lang="tr-TR" sz="3600" dirty="0"/>
              <a:t> </a:t>
            </a:r>
            <a:r>
              <a:rPr lang="ru-RU" sz="3600" dirty="0" err="1"/>
              <a:t>ва</a:t>
            </a:r>
            <a:r>
              <a:rPr lang="tr-TR" sz="3600" dirty="0"/>
              <a:t> </a:t>
            </a:r>
            <a:r>
              <a:rPr lang="ru-RU" sz="3600" dirty="0" err="1"/>
              <a:t>ошкораликни</a:t>
            </a:r>
            <a:r>
              <a:rPr lang="tr-TR" sz="3600" dirty="0"/>
              <a:t> </a:t>
            </a:r>
            <a:r>
              <a:rPr lang="ru-RU" sz="3600" dirty="0" err="1"/>
              <a:t>таъминлаш</a:t>
            </a:r>
            <a:r>
              <a:rPr lang="tr-TR" sz="3600" dirty="0"/>
              <a:t>, </a:t>
            </a:r>
            <a:r>
              <a:rPr lang="ru-RU" sz="3600" dirty="0" err="1"/>
              <a:t>шунингд</a:t>
            </a:r>
            <a:r>
              <a:rPr lang="tr-TR" sz="3600" dirty="0"/>
              <a:t>e</a:t>
            </a:r>
            <a:r>
              <a:rPr lang="ru-RU" sz="3600" dirty="0"/>
              <a:t>к</a:t>
            </a:r>
            <a:r>
              <a:rPr lang="tr-TR" sz="3600" dirty="0"/>
              <a:t>, </a:t>
            </a:r>
            <a:r>
              <a:rPr lang="ru-RU" sz="3600" dirty="0" err="1"/>
              <a:t>коррупцияга</a:t>
            </a:r>
            <a:r>
              <a:rPr lang="tr-TR" sz="3600" dirty="0"/>
              <a:t> </a:t>
            </a:r>
            <a:r>
              <a:rPr lang="ru-RU" sz="3600" dirty="0" err="1"/>
              <a:t>қарши</a:t>
            </a:r>
            <a:r>
              <a:rPr lang="tr-TR" sz="3600" dirty="0"/>
              <a:t> </a:t>
            </a:r>
            <a:r>
              <a:rPr lang="ru-RU" sz="3600" dirty="0" err="1"/>
              <a:t>курашиш</a:t>
            </a:r>
            <a:r>
              <a:rPr lang="tr-TR" sz="3600" dirty="0"/>
              <a:t> </a:t>
            </a:r>
            <a:r>
              <a:rPr lang="ru-RU" sz="3600" dirty="0" err="1"/>
              <a:t>чора</a:t>
            </a:r>
            <a:r>
              <a:rPr lang="tr-TR" sz="3600" dirty="0"/>
              <a:t>-</a:t>
            </a:r>
            <a:r>
              <a:rPr lang="ru-RU" sz="3600" dirty="0" err="1"/>
              <a:t>тадбирлари</a:t>
            </a:r>
            <a:endParaRPr lang="en-US" sz="3600" dirty="0"/>
          </a:p>
        </p:txBody>
      </p:sp>
      <p:sp>
        <p:nvSpPr>
          <p:cNvPr id="25603" name="Title 1">
            <a:extLst>
              <a:ext uri="{FF2B5EF4-FFF2-40B4-BE49-F238E27FC236}">
                <a16:creationId xmlns:a16="http://schemas.microsoft.com/office/drawing/2014/main" id="{4B370B5C-C43B-4BDE-B268-43E690AAF891}"/>
              </a:ext>
            </a:extLst>
          </p:cNvPr>
          <p:cNvSpPr txBox="1">
            <a:spLocks/>
          </p:cNvSpPr>
          <p:nvPr/>
        </p:nvSpPr>
        <p:spPr bwMode="auto">
          <a:xfrm>
            <a:off x="350838" y="5224463"/>
            <a:ext cx="20193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9600">
                <a:solidFill>
                  <a:srgbClr val="1BD7D3"/>
                </a:solidFill>
                <a:latin typeface="Arial Black" panose="020B0A04020102020204" pitchFamily="34" charset="0"/>
              </a:rPr>
              <a:t>1.</a:t>
            </a:r>
            <a:endParaRPr lang="en-US" altLang="en-US" sz="960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DD7EC905-26A6-4389-9529-EF220CFB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760200" cy="434975"/>
          </a:xfrm>
        </p:spPr>
        <p:txBody>
          <a:bodyPr/>
          <a:lstStyle/>
          <a:p>
            <a:pPr eaLnBrk="1" hangingPunct="1"/>
            <a:r>
              <a:rPr lang="ru-RU" altLang="en-US"/>
              <a:t>Давлат</a:t>
            </a:r>
            <a:r>
              <a:rPr lang="tr-TR" altLang="en-US"/>
              <a:t> x</a:t>
            </a:r>
            <a:r>
              <a:rPr lang="ru-RU" altLang="en-US"/>
              <a:t>изматчиларининг</a:t>
            </a:r>
            <a:r>
              <a:rPr lang="tr-TR" altLang="en-US"/>
              <a:t> </a:t>
            </a:r>
            <a:r>
              <a:rPr lang="ru-RU" altLang="en-US"/>
              <a:t>ҳалоллиги</a:t>
            </a:r>
            <a:r>
              <a:rPr lang="tr-TR" altLang="en-US"/>
              <a:t> </a:t>
            </a:r>
            <a:r>
              <a:rPr lang="ru-RU" altLang="en-US"/>
              <a:t>соҳасидаги</a:t>
            </a:r>
            <a:r>
              <a:rPr lang="tr-TR" altLang="en-US"/>
              <a:t> x</a:t>
            </a:r>
            <a:r>
              <a:rPr lang="ru-RU" altLang="en-US"/>
              <a:t>алқаро</a:t>
            </a:r>
            <a:r>
              <a:rPr lang="tr-TR" altLang="en-US"/>
              <a:t> </a:t>
            </a:r>
            <a:r>
              <a:rPr lang="ru-RU" altLang="en-US"/>
              <a:t>тавсиялар</a:t>
            </a:r>
            <a:r>
              <a:rPr lang="tr-TR" altLang="en-US"/>
              <a:t>.</a:t>
            </a:r>
            <a:endParaRPr lang="en-US" altLang="en-US"/>
          </a:p>
        </p:txBody>
      </p:sp>
      <p:sp>
        <p:nvSpPr>
          <p:cNvPr id="61443" name="object 12">
            <a:extLst>
              <a:ext uri="{FF2B5EF4-FFF2-40B4-BE49-F238E27FC236}">
                <a16:creationId xmlns:a16="http://schemas.microsoft.com/office/drawing/2014/main" id="{71174E78-E7DA-4D76-98CE-96E0E1EB2CBD}"/>
              </a:ext>
            </a:extLst>
          </p:cNvPr>
          <p:cNvSpPr>
            <a:spLocks/>
          </p:cNvSpPr>
          <p:nvPr/>
        </p:nvSpPr>
        <p:spPr bwMode="auto">
          <a:xfrm>
            <a:off x="438150" y="128270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1444" name="Rectangle 18">
            <a:extLst>
              <a:ext uri="{FF2B5EF4-FFF2-40B4-BE49-F238E27FC236}">
                <a16:creationId xmlns:a16="http://schemas.microsoft.com/office/drawing/2014/main" id="{BDB1BE95-F6F6-4594-84D8-C256853D0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1282700"/>
            <a:ext cx="10237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 dirty="0" err="1">
                <a:solidFill>
                  <a:srgbClr val="49A9F6"/>
                </a:solidFill>
              </a:rPr>
              <a:t>Иқтисодий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ҳамкорлик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ва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тараққиёт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ташкилоти</a:t>
            </a:r>
            <a:r>
              <a:rPr lang="tr-TR" altLang="en-US" sz="1800" dirty="0">
                <a:solidFill>
                  <a:srgbClr val="49A9F6"/>
                </a:solidFill>
              </a:rPr>
              <a:t> (</a:t>
            </a:r>
            <a:r>
              <a:rPr lang="uz-Cyrl-UZ" altLang="en-US" sz="1800" dirty="0">
                <a:solidFill>
                  <a:srgbClr val="49A9F6"/>
                </a:solidFill>
              </a:rPr>
              <a:t>ИХТТ</a:t>
            </a:r>
            <a:r>
              <a:rPr lang="tr-TR" altLang="en-US" sz="1800" dirty="0">
                <a:solidFill>
                  <a:srgbClr val="49A9F6"/>
                </a:solidFill>
              </a:rPr>
              <a:t>) </a:t>
            </a:r>
            <a:r>
              <a:rPr lang="ru-RU" altLang="en-US" sz="1800" dirty="0" err="1">
                <a:solidFill>
                  <a:srgbClr val="49A9F6"/>
                </a:solidFill>
              </a:rPr>
              <a:t>каби</a:t>
            </a:r>
            <a:r>
              <a:rPr lang="tr-TR" altLang="en-US" sz="1800" dirty="0">
                <a:solidFill>
                  <a:srgbClr val="49A9F6"/>
                </a:solidFill>
              </a:rPr>
              <a:t> x</a:t>
            </a:r>
            <a:r>
              <a:rPr lang="ru-RU" altLang="en-US" sz="1800" dirty="0" err="1">
                <a:solidFill>
                  <a:srgbClr val="49A9F6"/>
                </a:solidFill>
              </a:rPr>
              <a:t>алқаро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ташкилотлар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учун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uz-Cyrl-UZ" altLang="en-US" sz="1800" dirty="0">
                <a:solidFill>
                  <a:srgbClr val="49A9F6"/>
                </a:solidFill>
              </a:rPr>
              <a:t>Жамият </a:t>
            </a:r>
            <a:r>
              <a:rPr lang="ru-RU" altLang="en-US" sz="1800" dirty="0" err="1">
                <a:solidFill>
                  <a:srgbClr val="49A9F6"/>
                </a:solidFill>
              </a:rPr>
              <a:t>ҳалоллиги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ҳам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муҳим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соҳа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ҳисобланади</a:t>
            </a:r>
            <a:r>
              <a:rPr lang="tr-TR" altLang="en-US" sz="1800" dirty="0">
                <a:solidFill>
                  <a:srgbClr val="49A9F6"/>
                </a:solidFill>
              </a:rPr>
              <a:t>.</a:t>
            </a:r>
            <a:endParaRPr lang="ru-RU" altLang="en-US" sz="1800" dirty="0">
              <a:solidFill>
                <a:srgbClr val="49A9F6"/>
              </a:solidFill>
            </a:endParaRPr>
          </a:p>
        </p:txBody>
      </p:sp>
      <p:pic>
        <p:nvPicPr>
          <p:cNvPr id="61445" name="Graphic 19">
            <a:extLst>
              <a:ext uri="{FF2B5EF4-FFF2-40B4-BE49-F238E27FC236}">
                <a16:creationId xmlns:a16="http://schemas.microsoft.com/office/drawing/2014/main" id="{12A6448B-F39A-4875-856C-D1AC0FF06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12827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Rectangle 20">
            <a:extLst>
              <a:ext uri="{FF2B5EF4-FFF2-40B4-BE49-F238E27FC236}">
                <a16:creationId xmlns:a16="http://schemas.microsoft.com/office/drawing/2014/main" id="{E1C5B4B0-8C93-4185-8C0F-C6B870579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2309813"/>
            <a:ext cx="11312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>
                <a:solidFill>
                  <a:schemeClr val="tx2"/>
                </a:solidFill>
              </a:rPr>
              <a:t>Жамоатнинг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ҳалоллиги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д</a:t>
            </a:r>
            <a:r>
              <a:rPr lang="tr-TR" altLang="en-US" b="0">
                <a:solidFill>
                  <a:schemeClr val="tx2"/>
                </a:solidFill>
              </a:rPr>
              <a:t>e</a:t>
            </a:r>
            <a:r>
              <a:rPr lang="ru-RU" altLang="en-US" b="0">
                <a:solidFill>
                  <a:schemeClr val="tx2"/>
                </a:solidFill>
              </a:rPr>
              <a:t>ганда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давлат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с</a:t>
            </a:r>
            <a:r>
              <a:rPr lang="tr-TR" altLang="en-US" b="0">
                <a:solidFill>
                  <a:schemeClr val="tx2"/>
                </a:solidFill>
              </a:rPr>
              <a:t>e</a:t>
            </a:r>
            <a:r>
              <a:rPr lang="ru-RU" altLang="en-US" b="0">
                <a:solidFill>
                  <a:schemeClr val="tx2"/>
                </a:solidFill>
              </a:rPr>
              <a:t>кторида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давлат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манфаатларининг</a:t>
            </a:r>
            <a:r>
              <a:rPr lang="tr-TR" altLang="en-US" b="0">
                <a:solidFill>
                  <a:schemeClr val="tx2"/>
                </a:solidFill>
              </a:rPr>
              <a:t> x</a:t>
            </a:r>
            <a:r>
              <a:rPr lang="ru-RU" altLang="en-US" b="0">
                <a:solidFill>
                  <a:schemeClr val="tx2"/>
                </a:solidFill>
              </a:rPr>
              <a:t>усусий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манфаатларидан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устунлигини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таъминлаш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мақсадида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умум</a:t>
            </a:r>
            <a:r>
              <a:rPr lang="uz-Cyrl-UZ" altLang="en-US" b="0">
                <a:solidFill>
                  <a:schemeClr val="tx2"/>
                </a:solidFill>
              </a:rPr>
              <a:t>э</a:t>
            </a:r>
            <a:r>
              <a:rPr lang="ru-RU" altLang="en-US" b="0">
                <a:solidFill>
                  <a:schemeClr val="tx2"/>
                </a:solidFill>
              </a:rPr>
              <a:t>ътироф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uz-Cyrl-UZ" altLang="en-US" b="0">
                <a:solidFill>
                  <a:schemeClr val="tx2"/>
                </a:solidFill>
              </a:rPr>
              <a:t>э</a:t>
            </a:r>
            <a:r>
              <a:rPr lang="ru-RU" altLang="en-US" b="0">
                <a:solidFill>
                  <a:schemeClr val="tx2"/>
                </a:solidFill>
              </a:rPr>
              <a:t>тилган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а</a:t>
            </a:r>
            <a:r>
              <a:rPr lang="tr-TR" altLang="en-US" b="0">
                <a:solidFill>
                  <a:schemeClr val="tx2"/>
                </a:solidFill>
              </a:rPr>
              <a:t>x</a:t>
            </a:r>
            <a:r>
              <a:rPr lang="ru-RU" altLang="en-US" b="0">
                <a:solidFill>
                  <a:schemeClr val="tx2"/>
                </a:solidFill>
              </a:rPr>
              <a:t>лоқий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қадриятлар</a:t>
            </a:r>
            <a:r>
              <a:rPr lang="tr-TR" altLang="en-US" b="0">
                <a:solidFill>
                  <a:schemeClr val="tx2"/>
                </a:solidFill>
              </a:rPr>
              <a:t>, </a:t>
            </a:r>
            <a:r>
              <a:rPr lang="ru-RU" altLang="en-US" b="0">
                <a:solidFill>
                  <a:schemeClr val="tx2"/>
                </a:solidFill>
              </a:rPr>
              <a:t>тамойиллар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ва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м</a:t>
            </a:r>
            <a:r>
              <a:rPr lang="tr-TR" altLang="en-US" b="0">
                <a:solidFill>
                  <a:schemeClr val="tx2"/>
                </a:solidFill>
              </a:rPr>
              <a:t>e</a:t>
            </a:r>
            <a:r>
              <a:rPr lang="ru-RU" altLang="en-US" b="0">
                <a:solidFill>
                  <a:schemeClr val="tx2"/>
                </a:solidFill>
              </a:rPr>
              <a:t>ъёрларга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изчил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риоя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қилиш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ва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уларга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амал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қилиш</a:t>
            </a:r>
            <a:r>
              <a:rPr lang="tr-TR" altLang="en-US" b="0">
                <a:solidFill>
                  <a:schemeClr val="tx2"/>
                </a:solidFill>
              </a:rPr>
              <a:t> </a:t>
            </a:r>
            <a:r>
              <a:rPr lang="ru-RU" altLang="en-US" b="0">
                <a:solidFill>
                  <a:schemeClr val="tx2"/>
                </a:solidFill>
              </a:rPr>
              <a:t>тушунилади</a:t>
            </a:r>
            <a:r>
              <a:rPr lang="tr-TR" altLang="en-US" b="0">
                <a:solidFill>
                  <a:schemeClr val="tx2"/>
                </a:solidFill>
              </a:rPr>
              <a:t>.</a:t>
            </a:r>
            <a:endParaRPr lang="en-US" altLang="en-US" b="0">
              <a:solidFill>
                <a:schemeClr val="tx2"/>
              </a:solidFill>
            </a:endParaRPr>
          </a:p>
        </p:txBody>
      </p:sp>
      <p:sp>
        <p:nvSpPr>
          <p:cNvPr id="61447" name="Rectangle 5">
            <a:extLst>
              <a:ext uri="{FF2B5EF4-FFF2-40B4-BE49-F238E27FC236}">
                <a16:creationId xmlns:a16="http://schemas.microsoft.com/office/drawing/2014/main" id="{0C9C0C35-8D9E-43FC-A92F-FA4A2A809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944" y="5884863"/>
            <a:ext cx="113109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b="0" dirty="0" err="1">
                <a:solidFill>
                  <a:srgbClr val="004BD2"/>
                </a:solidFill>
              </a:rPr>
              <a:t>Иқтисодий</a:t>
            </a:r>
            <a:r>
              <a:rPr lang="tr-TR" altLang="en-US" b="0" dirty="0">
                <a:solidFill>
                  <a:srgbClr val="004BD2"/>
                </a:solidFill>
              </a:rPr>
              <a:t> </a:t>
            </a:r>
            <a:r>
              <a:rPr lang="ru-RU" altLang="en-US" b="0" dirty="0" err="1">
                <a:solidFill>
                  <a:srgbClr val="004BD2"/>
                </a:solidFill>
              </a:rPr>
              <a:t>ҳамкорлик</a:t>
            </a:r>
            <a:r>
              <a:rPr lang="tr-TR" altLang="en-US" b="0" dirty="0">
                <a:solidFill>
                  <a:srgbClr val="004BD2"/>
                </a:solidFill>
              </a:rPr>
              <a:t> </a:t>
            </a:r>
            <a:r>
              <a:rPr lang="ru-RU" altLang="en-US" b="0" dirty="0" err="1">
                <a:solidFill>
                  <a:srgbClr val="004BD2"/>
                </a:solidFill>
              </a:rPr>
              <a:t>ташкилотининг</a:t>
            </a:r>
            <a:r>
              <a:rPr lang="tr-TR" altLang="en-US" b="0" dirty="0">
                <a:solidFill>
                  <a:srgbClr val="004BD2"/>
                </a:solidFill>
              </a:rPr>
              <a:t> </a:t>
            </a:r>
            <a:r>
              <a:rPr lang="ru-RU" altLang="en-US" b="0" dirty="0" err="1">
                <a:solidFill>
                  <a:srgbClr val="004BD2"/>
                </a:solidFill>
              </a:rPr>
              <a:t>жамоат</a:t>
            </a:r>
            <a:r>
              <a:rPr lang="tr-TR" altLang="en-US" b="0" dirty="0">
                <a:solidFill>
                  <a:srgbClr val="004BD2"/>
                </a:solidFill>
              </a:rPr>
              <a:t> </a:t>
            </a:r>
            <a:r>
              <a:rPr lang="uz-Cyrl-UZ" altLang="en-US" b="0" dirty="0">
                <a:solidFill>
                  <a:srgbClr val="004BD2"/>
                </a:solidFill>
              </a:rPr>
              <a:t>ҳалоллиги</a:t>
            </a:r>
            <a:r>
              <a:rPr lang="tr-TR" altLang="en-US" b="0" dirty="0">
                <a:solidFill>
                  <a:srgbClr val="004BD2"/>
                </a:solidFill>
              </a:rPr>
              <a:t> </a:t>
            </a:r>
            <a:r>
              <a:rPr lang="ru-RU" altLang="en-US" b="0" dirty="0" err="1">
                <a:solidFill>
                  <a:srgbClr val="004BD2"/>
                </a:solidFill>
              </a:rPr>
              <a:t>бўйича</a:t>
            </a:r>
            <a:r>
              <a:rPr lang="tr-TR" altLang="en-US" b="0" dirty="0">
                <a:solidFill>
                  <a:srgbClr val="004BD2"/>
                </a:solidFill>
              </a:rPr>
              <a:t> </a:t>
            </a:r>
            <a:r>
              <a:rPr lang="ru-RU" altLang="en-US" b="0" dirty="0" err="1">
                <a:solidFill>
                  <a:srgbClr val="004BD2"/>
                </a:solidFill>
              </a:rPr>
              <a:t>тавсияси</a:t>
            </a:r>
            <a:r>
              <a:rPr lang="tr-TR" altLang="en-US" b="0" dirty="0">
                <a:solidFill>
                  <a:srgbClr val="004BD2"/>
                </a:solidFill>
              </a:rPr>
              <a:t> 2017 </a:t>
            </a:r>
            <a:r>
              <a:rPr lang="ru-RU" altLang="en-US" b="0" dirty="0" err="1">
                <a:solidFill>
                  <a:srgbClr val="004BD2"/>
                </a:solidFill>
              </a:rPr>
              <a:t>йил</a:t>
            </a:r>
            <a:endParaRPr lang="uz-Cyrl-UZ" altLang="en-US" b="0" dirty="0">
              <a:solidFill>
                <a:srgbClr val="004BD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b="0" dirty="0">
                <a:solidFill>
                  <a:srgbClr val="004BD2"/>
                </a:solidFill>
              </a:rPr>
              <a:t>(OECD Recommendation on Public Integrity dd. 2017)</a:t>
            </a:r>
            <a:endParaRPr lang="en-US" altLang="en-US" b="0" dirty="0">
              <a:solidFill>
                <a:srgbClr val="004BD2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1BAAEB8-CBB6-4113-BBB2-90CC197DF280}"/>
              </a:ext>
            </a:extLst>
          </p:cNvPr>
          <p:cNvSpPr/>
          <p:nvPr/>
        </p:nvSpPr>
        <p:spPr>
          <a:xfrm>
            <a:off x="2479675" y="3003550"/>
            <a:ext cx="7232650" cy="5651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Жамият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ҳалоллигини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таъминлаш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ИХТТ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тавсияларига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кўра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қуйидаги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эл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нтлар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киритилиши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рак</a:t>
            </a:r>
            <a:r>
              <a:rPr lang="tr-TR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:</a:t>
            </a:r>
            <a:endParaRPr lang="ru-RU" sz="14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50C76E-47AB-4F67-8E84-496AB5B2C1E2}"/>
              </a:ext>
            </a:extLst>
          </p:cNvPr>
          <p:cNvSpPr/>
          <p:nvPr/>
        </p:nvSpPr>
        <p:spPr>
          <a:xfrm>
            <a:off x="5626100" y="3902075"/>
            <a:ext cx="949325" cy="947738"/>
          </a:xfrm>
          <a:prstGeom prst="ellipse">
            <a:avLst/>
          </a:prstGeom>
          <a:gradFill>
            <a:gsLst>
              <a:gs pos="0">
                <a:srgbClr val="1BD7D3"/>
              </a:gs>
              <a:gs pos="100000">
                <a:srgbClr val="49A9F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3E931CD-726D-49AC-B259-9515EEBD1351}"/>
              </a:ext>
            </a:extLst>
          </p:cNvPr>
          <p:cNvSpPr/>
          <p:nvPr/>
        </p:nvSpPr>
        <p:spPr>
          <a:xfrm>
            <a:off x="2938463" y="3902075"/>
            <a:ext cx="949325" cy="947738"/>
          </a:xfrm>
          <a:prstGeom prst="ellipse">
            <a:avLst/>
          </a:prstGeom>
          <a:gradFill>
            <a:gsLst>
              <a:gs pos="0">
                <a:srgbClr val="1BD7D3"/>
              </a:gs>
              <a:gs pos="100000">
                <a:srgbClr val="49A9F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8E4C7FC-04BC-456C-939E-C2D8371AB323}"/>
              </a:ext>
            </a:extLst>
          </p:cNvPr>
          <p:cNvSpPr/>
          <p:nvPr/>
        </p:nvSpPr>
        <p:spPr>
          <a:xfrm>
            <a:off x="8313738" y="3902075"/>
            <a:ext cx="947737" cy="947738"/>
          </a:xfrm>
          <a:prstGeom prst="ellipse">
            <a:avLst/>
          </a:prstGeom>
          <a:gradFill>
            <a:gsLst>
              <a:gs pos="0">
                <a:srgbClr val="1BD7D3"/>
              </a:gs>
              <a:gs pos="100000">
                <a:srgbClr val="49A9F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C68A2DE8-FE5E-45BA-9DC6-67DCD18A4B1E}"/>
              </a:ext>
            </a:extLst>
          </p:cNvPr>
          <p:cNvCxnSpPr>
            <a:stCxn id="24" idx="0"/>
            <a:endCxn id="25" idx="0"/>
          </p:cNvCxnSpPr>
          <p:nvPr/>
        </p:nvCxnSpPr>
        <p:spPr>
          <a:xfrm rot="5400000" flipH="1" flipV="1">
            <a:off x="6099969" y="1215231"/>
            <a:ext cx="12700" cy="5373688"/>
          </a:xfrm>
          <a:prstGeom prst="bentConnector3">
            <a:avLst>
              <a:gd name="adj1" fmla="val 1528283"/>
            </a:avLst>
          </a:prstGeom>
          <a:ln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B9339A4-B71A-45CD-93EC-944A850DF257}"/>
              </a:ext>
            </a:extLst>
          </p:cNvPr>
          <p:cNvCxnSpPr/>
          <p:nvPr/>
        </p:nvCxnSpPr>
        <p:spPr>
          <a:xfrm flipH="1" flipV="1">
            <a:off x="6094413" y="3568700"/>
            <a:ext cx="3175" cy="333375"/>
          </a:xfrm>
          <a:prstGeom prst="line">
            <a:avLst/>
          </a:prstGeom>
          <a:ln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54" name="Rectangle 29">
            <a:extLst>
              <a:ext uri="{FF2B5EF4-FFF2-40B4-BE49-F238E27FC236}">
                <a16:creationId xmlns:a16="http://schemas.microsoft.com/office/drawing/2014/main" id="{963B6597-239A-439A-871B-C0D95841E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813" y="4924425"/>
            <a:ext cx="29686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dirty="0">
                <a:solidFill>
                  <a:schemeClr val="tx2"/>
                </a:solidFill>
              </a:rPr>
              <a:t>К</a:t>
            </a:r>
            <a:r>
              <a:rPr lang="tr-TR" altLang="en-US" dirty="0">
                <a:solidFill>
                  <a:schemeClr val="tx2"/>
                </a:solidFill>
              </a:rPr>
              <a:t>e</a:t>
            </a:r>
            <a:r>
              <a:rPr lang="ru-RU" altLang="en-US" dirty="0" err="1">
                <a:solidFill>
                  <a:schemeClr val="tx2"/>
                </a:solidFill>
              </a:rPr>
              <a:t>нг</a:t>
            </a:r>
            <a:r>
              <a:rPr lang="tr-TR" altLang="en-US" dirty="0">
                <a:solidFill>
                  <a:schemeClr val="tx2"/>
                </a:solidFill>
              </a:rPr>
              <a:t> </a:t>
            </a:r>
            <a:r>
              <a:rPr lang="ru-RU" altLang="en-US" dirty="0" err="1">
                <a:solidFill>
                  <a:schemeClr val="tx2"/>
                </a:solidFill>
              </a:rPr>
              <a:t>қамровли</a:t>
            </a:r>
            <a:r>
              <a:rPr lang="tr-TR" altLang="en-US" dirty="0">
                <a:solidFill>
                  <a:schemeClr val="tx2"/>
                </a:solidFill>
              </a:rPr>
              <a:t> </a:t>
            </a:r>
            <a:r>
              <a:rPr lang="ru-RU" altLang="en-US" dirty="0" err="1">
                <a:solidFill>
                  <a:schemeClr val="tx2"/>
                </a:solidFill>
              </a:rPr>
              <a:t>ва</a:t>
            </a:r>
            <a:r>
              <a:rPr lang="tr-TR" altLang="en-US" dirty="0">
                <a:solidFill>
                  <a:schemeClr val="tx2"/>
                </a:solidFill>
              </a:rPr>
              <a:t> </a:t>
            </a:r>
            <a:r>
              <a:rPr lang="uz-Cyrl-UZ" altLang="en-US" dirty="0">
                <a:solidFill>
                  <a:schemeClr val="tx2"/>
                </a:solidFill>
              </a:rPr>
              <a:t>келишилган </a:t>
            </a:r>
            <a:r>
              <a:rPr lang="ru-RU" altLang="en-US" dirty="0" err="1">
                <a:solidFill>
                  <a:schemeClr val="tx2"/>
                </a:solidFill>
              </a:rPr>
              <a:t>жамоат</a:t>
            </a:r>
            <a:r>
              <a:rPr lang="tr-TR" altLang="en-US" dirty="0">
                <a:solidFill>
                  <a:schemeClr val="tx2"/>
                </a:solidFill>
              </a:rPr>
              <a:t> </a:t>
            </a:r>
            <a:r>
              <a:rPr lang="ru-RU" altLang="en-US" dirty="0" err="1">
                <a:solidFill>
                  <a:schemeClr val="tx2"/>
                </a:solidFill>
              </a:rPr>
              <a:t>ҳалоллиги</a:t>
            </a:r>
            <a:r>
              <a:rPr lang="tr-TR" altLang="en-US" dirty="0">
                <a:solidFill>
                  <a:schemeClr val="tx2"/>
                </a:solidFill>
              </a:rPr>
              <a:t> </a:t>
            </a:r>
            <a:r>
              <a:rPr lang="ru-RU" altLang="en-US" dirty="0" err="1">
                <a:solidFill>
                  <a:schemeClr val="tx2"/>
                </a:solidFill>
              </a:rPr>
              <a:t>тизими</a:t>
            </a:r>
            <a:endParaRPr lang="ru-RU" altLang="en-US" dirty="0">
              <a:solidFill>
                <a:schemeClr val="tx2"/>
              </a:solidFill>
            </a:endParaRPr>
          </a:p>
        </p:txBody>
      </p:sp>
      <p:sp>
        <p:nvSpPr>
          <p:cNvPr id="61455" name="Rectangle 30">
            <a:extLst>
              <a:ext uri="{FF2B5EF4-FFF2-40B4-BE49-F238E27FC236}">
                <a16:creationId xmlns:a16="http://schemas.microsoft.com/office/drawing/2014/main" id="{613C63E7-4D13-4FE4-B888-98BDD3801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8863" y="4924425"/>
            <a:ext cx="24495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dirty="0" err="1">
                <a:solidFill>
                  <a:schemeClr val="tx2"/>
                </a:solidFill>
              </a:rPr>
              <a:t>Ҳалоллик</a:t>
            </a:r>
            <a:r>
              <a:rPr lang="en-US" altLang="en-US" dirty="0">
                <a:solidFill>
                  <a:schemeClr val="tx2"/>
                </a:solidFill>
              </a:rPr>
              <a:t> </a:t>
            </a:r>
            <a:r>
              <a:rPr lang="ru-RU" altLang="en-US" dirty="0" err="1">
                <a:solidFill>
                  <a:schemeClr val="tx2"/>
                </a:solidFill>
              </a:rPr>
              <a:t>маданияти</a:t>
            </a:r>
            <a:r>
              <a:rPr lang="tr-TR" altLang="en-US" dirty="0">
                <a:solidFill>
                  <a:schemeClr val="tx2"/>
                </a:solidFill>
              </a:rPr>
              <a:t>.</a:t>
            </a:r>
            <a:endParaRPr lang="ru-RU" altLang="en-US" dirty="0">
              <a:solidFill>
                <a:schemeClr val="tx2"/>
              </a:solidFill>
            </a:endParaRPr>
          </a:p>
        </p:txBody>
      </p:sp>
      <p:sp>
        <p:nvSpPr>
          <p:cNvPr id="61456" name="Rectangle 31">
            <a:extLst>
              <a:ext uri="{FF2B5EF4-FFF2-40B4-BE49-F238E27FC236}">
                <a16:creationId xmlns:a16="http://schemas.microsoft.com/office/drawing/2014/main" id="{A509F6EB-EDF2-4D3E-823B-2E51C0FF8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2850" y="4921250"/>
            <a:ext cx="24495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dirty="0" err="1">
                <a:solidFill>
                  <a:schemeClr val="tx2"/>
                </a:solidFill>
              </a:rPr>
              <a:t>Назорат</a:t>
            </a:r>
            <a:r>
              <a:rPr lang="tr-TR" altLang="en-US" dirty="0">
                <a:solidFill>
                  <a:schemeClr val="tx2"/>
                </a:solidFill>
              </a:rPr>
              <a:t> </a:t>
            </a:r>
            <a:r>
              <a:rPr lang="ru-RU" altLang="en-US" dirty="0" err="1">
                <a:solidFill>
                  <a:schemeClr val="tx2"/>
                </a:solidFill>
              </a:rPr>
              <a:t>ва</a:t>
            </a:r>
            <a:r>
              <a:rPr lang="tr-TR" altLang="en-US" dirty="0">
                <a:solidFill>
                  <a:schemeClr val="tx2"/>
                </a:solidFill>
              </a:rPr>
              <a:t> </a:t>
            </a:r>
            <a:r>
              <a:rPr lang="ru-RU" altLang="en-US" dirty="0" err="1">
                <a:solidFill>
                  <a:schemeClr val="tx2"/>
                </a:solidFill>
              </a:rPr>
              <a:t>ҳисобдорликнинг</a:t>
            </a:r>
            <a:r>
              <a:rPr lang="ru-RU" altLang="en-US" dirty="0">
                <a:solidFill>
                  <a:schemeClr val="tx2"/>
                </a:solidFill>
              </a:rPr>
              <a:t> </a:t>
            </a:r>
            <a:r>
              <a:rPr lang="ru-RU" altLang="en-US" dirty="0" err="1">
                <a:solidFill>
                  <a:schemeClr val="tx2"/>
                </a:solidFill>
              </a:rPr>
              <a:t>самарали</a:t>
            </a:r>
            <a:r>
              <a:rPr lang="tr-TR" altLang="en-US" dirty="0">
                <a:solidFill>
                  <a:schemeClr val="tx2"/>
                </a:solidFill>
              </a:rPr>
              <a:t> </a:t>
            </a:r>
            <a:r>
              <a:rPr lang="ru-RU" altLang="en-US" dirty="0" err="1">
                <a:solidFill>
                  <a:schemeClr val="tx2"/>
                </a:solidFill>
              </a:rPr>
              <a:t>тизими</a:t>
            </a:r>
            <a:r>
              <a:rPr lang="tr-TR" altLang="en-US" dirty="0">
                <a:solidFill>
                  <a:schemeClr val="tx2"/>
                </a:solidFill>
              </a:rPr>
              <a:t>.</a:t>
            </a:r>
            <a:endParaRPr lang="ru-RU" altLang="en-US" dirty="0">
              <a:solidFill>
                <a:schemeClr val="tx2"/>
              </a:solidFill>
            </a:endParaRPr>
          </a:p>
        </p:txBody>
      </p:sp>
      <p:grpSp>
        <p:nvGrpSpPr>
          <p:cNvPr id="2" name="Group 47">
            <a:extLst>
              <a:ext uri="{FF2B5EF4-FFF2-40B4-BE49-F238E27FC236}">
                <a16:creationId xmlns:a16="http://schemas.microsoft.com/office/drawing/2014/main" id="{DA8E0C32-BEBB-49A9-B7EC-90AE7AF577C6}"/>
              </a:ext>
            </a:extLst>
          </p:cNvPr>
          <p:cNvGrpSpPr/>
          <p:nvPr/>
        </p:nvGrpSpPr>
        <p:grpSpPr>
          <a:xfrm>
            <a:off x="5929576" y="4024641"/>
            <a:ext cx="428092" cy="604179"/>
            <a:chOff x="3686175" y="3870326"/>
            <a:chExt cx="644525" cy="909638"/>
          </a:xfrm>
          <a:solidFill>
            <a:schemeClr val="bg1"/>
          </a:solidFill>
        </p:grpSpPr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F77A298F-8DC6-452B-B488-E1E239052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4451351"/>
              <a:ext cx="109538" cy="90488"/>
            </a:xfrm>
            <a:custGeom>
              <a:avLst/>
              <a:gdLst>
                <a:gd name="T0" fmla="*/ 768 w 812"/>
                <a:gd name="T1" fmla="*/ 34 h 670"/>
                <a:gd name="T2" fmla="*/ 636 w 812"/>
                <a:gd name="T3" fmla="*/ 43 h 670"/>
                <a:gd name="T4" fmla="*/ 300 w 812"/>
                <a:gd name="T5" fmla="*/ 429 h 670"/>
                <a:gd name="T6" fmla="*/ 179 w 812"/>
                <a:gd name="T7" fmla="*/ 279 h 670"/>
                <a:gd name="T8" fmla="*/ 47 w 812"/>
                <a:gd name="T9" fmla="*/ 265 h 670"/>
                <a:gd name="T10" fmla="*/ 33 w 812"/>
                <a:gd name="T11" fmla="*/ 397 h 670"/>
                <a:gd name="T12" fmla="*/ 224 w 812"/>
                <a:gd name="T13" fmla="*/ 634 h 670"/>
                <a:gd name="T14" fmla="*/ 295 w 812"/>
                <a:gd name="T15" fmla="*/ 669 h 670"/>
                <a:gd name="T16" fmla="*/ 368 w 812"/>
                <a:gd name="T17" fmla="*/ 637 h 670"/>
                <a:gd name="T18" fmla="*/ 778 w 812"/>
                <a:gd name="T19" fmla="*/ 166 h 670"/>
                <a:gd name="T20" fmla="*/ 768 w 812"/>
                <a:gd name="T21" fmla="*/ 34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2" h="670">
                  <a:moveTo>
                    <a:pt x="768" y="34"/>
                  </a:moveTo>
                  <a:cubicBezTo>
                    <a:pt x="729" y="0"/>
                    <a:pt x="670" y="4"/>
                    <a:pt x="636" y="43"/>
                  </a:cubicBezTo>
                  <a:lnTo>
                    <a:pt x="300" y="429"/>
                  </a:lnTo>
                  <a:lnTo>
                    <a:pt x="179" y="279"/>
                  </a:lnTo>
                  <a:cubicBezTo>
                    <a:pt x="146" y="239"/>
                    <a:pt x="87" y="233"/>
                    <a:pt x="47" y="265"/>
                  </a:cubicBezTo>
                  <a:cubicBezTo>
                    <a:pt x="7" y="298"/>
                    <a:pt x="0" y="357"/>
                    <a:pt x="33" y="397"/>
                  </a:cubicBezTo>
                  <a:lnTo>
                    <a:pt x="224" y="634"/>
                  </a:lnTo>
                  <a:cubicBezTo>
                    <a:pt x="241" y="656"/>
                    <a:pt x="267" y="669"/>
                    <a:pt x="295" y="669"/>
                  </a:cubicBezTo>
                  <a:cubicBezTo>
                    <a:pt x="322" y="670"/>
                    <a:pt x="349" y="658"/>
                    <a:pt x="368" y="637"/>
                  </a:cubicBezTo>
                  <a:lnTo>
                    <a:pt x="778" y="166"/>
                  </a:lnTo>
                  <a:cubicBezTo>
                    <a:pt x="812" y="127"/>
                    <a:pt x="808" y="68"/>
                    <a:pt x="768" y="34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80E96A9D-964B-480C-9023-C63AB7B9B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4613276"/>
              <a:ext cx="195263" cy="25400"/>
            </a:xfrm>
            <a:custGeom>
              <a:avLst/>
              <a:gdLst>
                <a:gd name="T0" fmla="*/ 1355 w 1449"/>
                <a:gd name="T1" fmla="*/ 0 h 188"/>
                <a:gd name="T2" fmla="*/ 93 w 1449"/>
                <a:gd name="T3" fmla="*/ 0 h 188"/>
                <a:gd name="T4" fmla="*/ 0 w 1449"/>
                <a:gd name="T5" fmla="*/ 94 h 188"/>
                <a:gd name="T6" fmla="*/ 93 w 1449"/>
                <a:gd name="T7" fmla="*/ 188 h 188"/>
                <a:gd name="T8" fmla="*/ 1355 w 1449"/>
                <a:gd name="T9" fmla="*/ 188 h 188"/>
                <a:gd name="T10" fmla="*/ 1449 w 1449"/>
                <a:gd name="T11" fmla="*/ 94 h 188"/>
                <a:gd name="T12" fmla="*/ 1355 w 1449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9" h="188">
                  <a:moveTo>
                    <a:pt x="1355" y="0"/>
                  </a:moveTo>
                  <a:lnTo>
                    <a:pt x="93" y="0"/>
                  </a:ln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3" y="188"/>
                  </a:cubicBezTo>
                  <a:lnTo>
                    <a:pt x="1355" y="188"/>
                  </a:lnTo>
                  <a:cubicBezTo>
                    <a:pt x="1407" y="188"/>
                    <a:pt x="1449" y="146"/>
                    <a:pt x="1449" y="94"/>
                  </a:cubicBezTo>
                  <a:cubicBezTo>
                    <a:pt x="1449" y="42"/>
                    <a:pt x="1407" y="0"/>
                    <a:pt x="1355" y="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E909540A-81AC-4E5C-89EC-B3642DFB8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4672013"/>
              <a:ext cx="195263" cy="25400"/>
            </a:xfrm>
            <a:custGeom>
              <a:avLst/>
              <a:gdLst>
                <a:gd name="T0" fmla="*/ 1355 w 1449"/>
                <a:gd name="T1" fmla="*/ 0 h 188"/>
                <a:gd name="T2" fmla="*/ 93 w 1449"/>
                <a:gd name="T3" fmla="*/ 0 h 188"/>
                <a:gd name="T4" fmla="*/ 0 w 1449"/>
                <a:gd name="T5" fmla="*/ 94 h 188"/>
                <a:gd name="T6" fmla="*/ 93 w 1449"/>
                <a:gd name="T7" fmla="*/ 188 h 188"/>
                <a:gd name="T8" fmla="*/ 1355 w 1449"/>
                <a:gd name="T9" fmla="*/ 188 h 188"/>
                <a:gd name="T10" fmla="*/ 1449 w 1449"/>
                <a:gd name="T11" fmla="*/ 94 h 188"/>
                <a:gd name="T12" fmla="*/ 1355 w 1449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9" h="188">
                  <a:moveTo>
                    <a:pt x="1355" y="0"/>
                  </a:moveTo>
                  <a:lnTo>
                    <a:pt x="93" y="0"/>
                  </a:ln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3" y="188"/>
                  </a:cubicBezTo>
                  <a:lnTo>
                    <a:pt x="1355" y="188"/>
                  </a:lnTo>
                  <a:cubicBezTo>
                    <a:pt x="1407" y="188"/>
                    <a:pt x="1449" y="146"/>
                    <a:pt x="1449" y="94"/>
                  </a:cubicBezTo>
                  <a:cubicBezTo>
                    <a:pt x="1449" y="42"/>
                    <a:pt x="1407" y="0"/>
                    <a:pt x="1355" y="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35A58F47-0072-4C61-9E48-EF65F7A32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6175" y="3870326"/>
              <a:ext cx="644525" cy="909638"/>
            </a:xfrm>
            <a:custGeom>
              <a:avLst/>
              <a:gdLst>
                <a:gd name="T0" fmla="*/ 4013 w 4775"/>
                <a:gd name="T1" fmla="*/ 3540 h 6743"/>
                <a:gd name="T2" fmla="*/ 2746 w 4775"/>
                <a:gd name="T3" fmla="*/ 2988 h 6743"/>
                <a:gd name="T4" fmla="*/ 3175 w 4775"/>
                <a:gd name="T5" fmla="*/ 2717 h 6743"/>
                <a:gd name="T6" fmla="*/ 3007 w 4775"/>
                <a:gd name="T7" fmla="*/ 1163 h 6743"/>
                <a:gd name="T8" fmla="*/ 2717 w 4775"/>
                <a:gd name="T9" fmla="*/ 1358 h 6743"/>
                <a:gd name="T10" fmla="*/ 1429 w 4775"/>
                <a:gd name="T11" fmla="*/ 1482 h 6743"/>
                <a:gd name="T12" fmla="*/ 2923 w 4775"/>
                <a:gd name="T13" fmla="*/ 828 h 6743"/>
                <a:gd name="T14" fmla="*/ 809 w 4775"/>
                <a:gd name="T15" fmla="*/ 2475 h 6743"/>
                <a:gd name="T16" fmla="*/ 430 w 4775"/>
                <a:gd name="T17" fmla="*/ 3120 h 6743"/>
                <a:gd name="T18" fmla="*/ 20 w 4775"/>
                <a:gd name="T19" fmla="*/ 4335 h 6743"/>
                <a:gd name="T20" fmla="*/ 661 w 4775"/>
                <a:gd name="T21" fmla="*/ 6516 h 6743"/>
                <a:gd name="T22" fmla="*/ 2492 w 4775"/>
                <a:gd name="T23" fmla="*/ 6555 h 6743"/>
                <a:gd name="T24" fmla="*/ 1006 w 4775"/>
                <a:gd name="T25" fmla="*/ 5049 h 6743"/>
                <a:gd name="T26" fmla="*/ 301 w 4775"/>
                <a:gd name="T27" fmla="*/ 4829 h 6743"/>
                <a:gd name="T28" fmla="*/ 2745 w 4775"/>
                <a:gd name="T29" fmla="*/ 4861 h 6743"/>
                <a:gd name="T30" fmla="*/ 2743 w 4775"/>
                <a:gd name="T31" fmla="*/ 5049 h 6743"/>
                <a:gd name="T32" fmla="*/ 3415 w 4775"/>
                <a:gd name="T33" fmla="*/ 5647 h 6743"/>
                <a:gd name="T34" fmla="*/ 2836 w 4775"/>
                <a:gd name="T35" fmla="*/ 6649 h 6743"/>
                <a:gd name="T36" fmla="*/ 3611 w 4775"/>
                <a:gd name="T37" fmla="*/ 5567 h 6743"/>
                <a:gd name="T38" fmla="*/ 4603 w 4775"/>
                <a:gd name="T39" fmla="*/ 5064 h 6743"/>
                <a:gd name="T40" fmla="*/ 2955 w 4775"/>
                <a:gd name="T41" fmla="*/ 1713 h 6743"/>
                <a:gd name="T42" fmla="*/ 3095 w 4775"/>
                <a:gd name="T43" fmla="*/ 2135 h 6743"/>
                <a:gd name="T44" fmla="*/ 2948 w 4775"/>
                <a:gd name="T45" fmla="*/ 2186 h 6743"/>
                <a:gd name="T46" fmla="*/ 1123 w 4775"/>
                <a:gd name="T47" fmla="*/ 2134 h 6743"/>
                <a:gd name="T48" fmla="*/ 1035 w 4775"/>
                <a:gd name="T49" fmla="*/ 2392 h 6743"/>
                <a:gd name="T50" fmla="*/ 1089 w 4775"/>
                <a:gd name="T51" fmla="*/ 2617 h 6743"/>
                <a:gd name="T52" fmla="*/ 856 w 4775"/>
                <a:gd name="T53" fmla="*/ 2672 h 6743"/>
                <a:gd name="T54" fmla="*/ 633 w 4775"/>
                <a:gd name="T55" fmla="*/ 3874 h 6743"/>
                <a:gd name="T56" fmla="*/ 617 w 4775"/>
                <a:gd name="T57" fmla="*/ 3120 h 6743"/>
                <a:gd name="T58" fmla="*/ 1527 w 4775"/>
                <a:gd name="T59" fmla="*/ 2717 h 6743"/>
                <a:gd name="T60" fmla="*/ 819 w 4775"/>
                <a:gd name="T61" fmla="*/ 3276 h 6743"/>
                <a:gd name="T62" fmla="*/ 857 w 4775"/>
                <a:gd name="T63" fmla="*/ 4121 h 6743"/>
                <a:gd name="T64" fmla="*/ 1356 w 4775"/>
                <a:gd name="T65" fmla="*/ 3233 h 6743"/>
                <a:gd name="T66" fmla="*/ 1348 w 4775"/>
                <a:gd name="T67" fmla="*/ 3883 h 6743"/>
                <a:gd name="T68" fmla="*/ 1610 w 4775"/>
                <a:gd name="T69" fmla="*/ 3870 h 6743"/>
                <a:gd name="T70" fmla="*/ 1664 w 4775"/>
                <a:gd name="T71" fmla="*/ 3101 h 6743"/>
                <a:gd name="T72" fmla="*/ 1449 w 4775"/>
                <a:gd name="T73" fmla="*/ 1679 h 6743"/>
                <a:gd name="T74" fmla="*/ 2767 w 4775"/>
                <a:gd name="T75" fmla="*/ 2082 h 6743"/>
                <a:gd name="T76" fmla="*/ 1963 w 4775"/>
                <a:gd name="T77" fmla="*/ 3281 h 6743"/>
                <a:gd name="T78" fmla="*/ 2193 w 4775"/>
                <a:gd name="T79" fmla="*/ 4121 h 6743"/>
                <a:gd name="T80" fmla="*/ 2005 w 4775"/>
                <a:gd name="T81" fmla="*/ 4121 h 6743"/>
                <a:gd name="T82" fmla="*/ 2350 w 4775"/>
                <a:gd name="T83" fmla="*/ 3633 h 6743"/>
                <a:gd name="T84" fmla="*/ 2366 w 4775"/>
                <a:gd name="T85" fmla="*/ 3166 h 6743"/>
                <a:gd name="T86" fmla="*/ 1848 w 4775"/>
                <a:gd name="T87" fmla="*/ 2908 h 6743"/>
                <a:gd name="T88" fmla="*/ 2588 w 4775"/>
                <a:gd name="T89" fmla="*/ 3870 h 6743"/>
                <a:gd name="T90" fmla="*/ 2556 w 4775"/>
                <a:gd name="T91" fmla="*/ 3100 h 6743"/>
                <a:gd name="T92" fmla="*/ 2588 w 4775"/>
                <a:gd name="T93" fmla="*/ 3870 h 6743"/>
                <a:gd name="T94" fmla="*/ 3345 w 4775"/>
                <a:gd name="T95" fmla="*/ 3536 h 6743"/>
                <a:gd name="T96" fmla="*/ 2883 w 4775"/>
                <a:gd name="T97" fmla="*/ 3604 h 6743"/>
                <a:gd name="T98" fmla="*/ 4387 w 4775"/>
                <a:gd name="T99" fmla="*/ 5140 h 6743"/>
                <a:gd name="T100" fmla="*/ 3522 w 4775"/>
                <a:gd name="T101" fmla="*/ 5402 h 6743"/>
                <a:gd name="T102" fmla="*/ 2949 w 4775"/>
                <a:gd name="T103" fmla="*/ 5137 h 6743"/>
                <a:gd name="T104" fmla="*/ 2898 w 4775"/>
                <a:gd name="T105" fmla="*/ 4424 h 6743"/>
                <a:gd name="T106" fmla="*/ 3362 w 4775"/>
                <a:gd name="T107" fmla="*/ 3749 h 6743"/>
                <a:gd name="T108" fmla="*/ 4028 w 4775"/>
                <a:gd name="T109" fmla="*/ 3841 h 6743"/>
                <a:gd name="T110" fmla="*/ 4576 w 4775"/>
                <a:gd name="T111" fmla="*/ 4561 h 6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75" h="6743">
                  <a:moveTo>
                    <a:pt x="4624" y="4346"/>
                  </a:moveTo>
                  <a:cubicBezTo>
                    <a:pt x="4511" y="4236"/>
                    <a:pt x="4680" y="4100"/>
                    <a:pt x="4564" y="3941"/>
                  </a:cubicBezTo>
                  <a:cubicBezTo>
                    <a:pt x="4449" y="3783"/>
                    <a:pt x="4266" y="3899"/>
                    <a:pt x="4196" y="3758"/>
                  </a:cubicBezTo>
                  <a:cubicBezTo>
                    <a:pt x="4156" y="3693"/>
                    <a:pt x="4140" y="3581"/>
                    <a:pt x="4013" y="3540"/>
                  </a:cubicBezTo>
                  <a:cubicBezTo>
                    <a:pt x="3826" y="3479"/>
                    <a:pt x="3747" y="3681"/>
                    <a:pt x="3608" y="3608"/>
                  </a:cubicBezTo>
                  <a:lnTo>
                    <a:pt x="3545" y="3575"/>
                  </a:lnTo>
                  <a:cubicBezTo>
                    <a:pt x="3523" y="3454"/>
                    <a:pt x="3479" y="3272"/>
                    <a:pt x="3255" y="3178"/>
                  </a:cubicBezTo>
                  <a:cubicBezTo>
                    <a:pt x="3220" y="3163"/>
                    <a:pt x="3387" y="3227"/>
                    <a:pt x="2746" y="2988"/>
                  </a:cubicBezTo>
                  <a:lnTo>
                    <a:pt x="2562" y="2891"/>
                  </a:lnTo>
                  <a:lnTo>
                    <a:pt x="2562" y="2797"/>
                  </a:lnTo>
                  <a:cubicBezTo>
                    <a:pt x="2600" y="2773"/>
                    <a:pt x="2636" y="2746"/>
                    <a:pt x="2669" y="2717"/>
                  </a:cubicBezTo>
                  <a:lnTo>
                    <a:pt x="3175" y="2717"/>
                  </a:lnTo>
                  <a:cubicBezTo>
                    <a:pt x="3361" y="2717"/>
                    <a:pt x="3471" y="2506"/>
                    <a:pt x="3373" y="2348"/>
                  </a:cubicBezTo>
                  <a:cubicBezTo>
                    <a:pt x="3138" y="1967"/>
                    <a:pt x="3388" y="1624"/>
                    <a:pt x="3181" y="1095"/>
                  </a:cubicBezTo>
                  <a:cubicBezTo>
                    <a:pt x="3163" y="1047"/>
                    <a:pt x="3108" y="1023"/>
                    <a:pt x="3060" y="1042"/>
                  </a:cubicBezTo>
                  <a:cubicBezTo>
                    <a:pt x="3012" y="1061"/>
                    <a:pt x="2988" y="1115"/>
                    <a:pt x="3007" y="1163"/>
                  </a:cubicBezTo>
                  <a:cubicBezTo>
                    <a:pt x="3056" y="1289"/>
                    <a:pt x="3081" y="1429"/>
                    <a:pt x="3081" y="1563"/>
                  </a:cubicBezTo>
                  <a:cubicBezTo>
                    <a:pt x="3043" y="1542"/>
                    <a:pt x="3000" y="1528"/>
                    <a:pt x="2955" y="1520"/>
                  </a:cubicBezTo>
                  <a:cubicBezTo>
                    <a:pt x="2955" y="1480"/>
                    <a:pt x="2965" y="1388"/>
                    <a:pt x="2872" y="1343"/>
                  </a:cubicBezTo>
                  <a:cubicBezTo>
                    <a:pt x="2821" y="1317"/>
                    <a:pt x="2762" y="1323"/>
                    <a:pt x="2717" y="1358"/>
                  </a:cubicBezTo>
                  <a:cubicBezTo>
                    <a:pt x="2666" y="1397"/>
                    <a:pt x="2581" y="1449"/>
                    <a:pt x="2456" y="1483"/>
                  </a:cubicBezTo>
                  <a:cubicBezTo>
                    <a:pt x="2451" y="1449"/>
                    <a:pt x="2479" y="1353"/>
                    <a:pt x="2393" y="1305"/>
                  </a:cubicBezTo>
                  <a:cubicBezTo>
                    <a:pt x="2354" y="1283"/>
                    <a:pt x="2306" y="1284"/>
                    <a:pt x="2268" y="1308"/>
                  </a:cubicBezTo>
                  <a:cubicBezTo>
                    <a:pt x="2132" y="1391"/>
                    <a:pt x="1778" y="1576"/>
                    <a:pt x="1429" y="1482"/>
                  </a:cubicBezTo>
                  <a:cubicBezTo>
                    <a:pt x="1383" y="1470"/>
                    <a:pt x="1334" y="1482"/>
                    <a:pt x="1299" y="1518"/>
                  </a:cubicBezTo>
                  <a:cubicBezTo>
                    <a:pt x="1240" y="1522"/>
                    <a:pt x="1185" y="1538"/>
                    <a:pt x="1137" y="1564"/>
                  </a:cubicBezTo>
                  <a:cubicBezTo>
                    <a:pt x="1137" y="654"/>
                    <a:pt x="2175" y="187"/>
                    <a:pt x="2791" y="825"/>
                  </a:cubicBezTo>
                  <a:cubicBezTo>
                    <a:pt x="2827" y="863"/>
                    <a:pt x="2886" y="864"/>
                    <a:pt x="2923" y="828"/>
                  </a:cubicBezTo>
                  <a:cubicBezTo>
                    <a:pt x="2960" y="792"/>
                    <a:pt x="2961" y="732"/>
                    <a:pt x="2926" y="695"/>
                  </a:cubicBezTo>
                  <a:cubicBezTo>
                    <a:pt x="2254" y="0"/>
                    <a:pt x="1124" y="397"/>
                    <a:pt x="969" y="1343"/>
                  </a:cubicBezTo>
                  <a:cubicBezTo>
                    <a:pt x="932" y="1553"/>
                    <a:pt x="958" y="1860"/>
                    <a:pt x="948" y="2023"/>
                  </a:cubicBezTo>
                  <a:cubicBezTo>
                    <a:pt x="927" y="2300"/>
                    <a:pt x="809" y="2340"/>
                    <a:pt x="809" y="2475"/>
                  </a:cubicBezTo>
                  <a:cubicBezTo>
                    <a:pt x="778" y="2504"/>
                    <a:pt x="659" y="2552"/>
                    <a:pt x="635" y="2702"/>
                  </a:cubicBezTo>
                  <a:cubicBezTo>
                    <a:pt x="628" y="2743"/>
                    <a:pt x="631" y="2784"/>
                    <a:pt x="642" y="2824"/>
                  </a:cubicBezTo>
                  <a:lnTo>
                    <a:pt x="546" y="2893"/>
                  </a:lnTo>
                  <a:cubicBezTo>
                    <a:pt x="473" y="2946"/>
                    <a:pt x="430" y="3031"/>
                    <a:pt x="430" y="3120"/>
                  </a:cubicBezTo>
                  <a:lnTo>
                    <a:pt x="430" y="3651"/>
                  </a:lnTo>
                  <a:cubicBezTo>
                    <a:pt x="291" y="3692"/>
                    <a:pt x="190" y="3820"/>
                    <a:pt x="190" y="3971"/>
                  </a:cubicBezTo>
                  <a:lnTo>
                    <a:pt x="190" y="4121"/>
                  </a:lnTo>
                  <a:cubicBezTo>
                    <a:pt x="79" y="4127"/>
                    <a:pt x="0" y="4228"/>
                    <a:pt x="20" y="4335"/>
                  </a:cubicBezTo>
                  <a:lnTo>
                    <a:pt x="117" y="4862"/>
                  </a:lnTo>
                  <a:cubicBezTo>
                    <a:pt x="136" y="4970"/>
                    <a:pt x="230" y="5049"/>
                    <a:pt x="340" y="5049"/>
                  </a:cubicBezTo>
                  <a:lnTo>
                    <a:pt x="499" y="5049"/>
                  </a:lnTo>
                  <a:lnTo>
                    <a:pt x="661" y="6516"/>
                  </a:lnTo>
                  <a:cubicBezTo>
                    <a:pt x="675" y="6645"/>
                    <a:pt x="784" y="6743"/>
                    <a:pt x="914" y="6743"/>
                  </a:cubicBezTo>
                  <a:lnTo>
                    <a:pt x="2492" y="6743"/>
                  </a:lnTo>
                  <a:cubicBezTo>
                    <a:pt x="2544" y="6743"/>
                    <a:pt x="2586" y="6701"/>
                    <a:pt x="2586" y="6649"/>
                  </a:cubicBezTo>
                  <a:cubicBezTo>
                    <a:pt x="2586" y="6597"/>
                    <a:pt x="2544" y="6555"/>
                    <a:pt x="2492" y="6555"/>
                  </a:cubicBezTo>
                  <a:lnTo>
                    <a:pt x="914" y="6555"/>
                  </a:lnTo>
                  <a:cubicBezTo>
                    <a:pt x="880" y="6555"/>
                    <a:pt x="851" y="6530"/>
                    <a:pt x="847" y="6495"/>
                  </a:cubicBezTo>
                  <a:lnTo>
                    <a:pt x="688" y="5049"/>
                  </a:lnTo>
                  <a:lnTo>
                    <a:pt x="1006" y="5049"/>
                  </a:lnTo>
                  <a:cubicBezTo>
                    <a:pt x="1058" y="5049"/>
                    <a:pt x="1100" y="5007"/>
                    <a:pt x="1100" y="4955"/>
                  </a:cubicBezTo>
                  <a:cubicBezTo>
                    <a:pt x="1100" y="4903"/>
                    <a:pt x="1058" y="4861"/>
                    <a:pt x="1006" y="4861"/>
                  </a:cubicBezTo>
                  <a:lnTo>
                    <a:pt x="340" y="4861"/>
                  </a:lnTo>
                  <a:cubicBezTo>
                    <a:pt x="321" y="4861"/>
                    <a:pt x="305" y="4847"/>
                    <a:pt x="301" y="4829"/>
                  </a:cubicBezTo>
                  <a:lnTo>
                    <a:pt x="206" y="4308"/>
                  </a:lnTo>
                  <a:lnTo>
                    <a:pt x="2749" y="4308"/>
                  </a:lnTo>
                  <a:cubicBezTo>
                    <a:pt x="2711" y="4386"/>
                    <a:pt x="2570" y="4432"/>
                    <a:pt x="2570" y="4588"/>
                  </a:cubicBezTo>
                  <a:cubicBezTo>
                    <a:pt x="2570" y="4738"/>
                    <a:pt x="2703" y="4788"/>
                    <a:pt x="2745" y="4861"/>
                  </a:cubicBezTo>
                  <a:lnTo>
                    <a:pt x="1444" y="4861"/>
                  </a:lnTo>
                  <a:cubicBezTo>
                    <a:pt x="1392" y="4861"/>
                    <a:pt x="1350" y="4903"/>
                    <a:pt x="1350" y="4955"/>
                  </a:cubicBezTo>
                  <a:cubicBezTo>
                    <a:pt x="1350" y="5007"/>
                    <a:pt x="1392" y="5049"/>
                    <a:pt x="1444" y="5049"/>
                  </a:cubicBezTo>
                  <a:lnTo>
                    <a:pt x="2743" y="5049"/>
                  </a:lnTo>
                  <a:cubicBezTo>
                    <a:pt x="2719" y="5200"/>
                    <a:pt x="2810" y="5305"/>
                    <a:pt x="2925" y="5325"/>
                  </a:cubicBezTo>
                  <a:cubicBezTo>
                    <a:pt x="2997" y="5343"/>
                    <a:pt x="3102" y="5323"/>
                    <a:pt x="3149" y="5418"/>
                  </a:cubicBezTo>
                  <a:lnTo>
                    <a:pt x="3200" y="5522"/>
                  </a:lnTo>
                  <a:cubicBezTo>
                    <a:pt x="3239" y="5601"/>
                    <a:pt x="3321" y="5652"/>
                    <a:pt x="3415" y="5647"/>
                  </a:cubicBezTo>
                  <a:lnTo>
                    <a:pt x="3330" y="6502"/>
                  </a:lnTo>
                  <a:cubicBezTo>
                    <a:pt x="3327" y="6533"/>
                    <a:pt x="3302" y="6555"/>
                    <a:pt x="3271" y="6555"/>
                  </a:cubicBezTo>
                  <a:lnTo>
                    <a:pt x="2930" y="6555"/>
                  </a:lnTo>
                  <a:cubicBezTo>
                    <a:pt x="2878" y="6555"/>
                    <a:pt x="2836" y="6597"/>
                    <a:pt x="2836" y="6649"/>
                  </a:cubicBezTo>
                  <a:cubicBezTo>
                    <a:pt x="2836" y="6701"/>
                    <a:pt x="2878" y="6743"/>
                    <a:pt x="2930" y="6743"/>
                  </a:cubicBezTo>
                  <a:lnTo>
                    <a:pt x="3271" y="6743"/>
                  </a:lnTo>
                  <a:cubicBezTo>
                    <a:pt x="3399" y="6743"/>
                    <a:pt x="3504" y="6647"/>
                    <a:pt x="3517" y="6521"/>
                  </a:cubicBezTo>
                  <a:lnTo>
                    <a:pt x="3611" y="5567"/>
                  </a:lnTo>
                  <a:cubicBezTo>
                    <a:pt x="3749" y="5498"/>
                    <a:pt x="3826" y="5697"/>
                    <a:pt x="4013" y="5636"/>
                  </a:cubicBezTo>
                  <a:cubicBezTo>
                    <a:pt x="4140" y="5595"/>
                    <a:pt x="4157" y="5481"/>
                    <a:pt x="4196" y="5418"/>
                  </a:cubicBezTo>
                  <a:cubicBezTo>
                    <a:pt x="4243" y="5322"/>
                    <a:pt x="4346" y="5343"/>
                    <a:pt x="4420" y="5325"/>
                  </a:cubicBezTo>
                  <a:cubicBezTo>
                    <a:pt x="4542" y="5303"/>
                    <a:pt x="4625" y="5188"/>
                    <a:pt x="4603" y="5064"/>
                  </a:cubicBezTo>
                  <a:lnTo>
                    <a:pt x="4584" y="4953"/>
                  </a:lnTo>
                  <a:cubicBezTo>
                    <a:pt x="4557" y="4796"/>
                    <a:pt x="4775" y="4786"/>
                    <a:pt x="4775" y="4588"/>
                  </a:cubicBezTo>
                  <a:cubicBezTo>
                    <a:pt x="4775" y="4454"/>
                    <a:pt x="4672" y="4403"/>
                    <a:pt x="4624" y="4346"/>
                  </a:cubicBezTo>
                  <a:close/>
                  <a:moveTo>
                    <a:pt x="2955" y="1713"/>
                  </a:moveTo>
                  <a:cubicBezTo>
                    <a:pt x="3122" y="1764"/>
                    <a:pt x="3123" y="1941"/>
                    <a:pt x="2955" y="1992"/>
                  </a:cubicBezTo>
                  <a:lnTo>
                    <a:pt x="2955" y="1713"/>
                  </a:lnTo>
                  <a:close/>
                  <a:moveTo>
                    <a:pt x="2948" y="2186"/>
                  </a:moveTo>
                  <a:cubicBezTo>
                    <a:pt x="3002" y="2178"/>
                    <a:pt x="3051" y="2160"/>
                    <a:pt x="3095" y="2135"/>
                  </a:cubicBezTo>
                  <a:cubicBezTo>
                    <a:pt x="3111" y="2229"/>
                    <a:pt x="3144" y="2334"/>
                    <a:pt x="3214" y="2447"/>
                  </a:cubicBezTo>
                  <a:cubicBezTo>
                    <a:pt x="3235" y="2481"/>
                    <a:pt x="3213" y="2529"/>
                    <a:pt x="3175" y="2529"/>
                  </a:cubicBezTo>
                  <a:lnTo>
                    <a:pt x="2828" y="2529"/>
                  </a:lnTo>
                  <a:cubicBezTo>
                    <a:pt x="2892" y="2426"/>
                    <a:pt x="2933" y="2309"/>
                    <a:pt x="2948" y="2186"/>
                  </a:cubicBezTo>
                  <a:close/>
                  <a:moveTo>
                    <a:pt x="1261" y="1714"/>
                  </a:moveTo>
                  <a:lnTo>
                    <a:pt x="1261" y="1991"/>
                  </a:lnTo>
                  <a:cubicBezTo>
                    <a:pt x="1097" y="1939"/>
                    <a:pt x="1096" y="1766"/>
                    <a:pt x="1261" y="1714"/>
                  </a:cubicBezTo>
                  <a:close/>
                  <a:moveTo>
                    <a:pt x="1123" y="2134"/>
                  </a:moveTo>
                  <a:cubicBezTo>
                    <a:pt x="1165" y="2158"/>
                    <a:pt x="1212" y="2175"/>
                    <a:pt x="1263" y="2183"/>
                  </a:cubicBezTo>
                  <a:cubicBezTo>
                    <a:pt x="1272" y="2307"/>
                    <a:pt x="1310" y="2425"/>
                    <a:pt x="1372" y="2529"/>
                  </a:cubicBezTo>
                  <a:lnTo>
                    <a:pt x="1255" y="2529"/>
                  </a:lnTo>
                  <a:cubicBezTo>
                    <a:pt x="1211" y="2454"/>
                    <a:pt x="1131" y="2400"/>
                    <a:pt x="1035" y="2392"/>
                  </a:cubicBezTo>
                  <a:cubicBezTo>
                    <a:pt x="1065" y="2337"/>
                    <a:pt x="1108" y="2222"/>
                    <a:pt x="1123" y="2134"/>
                  </a:cubicBezTo>
                  <a:close/>
                  <a:moveTo>
                    <a:pt x="856" y="2672"/>
                  </a:moveTo>
                  <a:cubicBezTo>
                    <a:pt x="960" y="2597"/>
                    <a:pt x="962" y="2595"/>
                    <a:pt x="971" y="2590"/>
                  </a:cubicBezTo>
                  <a:cubicBezTo>
                    <a:pt x="1011" y="2568"/>
                    <a:pt x="1062" y="2580"/>
                    <a:pt x="1089" y="2617"/>
                  </a:cubicBezTo>
                  <a:cubicBezTo>
                    <a:pt x="1120" y="2665"/>
                    <a:pt x="1105" y="2717"/>
                    <a:pt x="1068" y="2744"/>
                  </a:cubicBezTo>
                  <a:cubicBezTo>
                    <a:pt x="973" y="2808"/>
                    <a:pt x="957" y="2837"/>
                    <a:pt x="910" y="2837"/>
                  </a:cubicBezTo>
                  <a:cubicBezTo>
                    <a:pt x="859" y="2837"/>
                    <a:pt x="835" y="2798"/>
                    <a:pt x="836" y="2799"/>
                  </a:cubicBezTo>
                  <a:cubicBezTo>
                    <a:pt x="806" y="2758"/>
                    <a:pt x="815" y="2702"/>
                    <a:pt x="856" y="2672"/>
                  </a:cubicBezTo>
                  <a:close/>
                  <a:moveTo>
                    <a:pt x="587" y="4121"/>
                  </a:moveTo>
                  <a:lnTo>
                    <a:pt x="378" y="4121"/>
                  </a:lnTo>
                  <a:lnTo>
                    <a:pt x="378" y="3971"/>
                  </a:lnTo>
                  <a:cubicBezTo>
                    <a:pt x="378" y="3837"/>
                    <a:pt x="544" y="3774"/>
                    <a:pt x="633" y="3874"/>
                  </a:cubicBezTo>
                  <a:lnTo>
                    <a:pt x="587" y="4121"/>
                  </a:lnTo>
                  <a:close/>
                  <a:moveTo>
                    <a:pt x="670" y="3671"/>
                  </a:moveTo>
                  <a:cubicBezTo>
                    <a:pt x="653" y="3663"/>
                    <a:pt x="635" y="3656"/>
                    <a:pt x="617" y="3651"/>
                  </a:cubicBezTo>
                  <a:lnTo>
                    <a:pt x="617" y="3120"/>
                  </a:lnTo>
                  <a:cubicBezTo>
                    <a:pt x="617" y="3048"/>
                    <a:pt x="688" y="3030"/>
                    <a:pt x="752" y="2976"/>
                  </a:cubicBezTo>
                  <a:cubicBezTo>
                    <a:pt x="847" y="3041"/>
                    <a:pt x="975" y="3043"/>
                    <a:pt x="1073" y="2972"/>
                  </a:cubicBezTo>
                  <a:cubicBezTo>
                    <a:pt x="1132" y="2918"/>
                    <a:pt x="1263" y="2875"/>
                    <a:pt x="1289" y="2717"/>
                  </a:cubicBezTo>
                  <a:lnTo>
                    <a:pt x="1527" y="2717"/>
                  </a:lnTo>
                  <a:cubicBezTo>
                    <a:pt x="1568" y="2753"/>
                    <a:pt x="1612" y="2785"/>
                    <a:pt x="1661" y="2812"/>
                  </a:cubicBezTo>
                  <a:lnTo>
                    <a:pt x="1661" y="2891"/>
                  </a:lnTo>
                  <a:lnTo>
                    <a:pt x="1471" y="2990"/>
                  </a:lnTo>
                  <a:cubicBezTo>
                    <a:pt x="971" y="3177"/>
                    <a:pt x="912" y="3185"/>
                    <a:pt x="819" y="3276"/>
                  </a:cubicBezTo>
                  <a:cubicBezTo>
                    <a:pt x="699" y="3393"/>
                    <a:pt x="701" y="3497"/>
                    <a:pt x="670" y="3671"/>
                  </a:cubicBezTo>
                  <a:close/>
                  <a:moveTo>
                    <a:pt x="1348" y="3883"/>
                  </a:moveTo>
                  <a:cubicBezTo>
                    <a:pt x="1268" y="3973"/>
                    <a:pt x="1324" y="4075"/>
                    <a:pt x="1328" y="4121"/>
                  </a:cubicBezTo>
                  <a:lnTo>
                    <a:pt x="857" y="4121"/>
                  </a:lnTo>
                  <a:cubicBezTo>
                    <a:pt x="852" y="4002"/>
                    <a:pt x="871" y="3935"/>
                    <a:pt x="830" y="3840"/>
                  </a:cubicBezTo>
                  <a:lnTo>
                    <a:pt x="883" y="3548"/>
                  </a:lnTo>
                  <a:cubicBezTo>
                    <a:pt x="891" y="3501"/>
                    <a:pt x="895" y="3466"/>
                    <a:pt x="944" y="3416"/>
                  </a:cubicBezTo>
                  <a:cubicBezTo>
                    <a:pt x="1004" y="3353"/>
                    <a:pt x="1052" y="3346"/>
                    <a:pt x="1356" y="3233"/>
                  </a:cubicBezTo>
                  <a:cubicBezTo>
                    <a:pt x="1299" y="3398"/>
                    <a:pt x="1285" y="3438"/>
                    <a:pt x="1284" y="3441"/>
                  </a:cubicBezTo>
                  <a:cubicBezTo>
                    <a:pt x="1268" y="3497"/>
                    <a:pt x="1279" y="3558"/>
                    <a:pt x="1315" y="3604"/>
                  </a:cubicBezTo>
                  <a:lnTo>
                    <a:pt x="1445" y="3773"/>
                  </a:lnTo>
                  <a:lnTo>
                    <a:pt x="1348" y="3883"/>
                  </a:lnTo>
                  <a:close/>
                  <a:moveTo>
                    <a:pt x="1520" y="4121"/>
                  </a:moveTo>
                  <a:lnTo>
                    <a:pt x="1520" y="4121"/>
                  </a:lnTo>
                  <a:lnTo>
                    <a:pt x="1494" y="4001"/>
                  </a:lnTo>
                  <a:lnTo>
                    <a:pt x="1610" y="3870"/>
                  </a:lnTo>
                  <a:cubicBezTo>
                    <a:pt x="1655" y="3819"/>
                    <a:pt x="1658" y="3742"/>
                    <a:pt x="1616" y="3688"/>
                  </a:cubicBezTo>
                  <a:lnTo>
                    <a:pt x="1465" y="3492"/>
                  </a:lnTo>
                  <a:lnTo>
                    <a:pt x="1586" y="3142"/>
                  </a:lnTo>
                  <a:lnTo>
                    <a:pt x="1664" y="3101"/>
                  </a:lnTo>
                  <a:lnTo>
                    <a:pt x="1687" y="4121"/>
                  </a:lnTo>
                  <a:lnTo>
                    <a:pt x="1520" y="4121"/>
                  </a:lnTo>
                  <a:close/>
                  <a:moveTo>
                    <a:pt x="1449" y="2129"/>
                  </a:moveTo>
                  <a:lnTo>
                    <a:pt x="1449" y="1679"/>
                  </a:lnTo>
                  <a:cubicBezTo>
                    <a:pt x="1775" y="1740"/>
                    <a:pt x="2087" y="1618"/>
                    <a:pt x="2269" y="1523"/>
                  </a:cubicBezTo>
                  <a:cubicBezTo>
                    <a:pt x="2277" y="1628"/>
                    <a:pt x="2372" y="1696"/>
                    <a:pt x="2476" y="1671"/>
                  </a:cubicBezTo>
                  <a:cubicBezTo>
                    <a:pt x="2602" y="1641"/>
                    <a:pt x="2698" y="1594"/>
                    <a:pt x="2767" y="1551"/>
                  </a:cubicBezTo>
                  <a:lnTo>
                    <a:pt x="2767" y="2082"/>
                  </a:lnTo>
                  <a:cubicBezTo>
                    <a:pt x="2767" y="2560"/>
                    <a:pt x="2271" y="2901"/>
                    <a:pt x="1779" y="2662"/>
                  </a:cubicBezTo>
                  <a:cubicBezTo>
                    <a:pt x="1578" y="2564"/>
                    <a:pt x="1449" y="2355"/>
                    <a:pt x="1449" y="2129"/>
                  </a:cubicBezTo>
                  <a:close/>
                  <a:moveTo>
                    <a:pt x="1853" y="3174"/>
                  </a:moveTo>
                  <a:lnTo>
                    <a:pt x="1963" y="3281"/>
                  </a:lnTo>
                  <a:lnTo>
                    <a:pt x="1858" y="3380"/>
                  </a:lnTo>
                  <a:lnTo>
                    <a:pt x="1853" y="3174"/>
                  </a:lnTo>
                  <a:close/>
                  <a:moveTo>
                    <a:pt x="2333" y="4121"/>
                  </a:moveTo>
                  <a:lnTo>
                    <a:pt x="2193" y="4121"/>
                  </a:lnTo>
                  <a:lnTo>
                    <a:pt x="2193" y="3713"/>
                  </a:lnTo>
                  <a:cubicBezTo>
                    <a:pt x="2193" y="3661"/>
                    <a:pt x="2151" y="3619"/>
                    <a:pt x="2099" y="3619"/>
                  </a:cubicBezTo>
                  <a:cubicBezTo>
                    <a:pt x="2047" y="3619"/>
                    <a:pt x="2005" y="3661"/>
                    <a:pt x="2005" y="3713"/>
                  </a:cubicBezTo>
                  <a:lnTo>
                    <a:pt x="2005" y="4121"/>
                  </a:lnTo>
                  <a:lnTo>
                    <a:pt x="1874" y="4121"/>
                  </a:lnTo>
                  <a:lnTo>
                    <a:pt x="1863" y="3632"/>
                  </a:lnTo>
                  <a:lnTo>
                    <a:pt x="2101" y="3410"/>
                  </a:lnTo>
                  <a:lnTo>
                    <a:pt x="2350" y="3633"/>
                  </a:lnTo>
                  <a:lnTo>
                    <a:pt x="2333" y="4121"/>
                  </a:lnTo>
                  <a:close/>
                  <a:moveTo>
                    <a:pt x="2359" y="3389"/>
                  </a:moveTo>
                  <a:lnTo>
                    <a:pt x="2239" y="3282"/>
                  </a:lnTo>
                  <a:lnTo>
                    <a:pt x="2366" y="3166"/>
                  </a:lnTo>
                  <a:lnTo>
                    <a:pt x="2359" y="3389"/>
                  </a:lnTo>
                  <a:close/>
                  <a:moveTo>
                    <a:pt x="2374" y="2906"/>
                  </a:moveTo>
                  <a:lnTo>
                    <a:pt x="2101" y="3154"/>
                  </a:lnTo>
                  <a:lnTo>
                    <a:pt x="1848" y="2908"/>
                  </a:lnTo>
                  <a:lnTo>
                    <a:pt x="1848" y="2896"/>
                  </a:lnTo>
                  <a:cubicBezTo>
                    <a:pt x="2015" y="2942"/>
                    <a:pt x="2209" y="2941"/>
                    <a:pt x="2374" y="2886"/>
                  </a:cubicBezTo>
                  <a:lnTo>
                    <a:pt x="2374" y="2906"/>
                  </a:lnTo>
                  <a:close/>
                  <a:moveTo>
                    <a:pt x="2588" y="3870"/>
                  </a:moveTo>
                  <a:lnTo>
                    <a:pt x="2705" y="4001"/>
                  </a:lnTo>
                  <a:lnTo>
                    <a:pt x="2678" y="4121"/>
                  </a:lnTo>
                  <a:lnTo>
                    <a:pt x="2521" y="4121"/>
                  </a:lnTo>
                  <a:lnTo>
                    <a:pt x="2556" y="3100"/>
                  </a:lnTo>
                  <a:lnTo>
                    <a:pt x="2629" y="3139"/>
                  </a:lnTo>
                  <a:lnTo>
                    <a:pt x="2733" y="3492"/>
                  </a:lnTo>
                  <a:lnTo>
                    <a:pt x="2582" y="3688"/>
                  </a:lnTo>
                  <a:cubicBezTo>
                    <a:pt x="2540" y="3742"/>
                    <a:pt x="2543" y="3819"/>
                    <a:pt x="2588" y="3870"/>
                  </a:cubicBezTo>
                  <a:close/>
                  <a:moveTo>
                    <a:pt x="2914" y="3441"/>
                  </a:moveTo>
                  <a:lnTo>
                    <a:pt x="2851" y="3227"/>
                  </a:lnTo>
                  <a:cubicBezTo>
                    <a:pt x="3190" y="3355"/>
                    <a:pt x="3186" y="3349"/>
                    <a:pt x="3226" y="3373"/>
                  </a:cubicBezTo>
                  <a:cubicBezTo>
                    <a:pt x="3289" y="3411"/>
                    <a:pt x="3324" y="3464"/>
                    <a:pt x="3345" y="3536"/>
                  </a:cubicBezTo>
                  <a:cubicBezTo>
                    <a:pt x="3146" y="3589"/>
                    <a:pt x="3203" y="3811"/>
                    <a:pt x="3044" y="3834"/>
                  </a:cubicBezTo>
                  <a:cubicBezTo>
                    <a:pt x="2938" y="3851"/>
                    <a:pt x="2900" y="3849"/>
                    <a:pt x="2848" y="3880"/>
                  </a:cubicBezTo>
                  <a:lnTo>
                    <a:pt x="2753" y="3773"/>
                  </a:lnTo>
                  <a:lnTo>
                    <a:pt x="2883" y="3604"/>
                  </a:lnTo>
                  <a:cubicBezTo>
                    <a:pt x="2919" y="3558"/>
                    <a:pt x="2930" y="3497"/>
                    <a:pt x="2914" y="3441"/>
                  </a:cubicBezTo>
                  <a:close/>
                  <a:moveTo>
                    <a:pt x="4400" y="4985"/>
                  </a:moveTo>
                  <a:lnTo>
                    <a:pt x="4419" y="5096"/>
                  </a:lnTo>
                  <a:cubicBezTo>
                    <a:pt x="4422" y="5117"/>
                    <a:pt x="4408" y="5137"/>
                    <a:pt x="4387" y="5140"/>
                  </a:cubicBezTo>
                  <a:cubicBezTo>
                    <a:pt x="4382" y="5141"/>
                    <a:pt x="4378" y="5141"/>
                    <a:pt x="4374" y="5143"/>
                  </a:cubicBezTo>
                  <a:cubicBezTo>
                    <a:pt x="4333" y="5154"/>
                    <a:pt x="4125" y="5138"/>
                    <a:pt x="4028" y="5335"/>
                  </a:cubicBezTo>
                  <a:cubicBezTo>
                    <a:pt x="3981" y="5420"/>
                    <a:pt x="3982" y="5449"/>
                    <a:pt x="3955" y="5458"/>
                  </a:cubicBezTo>
                  <a:cubicBezTo>
                    <a:pt x="3896" y="5476"/>
                    <a:pt x="3748" y="5284"/>
                    <a:pt x="3522" y="5402"/>
                  </a:cubicBezTo>
                  <a:cubicBezTo>
                    <a:pt x="3450" y="5436"/>
                    <a:pt x="3421" y="5460"/>
                    <a:pt x="3402" y="5460"/>
                  </a:cubicBezTo>
                  <a:cubicBezTo>
                    <a:pt x="3391" y="5460"/>
                    <a:pt x="3376" y="5454"/>
                    <a:pt x="3368" y="5439"/>
                  </a:cubicBezTo>
                  <a:lnTo>
                    <a:pt x="3317" y="5335"/>
                  </a:lnTo>
                  <a:cubicBezTo>
                    <a:pt x="3216" y="5130"/>
                    <a:pt x="2996" y="5157"/>
                    <a:pt x="2949" y="5137"/>
                  </a:cubicBezTo>
                  <a:cubicBezTo>
                    <a:pt x="2914" y="5123"/>
                    <a:pt x="2928" y="5083"/>
                    <a:pt x="2938" y="5033"/>
                  </a:cubicBezTo>
                  <a:cubicBezTo>
                    <a:pt x="3003" y="4717"/>
                    <a:pt x="2758" y="4653"/>
                    <a:pt x="2758" y="4588"/>
                  </a:cubicBezTo>
                  <a:cubicBezTo>
                    <a:pt x="2758" y="4559"/>
                    <a:pt x="2786" y="4552"/>
                    <a:pt x="2852" y="4480"/>
                  </a:cubicBezTo>
                  <a:cubicBezTo>
                    <a:pt x="2869" y="4464"/>
                    <a:pt x="2885" y="4444"/>
                    <a:pt x="2898" y="4424"/>
                  </a:cubicBezTo>
                  <a:cubicBezTo>
                    <a:pt x="2978" y="4302"/>
                    <a:pt x="2944" y="4181"/>
                    <a:pt x="2926" y="4080"/>
                  </a:cubicBezTo>
                  <a:cubicBezTo>
                    <a:pt x="2923" y="4059"/>
                    <a:pt x="2937" y="4039"/>
                    <a:pt x="2958" y="4036"/>
                  </a:cubicBezTo>
                  <a:lnTo>
                    <a:pt x="3071" y="4020"/>
                  </a:lnTo>
                  <a:cubicBezTo>
                    <a:pt x="3287" y="3988"/>
                    <a:pt x="3338" y="3785"/>
                    <a:pt x="3362" y="3749"/>
                  </a:cubicBezTo>
                  <a:cubicBezTo>
                    <a:pt x="3364" y="3745"/>
                    <a:pt x="3366" y="3741"/>
                    <a:pt x="3368" y="3737"/>
                  </a:cubicBezTo>
                  <a:cubicBezTo>
                    <a:pt x="3377" y="3719"/>
                    <a:pt x="3400" y="3711"/>
                    <a:pt x="3419" y="3720"/>
                  </a:cubicBezTo>
                  <a:cubicBezTo>
                    <a:pt x="3555" y="3789"/>
                    <a:pt x="3652" y="3875"/>
                    <a:pt x="3885" y="3741"/>
                  </a:cubicBezTo>
                  <a:cubicBezTo>
                    <a:pt x="3983" y="3685"/>
                    <a:pt x="3965" y="3729"/>
                    <a:pt x="4028" y="3841"/>
                  </a:cubicBezTo>
                  <a:cubicBezTo>
                    <a:pt x="4141" y="4070"/>
                    <a:pt x="4376" y="4002"/>
                    <a:pt x="4412" y="4051"/>
                  </a:cubicBezTo>
                  <a:cubicBezTo>
                    <a:pt x="4424" y="4067"/>
                    <a:pt x="4418" y="4080"/>
                    <a:pt x="4417" y="4093"/>
                  </a:cubicBezTo>
                  <a:cubicBezTo>
                    <a:pt x="4415" y="4135"/>
                    <a:pt x="4337" y="4328"/>
                    <a:pt x="4493" y="4480"/>
                  </a:cubicBezTo>
                  <a:lnTo>
                    <a:pt x="4576" y="4561"/>
                  </a:lnTo>
                  <a:cubicBezTo>
                    <a:pt x="4577" y="4562"/>
                    <a:pt x="4587" y="4571"/>
                    <a:pt x="4587" y="4588"/>
                  </a:cubicBezTo>
                  <a:cubicBezTo>
                    <a:pt x="4587" y="4648"/>
                    <a:pt x="4356" y="4732"/>
                    <a:pt x="4400" y="4985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grpSp>
        <p:nvGrpSpPr>
          <p:cNvPr id="3" name="Group 120">
            <a:extLst>
              <a:ext uri="{FF2B5EF4-FFF2-40B4-BE49-F238E27FC236}">
                <a16:creationId xmlns:a16="http://schemas.microsoft.com/office/drawing/2014/main" id="{FC049628-D30C-40A9-8E12-90F043CE59C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64756" y="4144098"/>
            <a:ext cx="496859" cy="496859"/>
            <a:chOff x="-576" y="2515"/>
            <a:chExt cx="1058" cy="1058"/>
          </a:xfrm>
          <a:solidFill>
            <a:schemeClr val="bg1"/>
          </a:solidFill>
        </p:grpSpPr>
        <p:sp>
          <p:nvSpPr>
            <p:cNvPr id="54" name="Freeform 121">
              <a:extLst>
                <a:ext uri="{FF2B5EF4-FFF2-40B4-BE49-F238E27FC236}">
                  <a16:creationId xmlns:a16="http://schemas.microsoft.com/office/drawing/2014/main" id="{510AF85D-24E1-4E30-8286-85AFEFF1A4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76" y="2515"/>
              <a:ext cx="495" cy="1058"/>
            </a:xfrm>
            <a:custGeom>
              <a:avLst/>
              <a:gdLst>
                <a:gd name="T0" fmla="*/ 3619 w 3989"/>
                <a:gd name="T1" fmla="*/ 3299 h 8533"/>
                <a:gd name="T2" fmla="*/ 2855 w 3989"/>
                <a:gd name="T3" fmla="*/ 1858 h 8533"/>
                <a:gd name="T4" fmla="*/ 2828 w 3989"/>
                <a:gd name="T5" fmla="*/ 1086 h 8533"/>
                <a:gd name="T6" fmla="*/ 1994 w 3989"/>
                <a:gd name="T7" fmla="*/ 0 h 8533"/>
                <a:gd name="T8" fmla="*/ 1161 w 3989"/>
                <a:gd name="T9" fmla="*/ 1086 h 8533"/>
                <a:gd name="T10" fmla="*/ 1134 w 3989"/>
                <a:gd name="T11" fmla="*/ 1858 h 8533"/>
                <a:gd name="T12" fmla="*/ 370 w 3989"/>
                <a:gd name="T13" fmla="*/ 3299 h 8533"/>
                <a:gd name="T14" fmla="*/ 0 w 3989"/>
                <a:gd name="T15" fmla="*/ 3425 h 8533"/>
                <a:gd name="T16" fmla="*/ 126 w 3989"/>
                <a:gd name="T17" fmla="*/ 4157 h 8533"/>
                <a:gd name="T18" fmla="*/ 269 w 3989"/>
                <a:gd name="T19" fmla="*/ 4485 h 8533"/>
                <a:gd name="T20" fmla="*/ 521 w 3989"/>
                <a:gd name="T21" fmla="*/ 4475 h 8533"/>
                <a:gd name="T22" fmla="*/ 3479 w 3989"/>
                <a:gd name="T23" fmla="*/ 4157 h 8533"/>
                <a:gd name="T24" fmla="*/ 668 w 3989"/>
                <a:gd name="T25" fmla="*/ 8281 h 8533"/>
                <a:gd name="T26" fmla="*/ 414 w 3989"/>
                <a:gd name="T27" fmla="*/ 4944 h 8533"/>
                <a:gd name="T28" fmla="*/ 421 w 3989"/>
                <a:gd name="T29" fmla="*/ 8412 h 8533"/>
                <a:gd name="T30" fmla="*/ 3442 w 3989"/>
                <a:gd name="T31" fmla="*/ 8533 h 8533"/>
                <a:gd name="T32" fmla="*/ 3732 w 3989"/>
                <a:gd name="T33" fmla="*/ 4157 h 8533"/>
                <a:gd name="T34" fmla="*/ 3989 w 3989"/>
                <a:gd name="T35" fmla="*/ 4031 h 8533"/>
                <a:gd name="T36" fmla="*/ 3863 w 3989"/>
                <a:gd name="T37" fmla="*/ 3299 h 8533"/>
                <a:gd name="T38" fmla="*/ 1994 w 3989"/>
                <a:gd name="T39" fmla="*/ 252 h 8533"/>
                <a:gd name="T40" fmla="*/ 2575 w 3989"/>
                <a:gd name="T41" fmla="*/ 1086 h 8533"/>
                <a:gd name="T42" fmla="*/ 1414 w 3989"/>
                <a:gd name="T43" fmla="*/ 1086 h 8533"/>
                <a:gd name="T44" fmla="*/ 2259 w 3989"/>
                <a:gd name="T45" fmla="*/ 1919 h 8533"/>
                <a:gd name="T46" fmla="*/ 1994 w 3989"/>
                <a:gd name="T47" fmla="*/ 2634 h 8533"/>
                <a:gd name="T48" fmla="*/ 1730 w 3989"/>
                <a:gd name="T49" fmla="*/ 1919 h 8533"/>
                <a:gd name="T50" fmla="*/ 623 w 3989"/>
                <a:gd name="T51" fmla="*/ 2932 h 8533"/>
                <a:gd name="T52" fmla="*/ 1364 w 3989"/>
                <a:gd name="T53" fmla="*/ 2046 h 8533"/>
                <a:gd name="T54" fmla="*/ 1994 w 3989"/>
                <a:gd name="T55" fmla="*/ 3013 h 8533"/>
                <a:gd name="T56" fmla="*/ 2625 w 3989"/>
                <a:gd name="T57" fmla="*/ 2046 h 8533"/>
                <a:gd name="T58" fmla="*/ 3366 w 3989"/>
                <a:gd name="T59" fmla="*/ 2932 h 8533"/>
                <a:gd name="T60" fmla="*/ 623 w 3989"/>
                <a:gd name="T61" fmla="*/ 3299 h 8533"/>
                <a:gd name="T62" fmla="*/ 3736 w 3989"/>
                <a:gd name="T63" fmla="*/ 3905 h 8533"/>
                <a:gd name="T64" fmla="*/ 252 w 3989"/>
                <a:gd name="T65" fmla="*/ 3551 h 8533"/>
                <a:gd name="T66" fmla="*/ 3736 w 3989"/>
                <a:gd name="T67" fmla="*/ 3905 h 8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89" h="8533">
                  <a:moveTo>
                    <a:pt x="3863" y="3299"/>
                  </a:moveTo>
                  <a:lnTo>
                    <a:pt x="3619" y="3299"/>
                  </a:lnTo>
                  <a:lnTo>
                    <a:pt x="3619" y="2932"/>
                  </a:lnTo>
                  <a:cubicBezTo>
                    <a:pt x="3619" y="2448"/>
                    <a:pt x="3312" y="2017"/>
                    <a:pt x="2855" y="1858"/>
                  </a:cubicBezTo>
                  <a:lnTo>
                    <a:pt x="2511" y="1739"/>
                  </a:lnTo>
                  <a:cubicBezTo>
                    <a:pt x="2704" y="1586"/>
                    <a:pt x="2828" y="1350"/>
                    <a:pt x="2828" y="1086"/>
                  </a:cubicBezTo>
                  <a:lnTo>
                    <a:pt x="2828" y="833"/>
                  </a:lnTo>
                  <a:cubicBezTo>
                    <a:pt x="2828" y="374"/>
                    <a:pt x="2454" y="0"/>
                    <a:pt x="1994" y="0"/>
                  </a:cubicBezTo>
                  <a:cubicBezTo>
                    <a:pt x="1535" y="0"/>
                    <a:pt x="1161" y="374"/>
                    <a:pt x="1161" y="833"/>
                  </a:cubicBezTo>
                  <a:lnTo>
                    <a:pt x="1161" y="1086"/>
                  </a:lnTo>
                  <a:cubicBezTo>
                    <a:pt x="1161" y="1350"/>
                    <a:pt x="1285" y="1586"/>
                    <a:pt x="1478" y="1739"/>
                  </a:cubicBezTo>
                  <a:lnTo>
                    <a:pt x="1134" y="1858"/>
                  </a:lnTo>
                  <a:cubicBezTo>
                    <a:pt x="677" y="2017"/>
                    <a:pt x="370" y="2448"/>
                    <a:pt x="370" y="2932"/>
                  </a:cubicBezTo>
                  <a:lnTo>
                    <a:pt x="370" y="3299"/>
                  </a:lnTo>
                  <a:lnTo>
                    <a:pt x="126" y="3299"/>
                  </a:lnTo>
                  <a:cubicBezTo>
                    <a:pt x="57" y="3299"/>
                    <a:pt x="0" y="3355"/>
                    <a:pt x="0" y="3425"/>
                  </a:cubicBezTo>
                  <a:lnTo>
                    <a:pt x="0" y="4031"/>
                  </a:lnTo>
                  <a:cubicBezTo>
                    <a:pt x="0" y="4101"/>
                    <a:pt x="57" y="4157"/>
                    <a:pt x="126" y="4157"/>
                  </a:cubicBezTo>
                  <a:lnTo>
                    <a:pt x="257" y="4157"/>
                  </a:lnTo>
                  <a:lnTo>
                    <a:pt x="269" y="4485"/>
                  </a:lnTo>
                  <a:cubicBezTo>
                    <a:pt x="272" y="4554"/>
                    <a:pt x="330" y="4609"/>
                    <a:pt x="400" y="4606"/>
                  </a:cubicBezTo>
                  <a:cubicBezTo>
                    <a:pt x="470" y="4603"/>
                    <a:pt x="524" y="4545"/>
                    <a:pt x="521" y="4475"/>
                  </a:cubicBezTo>
                  <a:lnTo>
                    <a:pt x="510" y="4157"/>
                  </a:lnTo>
                  <a:lnTo>
                    <a:pt x="3479" y="4157"/>
                  </a:lnTo>
                  <a:lnTo>
                    <a:pt x="3321" y="8281"/>
                  </a:lnTo>
                  <a:lnTo>
                    <a:pt x="668" y="8281"/>
                  </a:lnTo>
                  <a:lnTo>
                    <a:pt x="545" y="5065"/>
                  </a:lnTo>
                  <a:cubicBezTo>
                    <a:pt x="542" y="4996"/>
                    <a:pt x="484" y="4942"/>
                    <a:pt x="414" y="4944"/>
                  </a:cubicBezTo>
                  <a:cubicBezTo>
                    <a:pt x="344" y="4947"/>
                    <a:pt x="290" y="5006"/>
                    <a:pt x="293" y="5075"/>
                  </a:cubicBezTo>
                  <a:lnTo>
                    <a:pt x="421" y="8412"/>
                  </a:lnTo>
                  <a:cubicBezTo>
                    <a:pt x="423" y="8480"/>
                    <a:pt x="479" y="8533"/>
                    <a:pt x="547" y="8533"/>
                  </a:cubicBezTo>
                  <a:lnTo>
                    <a:pt x="3442" y="8533"/>
                  </a:lnTo>
                  <a:cubicBezTo>
                    <a:pt x="3510" y="8533"/>
                    <a:pt x="3565" y="8480"/>
                    <a:pt x="3568" y="8412"/>
                  </a:cubicBezTo>
                  <a:lnTo>
                    <a:pt x="3732" y="4157"/>
                  </a:lnTo>
                  <a:lnTo>
                    <a:pt x="3863" y="4157"/>
                  </a:lnTo>
                  <a:cubicBezTo>
                    <a:pt x="3932" y="4157"/>
                    <a:pt x="3989" y="4101"/>
                    <a:pt x="3989" y="4031"/>
                  </a:cubicBezTo>
                  <a:lnTo>
                    <a:pt x="3989" y="3425"/>
                  </a:lnTo>
                  <a:cubicBezTo>
                    <a:pt x="3989" y="3355"/>
                    <a:pt x="3932" y="3299"/>
                    <a:pt x="3863" y="3299"/>
                  </a:cubicBezTo>
                  <a:close/>
                  <a:moveTo>
                    <a:pt x="1414" y="833"/>
                  </a:moveTo>
                  <a:cubicBezTo>
                    <a:pt x="1414" y="513"/>
                    <a:pt x="1674" y="252"/>
                    <a:pt x="1994" y="252"/>
                  </a:cubicBezTo>
                  <a:cubicBezTo>
                    <a:pt x="2315" y="252"/>
                    <a:pt x="2575" y="513"/>
                    <a:pt x="2575" y="833"/>
                  </a:cubicBezTo>
                  <a:lnTo>
                    <a:pt x="2575" y="1086"/>
                  </a:lnTo>
                  <a:cubicBezTo>
                    <a:pt x="2575" y="1406"/>
                    <a:pt x="2315" y="1666"/>
                    <a:pt x="1994" y="1666"/>
                  </a:cubicBezTo>
                  <a:cubicBezTo>
                    <a:pt x="1674" y="1666"/>
                    <a:pt x="1414" y="1406"/>
                    <a:pt x="1414" y="1086"/>
                  </a:cubicBezTo>
                  <a:lnTo>
                    <a:pt x="1414" y="833"/>
                  </a:lnTo>
                  <a:close/>
                  <a:moveTo>
                    <a:pt x="2259" y="1919"/>
                  </a:moveTo>
                  <a:lnTo>
                    <a:pt x="2382" y="1961"/>
                  </a:lnTo>
                  <a:lnTo>
                    <a:pt x="1994" y="2634"/>
                  </a:lnTo>
                  <a:lnTo>
                    <a:pt x="1607" y="1961"/>
                  </a:lnTo>
                  <a:lnTo>
                    <a:pt x="1730" y="1919"/>
                  </a:lnTo>
                  <a:lnTo>
                    <a:pt x="2259" y="1919"/>
                  </a:lnTo>
                  <a:close/>
                  <a:moveTo>
                    <a:pt x="623" y="2932"/>
                  </a:moveTo>
                  <a:cubicBezTo>
                    <a:pt x="623" y="2556"/>
                    <a:pt x="861" y="2220"/>
                    <a:pt x="1217" y="2097"/>
                  </a:cubicBezTo>
                  <a:lnTo>
                    <a:pt x="1364" y="2046"/>
                  </a:lnTo>
                  <a:lnTo>
                    <a:pt x="1885" y="2950"/>
                  </a:lnTo>
                  <a:cubicBezTo>
                    <a:pt x="1908" y="2989"/>
                    <a:pt x="1949" y="3013"/>
                    <a:pt x="1994" y="3013"/>
                  </a:cubicBezTo>
                  <a:cubicBezTo>
                    <a:pt x="2040" y="3013"/>
                    <a:pt x="2081" y="2989"/>
                    <a:pt x="2104" y="2950"/>
                  </a:cubicBezTo>
                  <a:lnTo>
                    <a:pt x="2625" y="2046"/>
                  </a:lnTo>
                  <a:lnTo>
                    <a:pt x="2772" y="2097"/>
                  </a:lnTo>
                  <a:cubicBezTo>
                    <a:pt x="3128" y="2220"/>
                    <a:pt x="3366" y="2556"/>
                    <a:pt x="3366" y="2932"/>
                  </a:cubicBezTo>
                  <a:lnTo>
                    <a:pt x="3366" y="3299"/>
                  </a:lnTo>
                  <a:lnTo>
                    <a:pt x="623" y="3299"/>
                  </a:lnTo>
                  <a:lnTo>
                    <a:pt x="623" y="2932"/>
                  </a:lnTo>
                  <a:close/>
                  <a:moveTo>
                    <a:pt x="3736" y="3905"/>
                  </a:moveTo>
                  <a:lnTo>
                    <a:pt x="252" y="3905"/>
                  </a:lnTo>
                  <a:lnTo>
                    <a:pt x="252" y="3551"/>
                  </a:lnTo>
                  <a:lnTo>
                    <a:pt x="3736" y="3551"/>
                  </a:lnTo>
                  <a:lnTo>
                    <a:pt x="3736" y="3905"/>
                  </a:lnTo>
                  <a:close/>
                  <a:moveTo>
                    <a:pt x="3736" y="390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5" name="Freeform 122">
              <a:extLst>
                <a:ext uri="{FF2B5EF4-FFF2-40B4-BE49-F238E27FC236}">
                  <a16:creationId xmlns:a16="http://schemas.microsoft.com/office/drawing/2014/main" id="{364A92F0-08D7-4B1E-A4EF-26A17E9767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36" y="3095"/>
              <a:ext cx="215" cy="349"/>
            </a:xfrm>
            <a:custGeom>
              <a:avLst/>
              <a:gdLst>
                <a:gd name="T0" fmla="*/ 1607 w 1733"/>
                <a:gd name="T1" fmla="*/ 2811 h 2811"/>
                <a:gd name="T2" fmla="*/ 1733 w 1733"/>
                <a:gd name="T3" fmla="*/ 2685 h 2811"/>
                <a:gd name="T4" fmla="*/ 1733 w 1733"/>
                <a:gd name="T5" fmla="*/ 126 h 2811"/>
                <a:gd name="T6" fmla="*/ 1607 w 1733"/>
                <a:gd name="T7" fmla="*/ 0 h 2811"/>
                <a:gd name="T8" fmla="*/ 1481 w 1733"/>
                <a:gd name="T9" fmla="*/ 118 h 2811"/>
                <a:gd name="T10" fmla="*/ 631 w 1733"/>
                <a:gd name="T11" fmla="*/ 118 h 2811"/>
                <a:gd name="T12" fmla="*/ 505 w 1733"/>
                <a:gd name="T13" fmla="*/ 244 h 2811"/>
                <a:gd name="T14" fmla="*/ 505 w 1733"/>
                <a:gd name="T15" fmla="*/ 454 h 2811"/>
                <a:gd name="T16" fmla="*/ 126 w 1733"/>
                <a:gd name="T17" fmla="*/ 454 h 2811"/>
                <a:gd name="T18" fmla="*/ 0 w 1733"/>
                <a:gd name="T19" fmla="*/ 581 h 2811"/>
                <a:gd name="T20" fmla="*/ 0 w 1733"/>
                <a:gd name="T21" fmla="*/ 1557 h 2811"/>
                <a:gd name="T22" fmla="*/ 126 w 1733"/>
                <a:gd name="T23" fmla="*/ 1683 h 2811"/>
                <a:gd name="T24" fmla="*/ 1102 w 1733"/>
                <a:gd name="T25" fmla="*/ 1683 h 2811"/>
                <a:gd name="T26" fmla="*/ 1228 w 1733"/>
                <a:gd name="T27" fmla="*/ 1557 h 2811"/>
                <a:gd name="T28" fmla="*/ 1228 w 1733"/>
                <a:gd name="T29" fmla="*/ 1347 h 2811"/>
                <a:gd name="T30" fmla="*/ 1481 w 1733"/>
                <a:gd name="T31" fmla="*/ 1347 h 2811"/>
                <a:gd name="T32" fmla="*/ 1481 w 1733"/>
                <a:gd name="T33" fmla="*/ 2685 h 2811"/>
                <a:gd name="T34" fmla="*/ 1607 w 1733"/>
                <a:gd name="T35" fmla="*/ 2811 h 2811"/>
                <a:gd name="T36" fmla="*/ 976 w 1733"/>
                <a:gd name="T37" fmla="*/ 1431 h 2811"/>
                <a:gd name="T38" fmla="*/ 252 w 1733"/>
                <a:gd name="T39" fmla="*/ 1431 h 2811"/>
                <a:gd name="T40" fmla="*/ 252 w 1733"/>
                <a:gd name="T41" fmla="*/ 707 h 2811"/>
                <a:gd name="T42" fmla="*/ 505 w 1733"/>
                <a:gd name="T43" fmla="*/ 707 h 2811"/>
                <a:gd name="T44" fmla="*/ 505 w 1733"/>
                <a:gd name="T45" fmla="*/ 1220 h 2811"/>
                <a:gd name="T46" fmla="*/ 631 w 1733"/>
                <a:gd name="T47" fmla="*/ 1347 h 2811"/>
                <a:gd name="T48" fmla="*/ 976 w 1733"/>
                <a:gd name="T49" fmla="*/ 1347 h 2811"/>
                <a:gd name="T50" fmla="*/ 976 w 1733"/>
                <a:gd name="T51" fmla="*/ 1431 h 2811"/>
                <a:gd name="T52" fmla="*/ 757 w 1733"/>
                <a:gd name="T53" fmla="*/ 1094 h 2811"/>
                <a:gd name="T54" fmla="*/ 757 w 1733"/>
                <a:gd name="T55" fmla="*/ 370 h 2811"/>
                <a:gd name="T56" fmla="*/ 1481 w 1733"/>
                <a:gd name="T57" fmla="*/ 370 h 2811"/>
                <a:gd name="T58" fmla="*/ 1481 w 1733"/>
                <a:gd name="T59" fmla="*/ 1094 h 2811"/>
                <a:gd name="T60" fmla="*/ 757 w 1733"/>
                <a:gd name="T61" fmla="*/ 1094 h 2811"/>
                <a:gd name="T62" fmla="*/ 757 w 1733"/>
                <a:gd name="T63" fmla="*/ 1094 h 2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33" h="2811">
                  <a:moveTo>
                    <a:pt x="1607" y="2811"/>
                  </a:moveTo>
                  <a:cubicBezTo>
                    <a:pt x="1677" y="2811"/>
                    <a:pt x="1733" y="2754"/>
                    <a:pt x="1733" y="2685"/>
                  </a:cubicBezTo>
                  <a:lnTo>
                    <a:pt x="1733" y="126"/>
                  </a:lnTo>
                  <a:cubicBezTo>
                    <a:pt x="1733" y="57"/>
                    <a:pt x="1677" y="0"/>
                    <a:pt x="1607" y="0"/>
                  </a:cubicBezTo>
                  <a:cubicBezTo>
                    <a:pt x="1540" y="0"/>
                    <a:pt x="1486" y="52"/>
                    <a:pt x="1481" y="118"/>
                  </a:cubicBezTo>
                  <a:lnTo>
                    <a:pt x="631" y="118"/>
                  </a:lnTo>
                  <a:cubicBezTo>
                    <a:pt x="561" y="118"/>
                    <a:pt x="505" y="174"/>
                    <a:pt x="505" y="244"/>
                  </a:cubicBezTo>
                  <a:lnTo>
                    <a:pt x="505" y="454"/>
                  </a:lnTo>
                  <a:lnTo>
                    <a:pt x="126" y="454"/>
                  </a:lnTo>
                  <a:cubicBezTo>
                    <a:pt x="56" y="454"/>
                    <a:pt x="0" y="511"/>
                    <a:pt x="0" y="581"/>
                  </a:cubicBezTo>
                  <a:lnTo>
                    <a:pt x="0" y="1557"/>
                  </a:lnTo>
                  <a:cubicBezTo>
                    <a:pt x="0" y="1627"/>
                    <a:pt x="56" y="1683"/>
                    <a:pt x="126" y="1683"/>
                  </a:cubicBezTo>
                  <a:lnTo>
                    <a:pt x="1102" y="1683"/>
                  </a:lnTo>
                  <a:cubicBezTo>
                    <a:pt x="1172" y="1683"/>
                    <a:pt x="1228" y="1627"/>
                    <a:pt x="1228" y="1557"/>
                  </a:cubicBezTo>
                  <a:lnTo>
                    <a:pt x="1228" y="1347"/>
                  </a:lnTo>
                  <a:lnTo>
                    <a:pt x="1481" y="1347"/>
                  </a:lnTo>
                  <a:lnTo>
                    <a:pt x="1481" y="2685"/>
                  </a:lnTo>
                  <a:cubicBezTo>
                    <a:pt x="1481" y="2754"/>
                    <a:pt x="1537" y="2811"/>
                    <a:pt x="1607" y="2811"/>
                  </a:cubicBezTo>
                  <a:close/>
                  <a:moveTo>
                    <a:pt x="976" y="1431"/>
                  </a:moveTo>
                  <a:lnTo>
                    <a:pt x="252" y="1431"/>
                  </a:lnTo>
                  <a:lnTo>
                    <a:pt x="252" y="707"/>
                  </a:lnTo>
                  <a:lnTo>
                    <a:pt x="505" y="707"/>
                  </a:lnTo>
                  <a:lnTo>
                    <a:pt x="505" y="1220"/>
                  </a:lnTo>
                  <a:cubicBezTo>
                    <a:pt x="505" y="1290"/>
                    <a:pt x="561" y="1347"/>
                    <a:pt x="631" y="1347"/>
                  </a:cubicBezTo>
                  <a:lnTo>
                    <a:pt x="976" y="1347"/>
                  </a:lnTo>
                  <a:lnTo>
                    <a:pt x="976" y="1431"/>
                  </a:lnTo>
                  <a:close/>
                  <a:moveTo>
                    <a:pt x="757" y="1094"/>
                  </a:moveTo>
                  <a:lnTo>
                    <a:pt x="757" y="370"/>
                  </a:lnTo>
                  <a:lnTo>
                    <a:pt x="1481" y="370"/>
                  </a:lnTo>
                  <a:lnTo>
                    <a:pt x="1481" y="1094"/>
                  </a:lnTo>
                  <a:lnTo>
                    <a:pt x="757" y="1094"/>
                  </a:lnTo>
                  <a:close/>
                  <a:moveTo>
                    <a:pt x="757" y="109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6" name="Freeform 123">
              <a:extLst>
                <a:ext uri="{FF2B5EF4-FFF2-40B4-BE49-F238E27FC236}">
                  <a16:creationId xmlns:a16="http://schemas.microsoft.com/office/drawing/2014/main" id="{738C1CA3-DB76-453D-B99B-C7C8F88CDE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" y="2515"/>
              <a:ext cx="495" cy="1058"/>
            </a:xfrm>
            <a:custGeom>
              <a:avLst/>
              <a:gdLst>
                <a:gd name="T0" fmla="*/ 3619 w 3989"/>
                <a:gd name="T1" fmla="*/ 3299 h 8533"/>
                <a:gd name="T2" fmla="*/ 2856 w 3989"/>
                <a:gd name="T3" fmla="*/ 1858 h 8533"/>
                <a:gd name="T4" fmla="*/ 2828 w 3989"/>
                <a:gd name="T5" fmla="*/ 1086 h 8533"/>
                <a:gd name="T6" fmla="*/ 1995 w 3989"/>
                <a:gd name="T7" fmla="*/ 0 h 8533"/>
                <a:gd name="T8" fmla="*/ 1162 w 3989"/>
                <a:gd name="T9" fmla="*/ 1086 h 8533"/>
                <a:gd name="T10" fmla="*/ 1134 w 3989"/>
                <a:gd name="T11" fmla="*/ 1858 h 8533"/>
                <a:gd name="T12" fmla="*/ 371 w 3989"/>
                <a:gd name="T13" fmla="*/ 3299 h 8533"/>
                <a:gd name="T14" fmla="*/ 0 w 3989"/>
                <a:gd name="T15" fmla="*/ 3425 h 8533"/>
                <a:gd name="T16" fmla="*/ 127 w 3989"/>
                <a:gd name="T17" fmla="*/ 4157 h 8533"/>
                <a:gd name="T18" fmla="*/ 421 w 3989"/>
                <a:gd name="T19" fmla="*/ 8412 h 8533"/>
                <a:gd name="T20" fmla="*/ 3442 w 3989"/>
                <a:gd name="T21" fmla="*/ 8533 h 8533"/>
                <a:gd name="T22" fmla="*/ 3697 w 3989"/>
                <a:gd name="T23" fmla="*/ 5075 h 8533"/>
                <a:gd name="T24" fmla="*/ 3445 w 3989"/>
                <a:gd name="T25" fmla="*/ 5065 h 8533"/>
                <a:gd name="T26" fmla="*/ 669 w 3989"/>
                <a:gd name="T27" fmla="*/ 8281 h 8533"/>
                <a:gd name="T28" fmla="*/ 3480 w 3989"/>
                <a:gd name="T29" fmla="*/ 4157 h 8533"/>
                <a:gd name="T30" fmla="*/ 3589 w 3989"/>
                <a:gd name="T31" fmla="*/ 4606 h 8533"/>
                <a:gd name="T32" fmla="*/ 3732 w 3989"/>
                <a:gd name="T33" fmla="*/ 4157 h 8533"/>
                <a:gd name="T34" fmla="*/ 3989 w 3989"/>
                <a:gd name="T35" fmla="*/ 4031 h 8533"/>
                <a:gd name="T36" fmla="*/ 3863 w 3989"/>
                <a:gd name="T37" fmla="*/ 3299 h 8533"/>
                <a:gd name="T38" fmla="*/ 1995 w 3989"/>
                <a:gd name="T39" fmla="*/ 252 h 8533"/>
                <a:gd name="T40" fmla="*/ 2576 w 3989"/>
                <a:gd name="T41" fmla="*/ 1086 h 8533"/>
                <a:gd name="T42" fmla="*/ 1414 w 3989"/>
                <a:gd name="T43" fmla="*/ 1086 h 8533"/>
                <a:gd name="T44" fmla="*/ 2260 w 3989"/>
                <a:gd name="T45" fmla="*/ 1919 h 8533"/>
                <a:gd name="T46" fmla="*/ 1995 w 3989"/>
                <a:gd name="T47" fmla="*/ 2634 h 8533"/>
                <a:gd name="T48" fmla="*/ 1730 w 3989"/>
                <a:gd name="T49" fmla="*/ 1919 h 8533"/>
                <a:gd name="T50" fmla="*/ 623 w 3989"/>
                <a:gd name="T51" fmla="*/ 2932 h 8533"/>
                <a:gd name="T52" fmla="*/ 1365 w 3989"/>
                <a:gd name="T53" fmla="*/ 2046 h 8533"/>
                <a:gd name="T54" fmla="*/ 1995 w 3989"/>
                <a:gd name="T55" fmla="*/ 3013 h 8533"/>
                <a:gd name="T56" fmla="*/ 2625 w 3989"/>
                <a:gd name="T57" fmla="*/ 2046 h 8533"/>
                <a:gd name="T58" fmla="*/ 3367 w 3989"/>
                <a:gd name="T59" fmla="*/ 2932 h 8533"/>
                <a:gd name="T60" fmla="*/ 623 w 3989"/>
                <a:gd name="T61" fmla="*/ 3299 h 8533"/>
                <a:gd name="T62" fmla="*/ 3737 w 3989"/>
                <a:gd name="T63" fmla="*/ 3905 h 8533"/>
                <a:gd name="T64" fmla="*/ 253 w 3989"/>
                <a:gd name="T65" fmla="*/ 3551 h 8533"/>
                <a:gd name="T66" fmla="*/ 3737 w 3989"/>
                <a:gd name="T67" fmla="*/ 3905 h 8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89" h="8533">
                  <a:moveTo>
                    <a:pt x="3863" y="3299"/>
                  </a:moveTo>
                  <a:lnTo>
                    <a:pt x="3619" y="3299"/>
                  </a:lnTo>
                  <a:lnTo>
                    <a:pt x="3619" y="2932"/>
                  </a:lnTo>
                  <a:cubicBezTo>
                    <a:pt x="3619" y="2448"/>
                    <a:pt x="3312" y="2017"/>
                    <a:pt x="2856" y="1858"/>
                  </a:cubicBezTo>
                  <a:lnTo>
                    <a:pt x="2511" y="1739"/>
                  </a:lnTo>
                  <a:cubicBezTo>
                    <a:pt x="2704" y="1586"/>
                    <a:pt x="2828" y="1350"/>
                    <a:pt x="2828" y="1086"/>
                  </a:cubicBezTo>
                  <a:lnTo>
                    <a:pt x="2828" y="833"/>
                  </a:lnTo>
                  <a:cubicBezTo>
                    <a:pt x="2828" y="374"/>
                    <a:pt x="2454" y="0"/>
                    <a:pt x="1995" y="0"/>
                  </a:cubicBezTo>
                  <a:cubicBezTo>
                    <a:pt x="1535" y="0"/>
                    <a:pt x="1162" y="374"/>
                    <a:pt x="1162" y="833"/>
                  </a:cubicBezTo>
                  <a:lnTo>
                    <a:pt x="1162" y="1086"/>
                  </a:lnTo>
                  <a:cubicBezTo>
                    <a:pt x="1162" y="1350"/>
                    <a:pt x="1286" y="1586"/>
                    <a:pt x="1479" y="1739"/>
                  </a:cubicBezTo>
                  <a:lnTo>
                    <a:pt x="1134" y="1858"/>
                  </a:lnTo>
                  <a:cubicBezTo>
                    <a:pt x="677" y="2017"/>
                    <a:pt x="371" y="2448"/>
                    <a:pt x="371" y="2932"/>
                  </a:cubicBezTo>
                  <a:lnTo>
                    <a:pt x="371" y="3299"/>
                  </a:lnTo>
                  <a:lnTo>
                    <a:pt x="127" y="3299"/>
                  </a:lnTo>
                  <a:cubicBezTo>
                    <a:pt x="57" y="3299"/>
                    <a:pt x="0" y="3355"/>
                    <a:pt x="0" y="3425"/>
                  </a:cubicBezTo>
                  <a:lnTo>
                    <a:pt x="0" y="4031"/>
                  </a:lnTo>
                  <a:cubicBezTo>
                    <a:pt x="0" y="4101"/>
                    <a:pt x="57" y="4157"/>
                    <a:pt x="127" y="4157"/>
                  </a:cubicBezTo>
                  <a:lnTo>
                    <a:pt x="258" y="4157"/>
                  </a:lnTo>
                  <a:lnTo>
                    <a:pt x="421" y="8412"/>
                  </a:lnTo>
                  <a:cubicBezTo>
                    <a:pt x="424" y="8480"/>
                    <a:pt x="480" y="8533"/>
                    <a:pt x="547" y="8533"/>
                  </a:cubicBezTo>
                  <a:lnTo>
                    <a:pt x="3442" y="8533"/>
                  </a:lnTo>
                  <a:cubicBezTo>
                    <a:pt x="3510" y="8533"/>
                    <a:pt x="3566" y="8480"/>
                    <a:pt x="3568" y="8412"/>
                  </a:cubicBezTo>
                  <a:lnTo>
                    <a:pt x="3697" y="5075"/>
                  </a:lnTo>
                  <a:cubicBezTo>
                    <a:pt x="3699" y="5006"/>
                    <a:pt x="3645" y="4947"/>
                    <a:pt x="3576" y="4944"/>
                  </a:cubicBezTo>
                  <a:cubicBezTo>
                    <a:pt x="3506" y="4942"/>
                    <a:pt x="3447" y="4996"/>
                    <a:pt x="3445" y="5065"/>
                  </a:cubicBezTo>
                  <a:lnTo>
                    <a:pt x="3321" y="8281"/>
                  </a:lnTo>
                  <a:lnTo>
                    <a:pt x="669" y="8281"/>
                  </a:lnTo>
                  <a:lnTo>
                    <a:pt x="510" y="4157"/>
                  </a:lnTo>
                  <a:lnTo>
                    <a:pt x="3480" y="4157"/>
                  </a:lnTo>
                  <a:lnTo>
                    <a:pt x="3468" y="4475"/>
                  </a:lnTo>
                  <a:cubicBezTo>
                    <a:pt x="3465" y="4545"/>
                    <a:pt x="3520" y="4603"/>
                    <a:pt x="3589" y="4606"/>
                  </a:cubicBezTo>
                  <a:cubicBezTo>
                    <a:pt x="3659" y="4609"/>
                    <a:pt x="3718" y="4554"/>
                    <a:pt x="3720" y="4485"/>
                  </a:cubicBezTo>
                  <a:lnTo>
                    <a:pt x="3732" y="4157"/>
                  </a:lnTo>
                  <a:lnTo>
                    <a:pt x="3863" y="4157"/>
                  </a:lnTo>
                  <a:cubicBezTo>
                    <a:pt x="3933" y="4157"/>
                    <a:pt x="3989" y="4101"/>
                    <a:pt x="3989" y="4031"/>
                  </a:cubicBezTo>
                  <a:lnTo>
                    <a:pt x="3989" y="3425"/>
                  </a:lnTo>
                  <a:cubicBezTo>
                    <a:pt x="3989" y="3355"/>
                    <a:pt x="3933" y="3299"/>
                    <a:pt x="3863" y="3299"/>
                  </a:cubicBezTo>
                  <a:close/>
                  <a:moveTo>
                    <a:pt x="1414" y="833"/>
                  </a:moveTo>
                  <a:cubicBezTo>
                    <a:pt x="1414" y="513"/>
                    <a:pt x="1675" y="252"/>
                    <a:pt x="1995" y="252"/>
                  </a:cubicBezTo>
                  <a:cubicBezTo>
                    <a:pt x="2315" y="252"/>
                    <a:pt x="2576" y="513"/>
                    <a:pt x="2576" y="833"/>
                  </a:cubicBezTo>
                  <a:lnTo>
                    <a:pt x="2576" y="1086"/>
                  </a:lnTo>
                  <a:cubicBezTo>
                    <a:pt x="2576" y="1406"/>
                    <a:pt x="2315" y="1666"/>
                    <a:pt x="1995" y="1666"/>
                  </a:cubicBezTo>
                  <a:cubicBezTo>
                    <a:pt x="1675" y="1666"/>
                    <a:pt x="1414" y="1406"/>
                    <a:pt x="1414" y="1086"/>
                  </a:cubicBezTo>
                  <a:lnTo>
                    <a:pt x="1414" y="833"/>
                  </a:lnTo>
                  <a:close/>
                  <a:moveTo>
                    <a:pt x="2260" y="1919"/>
                  </a:moveTo>
                  <a:lnTo>
                    <a:pt x="2382" y="1961"/>
                  </a:lnTo>
                  <a:lnTo>
                    <a:pt x="1995" y="2634"/>
                  </a:lnTo>
                  <a:lnTo>
                    <a:pt x="1607" y="1961"/>
                  </a:lnTo>
                  <a:lnTo>
                    <a:pt x="1730" y="1919"/>
                  </a:lnTo>
                  <a:lnTo>
                    <a:pt x="2260" y="1919"/>
                  </a:lnTo>
                  <a:close/>
                  <a:moveTo>
                    <a:pt x="623" y="2932"/>
                  </a:moveTo>
                  <a:cubicBezTo>
                    <a:pt x="623" y="2556"/>
                    <a:pt x="862" y="2220"/>
                    <a:pt x="1217" y="2097"/>
                  </a:cubicBezTo>
                  <a:lnTo>
                    <a:pt x="1365" y="2046"/>
                  </a:lnTo>
                  <a:lnTo>
                    <a:pt x="1885" y="2950"/>
                  </a:lnTo>
                  <a:cubicBezTo>
                    <a:pt x="1908" y="2989"/>
                    <a:pt x="1950" y="3013"/>
                    <a:pt x="1995" y="3013"/>
                  </a:cubicBezTo>
                  <a:cubicBezTo>
                    <a:pt x="2040" y="3013"/>
                    <a:pt x="2082" y="2989"/>
                    <a:pt x="2104" y="2950"/>
                  </a:cubicBezTo>
                  <a:lnTo>
                    <a:pt x="2625" y="2046"/>
                  </a:lnTo>
                  <a:lnTo>
                    <a:pt x="2773" y="2097"/>
                  </a:lnTo>
                  <a:cubicBezTo>
                    <a:pt x="3128" y="2220"/>
                    <a:pt x="3367" y="2556"/>
                    <a:pt x="3367" y="2932"/>
                  </a:cubicBezTo>
                  <a:lnTo>
                    <a:pt x="3367" y="3299"/>
                  </a:lnTo>
                  <a:lnTo>
                    <a:pt x="623" y="3299"/>
                  </a:lnTo>
                  <a:lnTo>
                    <a:pt x="623" y="2932"/>
                  </a:lnTo>
                  <a:close/>
                  <a:moveTo>
                    <a:pt x="3737" y="3905"/>
                  </a:moveTo>
                  <a:lnTo>
                    <a:pt x="253" y="3905"/>
                  </a:lnTo>
                  <a:lnTo>
                    <a:pt x="253" y="3551"/>
                  </a:lnTo>
                  <a:lnTo>
                    <a:pt x="3737" y="3551"/>
                  </a:lnTo>
                  <a:lnTo>
                    <a:pt x="3737" y="3905"/>
                  </a:lnTo>
                  <a:close/>
                  <a:moveTo>
                    <a:pt x="3737" y="390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7" name="Freeform 124">
              <a:extLst>
                <a:ext uri="{FF2B5EF4-FFF2-40B4-BE49-F238E27FC236}">
                  <a16:creationId xmlns:a16="http://schemas.microsoft.com/office/drawing/2014/main" id="{3A8F66F6-1FAE-4DC6-ACB4-CCF9B8DEF0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" y="3095"/>
              <a:ext cx="215" cy="349"/>
            </a:xfrm>
            <a:custGeom>
              <a:avLst/>
              <a:gdLst>
                <a:gd name="T0" fmla="*/ 631 w 1734"/>
                <a:gd name="T1" fmla="*/ 1683 h 2811"/>
                <a:gd name="T2" fmla="*/ 1607 w 1734"/>
                <a:gd name="T3" fmla="*/ 1683 h 2811"/>
                <a:gd name="T4" fmla="*/ 1734 w 1734"/>
                <a:gd name="T5" fmla="*/ 1557 h 2811"/>
                <a:gd name="T6" fmla="*/ 1734 w 1734"/>
                <a:gd name="T7" fmla="*/ 581 h 2811"/>
                <a:gd name="T8" fmla="*/ 1607 w 1734"/>
                <a:gd name="T9" fmla="*/ 454 h 2811"/>
                <a:gd name="T10" fmla="*/ 1229 w 1734"/>
                <a:gd name="T11" fmla="*/ 454 h 2811"/>
                <a:gd name="T12" fmla="*/ 1229 w 1734"/>
                <a:gd name="T13" fmla="*/ 244 h 2811"/>
                <a:gd name="T14" fmla="*/ 1102 w 1734"/>
                <a:gd name="T15" fmla="*/ 118 h 2811"/>
                <a:gd name="T16" fmla="*/ 252 w 1734"/>
                <a:gd name="T17" fmla="*/ 118 h 2811"/>
                <a:gd name="T18" fmla="*/ 126 w 1734"/>
                <a:gd name="T19" fmla="*/ 0 h 2811"/>
                <a:gd name="T20" fmla="*/ 0 w 1734"/>
                <a:gd name="T21" fmla="*/ 126 h 2811"/>
                <a:gd name="T22" fmla="*/ 0 w 1734"/>
                <a:gd name="T23" fmla="*/ 2685 h 2811"/>
                <a:gd name="T24" fmla="*/ 126 w 1734"/>
                <a:gd name="T25" fmla="*/ 2811 h 2811"/>
                <a:gd name="T26" fmla="*/ 253 w 1734"/>
                <a:gd name="T27" fmla="*/ 2685 h 2811"/>
                <a:gd name="T28" fmla="*/ 253 w 1734"/>
                <a:gd name="T29" fmla="*/ 1347 h 2811"/>
                <a:gd name="T30" fmla="*/ 505 w 1734"/>
                <a:gd name="T31" fmla="*/ 1347 h 2811"/>
                <a:gd name="T32" fmla="*/ 505 w 1734"/>
                <a:gd name="T33" fmla="*/ 1557 h 2811"/>
                <a:gd name="T34" fmla="*/ 631 w 1734"/>
                <a:gd name="T35" fmla="*/ 1683 h 2811"/>
                <a:gd name="T36" fmla="*/ 1481 w 1734"/>
                <a:gd name="T37" fmla="*/ 707 h 2811"/>
                <a:gd name="T38" fmla="*/ 1481 w 1734"/>
                <a:gd name="T39" fmla="*/ 1431 h 2811"/>
                <a:gd name="T40" fmla="*/ 757 w 1734"/>
                <a:gd name="T41" fmla="*/ 1431 h 2811"/>
                <a:gd name="T42" fmla="*/ 757 w 1734"/>
                <a:gd name="T43" fmla="*/ 1347 h 2811"/>
                <a:gd name="T44" fmla="*/ 1102 w 1734"/>
                <a:gd name="T45" fmla="*/ 1347 h 2811"/>
                <a:gd name="T46" fmla="*/ 1229 w 1734"/>
                <a:gd name="T47" fmla="*/ 1220 h 2811"/>
                <a:gd name="T48" fmla="*/ 1229 w 1734"/>
                <a:gd name="T49" fmla="*/ 707 h 2811"/>
                <a:gd name="T50" fmla="*/ 1481 w 1734"/>
                <a:gd name="T51" fmla="*/ 707 h 2811"/>
                <a:gd name="T52" fmla="*/ 253 w 1734"/>
                <a:gd name="T53" fmla="*/ 370 h 2811"/>
                <a:gd name="T54" fmla="*/ 976 w 1734"/>
                <a:gd name="T55" fmla="*/ 370 h 2811"/>
                <a:gd name="T56" fmla="*/ 976 w 1734"/>
                <a:gd name="T57" fmla="*/ 1094 h 2811"/>
                <a:gd name="T58" fmla="*/ 253 w 1734"/>
                <a:gd name="T59" fmla="*/ 1094 h 2811"/>
                <a:gd name="T60" fmla="*/ 253 w 1734"/>
                <a:gd name="T61" fmla="*/ 370 h 2811"/>
                <a:gd name="T62" fmla="*/ 253 w 1734"/>
                <a:gd name="T63" fmla="*/ 370 h 2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34" h="2811">
                  <a:moveTo>
                    <a:pt x="631" y="1683"/>
                  </a:moveTo>
                  <a:lnTo>
                    <a:pt x="1607" y="1683"/>
                  </a:lnTo>
                  <a:cubicBezTo>
                    <a:pt x="1677" y="1683"/>
                    <a:pt x="1734" y="1627"/>
                    <a:pt x="1734" y="1557"/>
                  </a:cubicBezTo>
                  <a:lnTo>
                    <a:pt x="1734" y="581"/>
                  </a:lnTo>
                  <a:cubicBezTo>
                    <a:pt x="1734" y="511"/>
                    <a:pt x="1677" y="454"/>
                    <a:pt x="1607" y="454"/>
                  </a:cubicBezTo>
                  <a:lnTo>
                    <a:pt x="1229" y="454"/>
                  </a:lnTo>
                  <a:lnTo>
                    <a:pt x="1229" y="244"/>
                  </a:lnTo>
                  <a:cubicBezTo>
                    <a:pt x="1229" y="174"/>
                    <a:pt x="1172" y="118"/>
                    <a:pt x="1102" y="118"/>
                  </a:cubicBezTo>
                  <a:lnTo>
                    <a:pt x="252" y="118"/>
                  </a:lnTo>
                  <a:cubicBezTo>
                    <a:pt x="248" y="52"/>
                    <a:pt x="193" y="0"/>
                    <a:pt x="126" y="0"/>
                  </a:cubicBezTo>
                  <a:cubicBezTo>
                    <a:pt x="57" y="0"/>
                    <a:pt x="0" y="57"/>
                    <a:pt x="0" y="126"/>
                  </a:cubicBezTo>
                  <a:lnTo>
                    <a:pt x="0" y="2685"/>
                  </a:lnTo>
                  <a:cubicBezTo>
                    <a:pt x="0" y="2754"/>
                    <a:pt x="57" y="2811"/>
                    <a:pt x="126" y="2811"/>
                  </a:cubicBezTo>
                  <a:cubicBezTo>
                    <a:pt x="196" y="2811"/>
                    <a:pt x="253" y="2754"/>
                    <a:pt x="253" y="2685"/>
                  </a:cubicBezTo>
                  <a:lnTo>
                    <a:pt x="253" y="1347"/>
                  </a:lnTo>
                  <a:lnTo>
                    <a:pt x="505" y="1347"/>
                  </a:lnTo>
                  <a:lnTo>
                    <a:pt x="505" y="1557"/>
                  </a:lnTo>
                  <a:cubicBezTo>
                    <a:pt x="505" y="1627"/>
                    <a:pt x="562" y="1683"/>
                    <a:pt x="631" y="1683"/>
                  </a:cubicBezTo>
                  <a:close/>
                  <a:moveTo>
                    <a:pt x="1481" y="707"/>
                  </a:moveTo>
                  <a:lnTo>
                    <a:pt x="1481" y="1431"/>
                  </a:lnTo>
                  <a:lnTo>
                    <a:pt x="757" y="1431"/>
                  </a:lnTo>
                  <a:lnTo>
                    <a:pt x="757" y="1347"/>
                  </a:lnTo>
                  <a:lnTo>
                    <a:pt x="1102" y="1347"/>
                  </a:lnTo>
                  <a:cubicBezTo>
                    <a:pt x="1172" y="1347"/>
                    <a:pt x="1229" y="1290"/>
                    <a:pt x="1229" y="1220"/>
                  </a:cubicBezTo>
                  <a:lnTo>
                    <a:pt x="1229" y="707"/>
                  </a:lnTo>
                  <a:lnTo>
                    <a:pt x="1481" y="707"/>
                  </a:lnTo>
                  <a:close/>
                  <a:moveTo>
                    <a:pt x="253" y="370"/>
                  </a:moveTo>
                  <a:lnTo>
                    <a:pt x="976" y="370"/>
                  </a:lnTo>
                  <a:lnTo>
                    <a:pt x="976" y="1094"/>
                  </a:lnTo>
                  <a:lnTo>
                    <a:pt x="253" y="1094"/>
                  </a:lnTo>
                  <a:lnTo>
                    <a:pt x="253" y="370"/>
                  </a:lnTo>
                  <a:close/>
                  <a:moveTo>
                    <a:pt x="253" y="37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61459" name="Freeform 30">
            <a:extLst>
              <a:ext uri="{FF2B5EF4-FFF2-40B4-BE49-F238E27FC236}">
                <a16:creationId xmlns:a16="http://schemas.microsoft.com/office/drawing/2014/main" id="{12101092-94F4-46B6-B3E9-68E69C6485E9}"/>
              </a:ext>
            </a:extLst>
          </p:cNvPr>
          <p:cNvSpPr>
            <a:spLocks noEditPoints="1"/>
          </p:cNvSpPr>
          <p:nvPr/>
        </p:nvSpPr>
        <p:spPr bwMode="auto">
          <a:xfrm>
            <a:off x="8534400" y="4111625"/>
            <a:ext cx="519113" cy="528638"/>
          </a:xfrm>
          <a:custGeom>
            <a:avLst/>
            <a:gdLst>
              <a:gd name="T0" fmla="*/ 2147483646 w 8405"/>
              <a:gd name="T1" fmla="*/ 2147483646 h 8568"/>
              <a:gd name="T2" fmla="*/ 2147483646 w 8405"/>
              <a:gd name="T3" fmla="*/ 2147483646 h 8568"/>
              <a:gd name="T4" fmla="*/ 2147483646 w 8405"/>
              <a:gd name="T5" fmla="*/ 2147483646 h 8568"/>
              <a:gd name="T6" fmla="*/ 2147483646 w 8405"/>
              <a:gd name="T7" fmla="*/ 2147483646 h 8568"/>
              <a:gd name="T8" fmla="*/ 2147483646 w 8405"/>
              <a:gd name="T9" fmla="*/ 2147483646 h 8568"/>
              <a:gd name="T10" fmla="*/ 0 w 8405"/>
              <a:gd name="T11" fmla="*/ 2147483646 h 8568"/>
              <a:gd name="T12" fmla="*/ 2147483646 w 8405"/>
              <a:gd name="T13" fmla="*/ 2147483646 h 8568"/>
              <a:gd name="T14" fmla="*/ 2147483646 w 8405"/>
              <a:gd name="T15" fmla="*/ 2147483646 h 8568"/>
              <a:gd name="T16" fmla="*/ 2147483646 w 8405"/>
              <a:gd name="T17" fmla="*/ 2147483646 h 8568"/>
              <a:gd name="T18" fmla="*/ 2147483646 w 8405"/>
              <a:gd name="T19" fmla="*/ 2147483646 h 8568"/>
              <a:gd name="T20" fmla="*/ 2147483646 w 8405"/>
              <a:gd name="T21" fmla="*/ 2147483646 h 8568"/>
              <a:gd name="T22" fmla="*/ 2147483646 w 8405"/>
              <a:gd name="T23" fmla="*/ 2147483646 h 8568"/>
              <a:gd name="T24" fmla="*/ 2147483646 w 8405"/>
              <a:gd name="T25" fmla="*/ 2147483646 h 8568"/>
              <a:gd name="T26" fmla="*/ 2147483646 w 8405"/>
              <a:gd name="T27" fmla="*/ 2147483646 h 8568"/>
              <a:gd name="T28" fmla="*/ 2147483646 w 8405"/>
              <a:gd name="T29" fmla="*/ 2147483646 h 8568"/>
              <a:gd name="T30" fmla="*/ 2147483646 w 8405"/>
              <a:gd name="T31" fmla="*/ 2147483646 h 8568"/>
              <a:gd name="T32" fmla="*/ 2147483646 w 8405"/>
              <a:gd name="T33" fmla="*/ 2147483646 h 8568"/>
              <a:gd name="T34" fmla="*/ 2147483646 w 8405"/>
              <a:gd name="T35" fmla="*/ 2147483646 h 8568"/>
              <a:gd name="T36" fmla="*/ 2147483646 w 8405"/>
              <a:gd name="T37" fmla="*/ 2147483646 h 8568"/>
              <a:gd name="T38" fmla="*/ 2147483646 w 8405"/>
              <a:gd name="T39" fmla="*/ 2147483646 h 8568"/>
              <a:gd name="T40" fmla="*/ 2147483646 w 8405"/>
              <a:gd name="T41" fmla="*/ 2147483646 h 8568"/>
              <a:gd name="T42" fmla="*/ 2147483646 w 8405"/>
              <a:gd name="T43" fmla="*/ 2147483646 h 8568"/>
              <a:gd name="T44" fmla="*/ 2147483646 w 8405"/>
              <a:gd name="T45" fmla="*/ 2147483646 h 8568"/>
              <a:gd name="T46" fmla="*/ 2147483646 w 8405"/>
              <a:gd name="T47" fmla="*/ 2147483646 h 8568"/>
              <a:gd name="T48" fmla="*/ 2147483646 w 8405"/>
              <a:gd name="T49" fmla="*/ 2147483646 h 8568"/>
              <a:gd name="T50" fmla="*/ 2147483646 w 8405"/>
              <a:gd name="T51" fmla="*/ 2147483646 h 8568"/>
              <a:gd name="T52" fmla="*/ 2147483646 w 8405"/>
              <a:gd name="T53" fmla="*/ 2147483646 h 8568"/>
              <a:gd name="T54" fmla="*/ 2147483646 w 8405"/>
              <a:gd name="T55" fmla="*/ 2147483646 h 8568"/>
              <a:gd name="T56" fmla="*/ 2147483646 w 8405"/>
              <a:gd name="T57" fmla="*/ 2147483646 h 8568"/>
              <a:gd name="T58" fmla="*/ 2147483646 w 8405"/>
              <a:gd name="T59" fmla="*/ 2147483646 h 8568"/>
              <a:gd name="T60" fmla="*/ 2147483646 w 8405"/>
              <a:gd name="T61" fmla="*/ 2147483646 h 8568"/>
              <a:gd name="T62" fmla="*/ 2147483646 w 8405"/>
              <a:gd name="T63" fmla="*/ 2147483646 h 8568"/>
              <a:gd name="T64" fmla="*/ 2147483646 w 8405"/>
              <a:gd name="T65" fmla="*/ 2147483646 h 8568"/>
              <a:gd name="T66" fmla="*/ 2147483646 w 8405"/>
              <a:gd name="T67" fmla="*/ 2147483646 h 8568"/>
              <a:gd name="T68" fmla="*/ 2147483646 w 8405"/>
              <a:gd name="T69" fmla="*/ 2147483646 h 8568"/>
              <a:gd name="T70" fmla="*/ 2147483646 w 8405"/>
              <a:gd name="T71" fmla="*/ 2147483646 h 8568"/>
              <a:gd name="T72" fmla="*/ 2147483646 w 8405"/>
              <a:gd name="T73" fmla="*/ 2147483646 h 8568"/>
              <a:gd name="T74" fmla="*/ 2147483646 w 8405"/>
              <a:gd name="T75" fmla="*/ 2147483646 h 8568"/>
              <a:gd name="T76" fmla="*/ 2147483646 w 8405"/>
              <a:gd name="T77" fmla="*/ 2147483646 h 8568"/>
              <a:gd name="T78" fmla="*/ 2147483646 w 8405"/>
              <a:gd name="T79" fmla="*/ 2147483646 h 8568"/>
              <a:gd name="T80" fmla="*/ 2147483646 w 8405"/>
              <a:gd name="T81" fmla="*/ 2147483646 h 8568"/>
              <a:gd name="T82" fmla="*/ 2147483646 w 8405"/>
              <a:gd name="T83" fmla="*/ 2147483646 h 8568"/>
              <a:gd name="T84" fmla="*/ 2147483646 w 8405"/>
              <a:gd name="T85" fmla="*/ 2147483646 h 8568"/>
              <a:gd name="T86" fmla="*/ 2147483646 w 8405"/>
              <a:gd name="T87" fmla="*/ 2147483646 h 8568"/>
              <a:gd name="T88" fmla="*/ 2147483646 w 8405"/>
              <a:gd name="T89" fmla="*/ 2147483646 h 8568"/>
              <a:gd name="T90" fmla="*/ 2147483646 w 8405"/>
              <a:gd name="T91" fmla="*/ 2147483646 h 8568"/>
              <a:gd name="T92" fmla="*/ 2147483646 w 8405"/>
              <a:gd name="T93" fmla="*/ 2147483646 h 8568"/>
              <a:gd name="T94" fmla="*/ 2147483646 w 8405"/>
              <a:gd name="T95" fmla="*/ 2147483646 h 856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8405"/>
              <a:gd name="T145" fmla="*/ 0 h 8568"/>
              <a:gd name="T146" fmla="*/ 8405 w 8405"/>
              <a:gd name="T147" fmla="*/ 8568 h 856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8405" h="8568">
                <a:moveTo>
                  <a:pt x="8283" y="3700"/>
                </a:moveTo>
                <a:cubicBezTo>
                  <a:pt x="8194" y="3566"/>
                  <a:pt x="8061" y="3474"/>
                  <a:pt x="7905" y="3439"/>
                </a:cubicBezTo>
                <a:cubicBezTo>
                  <a:pt x="8005" y="3247"/>
                  <a:pt x="8001" y="3008"/>
                  <a:pt x="7873" y="2815"/>
                </a:cubicBezTo>
                <a:cubicBezTo>
                  <a:pt x="7782" y="2677"/>
                  <a:pt x="7645" y="2589"/>
                  <a:pt x="7496" y="2555"/>
                </a:cubicBezTo>
                <a:cubicBezTo>
                  <a:pt x="7522" y="2504"/>
                  <a:pt x="7542" y="2449"/>
                  <a:pt x="7554" y="2392"/>
                </a:cubicBezTo>
                <a:cubicBezTo>
                  <a:pt x="7587" y="2231"/>
                  <a:pt x="7555" y="2067"/>
                  <a:pt x="7464" y="1930"/>
                </a:cubicBezTo>
                <a:cubicBezTo>
                  <a:pt x="7376" y="1797"/>
                  <a:pt x="7242" y="1705"/>
                  <a:pt x="7086" y="1670"/>
                </a:cubicBezTo>
                <a:cubicBezTo>
                  <a:pt x="7187" y="1478"/>
                  <a:pt x="7183" y="1239"/>
                  <a:pt x="7055" y="1045"/>
                </a:cubicBezTo>
                <a:cubicBezTo>
                  <a:pt x="6868" y="763"/>
                  <a:pt x="6486" y="685"/>
                  <a:pt x="6203" y="872"/>
                </a:cubicBezTo>
                <a:lnTo>
                  <a:pt x="5592" y="1277"/>
                </a:lnTo>
                <a:cubicBezTo>
                  <a:pt x="5266" y="1112"/>
                  <a:pt x="4919" y="995"/>
                  <a:pt x="4560" y="928"/>
                </a:cubicBezTo>
                <a:cubicBezTo>
                  <a:pt x="4446" y="755"/>
                  <a:pt x="4314" y="595"/>
                  <a:pt x="4166" y="451"/>
                </a:cubicBezTo>
                <a:lnTo>
                  <a:pt x="3913" y="206"/>
                </a:lnTo>
                <a:cubicBezTo>
                  <a:pt x="3728" y="27"/>
                  <a:pt x="3437" y="0"/>
                  <a:pt x="3222" y="142"/>
                </a:cubicBezTo>
                <a:cubicBezTo>
                  <a:pt x="2967" y="311"/>
                  <a:pt x="2898" y="655"/>
                  <a:pt x="3066" y="909"/>
                </a:cubicBezTo>
                <a:cubicBezTo>
                  <a:pt x="3073" y="919"/>
                  <a:pt x="3079" y="929"/>
                  <a:pt x="3086" y="940"/>
                </a:cubicBezTo>
                <a:cubicBezTo>
                  <a:pt x="2256" y="1107"/>
                  <a:pt x="1501" y="1547"/>
                  <a:pt x="941" y="2192"/>
                </a:cubicBezTo>
                <a:cubicBezTo>
                  <a:pt x="334" y="2892"/>
                  <a:pt x="0" y="3788"/>
                  <a:pt x="0" y="4716"/>
                </a:cubicBezTo>
                <a:cubicBezTo>
                  <a:pt x="0" y="4893"/>
                  <a:pt x="12" y="5071"/>
                  <a:pt x="36" y="5245"/>
                </a:cubicBezTo>
                <a:cubicBezTo>
                  <a:pt x="222" y="6592"/>
                  <a:pt x="1119" y="7754"/>
                  <a:pt x="2379" y="8276"/>
                </a:cubicBezTo>
                <a:cubicBezTo>
                  <a:pt x="2846" y="8469"/>
                  <a:pt x="3342" y="8568"/>
                  <a:pt x="3852" y="8568"/>
                </a:cubicBezTo>
                <a:cubicBezTo>
                  <a:pt x="4660" y="8568"/>
                  <a:pt x="5434" y="8320"/>
                  <a:pt x="6089" y="7852"/>
                </a:cubicBezTo>
                <a:cubicBezTo>
                  <a:pt x="6731" y="7394"/>
                  <a:pt x="7210" y="6762"/>
                  <a:pt x="7477" y="6024"/>
                </a:cubicBezTo>
                <a:cubicBezTo>
                  <a:pt x="7502" y="5955"/>
                  <a:pt x="7466" y="5879"/>
                  <a:pt x="7397" y="5854"/>
                </a:cubicBezTo>
                <a:cubicBezTo>
                  <a:pt x="7328" y="5830"/>
                  <a:pt x="7253" y="5865"/>
                  <a:pt x="7228" y="5934"/>
                </a:cubicBezTo>
                <a:cubicBezTo>
                  <a:pt x="6980" y="6621"/>
                  <a:pt x="6533" y="7210"/>
                  <a:pt x="5935" y="7636"/>
                </a:cubicBezTo>
                <a:cubicBezTo>
                  <a:pt x="5325" y="8072"/>
                  <a:pt x="4605" y="8303"/>
                  <a:pt x="3852" y="8303"/>
                </a:cubicBezTo>
                <a:cubicBezTo>
                  <a:pt x="3463" y="8303"/>
                  <a:pt x="3083" y="8241"/>
                  <a:pt x="2720" y="8120"/>
                </a:cubicBezTo>
                <a:lnTo>
                  <a:pt x="3797" y="7407"/>
                </a:lnTo>
                <a:cubicBezTo>
                  <a:pt x="3797" y="7407"/>
                  <a:pt x="3797" y="7407"/>
                  <a:pt x="3797" y="7407"/>
                </a:cubicBezTo>
                <a:cubicBezTo>
                  <a:pt x="3797" y="7407"/>
                  <a:pt x="3797" y="7407"/>
                  <a:pt x="3797" y="7407"/>
                </a:cubicBezTo>
                <a:lnTo>
                  <a:pt x="4693" y="6814"/>
                </a:lnTo>
                <a:cubicBezTo>
                  <a:pt x="4773" y="6760"/>
                  <a:pt x="4828" y="6679"/>
                  <a:pt x="4847" y="6584"/>
                </a:cubicBezTo>
                <a:cubicBezTo>
                  <a:pt x="4867" y="6490"/>
                  <a:pt x="4848" y="6393"/>
                  <a:pt x="4795" y="6313"/>
                </a:cubicBezTo>
                <a:lnTo>
                  <a:pt x="4783" y="6295"/>
                </a:lnTo>
                <a:lnTo>
                  <a:pt x="4957" y="6180"/>
                </a:lnTo>
                <a:cubicBezTo>
                  <a:pt x="5081" y="6098"/>
                  <a:pt x="5230" y="6065"/>
                  <a:pt x="5377" y="6089"/>
                </a:cubicBezTo>
                <a:cubicBezTo>
                  <a:pt x="5590" y="6123"/>
                  <a:pt x="5806" y="6076"/>
                  <a:pt x="5986" y="5957"/>
                </a:cubicBezTo>
                <a:lnTo>
                  <a:pt x="7428" y="5002"/>
                </a:lnTo>
                <a:cubicBezTo>
                  <a:pt x="7419" y="5127"/>
                  <a:pt x="7402" y="5252"/>
                  <a:pt x="7380" y="5374"/>
                </a:cubicBezTo>
                <a:cubicBezTo>
                  <a:pt x="7366" y="5446"/>
                  <a:pt x="7414" y="5515"/>
                  <a:pt x="7486" y="5528"/>
                </a:cubicBezTo>
                <a:cubicBezTo>
                  <a:pt x="7494" y="5530"/>
                  <a:pt x="7502" y="5531"/>
                  <a:pt x="7510" y="5531"/>
                </a:cubicBezTo>
                <a:cubicBezTo>
                  <a:pt x="7573" y="5531"/>
                  <a:pt x="7628" y="5486"/>
                  <a:pt x="7640" y="5422"/>
                </a:cubicBezTo>
                <a:cubicBezTo>
                  <a:pt x="7677" y="5225"/>
                  <a:pt x="7698" y="5023"/>
                  <a:pt x="7703" y="4820"/>
                </a:cubicBezTo>
                <a:lnTo>
                  <a:pt x="8110" y="4551"/>
                </a:lnTo>
                <a:cubicBezTo>
                  <a:pt x="8247" y="4460"/>
                  <a:pt x="8340" y="4322"/>
                  <a:pt x="8373" y="4161"/>
                </a:cubicBezTo>
                <a:cubicBezTo>
                  <a:pt x="8405" y="4000"/>
                  <a:pt x="8373" y="3836"/>
                  <a:pt x="8283" y="3700"/>
                </a:cubicBezTo>
                <a:close/>
                <a:moveTo>
                  <a:pt x="5335" y="1448"/>
                </a:moveTo>
                <a:lnTo>
                  <a:pt x="4930" y="1716"/>
                </a:lnTo>
                <a:lnTo>
                  <a:pt x="4851" y="1501"/>
                </a:lnTo>
                <a:cubicBezTo>
                  <a:pt x="4817" y="1411"/>
                  <a:pt x="4779" y="1324"/>
                  <a:pt x="4737" y="1238"/>
                </a:cubicBezTo>
                <a:cubicBezTo>
                  <a:pt x="4942" y="1290"/>
                  <a:pt x="5142" y="1360"/>
                  <a:pt x="5335" y="1448"/>
                </a:cubicBezTo>
                <a:close/>
                <a:moveTo>
                  <a:pt x="1141" y="2366"/>
                </a:moveTo>
                <a:cubicBezTo>
                  <a:pt x="1679" y="1746"/>
                  <a:pt x="2411" y="1329"/>
                  <a:pt x="3212" y="1185"/>
                </a:cubicBezTo>
                <a:cubicBezTo>
                  <a:pt x="3341" y="1496"/>
                  <a:pt x="3372" y="1844"/>
                  <a:pt x="3295" y="2176"/>
                </a:cubicBezTo>
                <a:lnTo>
                  <a:pt x="2972" y="3571"/>
                </a:lnTo>
                <a:cubicBezTo>
                  <a:pt x="2921" y="3516"/>
                  <a:pt x="2855" y="3479"/>
                  <a:pt x="2781" y="3464"/>
                </a:cubicBezTo>
                <a:cubicBezTo>
                  <a:pt x="2687" y="3445"/>
                  <a:pt x="2590" y="3464"/>
                  <a:pt x="2510" y="3517"/>
                </a:cubicBezTo>
                <a:lnTo>
                  <a:pt x="1595" y="4122"/>
                </a:lnTo>
                <a:cubicBezTo>
                  <a:pt x="1595" y="4122"/>
                  <a:pt x="1595" y="4122"/>
                  <a:pt x="1595" y="4122"/>
                </a:cubicBezTo>
                <a:cubicBezTo>
                  <a:pt x="1595" y="4122"/>
                  <a:pt x="1595" y="4122"/>
                  <a:pt x="1595" y="4123"/>
                </a:cubicBezTo>
                <a:lnTo>
                  <a:pt x="276" y="4996"/>
                </a:lnTo>
                <a:cubicBezTo>
                  <a:pt x="269" y="4903"/>
                  <a:pt x="265" y="4809"/>
                  <a:pt x="265" y="4716"/>
                </a:cubicBezTo>
                <a:cubicBezTo>
                  <a:pt x="265" y="3852"/>
                  <a:pt x="576" y="3017"/>
                  <a:pt x="1141" y="2366"/>
                </a:cubicBezTo>
                <a:close/>
                <a:moveTo>
                  <a:pt x="4588" y="6532"/>
                </a:moveTo>
                <a:cubicBezTo>
                  <a:pt x="4583" y="6557"/>
                  <a:pt x="4568" y="6579"/>
                  <a:pt x="4547" y="6593"/>
                </a:cubicBezTo>
                <a:lnTo>
                  <a:pt x="3760" y="7114"/>
                </a:lnTo>
                <a:lnTo>
                  <a:pt x="2300" y="4937"/>
                </a:lnTo>
                <a:cubicBezTo>
                  <a:pt x="2260" y="4876"/>
                  <a:pt x="2177" y="4860"/>
                  <a:pt x="2117" y="4900"/>
                </a:cubicBezTo>
                <a:cubicBezTo>
                  <a:pt x="2056" y="4941"/>
                  <a:pt x="2040" y="5023"/>
                  <a:pt x="2081" y="5084"/>
                </a:cubicBezTo>
                <a:lnTo>
                  <a:pt x="3539" y="7260"/>
                </a:lnTo>
                <a:lnTo>
                  <a:pt x="2417" y="8003"/>
                </a:lnTo>
                <a:cubicBezTo>
                  <a:pt x="1301" y="7515"/>
                  <a:pt x="503" y="6485"/>
                  <a:pt x="311" y="5286"/>
                </a:cubicBezTo>
                <a:lnTo>
                  <a:pt x="1631" y="4414"/>
                </a:lnTo>
                <a:lnTo>
                  <a:pt x="1783" y="4641"/>
                </a:lnTo>
                <a:cubicBezTo>
                  <a:pt x="1809" y="4679"/>
                  <a:pt x="1851" y="4699"/>
                  <a:pt x="1893" y="4699"/>
                </a:cubicBezTo>
                <a:cubicBezTo>
                  <a:pt x="1919" y="4699"/>
                  <a:pt x="1944" y="4692"/>
                  <a:pt x="1967" y="4677"/>
                </a:cubicBezTo>
                <a:cubicBezTo>
                  <a:pt x="2028" y="4636"/>
                  <a:pt x="2044" y="4554"/>
                  <a:pt x="2003" y="4493"/>
                </a:cubicBezTo>
                <a:lnTo>
                  <a:pt x="1852" y="4268"/>
                </a:lnTo>
                <a:lnTo>
                  <a:pt x="2656" y="3738"/>
                </a:lnTo>
                <a:cubicBezTo>
                  <a:pt x="2677" y="3723"/>
                  <a:pt x="2703" y="3718"/>
                  <a:pt x="2728" y="3724"/>
                </a:cubicBezTo>
                <a:cubicBezTo>
                  <a:pt x="2754" y="3729"/>
                  <a:pt x="2775" y="3743"/>
                  <a:pt x="2790" y="3765"/>
                </a:cubicBezTo>
                <a:lnTo>
                  <a:pt x="4574" y="6459"/>
                </a:lnTo>
                <a:cubicBezTo>
                  <a:pt x="4588" y="6481"/>
                  <a:pt x="4593" y="6506"/>
                  <a:pt x="4588" y="6532"/>
                </a:cubicBezTo>
                <a:close/>
                <a:moveTo>
                  <a:pt x="8113" y="4108"/>
                </a:moveTo>
                <a:cubicBezTo>
                  <a:pt x="8094" y="4200"/>
                  <a:pt x="8041" y="4278"/>
                  <a:pt x="7964" y="4330"/>
                </a:cubicBezTo>
                <a:lnTo>
                  <a:pt x="7499" y="4638"/>
                </a:lnTo>
                <a:cubicBezTo>
                  <a:pt x="7499" y="4638"/>
                  <a:pt x="7499" y="4638"/>
                  <a:pt x="7498" y="4638"/>
                </a:cubicBezTo>
                <a:lnTo>
                  <a:pt x="5839" y="5737"/>
                </a:lnTo>
                <a:cubicBezTo>
                  <a:pt x="5715" y="5819"/>
                  <a:pt x="5566" y="5851"/>
                  <a:pt x="5419" y="5828"/>
                </a:cubicBezTo>
                <a:cubicBezTo>
                  <a:pt x="5206" y="5793"/>
                  <a:pt x="4990" y="5840"/>
                  <a:pt x="4811" y="5959"/>
                </a:cubicBezTo>
                <a:lnTo>
                  <a:pt x="4637" y="6074"/>
                </a:lnTo>
                <a:lnTo>
                  <a:pt x="3175" y="3867"/>
                </a:lnTo>
                <a:lnTo>
                  <a:pt x="3553" y="2236"/>
                </a:lnTo>
                <a:cubicBezTo>
                  <a:pt x="3650" y="1815"/>
                  <a:pt x="3599" y="1372"/>
                  <a:pt x="3414" y="987"/>
                </a:cubicBezTo>
                <a:cubicBezTo>
                  <a:pt x="3412" y="983"/>
                  <a:pt x="3410" y="979"/>
                  <a:pt x="3408" y="975"/>
                </a:cubicBezTo>
                <a:cubicBezTo>
                  <a:pt x="3372" y="902"/>
                  <a:pt x="3332" y="831"/>
                  <a:pt x="3287" y="763"/>
                </a:cubicBezTo>
                <a:cubicBezTo>
                  <a:pt x="3199" y="630"/>
                  <a:pt x="3235" y="451"/>
                  <a:pt x="3368" y="363"/>
                </a:cubicBezTo>
                <a:cubicBezTo>
                  <a:pt x="3480" y="289"/>
                  <a:pt x="3632" y="303"/>
                  <a:pt x="3728" y="396"/>
                </a:cubicBezTo>
                <a:lnTo>
                  <a:pt x="3981" y="642"/>
                </a:lnTo>
                <a:cubicBezTo>
                  <a:pt x="4255" y="907"/>
                  <a:pt x="4470" y="1236"/>
                  <a:pt x="4602" y="1593"/>
                </a:cubicBezTo>
                <a:lnTo>
                  <a:pt x="4740" y="1964"/>
                </a:lnTo>
                <a:cubicBezTo>
                  <a:pt x="4740" y="1965"/>
                  <a:pt x="4741" y="1966"/>
                  <a:pt x="4741" y="1966"/>
                </a:cubicBezTo>
                <a:cubicBezTo>
                  <a:pt x="4741" y="1967"/>
                  <a:pt x="4742" y="1968"/>
                  <a:pt x="4742" y="1969"/>
                </a:cubicBezTo>
                <a:cubicBezTo>
                  <a:pt x="4743" y="1971"/>
                  <a:pt x="4744" y="1973"/>
                  <a:pt x="4745" y="1975"/>
                </a:cubicBezTo>
                <a:cubicBezTo>
                  <a:pt x="4747" y="1980"/>
                  <a:pt x="4750" y="1986"/>
                  <a:pt x="4754" y="1991"/>
                </a:cubicBezTo>
                <a:cubicBezTo>
                  <a:pt x="4794" y="2052"/>
                  <a:pt x="4876" y="2069"/>
                  <a:pt x="4937" y="2029"/>
                </a:cubicBezTo>
                <a:lnTo>
                  <a:pt x="6350" y="1093"/>
                </a:lnTo>
                <a:cubicBezTo>
                  <a:pt x="6510" y="987"/>
                  <a:pt x="6728" y="1031"/>
                  <a:pt x="6834" y="1192"/>
                </a:cubicBezTo>
                <a:cubicBezTo>
                  <a:pt x="6940" y="1352"/>
                  <a:pt x="6896" y="1570"/>
                  <a:pt x="6736" y="1676"/>
                </a:cubicBezTo>
                <a:lnTo>
                  <a:pt x="6613" y="1757"/>
                </a:lnTo>
                <a:cubicBezTo>
                  <a:pt x="6613" y="1757"/>
                  <a:pt x="6613" y="1757"/>
                  <a:pt x="6613" y="1757"/>
                </a:cubicBezTo>
                <a:lnTo>
                  <a:pt x="6339" y="1938"/>
                </a:lnTo>
                <a:cubicBezTo>
                  <a:pt x="6339" y="1939"/>
                  <a:pt x="6339" y="1939"/>
                  <a:pt x="6338" y="1939"/>
                </a:cubicBezTo>
                <a:cubicBezTo>
                  <a:pt x="6337" y="1940"/>
                  <a:pt x="6335" y="1941"/>
                  <a:pt x="6334" y="1942"/>
                </a:cubicBezTo>
                <a:cubicBezTo>
                  <a:pt x="6277" y="1984"/>
                  <a:pt x="6263" y="2063"/>
                  <a:pt x="6302" y="2122"/>
                </a:cubicBezTo>
                <a:cubicBezTo>
                  <a:pt x="6342" y="2183"/>
                  <a:pt x="6425" y="2200"/>
                  <a:pt x="6486" y="2159"/>
                </a:cubicBezTo>
                <a:lnTo>
                  <a:pt x="6759" y="1978"/>
                </a:lnTo>
                <a:cubicBezTo>
                  <a:pt x="6837" y="1926"/>
                  <a:pt x="6930" y="1908"/>
                  <a:pt x="7022" y="1927"/>
                </a:cubicBezTo>
                <a:cubicBezTo>
                  <a:pt x="7113" y="1945"/>
                  <a:pt x="7192" y="1999"/>
                  <a:pt x="7243" y="2076"/>
                </a:cubicBezTo>
                <a:cubicBezTo>
                  <a:pt x="7295" y="2154"/>
                  <a:pt x="7313" y="2247"/>
                  <a:pt x="7294" y="2339"/>
                </a:cubicBezTo>
                <a:cubicBezTo>
                  <a:pt x="7276" y="2430"/>
                  <a:pt x="7223" y="2509"/>
                  <a:pt x="7145" y="2561"/>
                </a:cubicBezTo>
                <a:lnTo>
                  <a:pt x="6749" y="2823"/>
                </a:lnTo>
                <a:cubicBezTo>
                  <a:pt x="6688" y="2863"/>
                  <a:pt x="6671" y="2946"/>
                  <a:pt x="6711" y="3007"/>
                </a:cubicBezTo>
                <a:cubicBezTo>
                  <a:pt x="6737" y="3045"/>
                  <a:pt x="6779" y="3066"/>
                  <a:pt x="6822" y="3066"/>
                </a:cubicBezTo>
                <a:cubicBezTo>
                  <a:pt x="6847" y="3066"/>
                  <a:pt x="6872" y="3059"/>
                  <a:pt x="6895" y="3044"/>
                </a:cubicBezTo>
                <a:lnTo>
                  <a:pt x="6956" y="3003"/>
                </a:lnTo>
                <a:lnTo>
                  <a:pt x="7168" y="2863"/>
                </a:lnTo>
                <a:cubicBezTo>
                  <a:pt x="7329" y="2756"/>
                  <a:pt x="7546" y="2800"/>
                  <a:pt x="7653" y="2961"/>
                </a:cubicBezTo>
                <a:cubicBezTo>
                  <a:pt x="7759" y="3122"/>
                  <a:pt x="7715" y="3339"/>
                  <a:pt x="7554" y="3445"/>
                </a:cubicBezTo>
                <a:lnTo>
                  <a:pt x="7356" y="3576"/>
                </a:lnTo>
                <a:cubicBezTo>
                  <a:pt x="7355" y="3577"/>
                  <a:pt x="7354" y="3578"/>
                  <a:pt x="7353" y="3578"/>
                </a:cubicBezTo>
                <a:lnTo>
                  <a:pt x="7158" y="3708"/>
                </a:lnTo>
                <a:cubicBezTo>
                  <a:pt x="7097" y="3748"/>
                  <a:pt x="7080" y="3830"/>
                  <a:pt x="7121" y="3891"/>
                </a:cubicBezTo>
                <a:cubicBezTo>
                  <a:pt x="7146" y="3930"/>
                  <a:pt x="7188" y="3951"/>
                  <a:pt x="7231" y="3951"/>
                </a:cubicBezTo>
                <a:cubicBezTo>
                  <a:pt x="7256" y="3951"/>
                  <a:pt x="7282" y="3943"/>
                  <a:pt x="7304" y="3929"/>
                </a:cubicBezTo>
                <a:lnTo>
                  <a:pt x="7366" y="3888"/>
                </a:lnTo>
                <a:cubicBezTo>
                  <a:pt x="7366" y="3888"/>
                  <a:pt x="7366" y="3888"/>
                  <a:pt x="7366" y="3888"/>
                </a:cubicBezTo>
                <a:lnTo>
                  <a:pt x="7578" y="3747"/>
                </a:lnTo>
                <a:cubicBezTo>
                  <a:pt x="7656" y="3696"/>
                  <a:pt x="7749" y="3678"/>
                  <a:pt x="7840" y="3696"/>
                </a:cubicBezTo>
                <a:cubicBezTo>
                  <a:pt x="7932" y="3715"/>
                  <a:pt x="8011" y="3768"/>
                  <a:pt x="8062" y="3846"/>
                </a:cubicBezTo>
                <a:cubicBezTo>
                  <a:pt x="8114" y="3924"/>
                  <a:pt x="8132" y="4017"/>
                  <a:pt x="8113" y="4108"/>
                </a:cubicBezTo>
                <a:close/>
                <a:moveTo>
                  <a:pt x="8113" y="4108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4">
            <a:extLst>
              <a:ext uri="{FF2B5EF4-FFF2-40B4-BE49-F238E27FC236}">
                <a16:creationId xmlns:a16="http://schemas.microsoft.com/office/drawing/2014/main" id="{FD210F2C-4709-4CFE-B85A-CDDF79221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 dirty="0" err="1"/>
              <a:t>Иқтисодий</a:t>
            </a:r>
            <a:r>
              <a:rPr lang="en-US" altLang="en-US" dirty="0"/>
              <a:t> </a:t>
            </a:r>
            <a:r>
              <a:rPr lang="ru-RU" altLang="en-US" dirty="0" err="1"/>
              <a:t>ҳамкорлик</a:t>
            </a:r>
            <a:r>
              <a:rPr lang="en-US" altLang="en-US" dirty="0"/>
              <a:t> </a:t>
            </a:r>
            <a:r>
              <a:rPr lang="ru-RU" altLang="en-US" dirty="0" err="1"/>
              <a:t>ташкилоти</a:t>
            </a:r>
            <a:r>
              <a:rPr lang="en-US" altLang="en-US" dirty="0"/>
              <a:t> – </a:t>
            </a:r>
            <a:r>
              <a:rPr lang="ru-RU" altLang="en-US" dirty="0"/>
              <a:t>О</a:t>
            </a:r>
            <a:r>
              <a:rPr lang="tr-TR" altLang="en-US" dirty="0"/>
              <a:t>EC</a:t>
            </a:r>
            <a:r>
              <a:rPr lang="ru-RU" altLang="en-US" dirty="0"/>
              <a:t>Д</a:t>
            </a:r>
            <a:r>
              <a:rPr lang="tr-TR" altLang="en-US" dirty="0"/>
              <a:t> </a:t>
            </a:r>
            <a:r>
              <a:rPr lang="ru-RU" altLang="en-US" dirty="0"/>
              <a:t>к</a:t>
            </a:r>
            <a:r>
              <a:rPr lang="tr-TR" altLang="en-US" dirty="0"/>
              <a:t>e</a:t>
            </a:r>
            <a:r>
              <a:rPr lang="ru-RU" altLang="en-US" dirty="0" err="1"/>
              <a:t>нгашининг</a:t>
            </a:r>
            <a:r>
              <a:rPr lang="tr-TR" altLang="en-US" dirty="0"/>
              <a:t> </a:t>
            </a:r>
            <a:r>
              <a:rPr lang="ru-RU" altLang="en-US" dirty="0" err="1"/>
              <a:t>жамоат</a:t>
            </a:r>
            <a:r>
              <a:rPr lang="tr-TR" altLang="en-US" dirty="0"/>
              <a:t> </a:t>
            </a:r>
            <a:r>
              <a:rPr lang="ru-RU" altLang="en-US" dirty="0"/>
              <a:t>да</a:t>
            </a:r>
            <a:r>
              <a:rPr lang="tr-TR" altLang="en-US" dirty="0"/>
              <a:t>x</a:t>
            </a:r>
            <a:r>
              <a:rPr lang="ru-RU" altLang="en-US" dirty="0" err="1"/>
              <a:t>лсизлиги</a:t>
            </a:r>
            <a:r>
              <a:rPr lang="tr-TR" altLang="en-US" dirty="0"/>
              <a:t> </a:t>
            </a:r>
            <a:r>
              <a:rPr lang="ru-RU" altLang="en-US" dirty="0" err="1"/>
              <a:t>бўйича</a:t>
            </a:r>
            <a:r>
              <a:rPr lang="tr-TR" altLang="en-US" dirty="0"/>
              <a:t> </a:t>
            </a:r>
            <a:r>
              <a:rPr lang="ru-RU" altLang="en-US" dirty="0" err="1"/>
              <a:t>тавсиялари</a:t>
            </a:r>
            <a:r>
              <a:rPr lang="tr-TR" altLang="en-US" dirty="0"/>
              <a:t>.</a:t>
            </a:r>
            <a:endParaRPr lang="en-US" altLang="en-US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98F7472-E13D-4E6C-B6C3-26EF0A3F455C}"/>
              </a:ext>
            </a:extLst>
          </p:cNvPr>
          <p:cNvSpPr/>
          <p:nvPr/>
        </p:nvSpPr>
        <p:spPr>
          <a:xfrm>
            <a:off x="438150" y="1282700"/>
            <a:ext cx="3665538" cy="5651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en-US" sz="1200" dirty="0">
                <a:solidFill>
                  <a:schemeClr val="tx2"/>
                </a:solidFill>
              </a:rPr>
              <a:t>К</a:t>
            </a:r>
            <a:r>
              <a:rPr lang="tr-TR" altLang="en-US" sz="1200" dirty="0">
                <a:solidFill>
                  <a:schemeClr val="tx2"/>
                </a:solidFill>
              </a:rPr>
              <a:t>e</a:t>
            </a:r>
            <a:r>
              <a:rPr lang="ru-RU" altLang="en-US" sz="1200" dirty="0" err="1">
                <a:solidFill>
                  <a:schemeClr val="tx2"/>
                </a:solidFill>
              </a:rPr>
              <a:t>нг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қамровли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uz-Cyrl-UZ" sz="1200" dirty="0">
                <a:solidFill>
                  <a:schemeClr val="tx2"/>
                </a:solidFill>
                <a:cs typeface="Arial" panose="020B0604020202020204" pitchFamily="34" charset="0"/>
              </a:rPr>
              <a:t>келишилган </a:t>
            </a:r>
            <a:r>
              <a:rPr lang="ru-RU" sz="1200" b="1" dirty="0" err="1">
                <a:solidFill>
                  <a:schemeClr val="tx2"/>
                </a:solidFill>
                <a:cs typeface="Arial" panose="020B0604020202020204" pitchFamily="34" charset="0"/>
              </a:rPr>
              <a:t>жамоат</a:t>
            </a:r>
            <a:r>
              <a:rPr lang="en-US" sz="12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Arial" panose="020B0604020202020204" pitchFamily="34" charset="0"/>
              </a:rPr>
              <a:t>ҳалоллигининг</a:t>
            </a:r>
            <a:r>
              <a:rPr lang="tr-TR" sz="12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Arial" panose="020B0604020202020204" pitchFamily="34" charset="0"/>
              </a:rPr>
              <a:t>самарали</a:t>
            </a:r>
            <a:r>
              <a:rPr lang="tr-TR" sz="12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Arial" panose="020B0604020202020204" pitchFamily="34" charset="0"/>
              </a:rPr>
              <a:t>тизимини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яратиш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учун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мамлакатлар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қуйидагиларга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мажбурдирлар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:</a:t>
            </a:r>
            <a:endParaRPr lang="en-US" sz="12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26F81A9-55FB-44C9-9FEA-A4135EF2A4BC}"/>
              </a:ext>
            </a:extLst>
          </p:cNvPr>
          <p:cNvSpPr/>
          <p:nvPr/>
        </p:nvSpPr>
        <p:spPr>
          <a:xfrm>
            <a:off x="4260850" y="1282700"/>
            <a:ext cx="3665538" cy="5651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schemeClr val="tx2"/>
                </a:solidFill>
                <a:cs typeface="Arial" panose="020B0604020202020204" pitchFamily="34" charset="0"/>
              </a:rPr>
              <a:t>Ҳалоллик</a:t>
            </a:r>
            <a:r>
              <a:rPr lang="ru-RU" sz="12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Arial" panose="020B0604020202020204" pitchFamily="34" charset="0"/>
              </a:rPr>
              <a:t>маданиятини</a:t>
            </a:r>
            <a:r>
              <a:rPr lang="tr-TR" sz="12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ривожлантириш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учун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мамлакатлар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қуйидагиларга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мажбурдирлар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:</a:t>
            </a:r>
            <a:endParaRPr lang="en-US" sz="12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B9CA1AE-3BF4-4509-A711-3DC12E0FE82C}"/>
              </a:ext>
            </a:extLst>
          </p:cNvPr>
          <p:cNvSpPr/>
          <p:nvPr/>
        </p:nvSpPr>
        <p:spPr>
          <a:xfrm>
            <a:off x="8083550" y="1282700"/>
            <a:ext cx="3665538" cy="5651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schemeClr val="tx2"/>
                </a:solidFill>
                <a:cs typeface="Arial" panose="020B0604020202020204" pitchFamily="34" charset="0"/>
              </a:rPr>
              <a:t>Назорат</a:t>
            </a:r>
            <a:r>
              <a:rPr lang="tr-TR" sz="12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tr-TR" sz="12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uz-Cyrl-UZ" sz="1200" b="1" dirty="0">
                <a:solidFill>
                  <a:schemeClr val="tx2"/>
                </a:solidFill>
                <a:cs typeface="Arial" panose="020B0604020202020204" pitchFamily="34" charset="0"/>
              </a:rPr>
              <a:t>ҳисобдорликнинг</a:t>
            </a:r>
            <a:r>
              <a:rPr lang="tr-TR" sz="12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Arial" panose="020B0604020202020204" pitchFamily="34" charset="0"/>
              </a:rPr>
              <a:t>самарали</a:t>
            </a:r>
            <a:r>
              <a:rPr lang="tr-TR" sz="12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cs typeface="Arial" panose="020B0604020202020204" pitchFamily="34" charset="0"/>
              </a:rPr>
              <a:t>тизимини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яратиш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учун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мамлакатлар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қуйидагиларга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cs typeface="Arial" panose="020B0604020202020204" pitchFamily="34" charset="0"/>
              </a:rPr>
              <a:t>мажбурдирлар</a:t>
            </a:r>
            <a:r>
              <a:rPr lang="tr-TR" sz="1200" dirty="0">
                <a:solidFill>
                  <a:schemeClr val="tx2"/>
                </a:solidFill>
                <a:cs typeface="Arial" panose="020B0604020202020204" pitchFamily="34" charset="0"/>
              </a:rPr>
              <a:t>:</a:t>
            </a:r>
            <a:endParaRPr lang="en-US" sz="12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62470" name="Rectangle 37">
            <a:extLst>
              <a:ext uri="{FF2B5EF4-FFF2-40B4-BE49-F238E27FC236}">
                <a16:creationId xmlns:a16="http://schemas.microsoft.com/office/drawing/2014/main" id="{EB71E146-E2B9-45D4-A671-67B9400CE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475" y="3065463"/>
            <a:ext cx="23764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000" dirty="0" err="1">
                <a:solidFill>
                  <a:schemeClr val="tx2"/>
                </a:solidFill>
              </a:rPr>
              <a:t>Жамоат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uz-Cyrl-UZ" altLang="en-US" sz="1000" dirty="0">
                <a:solidFill>
                  <a:schemeClr val="tx2"/>
                </a:solidFill>
              </a:rPr>
              <a:t>ҳалоллиги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тизимининг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самарадорлигини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ошириш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органларининг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жамоавий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масъулиятини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аниқ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ифодалаш</a:t>
            </a:r>
            <a:r>
              <a:rPr lang="tr-TR" altLang="en-US" sz="1000" b="0" dirty="0">
                <a:solidFill>
                  <a:schemeClr val="tx2"/>
                </a:solidFill>
              </a:rPr>
              <a:t>.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  <p:sp>
        <p:nvSpPr>
          <p:cNvPr id="62471" name="Rectangle 38">
            <a:extLst>
              <a:ext uri="{FF2B5EF4-FFF2-40B4-BE49-F238E27FC236}">
                <a16:creationId xmlns:a16="http://schemas.microsoft.com/office/drawing/2014/main" id="{E3BA4C61-5C17-436B-A154-2B9840C85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475" y="3911600"/>
            <a:ext cx="23764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000" b="0" dirty="0">
                <a:solidFill>
                  <a:schemeClr val="tx2"/>
                </a:solidFill>
              </a:rPr>
              <a:t>Давлат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>
                <a:solidFill>
                  <a:schemeClr val="tx2"/>
                </a:solidFill>
              </a:rPr>
              <a:t>с</a:t>
            </a:r>
            <a:r>
              <a:rPr lang="tr-TR" altLang="en-US" sz="1000" b="0" dirty="0">
                <a:solidFill>
                  <a:schemeClr val="tx2"/>
                </a:solidFill>
              </a:rPr>
              <a:t>e</a:t>
            </a:r>
            <a:r>
              <a:rPr lang="ru-RU" altLang="en-US" sz="1000" b="0" dirty="0" err="1">
                <a:solidFill>
                  <a:schemeClr val="tx2"/>
                </a:solidFill>
              </a:rPr>
              <a:t>ктори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таҳлилга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асосланган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ва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uz-Cyrl-UZ" altLang="en-US" sz="1000" dirty="0">
                <a:solidFill>
                  <a:schemeClr val="tx2"/>
                </a:solidFill>
              </a:rPr>
              <a:t>жамият ҳалоллиги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учун</a:t>
            </a:r>
            <a:r>
              <a:rPr lang="tr-TR" altLang="en-US" sz="1000" dirty="0">
                <a:solidFill>
                  <a:schemeClr val="tx2"/>
                </a:solidFill>
              </a:rPr>
              <a:t> x</a:t>
            </a:r>
            <a:r>
              <a:rPr lang="ru-RU" altLang="en-US" sz="1000" dirty="0" err="1">
                <a:solidFill>
                  <a:schemeClr val="tx2"/>
                </a:solidFill>
              </a:rPr>
              <a:t>авфларни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минималлаштиришга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қаратилган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dirty="0">
                <a:solidFill>
                  <a:schemeClr val="tx2"/>
                </a:solidFill>
              </a:rPr>
              <a:t>страт</a:t>
            </a:r>
            <a:r>
              <a:rPr lang="tr-TR" altLang="en-US" sz="1000" dirty="0">
                <a:solidFill>
                  <a:schemeClr val="tx2"/>
                </a:solidFill>
              </a:rPr>
              <a:t>e</a:t>
            </a:r>
            <a:r>
              <a:rPr lang="ru-RU" altLang="en-US" sz="1000" dirty="0">
                <a:solidFill>
                  <a:schemeClr val="tx2"/>
                </a:solidFill>
              </a:rPr>
              <a:t>гик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ёндашувни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ишлаб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чиқиш</a:t>
            </a:r>
            <a:r>
              <a:rPr lang="tr-TR" altLang="en-US" sz="1000" b="0" dirty="0">
                <a:solidFill>
                  <a:schemeClr val="tx2"/>
                </a:solidFill>
              </a:rPr>
              <a:t>.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  <p:sp>
        <p:nvSpPr>
          <p:cNvPr id="62472" name="Rectangle 39">
            <a:extLst>
              <a:ext uri="{FF2B5EF4-FFF2-40B4-BE49-F238E27FC236}">
                <a16:creationId xmlns:a16="http://schemas.microsoft.com/office/drawing/2014/main" id="{86685EAB-4FF7-4FB0-93B4-2BAAC094B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475" y="4911725"/>
            <a:ext cx="2376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000" dirty="0">
                <a:solidFill>
                  <a:schemeClr val="tx2"/>
                </a:solidFill>
              </a:rPr>
              <a:t>Давлат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uz-Cyrl-UZ" altLang="en-US" sz="1000" dirty="0">
                <a:solidFill>
                  <a:schemeClr val="tx2"/>
                </a:solidFill>
              </a:rPr>
              <a:t>мансабдор шахслари </a:t>
            </a:r>
            <a:r>
              <a:rPr lang="ru-RU" altLang="en-US" sz="1000" dirty="0" err="1">
                <a:solidFill>
                  <a:schemeClr val="tx2"/>
                </a:solidFill>
              </a:rPr>
              <a:t>учун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юқори</a:t>
            </a:r>
            <a:r>
              <a:rPr lang="tr-TR" altLang="en-US" sz="1000" dirty="0">
                <a:solidFill>
                  <a:schemeClr val="tx2"/>
                </a:solidFill>
              </a:rPr>
              <a:t> x</a:t>
            </a:r>
            <a:r>
              <a:rPr lang="ru-RU" altLang="en-US" sz="1000" dirty="0" err="1">
                <a:solidFill>
                  <a:schemeClr val="tx2"/>
                </a:solidFill>
              </a:rPr>
              <a:t>улқ</a:t>
            </a:r>
            <a:r>
              <a:rPr lang="tr-TR" altLang="en-US" sz="1000" dirty="0">
                <a:solidFill>
                  <a:schemeClr val="tx2"/>
                </a:solidFill>
              </a:rPr>
              <a:t>-</a:t>
            </a:r>
            <a:r>
              <a:rPr lang="ru-RU" altLang="en-US" sz="1000" dirty="0" err="1">
                <a:solidFill>
                  <a:schemeClr val="tx2"/>
                </a:solidFill>
              </a:rPr>
              <a:t>атвор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стандартларини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>
                <a:solidFill>
                  <a:schemeClr val="tx2"/>
                </a:solidFill>
              </a:rPr>
              <a:t>б</a:t>
            </a:r>
            <a:r>
              <a:rPr lang="tr-TR" altLang="en-US" sz="1000" b="0" dirty="0">
                <a:solidFill>
                  <a:schemeClr val="tx2"/>
                </a:solidFill>
              </a:rPr>
              <a:t>e</a:t>
            </a:r>
            <a:r>
              <a:rPr lang="ru-RU" altLang="en-US" sz="1000" b="0" dirty="0" err="1">
                <a:solidFill>
                  <a:schemeClr val="tx2"/>
                </a:solidFill>
              </a:rPr>
              <a:t>лгилаш</a:t>
            </a:r>
            <a:r>
              <a:rPr lang="en-US" altLang="en-US" sz="1000" b="0" dirty="0">
                <a:solidFill>
                  <a:schemeClr val="tx2"/>
                </a:solidFill>
              </a:rPr>
              <a:t>.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  <p:sp>
        <p:nvSpPr>
          <p:cNvPr id="62473" name="TextBox 40">
            <a:extLst>
              <a:ext uri="{FF2B5EF4-FFF2-40B4-BE49-F238E27FC236}">
                <a16:creationId xmlns:a16="http://schemas.microsoft.com/office/drawing/2014/main" id="{13D6EF9A-4914-4F88-8445-5A2322B8A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2036763"/>
            <a:ext cx="23764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000" dirty="0" err="1">
                <a:solidFill>
                  <a:schemeClr val="tx2"/>
                </a:solidFill>
              </a:rPr>
              <a:t>Жамоат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uz-Cyrl-UZ" altLang="en-US" sz="1000" dirty="0">
                <a:solidFill>
                  <a:schemeClr val="tx2"/>
                </a:solidFill>
              </a:rPr>
              <a:t>ҳалоллиги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ва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коррупцияни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камайтиришга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содиқликни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uz-Cyrl-UZ" altLang="en-US" sz="1000" b="0" dirty="0">
                <a:solidFill>
                  <a:schemeClr val="tx2"/>
                </a:solidFill>
              </a:rPr>
              <a:t>э</a:t>
            </a:r>
            <a:r>
              <a:rPr lang="ru-RU" altLang="en-US" sz="1000" b="0" dirty="0" err="1">
                <a:solidFill>
                  <a:schemeClr val="tx2"/>
                </a:solidFill>
              </a:rPr>
              <a:t>нг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юқори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сиёсий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ва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ижроия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даражаларида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намойиш</a:t>
            </a:r>
            <a:r>
              <a:rPr lang="ru-RU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этиш</a:t>
            </a:r>
            <a:r>
              <a:rPr lang="en-US" altLang="en-US" sz="1000" b="0" dirty="0">
                <a:solidFill>
                  <a:schemeClr val="tx2"/>
                </a:solidFill>
              </a:rPr>
              <a:t>.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  <p:sp>
        <p:nvSpPr>
          <p:cNvPr id="62474" name="Rectangle 41">
            <a:extLst>
              <a:ext uri="{FF2B5EF4-FFF2-40B4-BE49-F238E27FC236}">
                <a16:creationId xmlns:a16="http://schemas.microsoft.com/office/drawing/2014/main" id="{58DDD823-A712-472C-ADAF-D8C714C9F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2036763"/>
            <a:ext cx="30638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en-US" sz="1000" b="0" dirty="0">
                <a:solidFill>
                  <a:schemeClr val="tx2"/>
                </a:solidFill>
              </a:rPr>
              <a:t>X</a:t>
            </a:r>
            <a:r>
              <a:rPr lang="ru-RU" altLang="en-US" sz="1000" b="0" dirty="0" err="1">
                <a:solidFill>
                  <a:schemeClr val="tx2"/>
                </a:solidFill>
              </a:rPr>
              <a:t>усусий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>
                <a:solidFill>
                  <a:schemeClr val="tx2"/>
                </a:solidFill>
              </a:rPr>
              <a:t>с</a:t>
            </a:r>
            <a:r>
              <a:rPr lang="tr-TR" altLang="en-US" sz="1000" b="0" dirty="0">
                <a:solidFill>
                  <a:schemeClr val="tx2"/>
                </a:solidFill>
              </a:rPr>
              <a:t>e</a:t>
            </a:r>
            <a:r>
              <a:rPr lang="ru-RU" altLang="en-US" sz="1000" b="0" dirty="0" err="1">
                <a:solidFill>
                  <a:schemeClr val="tx2"/>
                </a:solidFill>
              </a:rPr>
              <a:t>ктор</a:t>
            </a:r>
            <a:r>
              <a:rPr lang="tr-TR" altLang="en-US" sz="1000" b="0" dirty="0">
                <a:solidFill>
                  <a:schemeClr val="tx2"/>
                </a:solidFill>
              </a:rPr>
              <a:t>, </a:t>
            </a:r>
            <a:r>
              <a:rPr lang="ru-RU" altLang="en-US" sz="1000" b="0" dirty="0" err="1">
                <a:solidFill>
                  <a:schemeClr val="tx2"/>
                </a:solidFill>
              </a:rPr>
              <a:t>фуқаролик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жамияти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ташкилотлари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ва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алоҳида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фуқаролар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билан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ҳамкорликда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жамиятнинг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барча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соҳаларида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жамоат</a:t>
            </a:r>
            <a:r>
              <a:rPr lang="ru-RU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ҳалоллиги</a:t>
            </a:r>
            <a:r>
              <a:rPr lang="ru-RU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маданиятини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ошириш</a:t>
            </a:r>
            <a:r>
              <a:rPr lang="tr-TR" altLang="en-US" sz="1000" b="0" dirty="0">
                <a:solidFill>
                  <a:schemeClr val="tx2"/>
                </a:solidFill>
              </a:rPr>
              <a:t>.</a:t>
            </a:r>
            <a:endParaRPr lang="en-US" altLang="en-US" sz="1000" b="0" dirty="0">
              <a:solidFill>
                <a:schemeClr val="tx2"/>
              </a:solidFill>
            </a:endParaRPr>
          </a:p>
        </p:txBody>
      </p:sp>
      <p:sp>
        <p:nvSpPr>
          <p:cNvPr id="62475" name="Rectangle 42">
            <a:extLst>
              <a:ext uri="{FF2B5EF4-FFF2-40B4-BE49-F238E27FC236}">
                <a16:creationId xmlns:a16="http://schemas.microsoft.com/office/drawing/2014/main" id="{77BAC15A-C865-47F2-8EFA-6D1B05B70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9975" y="3089275"/>
            <a:ext cx="3295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000" b="0" dirty="0" err="1">
                <a:solidFill>
                  <a:schemeClr val="tx2"/>
                </a:solidFill>
              </a:rPr>
              <a:t>Ҳалолликда</a:t>
            </a:r>
            <a:r>
              <a:rPr lang="ru-RU" altLang="en-US" sz="1000" b="0" dirty="0">
                <a:solidFill>
                  <a:schemeClr val="tx2"/>
                </a:solidFill>
              </a:rPr>
              <a:t> </a:t>
            </a:r>
            <a:r>
              <a:rPr lang="tr-TR" altLang="en-US" sz="1000" b="0" dirty="0">
                <a:solidFill>
                  <a:schemeClr val="tx2"/>
                </a:solidFill>
              </a:rPr>
              <a:t>e</a:t>
            </a:r>
            <a:r>
              <a:rPr lang="ru-RU" altLang="en-US" sz="1000" b="0" dirty="0" err="1">
                <a:solidFill>
                  <a:schemeClr val="tx2"/>
                </a:solidFill>
              </a:rPr>
              <a:t>такчиликка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сармоя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киритиш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ва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>
                <a:solidFill>
                  <a:schemeClr val="tx2"/>
                </a:solidFill>
              </a:rPr>
              <a:t>с</a:t>
            </a:r>
            <a:r>
              <a:rPr lang="tr-TR" altLang="en-US" sz="1000" b="0" dirty="0">
                <a:solidFill>
                  <a:schemeClr val="tx2"/>
                </a:solidFill>
              </a:rPr>
              <a:t>e</a:t>
            </a:r>
            <a:r>
              <a:rPr lang="ru-RU" altLang="en-US" sz="1000" b="0" dirty="0" err="1">
                <a:solidFill>
                  <a:schemeClr val="tx2"/>
                </a:solidFill>
              </a:rPr>
              <a:t>ктори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ташкилотлари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томонидан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ҳалолликка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содиқликни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намойиш</a:t>
            </a:r>
            <a:r>
              <a:rPr lang="ru-RU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этиш</a:t>
            </a:r>
            <a:r>
              <a:rPr lang="en-US" altLang="en-US" sz="1000" dirty="0">
                <a:solidFill>
                  <a:schemeClr val="tx2"/>
                </a:solidFill>
              </a:rPr>
              <a:t>;</a:t>
            </a:r>
          </a:p>
        </p:txBody>
      </p:sp>
      <p:sp>
        <p:nvSpPr>
          <p:cNvPr id="62476" name="Rectangle 43">
            <a:extLst>
              <a:ext uri="{FF2B5EF4-FFF2-40B4-BE49-F238E27FC236}">
                <a16:creationId xmlns:a16="http://schemas.microsoft.com/office/drawing/2014/main" id="{16CEFA27-9945-4BAF-925D-4D822CDD9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9975" y="3867150"/>
            <a:ext cx="338296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000" b="0" dirty="0">
                <a:solidFill>
                  <a:schemeClr val="tx2"/>
                </a:solidFill>
              </a:rPr>
              <a:t>Давлат</a:t>
            </a:r>
            <a:r>
              <a:rPr lang="tr-TR" altLang="en-US" sz="1000" b="0" dirty="0">
                <a:solidFill>
                  <a:schemeClr val="tx2"/>
                </a:solidFill>
              </a:rPr>
              <a:t> x</a:t>
            </a:r>
            <a:r>
              <a:rPr lang="ru-RU" altLang="en-US" sz="1000" b="0" dirty="0" err="1">
                <a:solidFill>
                  <a:schemeClr val="tx2"/>
                </a:solidFill>
              </a:rPr>
              <a:t>измати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ва</a:t>
            </a:r>
            <a:r>
              <a:rPr lang="ru-RU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лозим</a:t>
            </a:r>
            <a:r>
              <a:rPr lang="ru-RU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даражада</a:t>
            </a:r>
            <a:r>
              <a:rPr lang="ru-RU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бошқарув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қадриятларига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содиқ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бўлган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проф</a:t>
            </a:r>
            <a:r>
              <a:rPr lang="tr-TR" altLang="en-US" sz="1000" dirty="0">
                <a:solidFill>
                  <a:schemeClr val="tx2"/>
                </a:solidFill>
              </a:rPr>
              <a:t>e</a:t>
            </a:r>
            <a:r>
              <a:rPr lang="ru-RU" altLang="en-US" sz="1000" dirty="0" err="1">
                <a:solidFill>
                  <a:schemeClr val="tx2"/>
                </a:solidFill>
              </a:rPr>
              <a:t>ссионал</a:t>
            </a:r>
            <a:r>
              <a:rPr lang="tr-TR" altLang="en-US" sz="1000" b="0" dirty="0">
                <a:solidFill>
                  <a:schemeClr val="tx2"/>
                </a:solidFill>
              </a:rPr>
              <a:t>, </a:t>
            </a:r>
            <a:r>
              <a:rPr lang="uz-Cyrl-UZ" altLang="en-US" sz="1000" b="0" dirty="0">
                <a:solidFill>
                  <a:schemeClr val="tx2"/>
                </a:solidFill>
              </a:rPr>
              <a:t>хизматига лойиқ </a:t>
            </a:r>
            <a:r>
              <a:rPr lang="ru-RU" altLang="en-US" sz="10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>
                <a:solidFill>
                  <a:schemeClr val="tx2"/>
                </a:solidFill>
              </a:rPr>
              <a:t>с</a:t>
            </a:r>
            <a:r>
              <a:rPr lang="tr-TR" altLang="en-US" sz="1000" b="0" dirty="0">
                <a:solidFill>
                  <a:schemeClr val="tx2"/>
                </a:solidFill>
              </a:rPr>
              <a:t>e</a:t>
            </a:r>
            <a:r>
              <a:rPr lang="ru-RU" altLang="en-US" sz="1000" b="0" dirty="0" err="1">
                <a:solidFill>
                  <a:schemeClr val="tx2"/>
                </a:solidFill>
              </a:rPr>
              <a:t>кторини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яратишга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ҳисса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қўшиш</a:t>
            </a:r>
            <a:r>
              <a:rPr lang="en-US" altLang="en-US" sz="1000" b="0" dirty="0">
                <a:solidFill>
                  <a:schemeClr val="tx2"/>
                </a:solidFill>
              </a:rPr>
              <a:t>;</a:t>
            </a:r>
          </a:p>
        </p:txBody>
      </p:sp>
      <p:sp>
        <p:nvSpPr>
          <p:cNvPr id="62477" name="Rectangle 44">
            <a:extLst>
              <a:ext uri="{FF2B5EF4-FFF2-40B4-BE49-F238E27FC236}">
                <a16:creationId xmlns:a16="http://schemas.microsoft.com/office/drawing/2014/main" id="{889DF986-690A-4B2D-AF70-96453E3B0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4791075"/>
            <a:ext cx="33845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000" dirty="0">
                <a:solidFill>
                  <a:schemeClr val="tx2"/>
                </a:solidFill>
              </a:rPr>
              <a:t>Давлат</a:t>
            </a:r>
            <a:r>
              <a:rPr lang="tr-TR" altLang="en-US" sz="1000" dirty="0">
                <a:solidFill>
                  <a:schemeClr val="tx2"/>
                </a:solidFill>
              </a:rPr>
              <a:t> x</a:t>
            </a:r>
            <a:r>
              <a:rPr lang="ru-RU" altLang="en-US" sz="1000" dirty="0" err="1">
                <a:solidFill>
                  <a:schemeClr val="tx2"/>
                </a:solidFill>
              </a:rPr>
              <a:t>изматчиларини</a:t>
            </a:r>
            <a:r>
              <a:rPr lang="tr-TR" altLang="en-US" sz="1000" dirty="0">
                <a:solidFill>
                  <a:schemeClr val="tx2"/>
                </a:solidFill>
              </a:rPr>
              <a:t> e</a:t>
            </a:r>
            <a:r>
              <a:rPr lang="ru-RU" altLang="en-US" sz="1000" dirty="0" err="1">
                <a:solidFill>
                  <a:schemeClr val="tx2"/>
                </a:solidFill>
              </a:rPr>
              <a:t>тарлича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маълумотлар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билан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таъминлаш</a:t>
            </a:r>
            <a:r>
              <a:rPr lang="tr-TR" altLang="en-US" sz="1000" dirty="0">
                <a:solidFill>
                  <a:schemeClr val="tx2"/>
                </a:solidFill>
              </a:rPr>
              <a:t>, </a:t>
            </a:r>
            <a:r>
              <a:rPr lang="ru-RU" altLang="en-US" sz="1000" b="0" dirty="0">
                <a:solidFill>
                  <a:schemeClr val="tx2"/>
                </a:solidFill>
              </a:rPr>
              <a:t>улар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ўз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иш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жойларида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жамоат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ҳалоллиги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>
                <a:solidFill>
                  <a:schemeClr val="tx2"/>
                </a:solidFill>
              </a:rPr>
              <a:t>м</a:t>
            </a:r>
            <a:r>
              <a:rPr lang="tr-TR" altLang="en-US" sz="1000" b="0" dirty="0">
                <a:solidFill>
                  <a:schemeClr val="tx2"/>
                </a:solidFill>
              </a:rPr>
              <a:t>e</a:t>
            </a:r>
            <a:r>
              <a:rPr lang="ru-RU" altLang="en-US" sz="1000" b="0" dirty="0" err="1">
                <a:solidFill>
                  <a:schemeClr val="tx2"/>
                </a:solidFill>
              </a:rPr>
              <a:t>ъёрларини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қўллашлари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учун</a:t>
            </a:r>
            <a:r>
              <a:rPr lang="en-US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уларнинг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малакасини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оширишни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ташкил</a:t>
            </a:r>
            <a:r>
              <a:rPr lang="ru-RU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этиш</a:t>
            </a:r>
            <a:r>
              <a:rPr lang="tr-TR" altLang="en-US" sz="1000" b="0" dirty="0">
                <a:solidFill>
                  <a:schemeClr val="tx2"/>
                </a:solidFill>
              </a:rPr>
              <a:t>, </a:t>
            </a:r>
            <a:r>
              <a:rPr lang="ru-RU" altLang="en-US" sz="1000" b="0" dirty="0" err="1">
                <a:solidFill>
                  <a:schemeClr val="tx2"/>
                </a:solidFill>
              </a:rPr>
              <a:t>уларга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услубий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ёрдам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ва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ўз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вақтида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маслаҳатлар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>
                <a:solidFill>
                  <a:schemeClr val="tx2"/>
                </a:solidFill>
              </a:rPr>
              <a:t>б</a:t>
            </a:r>
            <a:r>
              <a:rPr lang="tr-TR" altLang="en-US" sz="1000" b="0" dirty="0">
                <a:solidFill>
                  <a:schemeClr val="tx2"/>
                </a:solidFill>
              </a:rPr>
              <a:t>e</a:t>
            </a:r>
            <a:r>
              <a:rPr lang="ru-RU" altLang="en-US" sz="1000" b="0" dirty="0" err="1">
                <a:solidFill>
                  <a:schemeClr val="tx2"/>
                </a:solidFill>
              </a:rPr>
              <a:t>риш</a:t>
            </a:r>
            <a:r>
              <a:rPr lang="tr-TR" altLang="en-US" sz="1000" b="0" dirty="0">
                <a:solidFill>
                  <a:schemeClr val="tx2"/>
                </a:solidFill>
              </a:rPr>
              <a:t>, </a:t>
            </a:r>
            <a:endParaRPr lang="en-US" altLang="en-US" sz="1000" b="0" dirty="0">
              <a:solidFill>
                <a:schemeClr val="tx2"/>
              </a:solidFill>
            </a:endParaRPr>
          </a:p>
        </p:txBody>
      </p:sp>
      <p:sp>
        <p:nvSpPr>
          <p:cNvPr id="62478" name="Rectangle 45">
            <a:extLst>
              <a:ext uri="{FF2B5EF4-FFF2-40B4-BE49-F238E27FC236}">
                <a16:creationId xmlns:a16="http://schemas.microsoft.com/office/drawing/2014/main" id="{90CD5387-83FE-4E73-B340-59D376FB0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3988" y="2036763"/>
            <a:ext cx="245586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000" b="0" dirty="0">
                <a:solidFill>
                  <a:schemeClr val="tx2"/>
                </a:solidFill>
              </a:rPr>
              <a:t>Давлат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>
                <a:solidFill>
                  <a:schemeClr val="tx2"/>
                </a:solidFill>
              </a:rPr>
              <a:t>с</a:t>
            </a:r>
            <a:r>
              <a:rPr lang="tr-TR" altLang="en-US" sz="1000" b="0" dirty="0">
                <a:solidFill>
                  <a:schemeClr val="tx2"/>
                </a:solidFill>
              </a:rPr>
              <a:t>e</a:t>
            </a:r>
            <a:r>
              <a:rPr lang="ru-RU" altLang="en-US" sz="1000" b="0" dirty="0" err="1">
                <a:solidFill>
                  <a:schemeClr val="tx2"/>
                </a:solidFill>
              </a:rPr>
              <a:t>ктори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ташкилотларида</a:t>
            </a:r>
            <a:r>
              <a:rPr lang="en-US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ҳалолликни</a:t>
            </a:r>
            <a:r>
              <a:rPr lang="en-US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сақлаш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учун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>
                <a:solidFill>
                  <a:schemeClr val="tx2"/>
                </a:solidFill>
              </a:rPr>
              <a:t>ички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назорат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ва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рискларни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бошқариш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тизимини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жорий</a:t>
            </a:r>
            <a:r>
              <a:rPr lang="ru-RU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этиш</a:t>
            </a:r>
            <a:r>
              <a:rPr lang="tr-TR" altLang="en-US" sz="1000" dirty="0">
                <a:solidFill>
                  <a:schemeClr val="tx2"/>
                </a:solidFill>
              </a:rPr>
              <a:t>.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  <p:sp>
        <p:nvSpPr>
          <p:cNvPr id="62479" name="Rectangle 46">
            <a:extLst>
              <a:ext uri="{FF2B5EF4-FFF2-40B4-BE49-F238E27FC236}">
                <a16:creationId xmlns:a16="http://schemas.microsoft.com/office/drawing/2014/main" id="{DE79B26A-C272-4A90-8DEB-5009D5C40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0338" y="2824163"/>
            <a:ext cx="24415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000" b="0" dirty="0">
                <a:solidFill>
                  <a:schemeClr val="tx2"/>
                </a:solidFill>
              </a:rPr>
              <a:t>Давлат</a:t>
            </a:r>
            <a:r>
              <a:rPr lang="tr-TR" altLang="en-US" sz="1000" b="0" dirty="0">
                <a:solidFill>
                  <a:schemeClr val="tx2"/>
                </a:solidFill>
              </a:rPr>
              <a:t> x</a:t>
            </a:r>
            <a:r>
              <a:rPr lang="ru-RU" altLang="en-US" sz="1000" b="0" dirty="0" err="1">
                <a:solidFill>
                  <a:schemeClr val="tx2"/>
                </a:solidFill>
              </a:rPr>
              <a:t>изматчиларининг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uz-Cyrl-UZ" altLang="en-US" sz="1000" dirty="0">
                <a:solidFill>
                  <a:schemeClr val="tx2"/>
                </a:solidFill>
              </a:rPr>
              <a:t>жамоат ҳалоллиги </a:t>
            </a:r>
            <a:r>
              <a:rPr lang="ru-RU" altLang="en-US" sz="1000" dirty="0" err="1">
                <a:solidFill>
                  <a:schemeClr val="tx2"/>
                </a:solidFill>
              </a:rPr>
              <a:t>тамойилларини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амалга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оширишини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таъминлаш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чораларини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кўриш</a:t>
            </a:r>
            <a:r>
              <a:rPr lang="en-US" altLang="en-US" sz="1000" b="0" dirty="0">
                <a:solidFill>
                  <a:schemeClr val="tx2"/>
                </a:solidFill>
              </a:rPr>
              <a:t>;</a:t>
            </a:r>
          </a:p>
        </p:txBody>
      </p:sp>
      <p:sp>
        <p:nvSpPr>
          <p:cNvPr id="62480" name="Rectangle 47">
            <a:extLst>
              <a:ext uri="{FF2B5EF4-FFF2-40B4-BE49-F238E27FC236}">
                <a16:creationId xmlns:a16="http://schemas.microsoft.com/office/drawing/2014/main" id="{099F0585-932F-4E6B-B275-7E20444A3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0338" y="3662363"/>
            <a:ext cx="2295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000" b="0" dirty="0" err="1">
                <a:solidFill>
                  <a:schemeClr val="tx2"/>
                </a:solidFill>
              </a:rPr>
              <a:t>Жамоат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ҳалоллиги</a:t>
            </a:r>
            <a:r>
              <a:rPr lang="en-US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соҳасида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ташқи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назорат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ва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>
                <a:solidFill>
                  <a:schemeClr val="tx2"/>
                </a:solidFill>
              </a:rPr>
              <a:t>т</a:t>
            </a:r>
            <a:r>
              <a:rPr lang="en-US" altLang="en-US" sz="1000" dirty="0">
                <a:solidFill>
                  <a:schemeClr val="tx2"/>
                </a:solidFill>
              </a:rPr>
              <a:t>e</a:t>
            </a:r>
            <a:r>
              <a:rPr lang="ru-RU" altLang="en-US" sz="1000" dirty="0" err="1">
                <a:solidFill>
                  <a:schemeClr val="tx2"/>
                </a:solidFill>
              </a:rPr>
              <a:t>кширув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ролини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кучайтириш</a:t>
            </a:r>
            <a:r>
              <a:rPr lang="tr-TR" altLang="en-US" sz="1000" b="0" dirty="0">
                <a:solidFill>
                  <a:schemeClr val="tx2"/>
                </a:solidFill>
              </a:rPr>
              <a:t>.</a:t>
            </a:r>
            <a:endParaRPr lang="en-US" altLang="en-US" sz="1000" b="0" dirty="0">
              <a:solidFill>
                <a:schemeClr val="tx2"/>
              </a:solidFill>
            </a:endParaRPr>
          </a:p>
        </p:txBody>
      </p:sp>
      <p:sp>
        <p:nvSpPr>
          <p:cNvPr id="62481" name="Rectangle 48">
            <a:extLst>
              <a:ext uri="{FF2B5EF4-FFF2-40B4-BE49-F238E27FC236}">
                <a16:creationId xmlns:a16="http://schemas.microsoft.com/office/drawing/2014/main" id="{FE875761-9713-4914-82E8-D3F822BD8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0338" y="4449763"/>
            <a:ext cx="25098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000" b="0" dirty="0" err="1">
                <a:solidFill>
                  <a:schemeClr val="tx2"/>
                </a:solidFill>
              </a:rPr>
              <a:t>Ҳисобдорликни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ошириш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uz-Cyrl-UZ" altLang="en-US" sz="1000" b="0" dirty="0">
                <a:solidFill>
                  <a:schemeClr val="tx2"/>
                </a:solidFill>
              </a:rPr>
              <a:t>мақсадида</a:t>
            </a:r>
            <a:r>
              <a:rPr lang="en-US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сиёсий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жараённинг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барча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босқичларида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ва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сиёсатни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ишлаб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чиқиш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ва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амалга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ошириш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жараёнида</a:t>
            </a:r>
            <a:r>
              <a:rPr lang="ru-RU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шаффофлик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ва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манфаатдор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томонларнинг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иштирокини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рағбатлантириш</a:t>
            </a:r>
            <a:endParaRPr lang="en-US" altLang="en-US" sz="1000" b="0" dirty="0">
              <a:solidFill>
                <a:schemeClr val="tx2"/>
              </a:solidFill>
            </a:endParaRPr>
          </a:p>
        </p:txBody>
      </p:sp>
      <p:sp>
        <p:nvSpPr>
          <p:cNvPr id="62482" name="Rectangle 49">
            <a:extLst>
              <a:ext uri="{FF2B5EF4-FFF2-40B4-BE49-F238E27FC236}">
                <a16:creationId xmlns:a16="http://schemas.microsoft.com/office/drawing/2014/main" id="{22F44E1C-5008-41A1-A6B6-CEE9891ED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5872163"/>
            <a:ext cx="3384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000" b="0" dirty="0" err="1">
                <a:solidFill>
                  <a:schemeClr val="tx2"/>
                </a:solidFill>
              </a:rPr>
              <a:t>Жамоатнинг</a:t>
            </a:r>
            <a:r>
              <a:rPr lang="en-US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ҳалоллиги</a:t>
            </a:r>
            <a:r>
              <a:rPr lang="en-US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билан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боғлиқ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масалаларга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самарали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жавоб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>
                <a:solidFill>
                  <a:schemeClr val="tx2"/>
                </a:solidFill>
              </a:rPr>
              <a:t>б</a:t>
            </a:r>
            <a:r>
              <a:rPr lang="tr-TR" altLang="en-US" sz="1000" b="0" dirty="0">
                <a:solidFill>
                  <a:schemeClr val="tx2"/>
                </a:solidFill>
              </a:rPr>
              <a:t>e</a:t>
            </a:r>
            <a:r>
              <a:rPr lang="ru-RU" altLang="en-US" sz="1000" b="0" dirty="0" err="1">
                <a:solidFill>
                  <a:schemeClr val="tx2"/>
                </a:solidFill>
              </a:rPr>
              <a:t>риш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000" b="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давлат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>
                <a:solidFill>
                  <a:schemeClr val="tx2"/>
                </a:solidFill>
              </a:rPr>
              <a:t>с</a:t>
            </a:r>
            <a:r>
              <a:rPr lang="tr-TR" altLang="en-US" sz="1000" dirty="0">
                <a:solidFill>
                  <a:schemeClr val="tx2"/>
                </a:solidFill>
              </a:rPr>
              <a:t>e</a:t>
            </a:r>
            <a:r>
              <a:rPr lang="ru-RU" altLang="en-US" sz="1000" dirty="0" err="1">
                <a:solidFill>
                  <a:schemeClr val="tx2"/>
                </a:solidFill>
              </a:rPr>
              <a:t>кторида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очиқ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мулоқот</a:t>
            </a:r>
            <a:r>
              <a:rPr lang="tr-TR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маданиятинини</a:t>
            </a:r>
            <a:r>
              <a:rPr lang="ru-RU" altLang="en-US" sz="1000" dirty="0">
                <a:solidFill>
                  <a:schemeClr val="tx2"/>
                </a:solidFill>
              </a:rPr>
              <a:t> </a:t>
            </a:r>
            <a:r>
              <a:rPr lang="ru-RU" altLang="en-US" sz="1000" dirty="0" err="1">
                <a:solidFill>
                  <a:schemeClr val="tx2"/>
                </a:solidFill>
              </a:rPr>
              <a:t>қўллаб</a:t>
            </a:r>
            <a:r>
              <a:rPr lang="en-US" altLang="en-US" sz="1000" dirty="0">
                <a:solidFill>
                  <a:schemeClr val="tx2"/>
                </a:solidFill>
              </a:rPr>
              <a:t>-</a:t>
            </a:r>
            <a:r>
              <a:rPr lang="ru-RU" altLang="en-US" sz="1000" dirty="0" err="1">
                <a:solidFill>
                  <a:schemeClr val="tx2"/>
                </a:solidFill>
              </a:rPr>
              <a:t>қувватлаш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F206406-2C97-4873-B8B5-02236397AD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6993" t="10526" r="7661"/>
          <a:stretch/>
        </p:blipFill>
        <p:spPr>
          <a:xfrm>
            <a:off x="438151" y="1958429"/>
            <a:ext cx="484876" cy="500531"/>
          </a:xfrm>
          <a:prstGeom prst="ellipse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F60A2D2-5F14-440D-B063-2493145B92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3591" t="8555"/>
          <a:stretch/>
        </p:blipFill>
        <p:spPr>
          <a:xfrm>
            <a:off x="427540" y="3065336"/>
            <a:ext cx="495487" cy="500531"/>
          </a:xfrm>
          <a:prstGeom prst="ellipse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7F26570-367D-46B9-B75A-B5D9FA85E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0190" t="4516"/>
          <a:stretch/>
        </p:blipFill>
        <p:spPr>
          <a:xfrm>
            <a:off x="438151" y="3881737"/>
            <a:ext cx="484876" cy="483041"/>
          </a:xfrm>
          <a:prstGeom prst="ellipse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687F76C-A7F5-481F-BCF0-61C5D974BF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9918"/>
          <a:stretch/>
        </p:blipFill>
        <p:spPr>
          <a:xfrm>
            <a:off x="438152" y="4800308"/>
            <a:ext cx="484876" cy="484876"/>
          </a:xfrm>
          <a:prstGeom prst="ellipse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62A023-7EDB-4D6F-B585-26B3DC587B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7080" t="9869" r="4243" b="5784"/>
          <a:stretch/>
        </p:blipFill>
        <p:spPr>
          <a:xfrm>
            <a:off x="4275729" y="2036613"/>
            <a:ext cx="449804" cy="434975"/>
          </a:xfrm>
          <a:prstGeom prst="ellipse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236F2E5-7CF9-4A38-991E-21EC1BCE25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4919" t="6017" r="7274" b="5802"/>
          <a:stretch/>
        </p:blipFill>
        <p:spPr>
          <a:xfrm>
            <a:off x="4259763" y="3027131"/>
            <a:ext cx="465770" cy="455861"/>
          </a:xfrm>
          <a:prstGeom prst="ellipse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58A073E-25AC-4BB0-BE84-9B16E23B64D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29399" y="3811541"/>
            <a:ext cx="526498" cy="521712"/>
          </a:xfrm>
          <a:prstGeom prst="ellipse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A59ECE2-D237-4FB8-B1F5-B8CBCF0055D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05951" y="4726997"/>
            <a:ext cx="526498" cy="526498"/>
          </a:xfrm>
          <a:prstGeom prst="ellipse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7B69053-F668-4028-9780-46AE9C4339E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l="8609" t="7941" r="2702" b="5794"/>
          <a:stretch/>
        </p:blipFill>
        <p:spPr>
          <a:xfrm>
            <a:off x="4252536" y="5863117"/>
            <a:ext cx="503305" cy="497773"/>
          </a:xfrm>
          <a:prstGeom prst="ellipse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4D120C3-511A-4E03-8171-B67DEB1B6AB5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354926" y="1940181"/>
            <a:ext cx="484877" cy="528560"/>
          </a:xfrm>
          <a:prstGeom prst="ellipse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0F9339-7000-4478-B858-1C7C05144C4D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381189" y="2748367"/>
            <a:ext cx="465770" cy="503879"/>
          </a:xfrm>
          <a:prstGeom prst="ellipse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F452346-0C3C-4659-8C7D-58D3F0120410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381189" y="3601775"/>
            <a:ext cx="465901" cy="461665"/>
          </a:xfrm>
          <a:prstGeom prst="ellipse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E482DE6-2F6A-4EDC-B70D-7FCD001E96B6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07350" y="4347247"/>
            <a:ext cx="465901" cy="486335"/>
          </a:xfrm>
          <a:prstGeom prst="ellipse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864B5C46-C6D2-4CAD-8FF9-6D2F29E3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tr-TR" altLang="en-US" dirty="0"/>
              <a:t>X</a:t>
            </a:r>
            <a:r>
              <a:rPr lang="ru-RU" altLang="en-US" dirty="0" err="1"/>
              <a:t>алқаро</a:t>
            </a:r>
            <a:r>
              <a:rPr lang="tr-TR" altLang="en-US" dirty="0"/>
              <a:t> </a:t>
            </a:r>
            <a:r>
              <a:rPr lang="ru-RU" altLang="en-US" dirty="0" err="1"/>
              <a:t>амалиётни</a:t>
            </a:r>
            <a:r>
              <a:rPr lang="ru-RU" altLang="en-US" dirty="0"/>
              <a:t> </a:t>
            </a:r>
            <a:r>
              <a:rPr lang="ru-RU" altLang="en-US" dirty="0" err="1"/>
              <a:t>кўриб</a:t>
            </a:r>
            <a:r>
              <a:rPr lang="ru-RU" altLang="en-US" dirty="0"/>
              <a:t> </a:t>
            </a:r>
            <a:r>
              <a:rPr lang="ru-RU" altLang="en-US" dirty="0" err="1"/>
              <a:t>чиқиш</a:t>
            </a:r>
            <a:endParaRPr lang="en-US" altLang="en-US" dirty="0"/>
          </a:p>
        </p:txBody>
      </p:sp>
      <p:sp>
        <p:nvSpPr>
          <p:cNvPr id="64515" name="object 12">
            <a:extLst>
              <a:ext uri="{FF2B5EF4-FFF2-40B4-BE49-F238E27FC236}">
                <a16:creationId xmlns:a16="http://schemas.microsoft.com/office/drawing/2014/main" id="{3783BBB1-2B92-47F5-8870-81671328835A}"/>
              </a:ext>
            </a:extLst>
          </p:cNvPr>
          <p:cNvSpPr>
            <a:spLocks/>
          </p:cNvSpPr>
          <p:nvPr/>
        </p:nvSpPr>
        <p:spPr bwMode="auto">
          <a:xfrm>
            <a:off x="438150" y="101600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DF386E2E-4406-4F41-A48D-654AA0662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986504"/>
            <a:ext cx="102377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 dirty="0" err="1">
                <a:solidFill>
                  <a:srgbClr val="49A9F6"/>
                </a:solidFill>
              </a:rPr>
              <a:t>Бирлашган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миллатлар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ташкилотининг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uz-Cyrl-UZ" altLang="en-US" sz="1800" dirty="0">
                <a:solidFill>
                  <a:srgbClr val="49A9F6"/>
                </a:solidFill>
              </a:rPr>
              <a:t>гиёхванд моддалар </a:t>
            </a:r>
            <a:r>
              <a:rPr lang="ru-RU" altLang="en-US" sz="1800" dirty="0" err="1">
                <a:solidFill>
                  <a:srgbClr val="49A9F6"/>
                </a:solidFill>
              </a:rPr>
              <a:t>ва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жиноятчилик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бўйича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Бошқармаси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давлат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органларида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коррупцияга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қарши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муваффақиятли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кураш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учун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зарур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бўлган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қуйидаги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>
                <a:solidFill>
                  <a:srgbClr val="49A9F6"/>
                </a:solidFill>
              </a:rPr>
              <a:t>эл</a:t>
            </a:r>
            <a:r>
              <a:rPr lang="tr-TR" altLang="en-US" sz="1800" dirty="0">
                <a:solidFill>
                  <a:srgbClr val="49A9F6"/>
                </a:solidFill>
              </a:rPr>
              <a:t>e</a:t>
            </a:r>
            <a:r>
              <a:rPr lang="ru-RU" altLang="en-US" sz="1800" dirty="0">
                <a:solidFill>
                  <a:srgbClr val="49A9F6"/>
                </a:solidFill>
              </a:rPr>
              <a:t>м</a:t>
            </a:r>
            <a:r>
              <a:rPr lang="tr-TR" altLang="en-US" sz="1800" dirty="0">
                <a:solidFill>
                  <a:srgbClr val="49A9F6"/>
                </a:solidFill>
              </a:rPr>
              <a:t>e</a:t>
            </a:r>
            <a:r>
              <a:rPr lang="ru-RU" altLang="en-US" sz="1800" dirty="0" err="1">
                <a:solidFill>
                  <a:srgbClr val="49A9F6"/>
                </a:solidFill>
              </a:rPr>
              <a:t>нтларни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таъкидлайди</a:t>
            </a:r>
            <a:r>
              <a:rPr lang="tr-TR" altLang="en-US" sz="1800" dirty="0">
                <a:solidFill>
                  <a:srgbClr val="49A9F6"/>
                </a:solidFill>
              </a:rPr>
              <a:t>:</a:t>
            </a:r>
            <a:endParaRPr lang="ru-RU" altLang="en-US" sz="1800" dirty="0">
              <a:solidFill>
                <a:srgbClr val="49A9F6"/>
              </a:solidFill>
            </a:endParaRPr>
          </a:p>
        </p:txBody>
      </p:sp>
      <p:pic>
        <p:nvPicPr>
          <p:cNvPr id="64517" name="Рисунок 89">
            <a:extLst>
              <a:ext uri="{FF2B5EF4-FFF2-40B4-BE49-F238E27FC236}">
                <a16:creationId xmlns:a16="http://schemas.microsoft.com/office/drawing/2014/main" id="{8BFFB94C-BB94-4FB0-B1C5-0D23116FC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1055688"/>
            <a:ext cx="6461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Box 5">
            <a:extLst>
              <a:ext uri="{FF2B5EF4-FFF2-40B4-BE49-F238E27FC236}">
                <a16:creationId xmlns:a16="http://schemas.microsoft.com/office/drawing/2014/main" id="{3671BF20-8685-41DF-B973-AE8EC0468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884363"/>
            <a:ext cx="5567363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04BD2"/>
                </a:solidFill>
              </a:rPr>
              <a:t>Давлат</a:t>
            </a:r>
            <a:r>
              <a:rPr lang="tr-TR" altLang="en-US" dirty="0">
                <a:solidFill>
                  <a:srgbClr val="004BD2"/>
                </a:solidFill>
              </a:rPr>
              <a:t> x</a:t>
            </a:r>
            <a:r>
              <a:rPr lang="ru-RU" altLang="en-US" dirty="0" err="1">
                <a:solidFill>
                  <a:srgbClr val="004BD2"/>
                </a:solidFill>
              </a:rPr>
              <a:t>изматчиларининг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>
                <a:solidFill>
                  <a:srgbClr val="004BD2"/>
                </a:solidFill>
              </a:rPr>
              <a:t>а</a:t>
            </a:r>
            <a:r>
              <a:rPr lang="tr-TR" altLang="en-US" dirty="0">
                <a:solidFill>
                  <a:srgbClr val="004BD2"/>
                </a:solidFill>
              </a:rPr>
              <a:t>x</a:t>
            </a:r>
            <a:r>
              <a:rPr lang="ru-RU" altLang="en-US" dirty="0" err="1">
                <a:solidFill>
                  <a:srgbClr val="004BD2"/>
                </a:solidFill>
              </a:rPr>
              <a:t>лоқ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қоидалари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ва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қодекслари</a:t>
            </a:r>
            <a:endParaRPr lang="en-US" altLang="en-US" dirty="0">
              <a:solidFill>
                <a:srgbClr val="004BD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en-US" dirty="0" err="1">
                <a:solidFill>
                  <a:srgbClr val="004BD2"/>
                </a:solidFill>
              </a:rPr>
              <a:t>Мукофот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ва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рағбатлантириш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тизими</a:t>
            </a:r>
            <a:r>
              <a:rPr lang="tr-TR" altLang="en-US" dirty="0">
                <a:solidFill>
                  <a:srgbClr val="004BD2"/>
                </a:solidFill>
              </a:rPr>
              <a:t>: </a:t>
            </a:r>
            <a:r>
              <a:rPr lang="ru-RU" altLang="en-US" b="0" dirty="0" err="1"/>
              <a:t>тизим</a:t>
            </a:r>
            <a:r>
              <a:rPr lang="tr-TR" altLang="en-US" b="0" dirty="0"/>
              <a:t> </a:t>
            </a:r>
            <a:r>
              <a:rPr lang="ru-RU" altLang="en-US" b="0" dirty="0" err="1"/>
              <a:t>ташқи</a:t>
            </a:r>
            <a:r>
              <a:rPr lang="tr-TR" altLang="en-US" b="0" dirty="0"/>
              <a:t> </a:t>
            </a:r>
            <a:r>
              <a:rPr lang="ru-RU" altLang="en-US" b="0" dirty="0"/>
              <a:t>мотивация</a:t>
            </a:r>
            <a:r>
              <a:rPr lang="tr-TR" altLang="en-US" b="0" dirty="0"/>
              <a:t> </a:t>
            </a:r>
            <a:r>
              <a:rPr lang="ru-RU" altLang="en-US" b="0" dirty="0"/>
              <a:t>эл</a:t>
            </a:r>
            <a:r>
              <a:rPr lang="tr-TR" altLang="en-US" b="0" dirty="0"/>
              <a:t>e</a:t>
            </a:r>
            <a:r>
              <a:rPr lang="ru-RU" altLang="en-US" b="0" dirty="0"/>
              <a:t>м</a:t>
            </a:r>
            <a:r>
              <a:rPr lang="tr-TR" altLang="en-US" b="0" dirty="0"/>
              <a:t>e</a:t>
            </a:r>
            <a:r>
              <a:rPr lang="ru-RU" altLang="en-US" b="0" dirty="0" err="1"/>
              <a:t>нтларни</a:t>
            </a:r>
            <a:r>
              <a:rPr lang="ru-RU" altLang="en-US" b="0" dirty="0"/>
              <a:t>, шу </a:t>
            </a:r>
            <a:r>
              <a:rPr lang="ru-RU" altLang="en-US" b="0" dirty="0" err="1"/>
              <a:t>жумладан</a:t>
            </a:r>
            <a:r>
              <a:rPr lang="ru-RU" altLang="en-US" b="0" dirty="0"/>
              <a:t>, </a:t>
            </a:r>
            <a:r>
              <a:rPr lang="uz-Cyrl-UZ" altLang="en-US" b="0" dirty="0"/>
              <a:t>малака ва хизматига лойиқ</a:t>
            </a:r>
            <a:r>
              <a:rPr lang="tr-TR" altLang="en-US" b="0" dirty="0"/>
              <a:t> </a:t>
            </a:r>
            <a:r>
              <a:rPr lang="ru-RU" altLang="en-US" b="0" dirty="0" err="1"/>
              <a:t>муносиб</a:t>
            </a:r>
            <a:r>
              <a:rPr lang="tr-TR" altLang="en-US" b="0" dirty="0"/>
              <a:t> </a:t>
            </a:r>
            <a:r>
              <a:rPr lang="ru-RU" altLang="en-US" b="0" dirty="0" err="1"/>
              <a:t>иш</a:t>
            </a:r>
            <a:r>
              <a:rPr lang="tr-TR" altLang="en-US" b="0" dirty="0"/>
              <a:t> </a:t>
            </a:r>
            <a:r>
              <a:rPr lang="ru-RU" altLang="en-US" b="0" dirty="0" err="1"/>
              <a:t>ҳақи</a:t>
            </a:r>
            <a:r>
              <a:rPr lang="tr-TR" altLang="en-US" b="0" dirty="0"/>
              <a:t>, </a:t>
            </a:r>
            <a:r>
              <a:rPr lang="ru-RU" altLang="en-US" b="0" dirty="0" err="1"/>
              <a:t>лавозимга</a:t>
            </a:r>
            <a:r>
              <a:rPr lang="tr-TR" altLang="en-US" b="0" dirty="0"/>
              <a:t> </a:t>
            </a:r>
            <a:r>
              <a:rPr lang="ru-RU" altLang="en-US" b="0" dirty="0" err="1"/>
              <a:t>тайинлаш</a:t>
            </a:r>
            <a:r>
              <a:rPr lang="tr-TR" altLang="en-US" b="0" dirty="0"/>
              <a:t> </a:t>
            </a:r>
            <a:r>
              <a:rPr lang="ru-RU" altLang="en-US" b="0" dirty="0" err="1"/>
              <a:t>ва</a:t>
            </a:r>
            <a:r>
              <a:rPr lang="tr-TR" altLang="en-US" b="0" dirty="0"/>
              <a:t> </a:t>
            </a:r>
            <a:r>
              <a:rPr lang="ru-RU" altLang="en-US" b="0" dirty="0" err="1"/>
              <a:t>лавозимга</a:t>
            </a:r>
            <a:r>
              <a:rPr lang="tr-TR" altLang="en-US" b="0" dirty="0"/>
              <a:t> </a:t>
            </a:r>
            <a:r>
              <a:rPr lang="ru-RU" altLang="en-US" b="0" dirty="0" err="1"/>
              <a:t>кўтарилиш</a:t>
            </a:r>
            <a:r>
              <a:rPr lang="uz-Cyrl-UZ" altLang="en-US" b="0" dirty="0"/>
              <a:t>ни </a:t>
            </a:r>
            <a:r>
              <a:rPr lang="ru-RU" altLang="en-US" b="0" dirty="0" err="1"/>
              <a:t>ўз</a:t>
            </a:r>
            <a:r>
              <a:rPr lang="tr-TR" altLang="en-US" b="0" dirty="0"/>
              <a:t> </a:t>
            </a:r>
            <a:r>
              <a:rPr lang="ru-RU" altLang="en-US" b="0" dirty="0"/>
              <a:t>ичига</a:t>
            </a:r>
            <a:r>
              <a:rPr lang="tr-TR" altLang="en-US" b="0" dirty="0"/>
              <a:t> </a:t>
            </a:r>
            <a:r>
              <a:rPr lang="ru-RU" altLang="en-US" b="0" dirty="0" err="1"/>
              <a:t>олиши</a:t>
            </a:r>
            <a:r>
              <a:rPr lang="tr-TR" altLang="en-US" b="0" dirty="0"/>
              <a:t> </a:t>
            </a:r>
            <a:r>
              <a:rPr lang="ru-RU" altLang="en-US" b="0" dirty="0"/>
              <a:t>к</a:t>
            </a:r>
            <a:r>
              <a:rPr lang="tr-TR" altLang="en-US" b="0" dirty="0"/>
              <a:t>e</a:t>
            </a:r>
            <a:r>
              <a:rPr lang="ru-RU" altLang="en-US" b="0" dirty="0"/>
              <a:t>рак</a:t>
            </a:r>
            <a:r>
              <a:rPr lang="tr-TR" altLang="en-US" b="0" dirty="0"/>
              <a:t>,</a:t>
            </a:r>
            <a:endParaRPr lang="en-US" altLang="en-US" b="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04BD2"/>
                </a:solidFill>
              </a:rPr>
              <a:t>Давлат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шартномаларинг</a:t>
            </a:r>
            <a:r>
              <a:rPr lang="ru-RU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тадбиркорларнинг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>
                <a:solidFill>
                  <a:srgbClr val="004BD2"/>
                </a:solidFill>
              </a:rPr>
              <a:t>к</a:t>
            </a:r>
            <a:r>
              <a:rPr lang="tr-TR" altLang="en-US" dirty="0">
                <a:solidFill>
                  <a:srgbClr val="004BD2"/>
                </a:solidFill>
              </a:rPr>
              <a:t>e</a:t>
            </a:r>
            <a:r>
              <a:rPr lang="ru-RU" altLang="en-US" dirty="0" err="1">
                <a:solidFill>
                  <a:srgbClr val="004BD2"/>
                </a:solidFill>
              </a:rPr>
              <a:t>нг</a:t>
            </a:r>
            <a:r>
              <a:rPr lang="ru-RU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доирасига</a:t>
            </a:r>
            <a:r>
              <a:rPr lang="ru-RU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очиқлиги</a:t>
            </a:r>
            <a:r>
              <a:rPr lang="tr-TR" altLang="en-US" dirty="0">
                <a:solidFill>
                  <a:srgbClr val="004BD2"/>
                </a:solidFill>
              </a:rPr>
              <a:t>: </a:t>
            </a:r>
            <a:r>
              <a:rPr lang="ru-RU" altLang="en-US" b="0" dirty="0"/>
              <a:t>т</a:t>
            </a:r>
            <a:r>
              <a:rPr lang="tr-TR" altLang="en-US" b="0" dirty="0"/>
              <a:t>e</a:t>
            </a:r>
            <a:r>
              <a:rPr lang="ru-RU" altLang="en-US" b="0" dirty="0" err="1"/>
              <a:t>нд</a:t>
            </a:r>
            <a:r>
              <a:rPr lang="tr-TR" altLang="en-US" b="0" dirty="0"/>
              <a:t>e</a:t>
            </a:r>
            <a:r>
              <a:rPr lang="ru-RU" altLang="en-US" b="0" dirty="0"/>
              <a:t>р</a:t>
            </a:r>
            <a:r>
              <a:rPr lang="tr-TR" altLang="en-US" b="0" dirty="0"/>
              <a:t> </a:t>
            </a:r>
            <a:r>
              <a:rPr lang="ru-RU" altLang="en-US" b="0" dirty="0" err="1"/>
              <a:t>жараёнига</a:t>
            </a:r>
            <a:r>
              <a:rPr lang="tr-TR" altLang="en-US" b="0" dirty="0"/>
              <a:t> x</a:t>
            </a:r>
            <a:r>
              <a:rPr lang="ru-RU" altLang="en-US" b="0" dirty="0"/>
              <a:t>ос</a:t>
            </a:r>
            <a:r>
              <a:rPr lang="tr-TR" altLang="en-US" b="0" dirty="0"/>
              <a:t> </a:t>
            </a:r>
            <a:r>
              <a:rPr lang="ru-RU" altLang="en-US" b="0" dirty="0" err="1"/>
              <a:t>бўлган</a:t>
            </a:r>
            <a:r>
              <a:rPr lang="tr-TR" altLang="en-US" b="0" dirty="0"/>
              <a:t> </a:t>
            </a:r>
            <a:r>
              <a:rPr lang="ru-RU" altLang="en-US" b="0" dirty="0" err="1"/>
              <a:t>бюрократияни</a:t>
            </a:r>
            <a:r>
              <a:rPr lang="tr-TR" altLang="en-US" b="0" dirty="0"/>
              <a:t> </a:t>
            </a:r>
            <a:r>
              <a:rPr lang="ru-RU" altLang="en-US" b="0" dirty="0" err="1"/>
              <a:t>қисқартириш</a:t>
            </a:r>
            <a:r>
              <a:rPr lang="tr-TR" altLang="en-US" b="0" dirty="0"/>
              <a:t>, </a:t>
            </a:r>
            <a:r>
              <a:rPr lang="ru-RU" altLang="en-US" b="0" dirty="0" err="1"/>
              <a:t>давлат</a:t>
            </a:r>
            <a:r>
              <a:rPr lang="tr-TR" altLang="en-US" b="0" dirty="0"/>
              <a:t> x</a:t>
            </a:r>
            <a:r>
              <a:rPr lang="ru-RU" altLang="en-US" b="0" dirty="0" err="1"/>
              <a:t>аридларида</a:t>
            </a:r>
            <a:r>
              <a:rPr lang="tr-TR" altLang="en-US" b="0" dirty="0"/>
              <a:t> </a:t>
            </a:r>
            <a:r>
              <a:rPr lang="ru-RU" altLang="en-US" b="0" dirty="0" err="1"/>
              <a:t>иштирок</a:t>
            </a:r>
            <a:r>
              <a:rPr lang="ru-RU" altLang="en-US" b="0" dirty="0"/>
              <a:t> </a:t>
            </a:r>
            <a:r>
              <a:rPr lang="ru-RU" altLang="en-US" b="0" dirty="0" err="1"/>
              <a:t>этиш</a:t>
            </a:r>
            <a:r>
              <a:rPr lang="tr-TR" altLang="en-US" b="0" dirty="0"/>
              <a:t> x</a:t>
            </a:r>
            <a:r>
              <a:rPr lang="ru-RU" altLang="en-US" b="0" dirty="0" err="1"/>
              <a:t>аражатларини</a:t>
            </a:r>
            <a:r>
              <a:rPr lang="tr-TR" altLang="en-US" b="0" dirty="0"/>
              <a:t> </a:t>
            </a:r>
            <a:r>
              <a:rPr lang="ru-RU" altLang="en-US" b="0" dirty="0" err="1"/>
              <a:t>камайтириш</a:t>
            </a:r>
            <a:r>
              <a:rPr lang="tr-TR" altLang="en-US" b="0" dirty="0"/>
              <a:t> </a:t>
            </a:r>
            <a:r>
              <a:rPr lang="ru-RU" altLang="en-US" b="0" dirty="0" err="1"/>
              <a:t>ва</a:t>
            </a:r>
            <a:r>
              <a:rPr lang="tr-TR" altLang="en-US" b="0" dirty="0"/>
              <a:t> </a:t>
            </a:r>
            <a:r>
              <a:rPr lang="ru-RU" altLang="en-US" b="0" dirty="0"/>
              <a:t>т</a:t>
            </a:r>
            <a:r>
              <a:rPr lang="tr-TR" altLang="en-US" b="0" dirty="0"/>
              <a:t>e</a:t>
            </a:r>
            <a:r>
              <a:rPr lang="ru-RU" altLang="en-US" b="0" dirty="0" err="1"/>
              <a:t>нд</a:t>
            </a:r>
            <a:r>
              <a:rPr lang="tr-TR" altLang="en-US" b="0" dirty="0"/>
              <a:t>e</a:t>
            </a:r>
            <a:r>
              <a:rPr lang="ru-RU" altLang="en-US" b="0" dirty="0"/>
              <a:t>р</a:t>
            </a:r>
            <a:r>
              <a:rPr lang="tr-TR" altLang="en-US" b="0" dirty="0"/>
              <a:t> </a:t>
            </a:r>
            <a:r>
              <a:rPr lang="ru-RU" altLang="en-US" b="0" dirty="0" err="1"/>
              <a:t>жараёнини</a:t>
            </a:r>
            <a:r>
              <a:rPr lang="tr-TR" altLang="en-US" b="0" dirty="0"/>
              <a:t> </a:t>
            </a:r>
            <a:r>
              <a:rPr lang="uz-Cyrl-UZ" altLang="en-US" b="0" dirty="0"/>
              <a:t>оптимизация қилиш </a:t>
            </a:r>
            <a:r>
              <a:rPr lang="ru-RU" altLang="en-US" b="0" dirty="0" err="1"/>
              <a:t>орқали</a:t>
            </a:r>
            <a:r>
              <a:rPr lang="tr-TR" altLang="en-US" b="0" dirty="0"/>
              <a:t> </a:t>
            </a:r>
            <a:r>
              <a:rPr lang="uz-Cyrl-UZ" altLang="en-US" b="0" dirty="0"/>
              <a:t>амалга </a:t>
            </a:r>
            <a:r>
              <a:rPr lang="ru-RU" altLang="en-US" b="0" dirty="0" err="1"/>
              <a:t>оширилади</a:t>
            </a:r>
            <a:r>
              <a:rPr lang="tr-TR" altLang="en-US" b="0" dirty="0"/>
              <a:t>.</a:t>
            </a:r>
            <a:endParaRPr lang="en-US" altLang="en-US" b="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en-US" dirty="0" err="1">
                <a:solidFill>
                  <a:srgbClr val="004BD2"/>
                </a:solidFill>
              </a:rPr>
              <a:t>Коррупцияга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мойил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бўлган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лавозимларда</a:t>
            </a:r>
            <a:r>
              <a:rPr lang="tr-TR" altLang="en-US" dirty="0">
                <a:solidFill>
                  <a:srgbClr val="004BD2"/>
                </a:solidFill>
              </a:rPr>
              <a:t> x</a:t>
            </a:r>
            <a:r>
              <a:rPr lang="ru-RU" altLang="en-US" dirty="0" err="1">
                <a:solidFill>
                  <a:srgbClr val="004BD2"/>
                </a:solidFill>
              </a:rPr>
              <a:t>одимларни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>
                <a:solidFill>
                  <a:srgbClr val="004BD2"/>
                </a:solidFill>
              </a:rPr>
              <a:t>ротация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қилиш</a:t>
            </a:r>
            <a:r>
              <a:rPr lang="tr-TR" altLang="en-US" dirty="0">
                <a:solidFill>
                  <a:srgbClr val="004BD2"/>
                </a:solidFill>
              </a:rPr>
              <a:t>: </a:t>
            </a:r>
            <a:r>
              <a:rPr lang="ru-RU" altLang="en-US" b="0" dirty="0"/>
              <a:t>ротация</a:t>
            </a:r>
            <a:r>
              <a:rPr lang="tr-TR" altLang="en-US" b="0" dirty="0"/>
              <a:t> </a:t>
            </a:r>
            <a:r>
              <a:rPr lang="ru-RU" altLang="en-US" b="0" dirty="0" err="1"/>
              <a:t>коррупцион</a:t>
            </a:r>
            <a:r>
              <a:rPr lang="tr-TR" altLang="en-US" b="0" dirty="0"/>
              <a:t> </a:t>
            </a:r>
            <a:r>
              <a:rPr lang="ru-RU" altLang="en-US" b="0" dirty="0" err="1"/>
              <a:t>муносабатлар</a:t>
            </a:r>
            <a:r>
              <a:rPr lang="tr-TR" altLang="en-US" b="0" dirty="0"/>
              <a:t> </a:t>
            </a:r>
            <a:r>
              <a:rPr lang="ru-RU" altLang="en-US" b="0" dirty="0" err="1"/>
              <a:t>шаклланишининг</a:t>
            </a:r>
            <a:r>
              <a:rPr lang="tr-TR" altLang="en-US" b="0" dirty="0"/>
              <a:t> </a:t>
            </a:r>
            <a:r>
              <a:rPr lang="ru-RU" altLang="en-US" b="0" dirty="0" err="1"/>
              <a:t>олдини</a:t>
            </a:r>
            <a:r>
              <a:rPr lang="tr-TR" altLang="en-US" b="0" dirty="0"/>
              <a:t> </a:t>
            </a:r>
            <a:r>
              <a:rPr lang="ru-RU" altLang="en-US" b="0" dirty="0" err="1"/>
              <a:t>олишга</a:t>
            </a:r>
            <a:r>
              <a:rPr lang="tr-TR" altLang="en-US" b="0" dirty="0"/>
              <a:t> </a:t>
            </a:r>
            <a:r>
              <a:rPr lang="ru-RU" altLang="en-US" b="0" dirty="0" err="1"/>
              <a:t>ва</a:t>
            </a:r>
            <a:r>
              <a:rPr lang="tr-TR" altLang="en-US" b="0" dirty="0"/>
              <a:t> </a:t>
            </a:r>
            <a:r>
              <a:rPr lang="ru-RU" altLang="en-US" b="0" dirty="0" err="1"/>
              <a:t>ўрнатилган</a:t>
            </a:r>
            <a:r>
              <a:rPr lang="tr-TR" altLang="en-US" b="0" dirty="0"/>
              <a:t> </a:t>
            </a:r>
            <a:r>
              <a:rPr lang="ru-RU" altLang="en-US" b="0" dirty="0" err="1"/>
              <a:t>коррупцион</a:t>
            </a:r>
            <a:r>
              <a:rPr lang="tr-TR" altLang="en-US" b="0" dirty="0"/>
              <a:t> </a:t>
            </a:r>
            <a:r>
              <a:rPr lang="ru-RU" altLang="en-US" b="0" dirty="0" err="1"/>
              <a:t>муносабатларни</a:t>
            </a:r>
            <a:r>
              <a:rPr lang="tr-TR" altLang="en-US" b="0" dirty="0"/>
              <a:t> </a:t>
            </a:r>
            <a:r>
              <a:rPr lang="ru-RU" altLang="en-US" b="0" dirty="0" err="1"/>
              <a:t>йўқ</a:t>
            </a:r>
            <a:r>
              <a:rPr lang="tr-TR" altLang="en-US" b="0" dirty="0"/>
              <a:t> </a:t>
            </a:r>
            <a:r>
              <a:rPr lang="ru-RU" altLang="en-US" b="0" dirty="0" err="1"/>
              <a:t>қилишга</a:t>
            </a:r>
            <a:r>
              <a:rPr lang="tr-TR" altLang="en-US" b="0" dirty="0"/>
              <a:t> </a:t>
            </a:r>
            <a:r>
              <a:rPr lang="ru-RU" altLang="en-US" b="0" dirty="0" err="1"/>
              <a:t>ёрдам</a:t>
            </a:r>
            <a:r>
              <a:rPr lang="tr-TR" altLang="en-US" b="0" dirty="0"/>
              <a:t> </a:t>
            </a:r>
            <a:r>
              <a:rPr lang="ru-RU" altLang="en-US" b="0" dirty="0"/>
              <a:t>б</a:t>
            </a:r>
            <a:r>
              <a:rPr lang="tr-TR" altLang="en-US" b="0" dirty="0"/>
              <a:t>e</a:t>
            </a:r>
            <a:r>
              <a:rPr lang="ru-RU" altLang="en-US" b="0" dirty="0"/>
              <a:t>ради</a:t>
            </a:r>
            <a:r>
              <a:rPr lang="tr-TR" altLang="en-US" b="0" dirty="0"/>
              <a:t>.</a:t>
            </a:r>
            <a:endParaRPr lang="en-US" altLang="en-US" b="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04BD2"/>
                </a:solidFill>
              </a:rPr>
              <a:t>Мониторинг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ва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назорат</a:t>
            </a:r>
            <a:r>
              <a:rPr lang="tr-TR" altLang="en-US" dirty="0">
                <a:solidFill>
                  <a:srgbClr val="004BD2"/>
                </a:solidFill>
              </a:rPr>
              <a:t>: </a:t>
            </a:r>
            <a:r>
              <a:rPr lang="ru-RU" altLang="en-US" b="0" dirty="0"/>
              <a:t>мониторинг</a:t>
            </a:r>
            <a:r>
              <a:rPr lang="en-US" altLang="en-US" b="0" dirty="0"/>
              <a:t>,</a:t>
            </a:r>
            <a:r>
              <a:rPr lang="tr-TR" altLang="en-US" b="0" dirty="0"/>
              <a:t> </a:t>
            </a:r>
            <a:r>
              <a:rPr lang="ru-RU" altLang="en-US" b="0" dirty="0"/>
              <a:t>аудит</a:t>
            </a:r>
            <a:r>
              <a:rPr lang="tr-TR" altLang="en-US" b="0" dirty="0"/>
              <a:t>, </a:t>
            </a:r>
            <a:r>
              <a:rPr lang="ru-RU" altLang="en-US" b="0" dirty="0" err="1"/>
              <a:t>давлат</a:t>
            </a:r>
            <a:r>
              <a:rPr lang="tr-TR" altLang="en-US" b="0" dirty="0"/>
              <a:t> </a:t>
            </a:r>
            <a:r>
              <a:rPr lang="ru-RU" altLang="en-US" b="0" dirty="0"/>
              <a:t>с</a:t>
            </a:r>
            <a:r>
              <a:rPr lang="tr-TR" altLang="en-US" b="0" dirty="0"/>
              <a:t>e</a:t>
            </a:r>
            <a:r>
              <a:rPr lang="ru-RU" altLang="en-US" b="0" dirty="0" err="1"/>
              <a:t>кторини</a:t>
            </a:r>
            <a:r>
              <a:rPr lang="tr-TR" altLang="en-US" b="0" dirty="0"/>
              <a:t> </a:t>
            </a:r>
            <a:r>
              <a:rPr lang="ru-RU" altLang="en-US" b="0" dirty="0" err="1"/>
              <a:t>жавобгарликка</a:t>
            </a:r>
            <a:r>
              <a:rPr lang="tr-TR" altLang="en-US" b="0" dirty="0"/>
              <a:t> </a:t>
            </a:r>
            <a:r>
              <a:rPr lang="ru-RU" altLang="en-US" b="0" dirty="0" err="1"/>
              <a:t>тортиш</a:t>
            </a:r>
            <a:r>
              <a:rPr lang="tr-TR" altLang="en-US" b="0" dirty="0"/>
              <a:t> </a:t>
            </a:r>
            <a:r>
              <a:rPr lang="ru-RU" altLang="en-US" b="0" dirty="0" err="1"/>
              <a:t>учун</a:t>
            </a:r>
            <a:r>
              <a:rPr lang="tr-TR" altLang="en-US" b="0" dirty="0"/>
              <a:t> </a:t>
            </a:r>
            <a:r>
              <a:rPr lang="ru-RU" altLang="en-US" b="0" dirty="0" err="1"/>
              <a:t>зарур</a:t>
            </a:r>
            <a:r>
              <a:rPr lang="tr-TR" altLang="en-US" b="0" dirty="0"/>
              <a:t> </a:t>
            </a:r>
            <a:r>
              <a:rPr lang="ru-RU" altLang="en-US" b="0" dirty="0" err="1"/>
              <a:t>бўлган</a:t>
            </a:r>
            <a:r>
              <a:rPr lang="tr-TR" altLang="en-US" b="0" dirty="0"/>
              <a:t> </a:t>
            </a:r>
            <a:r>
              <a:rPr lang="ru-RU" altLang="en-US" b="0" dirty="0" err="1"/>
              <a:t>маълумотларни</a:t>
            </a:r>
            <a:r>
              <a:rPr lang="tr-TR" altLang="en-US" b="0" dirty="0"/>
              <a:t> </a:t>
            </a:r>
            <a:r>
              <a:rPr lang="ru-RU" altLang="en-US" b="0" dirty="0" err="1"/>
              <a:t>тақдим</a:t>
            </a:r>
            <a:r>
              <a:rPr lang="tr-TR" altLang="en-US" b="0" dirty="0"/>
              <a:t> </a:t>
            </a:r>
            <a:r>
              <a:rPr lang="uz-Cyrl-UZ" altLang="en-US" b="0" dirty="0"/>
              <a:t>э</a:t>
            </a:r>
            <a:r>
              <a:rPr lang="ru-RU" altLang="en-US" b="0" dirty="0" err="1"/>
              <a:t>тадиган</a:t>
            </a:r>
            <a:r>
              <a:rPr lang="tr-TR" altLang="en-US" b="0" dirty="0"/>
              <a:t> </a:t>
            </a:r>
            <a:r>
              <a:rPr lang="ru-RU" altLang="en-US" b="0" dirty="0" err="1"/>
              <a:t>шаффофлик</a:t>
            </a:r>
            <a:r>
              <a:rPr lang="tr-TR" altLang="en-US" b="0" dirty="0"/>
              <a:t> </a:t>
            </a:r>
            <a:r>
              <a:rPr lang="ru-RU" altLang="en-US" b="0" dirty="0" err="1"/>
              <a:t>чоралари</a:t>
            </a:r>
            <a:r>
              <a:rPr lang="tr-TR" altLang="en-US" b="0" dirty="0"/>
              <a:t> </a:t>
            </a:r>
            <a:r>
              <a:rPr lang="ru-RU" altLang="en-US" b="0" dirty="0" err="1"/>
              <a:t>ва</a:t>
            </a:r>
            <a:r>
              <a:rPr lang="tr-TR" altLang="en-US" b="0" dirty="0"/>
              <a:t> </a:t>
            </a:r>
            <a:r>
              <a:rPr lang="ru-RU" altLang="en-US" b="0" dirty="0" err="1"/>
              <a:t>фуқаролик</a:t>
            </a:r>
            <a:r>
              <a:rPr lang="tr-TR" altLang="en-US" b="0" dirty="0"/>
              <a:t> </a:t>
            </a:r>
            <a:r>
              <a:rPr lang="ru-RU" altLang="en-US" b="0" dirty="0" err="1"/>
              <a:t>жамияти</a:t>
            </a:r>
            <a:r>
              <a:rPr lang="tr-TR" altLang="en-US" b="0" dirty="0"/>
              <a:t> </a:t>
            </a:r>
            <a:r>
              <a:rPr lang="ru-RU" altLang="en-US" b="0" dirty="0"/>
              <a:t>мониторинги</a:t>
            </a:r>
            <a:r>
              <a:rPr lang="tr-TR" altLang="en-US" b="0" dirty="0"/>
              <a:t> </a:t>
            </a:r>
            <a:r>
              <a:rPr lang="ru-RU" altLang="en-US" b="0" dirty="0" err="1"/>
              <a:t>шаклида</a:t>
            </a:r>
            <a:r>
              <a:rPr lang="tr-TR" altLang="en-US" b="0" dirty="0"/>
              <a:t> </a:t>
            </a:r>
            <a:r>
              <a:rPr lang="ru-RU" altLang="en-US" b="0" dirty="0" err="1"/>
              <a:t>бўлиши</a:t>
            </a:r>
            <a:r>
              <a:rPr lang="tr-TR" altLang="en-US" b="0" dirty="0"/>
              <a:t> </a:t>
            </a:r>
            <a:r>
              <a:rPr lang="ru-RU" altLang="en-US" b="0" dirty="0" err="1"/>
              <a:t>мумкин</a:t>
            </a:r>
            <a:r>
              <a:rPr lang="tr-TR" altLang="en-US" b="0" dirty="0"/>
              <a:t>.</a:t>
            </a:r>
            <a:endParaRPr lang="ru-RU" altLang="en-US" b="0" dirty="0"/>
          </a:p>
        </p:txBody>
      </p:sp>
      <p:sp>
        <p:nvSpPr>
          <p:cNvPr id="64519" name="TextBox 6">
            <a:extLst>
              <a:ext uri="{FF2B5EF4-FFF2-40B4-BE49-F238E27FC236}">
                <a16:creationId xmlns:a16="http://schemas.microsoft.com/office/drawing/2014/main" id="{A75D28FB-7EF8-43E8-B473-185D3BC86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25" y="1884363"/>
            <a:ext cx="5567363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en-US" dirty="0" err="1">
                <a:solidFill>
                  <a:srgbClr val="004BD2"/>
                </a:solidFill>
              </a:rPr>
              <a:t>Фуқаролар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ва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манфаатдор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томонларнинг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иштироки</a:t>
            </a:r>
            <a:r>
              <a:rPr lang="tr-TR" altLang="en-US" dirty="0">
                <a:solidFill>
                  <a:srgbClr val="004BD2"/>
                </a:solidFill>
              </a:rPr>
              <a:t>: </a:t>
            </a:r>
            <a:r>
              <a:rPr lang="ru-RU" altLang="en-US" b="0" dirty="0" err="1"/>
              <a:t>оммавий</a:t>
            </a:r>
            <a:r>
              <a:rPr lang="tr-TR" altLang="en-US" b="0" dirty="0"/>
              <a:t> </a:t>
            </a:r>
            <a:r>
              <a:rPr lang="ru-RU" altLang="en-US" b="0" dirty="0"/>
              <a:t>а</a:t>
            </a:r>
            <a:r>
              <a:rPr lang="tr-TR" altLang="en-US" b="0" dirty="0"/>
              <a:t>x</a:t>
            </a:r>
            <a:r>
              <a:rPr lang="ru-RU" altLang="en-US" b="0" dirty="0"/>
              <a:t>борот</a:t>
            </a:r>
            <a:r>
              <a:rPr lang="tr-TR" altLang="en-US" b="0" dirty="0"/>
              <a:t> </a:t>
            </a:r>
            <a:r>
              <a:rPr lang="ru-RU" altLang="en-US" b="0" dirty="0" err="1"/>
              <a:t>воситалари</a:t>
            </a:r>
            <a:r>
              <a:rPr lang="tr-TR" altLang="en-US" b="0" dirty="0"/>
              <a:t>, </a:t>
            </a:r>
            <a:r>
              <a:rPr lang="ru-RU" altLang="en-US" b="0" dirty="0" err="1"/>
              <a:t>коррупцияга</a:t>
            </a:r>
            <a:r>
              <a:rPr lang="tr-TR" altLang="en-US" b="0" dirty="0"/>
              <a:t> </a:t>
            </a:r>
            <a:r>
              <a:rPr lang="ru-RU" altLang="en-US" b="0" dirty="0" err="1"/>
              <a:t>қарши</a:t>
            </a:r>
            <a:r>
              <a:rPr lang="tr-TR" altLang="en-US" b="0" dirty="0"/>
              <a:t> </a:t>
            </a:r>
            <a:r>
              <a:rPr lang="ru-RU" altLang="en-US" b="0" dirty="0" err="1"/>
              <a:t>идоралар</a:t>
            </a:r>
            <a:r>
              <a:rPr lang="tr-TR" altLang="en-US" b="0" dirty="0"/>
              <a:t>, x</a:t>
            </a:r>
            <a:r>
              <a:rPr lang="ru-RU" altLang="en-US" b="0" dirty="0" err="1"/>
              <a:t>усусий</a:t>
            </a:r>
            <a:r>
              <a:rPr lang="tr-TR" altLang="en-US" b="0" dirty="0"/>
              <a:t> </a:t>
            </a:r>
            <a:r>
              <a:rPr lang="ru-RU" altLang="en-US" b="0" dirty="0"/>
              <a:t>с</a:t>
            </a:r>
            <a:r>
              <a:rPr lang="tr-TR" altLang="en-US" b="0" dirty="0"/>
              <a:t>e</a:t>
            </a:r>
            <a:r>
              <a:rPr lang="ru-RU" altLang="en-US" b="0" dirty="0" err="1"/>
              <a:t>ктор</a:t>
            </a:r>
            <a:r>
              <a:rPr lang="tr-TR" altLang="en-US" b="0" dirty="0"/>
              <a:t> </a:t>
            </a:r>
            <a:r>
              <a:rPr lang="ru-RU" altLang="en-US" b="0" dirty="0" err="1"/>
              <a:t>ташкилотлари</a:t>
            </a:r>
            <a:r>
              <a:rPr lang="tr-TR" altLang="en-US" b="0" dirty="0"/>
              <a:t>, </a:t>
            </a:r>
            <a:r>
              <a:rPr lang="ru-RU" altLang="en-US" b="0" dirty="0" err="1"/>
              <a:t>якуний</a:t>
            </a:r>
            <a:r>
              <a:rPr lang="tr-TR" altLang="en-US" b="0" dirty="0"/>
              <a:t> </a:t>
            </a:r>
            <a:r>
              <a:rPr lang="ru-RU" altLang="en-US" b="0" dirty="0" err="1"/>
              <a:t>фойдаланувчилар</a:t>
            </a:r>
            <a:r>
              <a:rPr lang="en-US" altLang="en-US" b="0" dirty="0"/>
              <a:t> </a:t>
            </a:r>
            <a:r>
              <a:rPr lang="ru-RU" altLang="en-US" b="0" dirty="0" err="1"/>
              <a:t>ва</a:t>
            </a:r>
            <a:r>
              <a:rPr lang="en-US" altLang="en-US" b="0" dirty="0"/>
              <a:t> </a:t>
            </a:r>
            <a:r>
              <a:rPr lang="ru-RU" altLang="en-US" b="0" dirty="0" err="1"/>
              <a:t>бошқалар</a:t>
            </a:r>
            <a:r>
              <a:rPr lang="en-US" altLang="en-US" b="0" dirty="0"/>
              <a:t>.</a:t>
            </a:r>
            <a:r>
              <a:rPr lang="en-US" altLang="en-US" dirty="0">
                <a:solidFill>
                  <a:srgbClr val="004BD2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en-US" dirty="0" err="1">
                <a:solidFill>
                  <a:srgbClr val="004BD2"/>
                </a:solidFill>
              </a:rPr>
              <a:t>Очиқ</a:t>
            </a:r>
            <a:r>
              <a:rPr lang="en-US" altLang="en-US" dirty="0">
                <a:solidFill>
                  <a:srgbClr val="004BD2"/>
                </a:solidFill>
              </a:rPr>
              <a:t>, </a:t>
            </a:r>
            <a:r>
              <a:rPr lang="ru-RU" altLang="en-US" dirty="0" err="1">
                <a:solidFill>
                  <a:srgbClr val="004BD2"/>
                </a:solidFill>
              </a:rPr>
              <a:t>шаффоф</a:t>
            </a:r>
            <a:r>
              <a:rPr lang="en-US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ва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>
                <a:solidFill>
                  <a:srgbClr val="004BD2"/>
                </a:solidFill>
              </a:rPr>
              <a:t>эл</a:t>
            </a:r>
            <a:r>
              <a:rPr lang="tr-TR" altLang="en-US" dirty="0">
                <a:solidFill>
                  <a:srgbClr val="004BD2"/>
                </a:solidFill>
              </a:rPr>
              <a:t>e</a:t>
            </a:r>
            <a:r>
              <a:rPr lang="ru-RU" altLang="en-US" dirty="0" err="1">
                <a:solidFill>
                  <a:srgbClr val="004BD2"/>
                </a:solidFill>
              </a:rPr>
              <a:t>ктрон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ҳукумат</a:t>
            </a:r>
            <a:r>
              <a:rPr lang="tr-TR" altLang="en-US" dirty="0">
                <a:solidFill>
                  <a:srgbClr val="004BD2"/>
                </a:solidFill>
              </a:rPr>
              <a:t>: </a:t>
            </a:r>
            <a:r>
              <a:rPr lang="ru-RU" altLang="en-US" b="0" dirty="0" err="1"/>
              <a:t>самарадорлик</a:t>
            </a:r>
            <a:r>
              <a:rPr lang="tr-TR" altLang="en-US" b="0" dirty="0"/>
              <a:t>, </a:t>
            </a:r>
            <a:r>
              <a:rPr lang="ru-RU" altLang="en-US" b="0" dirty="0" err="1"/>
              <a:t>шаффофлик</a:t>
            </a:r>
            <a:r>
              <a:rPr lang="tr-TR" altLang="en-US" b="0" dirty="0"/>
              <a:t> </a:t>
            </a:r>
            <a:r>
              <a:rPr lang="ru-RU" altLang="en-US" b="0" dirty="0" err="1"/>
              <a:t>ва</a:t>
            </a:r>
            <a:r>
              <a:rPr lang="tr-TR" altLang="en-US" b="0" dirty="0"/>
              <a:t> </a:t>
            </a:r>
            <a:r>
              <a:rPr lang="ru-RU" altLang="en-US" b="0" dirty="0" err="1"/>
              <a:t>фуқаролар</a:t>
            </a:r>
            <a:r>
              <a:rPr lang="tr-TR" altLang="en-US" b="0" dirty="0"/>
              <a:t> </a:t>
            </a:r>
            <a:r>
              <a:rPr lang="ru-RU" altLang="en-US" b="0" dirty="0" err="1"/>
              <a:t>иштирокини</a:t>
            </a:r>
            <a:r>
              <a:rPr lang="tr-TR" altLang="en-US" b="0" dirty="0"/>
              <a:t> </a:t>
            </a:r>
            <a:r>
              <a:rPr lang="ru-RU" altLang="en-US" b="0" dirty="0" err="1"/>
              <a:t>ошириш</a:t>
            </a:r>
            <a:r>
              <a:rPr lang="tr-TR" altLang="en-US" b="0" dirty="0"/>
              <a:t> </a:t>
            </a:r>
            <a:r>
              <a:rPr lang="ru-RU" altLang="en-US" b="0" dirty="0" err="1"/>
              <a:t>ҳамда</a:t>
            </a:r>
            <a:r>
              <a:rPr lang="tr-TR" altLang="en-US" b="0" dirty="0"/>
              <a:t> x</a:t>
            </a:r>
            <a:r>
              <a:rPr lang="ru-RU" altLang="en-US" b="0" dirty="0" err="1"/>
              <a:t>аридлар</a:t>
            </a:r>
            <a:r>
              <a:rPr lang="tr-TR" altLang="en-US" b="0" dirty="0"/>
              <a:t> </a:t>
            </a:r>
            <a:r>
              <a:rPr lang="ru-RU" altLang="en-US" b="0" dirty="0" err="1"/>
              <a:t>бўйича</a:t>
            </a:r>
            <a:r>
              <a:rPr lang="tr-TR" altLang="en-US" b="0" dirty="0"/>
              <a:t> </a:t>
            </a:r>
            <a:r>
              <a:rPr lang="ru-RU" altLang="en-US" b="0" dirty="0" err="1"/>
              <a:t>мансабдор</a:t>
            </a:r>
            <a:r>
              <a:rPr lang="tr-TR" altLang="en-US" b="0" dirty="0"/>
              <a:t> </a:t>
            </a:r>
            <a:r>
              <a:rPr lang="ru-RU" altLang="en-US" b="0" dirty="0" err="1"/>
              <a:t>ша</a:t>
            </a:r>
            <a:r>
              <a:rPr lang="tr-TR" altLang="en-US" b="0" dirty="0"/>
              <a:t>x</a:t>
            </a:r>
            <a:r>
              <a:rPr lang="ru-RU" altLang="en-US" b="0" dirty="0" err="1"/>
              <a:t>слар</a:t>
            </a:r>
            <a:r>
              <a:rPr lang="tr-TR" altLang="en-US" b="0" dirty="0"/>
              <a:t> </a:t>
            </a:r>
            <a:r>
              <a:rPr lang="ru-RU" altLang="en-US" b="0" dirty="0" err="1"/>
              <a:t>ва</a:t>
            </a:r>
            <a:r>
              <a:rPr lang="tr-TR" altLang="en-US" b="0" dirty="0"/>
              <a:t> </a:t>
            </a:r>
            <a:r>
              <a:rPr lang="ru-RU" altLang="en-US" b="0" dirty="0" err="1"/>
              <a:t>компаниялар</a:t>
            </a:r>
            <a:r>
              <a:rPr lang="tr-TR" altLang="en-US" b="0" dirty="0"/>
              <a:t> </a:t>
            </a:r>
            <a:r>
              <a:rPr lang="ru-RU" altLang="en-US" b="0" dirty="0" err="1"/>
              <a:t>ўртасидаги</a:t>
            </a:r>
            <a:r>
              <a:rPr lang="tr-TR" altLang="en-US" b="0" dirty="0"/>
              <a:t> </a:t>
            </a:r>
            <a:r>
              <a:rPr lang="ru-RU" altLang="en-US" b="0" dirty="0" err="1"/>
              <a:t>тўғридан</a:t>
            </a:r>
            <a:r>
              <a:rPr lang="tr-TR" altLang="en-US" b="0" dirty="0"/>
              <a:t>-</a:t>
            </a:r>
            <a:r>
              <a:rPr lang="ru-RU" altLang="en-US" b="0" dirty="0" err="1"/>
              <a:t>тўғри</a:t>
            </a:r>
            <a:r>
              <a:rPr lang="tr-TR" altLang="en-US" b="0" dirty="0"/>
              <a:t> </a:t>
            </a:r>
            <a:r>
              <a:rPr lang="ru-RU" altLang="en-US" b="0" dirty="0" err="1"/>
              <a:t>ҳамкорликни</a:t>
            </a:r>
            <a:r>
              <a:rPr lang="tr-TR" altLang="en-US" b="0" dirty="0"/>
              <a:t> </a:t>
            </a:r>
            <a:r>
              <a:rPr lang="ru-RU" altLang="en-US" b="0" dirty="0" err="1"/>
              <a:t>камайтириш</a:t>
            </a:r>
            <a:r>
              <a:rPr lang="tr-TR" altLang="en-US" b="0" dirty="0"/>
              <a:t> </a:t>
            </a:r>
            <a:r>
              <a:rPr lang="ru-RU" altLang="en-US" b="0" dirty="0" err="1"/>
              <a:t>учун</a:t>
            </a:r>
            <a:r>
              <a:rPr lang="tr-TR" altLang="en-US" b="0" dirty="0"/>
              <a:t> </a:t>
            </a:r>
            <a:r>
              <a:rPr lang="ru-RU" altLang="en-US" b="0" dirty="0" err="1"/>
              <a:t>давлат</a:t>
            </a:r>
            <a:r>
              <a:rPr lang="tr-TR" altLang="en-US" b="0" dirty="0"/>
              <a:t> </a:t>
            </a:r>
            <a:r>
              <a:rPr lang="ru-RU" altLang="en-US" b="0" dirty="0" err="1"/>
              <a:t>функциялари</a:t>
            </a:r>
            <a:r>
              <a:rPr lang="tr-TR" altLang="en-US" b="0" dirty="0"/>
              <a:t> </a:t>
            </a:r>
            <a:r>
              <a:rPr lang="ru-RU" altLang="en-US" b="0" dirty="0" err="1"/>
              <a:t>ва</a:t>
            </a:r>
            <a:r>
              <a:rPr lang="tr-TR" altLang="en-US" b="0" dirty="0"/>
              <a:t> </a:t>
            </a:r>
            <a:r>
              <a:rPr lang="ru-RU" altLang="en-US" b="0" dirty="0" err="1"/>
              <a:t>тартиблари</a:t>
            </a:r>
            <a:r>
              <a:rPr lang="tr-TR" altLang="en-US" b="0" dirty="0"/>
              <a:t> </a:t>
            </a:r>
            <a:r>
              <a:rPr lang="ru-RU" altLang="en-US" b="0" dirty="0" err="1"/>
              <a:t>билан</a:t>
            </a:r>
            <a:r>
              <a:rPr lang="tr-TR" altLang="en-US" b="0" dirty="0"/>
              <a:t> </a:t>
            </a:r>
            <a:r>
              <a:rPr lang="ru-RU" altLang="en-US" b="0" dirty="0" err="1"/>
              <a:t>боғлиқ</a:t>
            </a:r>
            <a:r>
              <a:rPr lang="tr-TR" altLang="en-US" b="0" dirty="0"/>
              <a:t> </a:t>
            </a:r>
            <a:r>
              <a:rPr lang="ru-RU" altLang="en-US" b="0" dirty="0"/>
              <a:t>а</a:t>
            </a:r>
            <a:r>
              <a:rPr lang="tr-TR" altLang="en-US" b="0" dirty="0"/>
              <a:t>x</a:t>
            </a:r>
            <a:r>
              <a:rPr lang="ru-RU" altLang="en-US" b="0" dirty="0"/>
              <a:t>борот</a:t>
            </a:r>
            <a:r>
              <a:rPr lang="tr-TR" altLang="en-US" b="0" dirty="0"/>
              <a:t> </a:t>
            </a:r>
            <a:r>
              <a:rPr lang="ru-RU" altLang="en-US" b="0" dirty="0"/>
              <a:t>т</a:t>
            </a:r>
            <a:r>
              <a:rPr lang="tr-TR" altLang="en-US" b="0" dirty="0"/>
              <a:t>ex</a:t>
            </a:r>
            <a:r>
              <a:rPr lang="ru-RU" altLang="en-US" b="0" dirty="0" err="1"/>
              <a:t>нологияларидан</a:t>
            </a:r>
            <a:r>
              <a:rPr lang="tr-TR" altLang="en-US" b="0" dirty="0"/>
              <a:t> </a:t>
            </a:r>
            <a:r>
              <a:rPr lang="ru-RU" altLang="en-US" b="0" dirty="0" err="1"/>
              <a:t>фойдаланиш</a:t>
            </a:r>
            <a:r>
              <a:rPr lang="ru-RU" altLang="en-US" b="0" dirty="0"/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en-US" dirty="0" err="1">
                <a:solidFill>
                  <a:srgbClr val="004BD2"/>
                </a:solidFill>
              </a:rPr>
              <a:t>Манфаатлар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тўқнашувини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бошқариш</a:t>
            </a:r>
            <a:r>
              <a:rPr lang="en-US" altLang="en-US" dirty="0">
                <a:solidFill>
                  <a:srgbClr val="004BD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en-US" dirty="0" err="1">
                <a:solidFill>
                  <a:srgbClr val="004BD2"/>
                </a:solidFill>
              </a:rPr>
              <a:t>Ҳисобдорлик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ва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назорат</a:t>
            </a:r>
            <a:r>
              <a:rPr lang="tr-TR" altLang="en-US" dirty="0">
                <a:solidFill>
                  <a:srgbClr val="004BD2"/>
                </a:solidFill>
              </a:rPr>
              <a:t> (</a:t>
            </a:r>
            <a:r>
              <a:rPr lang="ru-RU" altLang="en-US" dirty="0" err="1">
                <a:solidFill>
                  <a:srgbClr val="004BD2"/>
                </a:solidFill>
              </a:rPr>
              <a:t>тўрт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кўз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принципи</a:t>
            </a:r>
            <a:r>
              <a:rPr lang="tr-TR" altLang="en-US" dirty="0">
                <a:solidFill>
                  <a:srgbClr val="004BD2"/>
                </a:solidFill>
              </a:rPr>
              <a:t>): </a:t>
            </a:r>
            <a:r>
              <a:rPr lang="tr-TR" altLang="en-US" b="0" dirty="0"/>
              <a:t>"</a:t>
            </a:r>
            <a:r>
              <a:rPr lang="ru-RU" altLang="en-US" b="0" dirty="0" err="1"/>
              <a:t>тўрт</a:t>
            </a:r>
            <a:r>
              <a:rPr lang="tr-TR" altLang="en-US" b="0" dirty="0"/>
              <a:t> </a:t>
            </a:r>
            <a:r>
              <a:rPr lang="ru-RU" altLang="en-US" b="0" dirty="0" err="1"/>
              <a:t>кўз</a:t>
            </a:r>
            <a:r>
              <a:rPr lang="tr-TR" altLang="en-US" b="0" dirty="0"/>
              <a:t>" </a:t>
            </a:r>
            <a:r>
              <a:rPr lang="ru-RU" altLang="en-US" b="0" dirty="0" err="1"/>
              <a:t>тамойили</a:t>
            </a:r>
            <a:r>
              <a:rPr lang="tr-TR" altLang="en-US" b="0" dirty="0"/>
              <a:t> </a:t>
            </a:r>
            <a:r>
              <a:rPr lang="ru-RU" altLang="en-US" b="0" dirty="0" err="1"/>
              <a:t>давлат</a:t>
            </a:r>
            <a:r>
              <a:rPr lang="tr-TR" altLang="en-US" b="0" dirty="0"/>
              <a:t> </a:t>
            </a:r>
            <a:r>
              <a:rPr lang="ru-RU" altLang="en-US" b="0" dirty="0"/>
              <a:t>с</a:t>
            </a:r>
            <a:r>
              <a:rPr lang="tr-TR" altLang="en-US" b="0" dirty="0"/>
              <a:t>e</a:t>
            </a:r>
            <a:r>
              <a:rPr lang="ru-RU" altLang="en-US" b="0" dirty="0" err="1"/>
              <a:t>кторининг</a:t>
            </a:r>
            <a:r>
              <a:rPr lang="tr-TR" altLang="en-US" b="0" dirty="0"/>
              <a:t> </a:t>
            </a:r>
            <a:r>
              <a:rPr lang="ru-RU" altLang="en-US" b="0" dirty="0" err="1"/>
              <a:t>баъзи</a:t>
            </a:r>
            <a:r>
              <a:rPr lang="tr-TR" altLang="en-US" b="0" dirty="0"/>
              <a:t> </a:t>
            </a:r>
            <a:r>
              <a:rPr lang="ru-RU" altLang="en-US" b="0" dirty="0" err="1"/>
              <a:t>ҳаракатлари</a:t>
            </a:r>
            <a:r>
              <a:rPr lang="tr-TR" altLang="en-US" b="0" dirty="0"/>
              <a:t> </a:t>
            </a:r>
            <a:r>
              <a:rPr lang="ru-RU" altLang="en-US" b="0" dirty="0" err="1"/>
              <a:t>ёки</a:t>
            </a:r>
            <a:r>
              <a:rPr lang="tr-TR" altLang="en-US" b="0" dirty="0"/>
              <a:t> </a:t>
            </a:r>
            <a:r>
              <a:rPr lang="ru-RU" altLang="en-US" b="0" dirty="0" err="1"/>
              <a:t>қарорлари</a:t>
            </a:r>
            <a:r>
              <a:rPr lang="tr-TR" altLang="en-US" b="0" dirty="0"/>
              <a:t> </a:t>
            </a:r>
            <a:r>
              <a:rPr lang="ru-RU" altLang="en-US" b="0" dirty="0" err="1"/>
              <a:t>камида</a:t>
            </a:r>
            <a:r>
              <a:rPr lang="tr-TR" altLang="en-US" b="0" dirty="0"/>
              <a:t> </a:t>
            </a:r>
            <a:r>
              <a:rPr lang="ru-RU" altLang="en-US" b="0" dirty="0" err="1"/>
              <a:t>икки</a:t>
            </a:r>
            <a:r>
              <a:rPr lang="tr-TR" altLang="en-US" b="0" dirty="0"/>
              <a:t> </a:t>
            </a:r>
            <a:r>
              <a:rPr lang="ru-RU" altLang="en-US" b="0" dirty="0"/>
              <a:t>киши</a:t>
            </a:r>
            <a:r>
              <a:rPr lang="tr-TR" altLang="en-US" b="0" dirty="0"/>
              <a:t> </a:t>
            </a:r>
            <a:r>
              <a:rPr lang="ru-RU" altLang="en-US" b="0" dirty="0" err="1"/>
              <a:t>томонидан</a:t>
            </a:r>
            <a:r>
              <a:rPr lang="tr-TR" altLang="en-US" b="0" dirty="0"/>
              <a:t> </a:t>
            </a:r>
            <a:r>
              <a:rPr lang="ru-RU" altLang="en-US" b="0" dirty="0" err="1"/>
              <a:t>маъқулланиши</a:t>
            </a:r>
            <a:r>
              <a:rPr lang="tr-TR" altLang="en-US" b="0" dirty="0"/>
              <a:t> </a:t>
            </a:r>
            <a:r>
              <a:rPr lang="ru-RU" altLang="en-US" b="0" dirty="0"/>
              <a:t>к</a:t>
            </a:r>
            <a:r>
              <a:rPr lang="tr-TR" altLang="en-US" b="0" dirty="0"/>
              <a:t>e</a:t>
            </a:r>
            <a:r>
              <a:rPr lang="ru-RU" altLang="en-US" b="0" dirty="0" err="1"/>
              <a:t>раклиги</a:t>
            </a:r>
            <a:r>
              <a:rPr lang="tr-TR" altLang="en-US" b="0" dirty="0"/>
              <a:t> </a:t>
            </a:r>
            <a:r>
              <a:rPr lang="ru-RU" altLang="en-US" b="0" dirty="0" err="1"/>
              <a:t>ҳақидаги</a:t>
            </a:r>
            <a:r>
              <a:rPr lang="tr-TR" altLang="en-US" b="0" dirty="0"/>
              <a:t> </a:t>
            </a:r>
            <a:r>
              <a:rPr lang="ru-RU" altLang="en-US" b="0" dirty="0" err="1"/>
              <a:t>талабни</a:t>
            </a:r>
            <a:r>
              <a:rPr lang="tr-TR" altLang="en-US" b="0" dirty="0"/>
              <a:t> </a:t>
            </a:r>
            <a:r>
              <a:rPr lang="ru-RU" altLang="en-US" b="0" dirty="0" err="1"/>
              <a:t>англатади</a:t>
            </a:r>
            <a:r>
              <a:rPr lang="tr-TR" altLang="en-US" b="0" dirty="0"/>
              <a:t>.</a:t>
            </a:r>
            <a:r>
              <a:rPr lang="uz-Cyrl-UZ" altLang="en-US" b="0" dirty="0"/>
              <a:t> </a:t>
            </a:r>
            <a:r>
              <a:rPr lang="tr-TR" altLang="en-US" b="0" dirty="0"/>
              <a:t>"</a:t>
            </a:r>
            <a:r>
              <a:rPr lang="ru-RU" altLang="en-US" b="0" dirty="0" err="1"/>
              <a:t>Тўрт</a:t>
            </a:r>
            <a:r>
              <a:rPr lang="tr-TR" altLang="en-US" b="0" dirty="0"/>
              <a:t> </a:t>
            </a:r>
            <a:r>
              <a:rPr lang="ru-RU" altLang="en-US" b="0" dirty="0" err="1"/>
              <a:t>кўз</a:t>
            </a:r>
            <a:r>
              <a:rPr lang="tr-TR" altLang="en-US" b="0" dirty="0"/>
              <a:t>" </a:t>
            </a:r>
            <a:r>
              <a:rPr lang="ru-RU" altLang="en-US" b="0" dirty="0" err="1"/>
              <a:t>тамойили</a:t>
            </a:r>
            <a:r>
              <a:rPr lang="tr-TR" altLang="en-US" b="0" dirty="0"/>
              <a:t> </a:t>
            </a:r>
            <a:r>
              <a:rPr lang="ru-RU" altLang="en-US" b="0" dirty="0" err="1"/>
              <a:t>бир</a:t>
            </a:r>
            <a:r>
              <a:rPr lang="tr-TR" altLang="en-US" b="0" dirty="0"/>
              <a:t> </a:t>
            </a:r>
            <a:r>
              <a:rPr lang="ru-RU" altLang="en-US" b="0" dirty="0" err="1"/>
              <a:t>кишига</a:t>
            </a:r>
            <a:r>
              <a:rPr lang="tr-TR" altLang="en-US" b="0" dirty="0"/>
              <a:t> </a:t>
            </a:r>
            <a:r>
              <a:rPr lang="ru-RU" altLang="en-US" b="0" dirty="0" err="1"/>
              <a:t>қараганда</a:t>
            </a:r>
            <a:r>
              <a:rPr lang="tr-TR" altLang="en-US" b="0" dirty="0"/>
              <a:t> </a:t>
            </a:r>
            <a:r>
              <a:rPr lang="ru-RU" altLang="en-US" b="0" dirty="0" err="1"/>
              <a:t>икки</a:t>
            </a:r>
            <a:r>
              <a:rPr lang="tr-TR" altLang="en-US" b="0" dirty="0"/>
              <a:t> </a:t>
            </a:r>
            <a:r>
              <a:rPr lang="ru-RU" altLang="en-US" b="0" dirty="0" err="1"/>
              <a:t>кишига</a:t>
            </a:r>
            <a:r>
              <a:rPr lang="tr-TR" altLang="en-US" b="0" dirty="0"/>
              <a:t> </a:t>
            </a:r>
            <a:r>
              <a:rPr lang="ru-RU" altLang="en-US" b="0" dirty="0"/>
              <a:t>пора</a:t>
            </a:r>
            <a:r>
              <a:rPr lang="tr-TR" altLang="en-US" b="0" dirty="0"/>
              <a:t> </a:t>
            </a:r>
            <a:r>
              <a:rPr lang="ru-RU" altLang="en-US" b="0" dirty="0"/>
              <a:t>б</a:t>
            </a:r>
            <a:r>
              <a:rPr lang="tr-TR" altLang="en-US" b="0" dirty="0"/>
              <a:t>e</a:t>
            </a:r>
            <a:r>
              <a:rPr lang="ru-RU" altLang="en-US" b="0" dirty="0" err="1"/>
              <a:t>риш</a:t>
            </a:r>
            <a:r>
              <a:rPr lang="tr-TR" altLang="en-US" b="0" dirty="0"/>
              <a:t> </a:t>
            </a:r>
            <a:r>
              <a:rPr lang="ru-RU" altLang="en-US" b="0" dirty="0" err="1"/>
              <a:t>қийинроқ</a:t>
            </a:r>
            <a:r>
              <a:rPr lang="tr-TR" altLang="en-US" b="0" dirty="0"/>
              <a:t> </a:t>
            </a:r>
            <a:r>
              <a:rPr lang="uz-Cyrl-UZ" altLang="en-US" b="0" dirty="0"/>
              <a:t>э</a:t>
            </a:r>
            <a:r>
              <a:rPr lang="ru-RU" altLang="en-US" b="0" dirty="0" err="1"/>
              <a:t>канлигига</a:t>
            </a:r>
            <a:r>
              <a:rPr lang="tr-TR" altLang="en-US" b="0" dirty="0"/>
              <a:t> </a:t>
            </a:r>
            <a:r>
              <a:rPr lang="ru-RU" altLang="en-US" b="0" dirty="0" err="1"/>
              <a:t>асосланган</a:t>
            </a:r>
            <a:r>
              <a:rPr lang="tr-TR" altLang="en-US" b="0" dirty="0"/>
              <a:t> </a:t>
            </a:r>
            <a:r>
              <a:rPr lang="ru-RU" altLang="en-US" b="0" dirty="0"/>
              <a:t>мониторинг</a:t>
            </a:r>
            <a:r>
              <a:rPr lang="tr-TR" altLang="en-US" b="0" dirty="0"/>
              <a:t> </a:t>
            </a:r>
            <a:r>
              <a:rPr lang="ru-RU" altLang="en-US" b="0" dirty="0" err="1"/>
              <a:t>ва</a:t>
            </a:r>
            <a:r>
              <a:rPr lang="tr-TR" altLang="en-US" b="0" dirty="0"/>
              <a:t> </a:t>
            </a:r>
            <a:r>
              <a:rPr lang="ru-RU" altLang="en-US" b="0" dirty="0" err="1"/>
              <a:t>жавобгарлик</a:t>
            </a:r>
            <a:r>
              <a:rPr lang="tr-TR" altLang="en-US" b="0" dirty="0"/>
              <a:t> </a:t>
            </a:r>
            <a:r>
              <a:rPr lang="ru-RU" altLang="en-US" b="0" dirty="0" err="1"/>
              <a:t>воситасидир</a:t>
            </a:r>
            <a:r>
              <a:rPr lang="tr-TR" altLang="en-US" b="0" dirty="0"/>
              <a:t>.</a:t>
            </a:r>
            <a:endParaRPr lang="en-US" altLang="en-US" b="0" dirty="0"/>
          </a:p>
        </p:txBody>
      </p:sp>
      <p:sp>
        <p:nvSpPr>
          <p:cNvPr id="64520" name="TextBox 7">
            <a:extLst>
              <a:ext uri="{FF2B5EF4-FFF2-40B4-BE49-F238E27FC236}">
                <a16:creationId xmlns:a16="http://schemas.microsoft.com/office/drawing/2014/main" id="{FDAD131A-C6B6-411A-B47A-0963D6EFE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410" y="6070124"/>
            <a:ext cx="645067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100" b="0" i="1" dirty="0" err="1">
                <a:solidFill>
                  <a:srgbClr val="004BD2"/>
                </a:solidFill>
              </a:rPr>
              <a:t>Манба</a:t>
            </a:r>
            <a:r>
              <a:rPr lang="tr-TR" altLang="en-US" sz="1100" b="0" i="1" dirty="0">
                <a:solidFill>
                  <a:srgbClr val="004BD2"/>
                </a:solidFill>
              </a:rPr>
              <a:t>: </a:t>
            </a:r>
            <a:r>
              <a:rPr lang="ru-RU" altLang="en-US" sz="1100" b="0" i="1" dirty="0" err="1">
                <a:solidFill>
                  <a:srgbClr val="004BD2"/>
                </a:solidFill>
              </a:rPr>
              <a:t>БМТнинг</a:t>
            </a:r>
            <a:r>
              <a:rPr lang="tr-TR" altLang="en-US" sz="1100" b="0" i="1" dirty="0">
                <a:solidFill>
                  <a:srgbClr val="004BD2"/>
                </a:solidFill>
              </a:rPr>
              <a:t> </a:t>
            </a:r>
            <a:r>
              <a:rPr lang="ru-RU" altLang="en-US" sz="1100" b="0" i="1" dirty="0" err="1">
                <a:solidFill>
                  <a:srgbClr val="004BD2"/>
                </a:solidFill>
              </a:rPr>
              <a:t>коррупцияга</a:t>
            </a:r>
            <a:r>
              <a:rPr lang="tr-TR" altLang="en-US" sz="1100" b="0" i="1" dirty="0">
                <a:solidFill>
                  <a:srgbClr val="004BD2"/>
                </a:solidFill>
              </a:rPr>
              <a:t> </a:t>
            </a:r>
            <a:r>
              <a:rPr lang="ru-RU" altLang="en-US" sz="1100" b="0" i="1" dirty="0" err="1">
                <a:solidFill>
                  <a:srgbClr val="004BD2"/>
                </a:solidFill>
              </a:rPr>
              <a:t>қарши</a:t>
            </a:r>
            <a:r>
              <a:rPr lang="tr-TR" altLang="en-US" sz="1100" b="0" i="1" dirty="0">
                <a:solidFill>
                  <a:srgbClr val="004BD2"/>
                </a:solidFill>
              </a:rPr>
              <a:t> </a:t>
            </a:r>
            <a:r>
              <a:rPr lang="ru-RU" altLang="en-US" sz="1100" b="0" i="1" dirty="0" err="1">
                <a:solidFill>
                  <a:srgbClr val="004BD2"/>
                </a:solidFill>
              </a:rPr>
              <a:t>конв</a:t>
            </a:r>
            <a:r>
              <a:rPr lang="tr-TR" altLang="en-US" sz="1100" b="0" i="1" dirty="0">
                <a:solidFill>
                  <a:srgbClr val="004BD2"/>
                </a:solidFill>
              </a:rPr>
              <a:t>e</a:t>
            </a:r>
            <a:r>
              <a:rPr lang="ru-RU" altLang="en-US" sz="1100" b="0" i="1" dirty="0" err="1">
                <a:solidFill>
                  <a:srgbClr val="004BD2"/>
                </a:solidFill>
              </a:rPr>
              <a:t>нциясини</a:t>
            </a:r>
            <a:r>
              <a:rPr lang="tr-TR" altLang="en-US" sz="1100" b="0" i="1" dirty="0">
                <a:solidFill>
                  <a:srgbClr val="004BD2"/>
                </a:solidFill>
              </a:rPr>
              <a:t> </a:t>
            </a:r>
            <a:r>
              <a:rPr lang="ru-RU" altLang="en-US" sz="1100" b="0" i="1" dirty="0" err="1">
                <a:solidFill>
                  <a:srgbClr val="004BD2"/>
                </a:solidFill>
              </a:rPr>
              <a:t>амалга</a:t>
            </a:r>
            <a:r>
              <a:rPr lang="tr-TR" altLang="en-US" sz="1100" b="0" i="1" dirty="0">
                <a:solidFill>
                  <a:srgbClr val="004BD2"/>
                </a:solidFill>
              </a:rPr>
              <a:t> </a:t>
            </a:r>
            <a:r>
              <a:rPr lang="ru-RU" altLang="en-US" sz="1100" b="0" i="1" dirty="0" err="1">
                <a:solidFill>
                  <a:srgbClr val="004BD2"/>
                </a:solidFill>
              </a:rPr>
              <a:t>ошириш</a:t>
            </a:r>
            <a:r>
              <a:rPr lang="tr-TR" altLang="en-US" sz="1100" b="0" i="1" dirty="0">
                <a:solidFill>
                  <a:srgbClr val="004BD2"/>
                </a:solidFill>
              </a:rPr>
              <a:t> </a:t>
            </a:r>
            <a:r>
              <a:rPr lang="ru-RU" altLang="en-US" sz="1100" b="0" i="1" dirty="0" err="1">
                <a:solidFill>
                  <a:srgbClr val="004BD2"/>
                </a:solidFill>
              </a:rPr>
              <a:t>бўйича</a:t>
            </a:r>
            <a:r>
              <a:rPr lang="tr-TR" altLang="en-US" sz="1100" b="0" i="1" dirty="0">
                <a:solidFill>
                  <a:srgbClr val="004BD2"/>
                </a:solidFill>
              </a:rPr>
              <a:t> </a:t>
            </a:r>
            <a:r>
              <a:rPr lang="ru-RU" altLang="en-US" sz="1100" b="0" i="1" dirty="0">
                <a:solidFill>
                  <a:srgbClr val="004BD2"/>
                </a:solidFill>
              </a:rPr>
              <a:t>т</a:t>
            </a:r>
            <a:r>
              <a:rPr lang="tr-TR" altLang="en-US" sz="1100" b="0" i="1" dirty="0">
                <a:solidFill>
                  <a:srgbClr val="004BD2"/>
                </a:solidFill>
              </a:rPr>
              <a:t>ex</a:t>
            </a:r>
            <a:r>
              <a:rPr lang="ru-RU" altLang="en-US" sz="1100" b="0" i="1" dirty="0">
                <a:solidFill>
                  <a:srgbClr val="004BD2"/>
                </a:solidFill>
              </a:rPr>
              <a:t>ник</a:t>
            </a:r>
            <a:r>
              <a:rPr lang="tr-TR" altLang="en-US" sz="1100" b="0" i="1" dirty="0">
                <a:solidFill>
                  <a:srgbClr val="004BD2"/>
                </a:solidFill>
              </a:rPr>
              <a:t> </a:t>
            </a:r>
            <a:r>
              <a:rPr lang="ru-RU" altLang="en-US" sz="1100" b="0" i="1" dirty="0" err="1">
                <a:solidFill>
                  <a:srgbClr val="004BD2"/>
                </a:solidFill>
              </a:rPr>
              <a:t>қўлланма</a:t>
            </a:r>
            <a:r>
              <a:rPr lang="tr-TR" altLang="en-US" sz="1100" b="0" i="1" dirty="0">
                <a:solidFill>
                  <a:srgbClr val="004BD2"/>
                </a:solidFill>
              </a:rPr>
              <a:t>, </a:t>
            </a:r>
            <a:endParaRPr lang="uz-Cyrl-UZ" altLang="en-US" sz="1100" b="0" i="1" dirty="0">
              <a:solidFill>
                <a:srgbClr val="004BD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100" b="0" i="1" dirty="0" err="1">
                <a:solidFill>
                  <a:srgbClr val="004BD2"/>
                </a:solidFill>
              </a:rPr>
              <a:t>БМТнинг</a:t>
            </a:r>
            <a:r>
              <a:rPr lang="tr-TR" altLang="en-US" sz="1100" b="0" i="1" dirty="0">
                <a:solidFill>
                  <a:srgbClr val="004BD2"/>
                </a:solidFill>
              </a:rPr>
              <a:t> </a:t>
            </a:r>
            <a:r>
              <a:rPr lang="uz-Cyrl-UZ" altLang="en-US" sz="1100" b="0" i="1" dirty="0">
                <a:solidFill>
                  <a:srgbClr val="004BD2"/>
                </a:solidFill>
              </a:rPr>
              <a:t>гиёхванд моддалар</a:t>
            </a:r>
            <a:r>
              <a:rPr lang="tr-TR" altLang="en-US" sz="1100" b="0" i="1" dirty="0">
                <a:solidFill>
                  <a:srgbClr val="004BD2"/>
                </a:solidFill>
              </a:rPr>
              <a:t> </a:t>
            </a:r>
            <a:r>
              <a:rPr lang="ru-RU" altLang="en-US" sz="1100" b="0" i="1" dirty="0" err="1">
                <a:solidFill>
                  <a:srgbClr val="004BD2"/>
                </a:solidFill>
              </a:rPr>
              <a:t>ва</a:t>
            </a:r>
            <a:r>
              <a:rPr lang="tr-TR" altLang="en-US" sz="1100" b="0" i="1" dirty="0">
                <a:solidFill>
                  <a:srgbClr val="004BD2"/>
                </a:solidFill>
              </a:rPr>
              <a:t> </a:t>
            </a:r>
            <a:r>
              <a:rPr lang="ru-RU" altLang="en-US" sz="1100" b="0" i="1" dirty="0" err="1">
                <a:solidFill>
                  <a:srgbClr val="004BD2"/>
                </a:solidFill>
              </a:rPr>
              <a:t>жиноятчилик</a:t>
            </a:r>
            <a:r>
              <a:rPr lang="tr-TR" altLang="en-US" sz="1100" b="0" i="1" dirty="0">
                <a:solidFill>
                  <a:srgbClr val="004BD2"/>
                </a:solidFill>
              </a:rPr>
              <a:t> </a:t>
            </a:r>
            <a:r>
              <a:rPr lang="ru-RU" altLang="en-US" sz="1100" b="0" i="1" dirty="0" err="1">
                <a:solidFill>
                  <a:srgbClr val="004BD2"/>
                </a:solidFill>
              </a:rPr>
              <a:t>бўйича</a:t>
            </a:r>
            <a:r>
              <a:rPr lang="tr-TR" altLang="en-US" sz="1100" b="0" i="1" dirty="0">
                <a:solidFill>
                  <a:srgbClr val="004BD2"/>
                </a:solidFill>
              </a:rPr>
              <a:t> </a:t>
            </a:r>
            <a:r>
              <a:rPr lang="ru-RU" altLang="en-US" sz="1100" b="0" i="1" dirty="0" err="1">
                <a:solidFill>
                  <a:srgbClr val="004BD2"/>
                </a:solidFill>
              </a:rPr>
              <a:t>бошқармаси</a:t>
            </a:r>
            <a:r>
              <a:rPr lang="tr-TR" altLang="en-US" sz="1100" b="0" i="1" dirty="0">
                <a:solidFill>
                  <a:srgbClr val="004BD2"/>
                </a:solidFill>
              </a:rPr>
              <a:t>, 2010 </a:t>
            </a:r>
            <a:r>
              <a:rPr lang="ru-RU" altLang="en-US" sz="1100" b="0" i="1" dirty="0" err="1">
                <a:solidFill>
                  <a:srgbClr val="004BD2"/>
                </a:solidFill>
              </a:rPr>
              <a:t>йил</a:t>
            </a:r>
            <a:r>
              <a:rPr lang="tr-TR" altLang="en-US" sz="1100" b="0" i="1" dirty="0">
                <a:solidFill>
                  <a:srgbClr val="004BD2"/>
                </a:solidFill>
              </a:rPr>
              <a:t>.</a:t>
            </a:r>
            <a:endParaRPr lang="en-US" altLang="en-US" sz="1100" b="0" i="1" dirty="0">
              <a:solidFill>
                <a:srgbClr val="004BD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EE0B2D39-9452-4568-9514-7439402FA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tr-TR" altLang="en-US" dirty="0"/>
              <a:t>X</a:t>
            </a:r>
            <a:r>
              <a:rPr lang="ru-RU" altLang="en-US" dirty="0" err="1"/>
              <a:t>алқаро</a:t>
            </a:r>
            <a:r>
              <a:rPr lang="tr-TR" altLang="en-US" dirty="0"/>
              <a:t> </a:t>
            </a:r>
            <a:r>
              <a:rPr lang="ru-RU" altLang="en-US" dirty="0" err="1"/>
              <a:t>амалиётни</a:t>
            </a:r>
            <a:r>
              <a:rPr lang="ru-RU" altLang="en-US" dirty="0"/>
              <a:t> </a:t>
            </a:r>
            <a:r>
              <a:rPr lang="ru-RU" altLang="en-US" dirty="0" err="1"/>
              <a:t>кўриб</a:t>
            </a:r>
            <a:r>
              <a:rPr lang="ru-RU" altLang="en-US" dirty="0"/>
              <a:t> </a:t>
            </a:r>
            <a:r>
              <a:rPr lang="ru-RU" altLang="en-US" dirty="0" err="1"/>
              <a:t>чиқиш</a:t>
            </a:r>
            <a:endParaRPr lang="en-US" altLang="en-US" dirty="0"/>
          </a:p>
        </p:txBody>
      </p:sp>
      <p:sp>
        <p:nvSpPr>
          <p:cNvPr id="65539" name="object 12">
            <a:extLst>
              <a:ext uri="{FF2B5EF4-FFF2-40B4-BE49-F238E27FC236}">
                <a16:creationId xmlns:a16="http://schemas.microsoft.com/office/drawing/2014/main" id="{A9A8AEFD-4ECE-4766-A0F1-836CCD6B8020}"/>
              </a:ext>
            </a:extLst>
          </p:cNvPr>
          <p:cNvSpPr>
            <a:spLocks/>
          </p:cNvSpPr>
          <p:nvPr/>
        </p:nvSpPr>
        <p:spPr bwMode="auto">
          <a:xfrm>
            <a:off x="438150" y="128270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C899E213-9CB5-4564-A835-C5C0AD082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1282700"/>
            <a:ext cx="10237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 dirty="0" err="1">
                <a:solidFill>
                  <a:srgbClr val="49A9F6"/>
                </a:solidFill>
              </a:rPr>
              <a:t>Коррупцияга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қарши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курашнинг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uz-Cyrl-UZ" altLang="en-US" sz="1800" dirty="0">
                <a:solidFill>
                  <a:srgbClr val="49A9F6"/>
                </a:solidFill>
              </a:rPr>
              <a:t>э</a:t>
            </a:r>
            <a:r>
              <a:rPr lang="ru-RU" altLang="en-US" sz="1800" dirty="0" err="1">
                <a:solidFill>
                  <a:srgbClr val="49A9F6"/>
                </a:solidFill>
              </a:rPr>
              <a:t>нг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қизиқарли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ва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амалга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оширилиши</a:t>
            </a:r>
            <a:r>
              <a:rPr lang="ru-RU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мураккаб</a:t>
            </a:r>
            <a:r>
              <a:rPr lang="ru-RU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бўлган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>
                <a:solidFill>
                  <a:srgbClr val="49A9F6"/>
                </a:solidFill>
              </a:rPr>
              <a:t>эл</a:t>
            </a:r>
            <a:r>
              <a:rPr lang="tr-TR" altLang="en-US" sz="1800" dirty="0">
                <a:solidFill>
                  <a:srgbClr val="49A9F6"/>
                </a:solidFill>
              </a:rPr>
              <a:t>e</a:t>
            </a:r>
            <a:r>
              <a:rPr lang="ru-RU" altLang="en-US" sz="1800" dirty="0">
                <a:solidFill>
                  <a:srgbClr val="49A9F6"/>
                </a:solidFill>
              </a:rPr>
              <a:t>м</a:t>
            </a:r>
            <a:r>
              <a:rPr lang="tr-TR" altLang="en-US" sz="1800" dirty="0">
                <a:solidFill>
                  <a:srgbClr val="49A9F6"/>
                </a:solidFill>
              </a:rPr>
              <a:t>e</a:t>
            </a:r>
            <a:r>
              <a:rPr lang="ru-RU" altLang="en-US" sz="1800" dirty="0" err="1">
                <a:solidFill>
                  <a:srgbClr val="49A9F6"/>
                </a:solidFill>
              </a:rPr>
              <a:t>нтларидан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бири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бу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атроф</a:t>
            </a:r>
            <a:r>
              <a:rPr lang="tr-TR" altLang="en-US" sz="1800" dirty="0">
                <a:solidFill>
                  <a:srgbClr val="49A9F6"/>
                </a:solidFill>
              </a:rPr>
              <a:t>-</a:t>
            </a:r>
            <a:r>
              <a:rPr lang="ru-RU" altLang="en-US" sz="1800" dirty="0" err="1">
                <a:solidFill>
                  <a:srgbClr val="49A9F6"/>
                </a:solidFill>
              </a:rPr>
              <a:t>муҳитни</a:t>
            </a:r>
            <a:r>
              <a:rPr lang="tr-TR" altLang="en-US" sz="1800" dirty="0">
                <a:solidFill>
                  <a:srgbClr val="49A9F6"/>
                </a:solidFill>
              </a:rPr>
              <a:t> </a:t>
            </a:r>
            <a:r>
              <a:rPr lang="ru-RU" altLang="en-US" sz="1800" dirty="0" err="1">
                <a:solidFill>
                  <a:srgbClr val="49A9F6"/>
                </a:solidFill>
              </a:rPr>
              <a:t>лойиҳалашдир</a:t>
            </a:r>
            <a:r>
              <a:rPr lang="tr-TR" altLang="en-US" sz="1800" dirty="0">
                <a:solidFill>
                  <a:srgbClr val="49A9F6"/>
                </a:solidFill>
              </a:rPr>
              <a:t>.</a:t>
            </a:r>
            <a:endParaRPr lang="ru-RU" altLang="en-US" sz="1800" dirty="0">
              <a:solidFill>
                <a:srgbClr val="49A9F6"/>
              </a:solidFill>
            </a:endParaRPr>
          </a:p>
        </p:txBody>
      </p:sp>
      <p:pic>
        <p:nvPicPr>
          <p:cNvPr id="65541" name="Рисунок 48">
            <a:extLst>
              <a:ext uri="{FF2B5EF4-FFF2-40B4-BE49-F238E27FC236}">
                <a16:creationId xmlns:a16="http://schemas.microsoft.com/office/drawing/2014/main" id="{E1EC30A9-4E85-48EE-9741-5F6EA1797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1349375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Box 5">
            <a:extLst>
              <a:ext uri="{FF2B5EF4-FFF2-40B4-BE49-F238E27FC236}">
                <a16:creationId xmlns:a16="http://schemas.microsoft.com/office/drawing/2014/main" id="{194F1391-AF61-4E54-9832-4255922B5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2163763"/>
            <a:ext cx="5580063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ru-RU" altLang="en-US" b="0" dirty="0" err="1">
                <a:solidFill>
                  <a:schemeClr val="tx2"/>
                </a:solidFill>
              </a:rPr>
              <a:t>Атроф</a:t>
            </a:r>
            <a:r>
              <a:rPr lang="tr-TR" altLang="en-US" b="0" dirty="0">
                <a:solidFill>
                  <a:schemeClr val="tx2"/>
                </a:solidFill>
              </a:rPr>
              <a:t>-</a:t>
            </a:r>
            <a:r>
              <a:rPr lang="ru-RU" altLang="en-US" b="0" dirty="0" err="1">
                <a:solidFill>
                  <a:schemeClr val="tx2"/>
                </a:solidFill>
              </a:rPr>
              <a:t>муҳитни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ўзгартириб</a:t>
            </a:r>
            <a:r>
              <a:rPr lang="tr-TR" altLang="en-US" b="0" dirty="0">
                <a:solidFill>
                  <a:schemeClr val="tx2"/>
                </a:solidFill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</a:rPr>
              <a:t>биз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одамни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тўғри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танлов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қилишга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ундаймиз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биз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муайян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бир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танловга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дуч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к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лганимизда</a:t>
            </a:r>
            <a:r>
              <a:rPr lang="tr-TR" altLang="en-US" b="0" dirty="0">
                <a:solidFill>
                  <a:schemeClr val="tx2"/>
                </a:solidFill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</a:rPr>
              <a:t>одамлар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одатий </a:t>
            </a:r>
            <a:r>
              <a:rPr lang="ru-RU" altLang="en-US" b="0" dirty="0" err="1">
                <a:solidFill>
                  <a:schemeClr val="tx2"/>
                </a:solidFill>
              </a:rPr>
              <a:t>вариантни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танлаш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э</a:t>
            </a:r>
            <a:r>
              <a:rPr lang="ru-RU" altLang="en-US" b="0" dirty="0" err="1">
                <a:solidFill>
                  <a:schemeClr val="tx2"/>
                </a:solidFill>
              </a:rPr>
              <a:t>ҳтимоли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кўпроқ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д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>
                <a:solidFill>
                  <a:schemeClr val="tx2"/>
                </a:solidFill>
              </a:rPr>
              <a:t>б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та</a:t>
            </a:r>
            <a:r>
              <a:rPr lang="tr-TR" altLang="en-US" b="0" dirty="0">
                <a:solidFill>
                  <a:schemeClr val="tx2"/>
                </a:solidFill>
              </a:rPr>
              <a:t>x</a:t>
            </a:r>
            <a:r>
              <a:rPr lang="ru-RU" altLang="en-US" b="0" dirty="0">
                <a:solidFill>
                  <a:schemeClr val="tx2"/>
                </a:solidFill>
              </a:rPr>
              <a:t>мин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қиламиз</a:t>
            </a:r>
            <a:r>
              <a:rPr lang="tr-TR" altLang="en-US" b="0" dirty="0">
                <a:solidFill>
                  <a:schemeClr val="tx2"/>
                </a:solidFill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</a:rPr>
              <a:t>шунинг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учун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қарор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қабул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қилиш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вақтида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оддий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муқобил вариантларни </a:t>
            </a:r>
            <a:r>
              <a:rPr lang="ru-RU" altLang="en-US" b="0" dirty="0" err="1">
                <a:solidFill>
                  <a:schemeClr val="tx2"/>
                </a:solidFill>
              </a:rPr>
              <a:t>тақдим</a:t>
            </a:r>
            <a:r>
              <a:rPr lang="ru-RU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этиш</a:t>
            </a:r>
            <a:r>
              <a:rPr lang="tr-TR" altLang="en-US" b="0" dirty="0">
                <a:solidFill>
                  <a:schemeClr val="tx2"/>
                </a:solidFill>
              </a:rPr>
              <a:t> x</a:t>
            </a:r>
            <a:r>
              <a:rPr lang="uz-Cyrl-UZ" altLang="en-US" b="0" dirty="0">
                <a:solidFill>
                  <a:schemeClr val="tx2"/>
                </a:solidFill>
              </a:rPr>
              <a:t>улқ</a:t>
            </a:r>
            <a:r>
              <a:rPr lang="tr-TR" altLang="en-US" b="0" dirty="0">
                <a:solidFill>
                  <a:schemeClr val="tx2"/>
                </a:solidFill>
              </a:rPr>
              <a:t>-</a:t>
            </a:r>
            <a:r>
              <a:rPr lang="uz-Cyrl-UZ" altLang="en-US" b="0" dirty="0">
                <a:solidFill>
                  <a:schemeClr val="tx2"/>
                </a:solidFill>
              </a:rPr>
              <a:t>атворни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мажбурловсиз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ўзгартириши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мумкин</a:t>
            </a:r>
            <a:r>
              <a:rPr lang="tr-TR" altLang="en-US" b="0" dirty="0">
                <a:solidFill>
                  <a:schemeClr val="tx2"/>
                </a:solidFill>
              </a:rPr>
              <a:t>. </a:t>
            </a:r>
            <a:endParaRPr lang="en-US" altLang="en-US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ru-RU" altLang="en-US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қарши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курашиш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доирасида </a:t>
            </a:r>
            <a:r>
              <a:rPr lang="ru-RU" altLang="en-US" b="0" dirty="0" err="1">
                <a:solidFill>
                  <a:schemeClr val="tx2"/>
                </a:solidFill>
              </a:rPr>
              <a:t>одамларни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тўғри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танлов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қилишга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ундаш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тушунчаси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бироз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узоқроқни</a:t>
            </a:r>
            <a:r>
              <a:rPr lang="ru-RU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кўзлайди</a:t>
            </a:r>
            <a:r>
              <a:rPr lang="ru-RU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одамларга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имкониятларни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к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нгайтириш</a:t>
            </a:r>
            <a:r>
              <a:rPr lang="tr-TR" altLang="en-US" b="0" dirty="0">
                <a:solidFill>
                  <a:schemeClr val="tx2"/>
                </a:solidFill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</a:rPr>
              <a:t>уларга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ўз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ҳуқуқларини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тушуниш</a:t>
            </a:r>
            <a:r>
              <a:rPr lang="ru-RU" altLang="en-US" b="0" dirty="0">
                <a:solidFill>
                  <a:schemeClr val="tx2"/>
                </a:solidFill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</a:rPr>
              <a:t>ўз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тушунчаларини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ҳимоя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қилиш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коррупцияни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тў</a:t>
            </a:r>
            <a:r>
              <a:rPr lang="tr-TR" altLang="en-US" b="0" dirty="0">
                <a:solidFill>
                  <a:schemeClr val="tx2"/>
                </a:solidFill>
              </a:rPr>
              <a:t>x</a:t>
            </a:r>
            <a:r>
              <a:rPr lang="ru-RU" altLang="en-US" b="0" dirty="0" err="1">
                <a:solidFill>
                  <a:schemeClr val="tx2"/>
                </a:solidFill>
              </a:rPr>
              <a:t>татиш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учун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“</a:t>
            </a:r>
            <a:r>
              <a:rPr lang="ru-RU" altLang="en-US" b="0" dirty="0" err="1">
                <a:solidFill>
                  <a:schemeClr val="tx2"/>
                </a:solidFill>
              </a:rPr>
              <a:t>жисмоний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макон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сунъий </a:t>
            </a:r>
            <a:r>
              <a:rPr lang="ru-RU" altLang="en-US" b="0" dirty="0" err="1">
                <a:solidFill>
                  <a:schemeClr val="tx2"/>
                </a:solidFill>
              </a:rPr>
              <a:t>муҳитлардан</a:t>
            </a:r>
            <a:r>
              <a:rPr lang="en-US" altLang="en-US" b="0" dirty="0">
                <a:solidFill>
                  <a:schemeClr val="tx2"/>
                </a:solidFill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</a:rPr>
              <a:t>масалан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плакатлар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билбордлардан</a:t>
            </a:r>
            <a:r>
              <a:rPr lang="ru-RU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ториб</a:t>
            </a:r>
            <a:r>
              <a:rPr lang="ru-RU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қайта</a:t>
            </a:r>
            <a:r>
              <a:rPr lang="ru-RU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алоқа</a:t>
            </a:r>
            <a:r>
              <a:rPr lang="ru-RU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инт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рф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йслари</a:t>
            </a:r>
            <a:r>
              <a:rPr lang="tr-TR" altLang="en-US" b="0" dirty="0">
                <a:solidFill>
                  <a:schemeClr val="tx2"/>
                </a:solidFill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</a:rPr>
              <a:t>шаҳар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э</a:t>
            </a:r>
            <a:r>
              <a:rPr lang="ru-RU" altLang="en-US" b="0" dirty="0" err="1">
                <a:solidFill>
                  <a:schemeClr val="tx2"/>
                </a:solidFill>
              </a:rPr>
              <a:t>кранлари</a:t>
            </a:r>
            <a:r>
              <a:rPr lang="ru-RU" altLang="en-US" b="0" dirty="0">
                <a:solidFill>
                  <a:schemeClr val="tx2"/>
                </a:solidFill>
              </a:rPr>
              <a:t>, ар</a:t>
            </a:r>
            <a:r>
              <a:rPr lang="tr-TR" altLang="en-US" b="0" dirty="0">
                <a:solidFill>
                  <a:schemeClr val="tx2"/>
                </a:solidFill>
              </a:rPr>
              <a:t>x</a:t>
            </a:r>
            <a:r>
              <a:rPr lang="ru-RU" altLang="en-US" b="0" dirty="0" err="1">
                <a:solidFill>
                  <a:schemeClr val="tx2"/>
                </a:solidFill>
              </a:rPr>
              <a:t>ит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ктура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ечимлари</a:t>
            </a:r>
            <a:r>
              <a:rPr lang="ru-RU" altLang="en-US" b="0" dirty="0">
                <a:solidFill>
                  <a:schemeClr val="tx2"/>
                </a:solidFill>
              </a:rPr>
              <a:t>даги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ғоялар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далиллардан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фойдаланиш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тушунилади</a:t>
            </a:r>
            <a:r>
              <a:rPr lang="uz-Cyrl-UZ" altLang="en-US" b="0" dirty="0">
                <a:solidFill>
                  <a:schemeClr val="tx2"/>
                </a:solidFill>
              </a:rPr>
              <a:t>”</a:t>
            </a:r>
            <a:r>
              <a:rPr lang="tr-TR" altLang="en-US" b="0" dirty="0">
                <a:solidFill>
                  <a:schemeClr val="tx2"/>
                </a:solidFill>
              </a:rPr>
              <a:t>* </a:t>
            </a:r>
            <a:r>
              <a:rPr lang="ru-RU" altLang="en-US" b="0" dirty="0" err="1">
                <a:solidFill>
                  <a:schemeClr val="tx2"/>
                </a:solidFill>
              </a:rPr>
              <a:t>Масалан</a:t>
            </a:r>
            <a:r>
              <a:rPr lang="tr-TR" altLang="en-US" b="0" dirty="0">
                <a:solidFill>
                  <a:schemeClr val="tx2"/>
                </a:solidFill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</a:rPr>
              <a:t>давлат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муассасаларидаги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шаффоф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идоралар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бошқалар</a:t>
            </a:r>
            <a:r>
              <a:rPr lang="tr-TR" altLang="en-US" b="0" dirty="0">
                <a:solidFill>
                  <a:schemeClr val="tx2"/>
                </a:solidFill>
              </a:rPr>
              <a:t>.</a:t>
            </a:r>
            <a:endParaRPr lang="ru-RU" altLang="en-US" b="0" dirty="0">
              <a:solidFill>
                <a:schemeClr val="tx2"/>
              </a:solidFill>
            </a:endParaRPr>
          </a:p>
        </p:txBody>
      </p:sp>
      <p:sp>
        <p:nvSpPr>
          <p:cNvPr id="65543" name="TextBox 6">
            <a:extLst>
              <a:ext uri="{FF2B5EF4-FFF2-40B4-BE49-F238E27FC236}">
                <a16:creationId xmlns:a16="http://schemas.microsoft.com/office/drawing/2014/main" id="{2E2944DA-B4C4-4881-B662-93F508C3B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5832475"/>
            <a:ext cx="51276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ru-RU" altLang="en-US" sz="1100" b="0" i="1" dirty="0" err="1">
                <a:solidFill>
                  <a:srgbClr val="004BD2"/>
                </a:solidFill>
              </a:rPr>
              <a:t>Манба</a:t>
            </a:r>
            <a:r>
              <a:rPr lang="tr-TR" altLang="en-US" sz="1100" b="0" i="1" dirty="0">
                <a:solidFill>
                  <a:srgbClr val="004BD2"/>
                </a:solidFill>
              </a:rPr>
              <a:t>: </a:t>
            </a:r>
            <a:r>
              <a:rPr lang="en-US" sz="1100" b="0" i="1" dirty="0">
                <a:solidFill>
                  <a:srgbClr val="004BD2"/>
                </a:solidFill>
              </a:rPr>
              <a:t>Dieter </a:t>
            </a:r>
            <a:r>
              <a:rPr lang="en-US" sz="1100" b="0" i="1" dirty="0" err="1">
                <a:solidFill>
                  <a:srgbClr val="004BD2"/>
                </a:solidFill>
              </a:rPr>
              <a:t>Zinnbauer</a:t>
            </a:r>
            <a:r>
              <a:rPr lang="en-US" sz="1100" b="0" i="1" dirty="0">
                <a:solidFill>
                  <a:srgbClr val="004BD2"/>
                </a:solidFill>
              </a:rPr>
              <a:t>, 'Ambient Accountability' -Fighting Corruption When and Where it Happens, Copenhagen Business School, 2012</a:t>
            </a:r>
            <a:endParaRPr lang="en-US" altLang="en-US" sz="1100" b="0" i="1" dirty="0">
              <a:solidFill>
                <a:srgbClr val="004BD2"/>
              </a:solidFill>
            </a:endParaRPr>
          </a:p>
        </p:txBody>
      </p:sp>
      <p:pic>
        <p:nvPicPr>
          <p:cNvPr id="65544" name="Picture 7">
            <a:extLst>
              <a:ext uri="{FF2B5EF4-FFF2-40B4-BE49-F238E27FC236}">
                <a16:creationId xmlns:a16="http://schemas.microsoft.com/office/drawing/2014/main" id="{DE5D3225-59C7-468C-B01A-12A92EFAB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8" r="15135" b="3441"/>
          <a:stretch>
            <a:fillRect/>
          </a:stretch>
        </p:blipFill>
        <p:spPr bwMode="auto">
          <a:xfrm>
            <a:off x="6527800" y="2163763"/>
            <a:ext cx="5221288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2">
            <a:extLst>
              <a:ext uri="{FF2B5EF4-FFF2-40B4-BE49-F238E27FC236}">
                <a16:creationId xmlns:a16="http://schemas.microsoft.com/office/drawing/2014/main" id="{D2AFAFC1-C218-40AA-AF4B-563F5E55C2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50" y="438150"/>
            <a:ext cx="5918200" cy="1522413"/>
          </a:xfrm>
        </p:spPr>
        <p:txBody>
          <a:bodyPr/>
          <a:lstStyle/>
          <a:p>
            <a:pPr eaLnBrk="1" hangingPunct="1"/>
            <a:r>
              <a:rPr lang="ru-RU" altLang="en-US"/>
              <a:t>С</a:t>
            </a:r>
            <a:r>
              <a:rPr lang="en-US" altLang="en-US"/>
              <a:t>e</a:t>
            </a:r>
            <a:r>
              <a:rPr lang="ru-RU" altLang="en-US"/>
              <a:t>минар</a:t>
            </a:r>
            <a:endParaRPr lang="en-US" altLang="en-US"/>
          </a:p>
        </p:txBody>
      </p:sp>
      <p:sp>
        <p:nvSpPr>
          <p:cNvPr id="67587" name="Title 1">
            <a:extLst>
              <a:ext uri="{FF2B5EF4-FFF2-40B4-BE49-F238E27FC236}">
                <a16:creationId xmlns:a16="http://schemas.microsoft.com/office/drawing/2014/main" id="{410C39A4-B916-485F-86E1-9ABBD394863F}"/>
              </a:ext>
            </a:extLst>
          </p:cNvPr>
          <p:cNvSpPr txBox="1">
            <a:spLocks/>
          </p:cNvSpPr>
          <p:nvPr/>
        </p:nvSpPr>
        <p:spPr bwMode="auto">
          <a:xfrm>
            <a:off x="350838" y="5224463"/>
            <a:ext cx="20193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9600">
                <a:solidFill>
                  <a:srgbClr val="1BD7D3"/>
                </a:solidFill>
                <a:latin typeface="Arial Black" panose="020B0A04020102020204" pitchFamily="34" charset="0"/>
              </a:rPr>
              <a:t>6.</a:t>
            </a:r>
            <a:endParaRPr lang="en-US" altLang="en-US" sz="960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>
            <a:extLst>
              <a:ext uri="{FF2B5EF4-FFF2-40B4-BE49-F238E27FC236}">
                <a16:creationId xmlns:a16="http://schemas.microsoft.com/office/drawing/2014/main" id="{5192BF68-9793-495D-93FB-E21FEC5B1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en-US" altLang="en-US"/>
              <a:t>1 – </a:t>
            </a:r>
            <a:r>
              <a:rPr lang="ru-RU" altLang="en-US"/>
              <a:t>Вазифа</a:t>
            </a:r>
            <a:r>
              <a:rPr lang="en-US" altLang="en-US"/>
              <a:t>.</a:t>
            </a:r>
          </a:p>
        </p:txBody>
      </p:sp>
      <p:sp>
        <p:nvSpPr>
          <p:cNvPr id="68611" name="object 12">
            <a:extLst>
              <a:ext uri="{FF2B5EF4-FFF2-40B4-BE49-F238E27FC236}">
                <a16:creationId xmlns:a16="http://schemas.microsoft.com/office/drawing/2014/main" id="{B71A6C27-7321-4AD8-A8A0-0D081EE49AE9}"/>
              </a:ext>
            </a:extLst>
          </p:cNvPr>
          <p:cNvSpPr>
            <a:spLocks/>
          </p:cNvSpPr>
          <p:nvPr/>
        </p:nvSpPr>
        <p:spPr bwMode="auto">
          <a:xfrm>
            <a:off x="428625" y="128270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8612" name="Rectangle 34">
            <a:extLst>
              <a:ext uri="{FF2B5EF4-FFF2-40B4-BE49-F238E27FC236}">
                <a16:creationId xmlns:a16="http://schemas.microsoft.com/office/drawing/2014/main" id="{7BE51690-8C9E-4E47-9D04-523362388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0" y="1425575"/>
            <a:ext cx="10279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000">
                <a:solidFill>
                  <a:srgbClr val="49A9F6"/>
                </a:solidFill>
              </a:rPr>
              <a:t>Даромадлар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д</a:t>
            </a:r>
            <a:r>
              <a:rPr lang="tr-TR" altLang="en-US" sz="2000">
                <a:solidFill>
                  <a:srgbClr val="49A9F6"/>
                </a:solidFill>
              </a:rPr>
              <a:t>e</a:t>
            </a:r>
            <a:r>
              <a:rPr lang="ru-RU" altLang="en-US" sz="2000">
                <a:solidFill>
                  <a:srgbClr val="49A9F6"/>
                </a:solidFill>
              </a:rPr>
              <a:t>кларацияси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en-US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ва</a:t>
            </a:r>
            <a:r>
              <a:rPr lang="en-US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манфаатлар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тўқнашуви</a:t>
            </a:r>
            <a:r>
              <a:rPr lang="en-US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шаклини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ишлаб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чиқиш</a:t>
            </a:r>
            <a:r>
              <a:rPr lang="en-US" altLang="en-US" sz="2000">
                <a:solidFill>
                  <a:srgbClr val="49A9F6"/>
                </a:solidFill>
              </a:rPr>
              <a:t>.</a:t>
            </a:r>
            <a:endParaRPr lang="ru-RU" altLang="en-US" sz="2000">
              <a:solidFill>
                <a:srgbClr val="49A9F6"/>
              </a:solidFill>
            </a:endParaRPr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id="{643EE448-1F4C-4AE8-9A8A-4A62F03A9710}"/>
              </a:ext>
            </a:extLst>
          </p:cNvPr>
          <p:cNvGrpSpPr/>
          <p:nvPr/>
        </p:nvGrpSpPr>
        <p:grpSpPr>
          <a:xfrm>
            <a:off x="758569" y="1332585"/>
            <a:ext cx="590812" cy="586056"/>
            <a:chOff x="2906014" y="2035969"/>
            <a:chExt cx="508826" cy="504730"/>
          </a:xfrm>
          <a:solidFill>
            <a:schemeClr val="accent1">
              <a:lumMod val="25000"/>
            </a:schemeClr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674897F-4924-4B69-A29F-B206340A4EB2}"/>
                </a:ext>
              </a:extLst>
            </p:cNvPr>
            <p:cNvSpPr/>
            <p:nvPr/>
          </p:nvSpPr>
          <p:spPr>
            <a:xfrm>
              <a:off x="2906014" y="2169224"/>
              <a:ext cx="371475" cy="371475"/>
            </a:xfrm>
            <a:custGeom>
              <a:avLst/>
              <a:gdLst>
                <a:gd name="connsiteX0" fmla="*/ 188024 w 371475"/>
                <a:gd name="connsiteY0" fmla="*/ 121539 h 371475"/>
                <a:gd name="connsiteX1" fmla="*/ 121349 w 371475"/>
                <a:gd name="connsiteY1" fmla="*/ 188214 h 371475"/>
                <a:gd name="connsiteX2" fmla="*/ 188024 w 371475"/>
                <a:gd name="connsiteY2" fmla="*/ 254889 h 371475"/>
                <a:gd name="connsiteX3" fmla="*/ 254699 w 371475"/>
                <a:gd name="connsiteY3" fmla="*/ 188214 h 371475"/>
                <a:gd name="connsiteX4" fmla="*/ 188024 w 371475"/>
                <a:gd name="connsiteY4" fmla="*/ 121539 h 371475"/>
                <a:gd name="connsiteX5" fmla="*/ 188024 w 371475"/>
                <a:gd name="connsiteY5" fmla="*/ 235839 h 371475"/>
                <a:gd name="connsiteX6" fmla="*/ 140399 w 371475"/>
                <a:gd name="connsiteY6" fmla="*/ 188214 h 371475"/>
                <a:gd name="connsiteX7" fmla="*/ 188024 w 371475"/>
                <a:gd name="connsiteY7" fmla="*/ 140589 h 371475"/>
                <a:gd name="connsiteX8" fmla="*/ 235649 w 371475"/>
                <a:gd name="connsiteY8" fmla="*/ 188214 h 371475"/>
                <a:gd name="connsiteX9" fmla="*/ 188024 w 371475"/>
                <a:gd name="connsiteY9" fmla="*/ 235839 h 371475"/>
                <a:gd name="connsiteX10" fmla="*/ 350996 w 371475"/>
                <a:gd name="connsiteY10" fmla="*/ 151257 h 371475"/>
                <a:gd name="connsiteX11" fmla="*/ 330041 w 371475"/>
                <a:gd name="connsiteY11" fmla="*/ 151257 h 371475"/>
                <a:gd name="connsiteX12" fmla="*/ 314516 w 371475"/>
                <a:gd name="connsiteY12" fmla="*/ 114014 h 371475"/>
                <a:gd name="connsiteX13" fmla="*/ 327755 w 371475"/>
                <a:gd name="connsiteY13" fmla="*/ 100679 h 371475"/>
                <a:gd name="connsiteX14" fmla="*/ 334423 w 371475"/>
                <a:gd name="connsiteY14" fmla="*/ 87344 h 371475"/>
                <a:gd name="connsiteX15" fmla="*/ 329375 w 371475"/>
                <a:gd name="connsiteY15" fmla="*/ 73628 h 371475"/>
                <a:gd name="connsiteX16" fmla="*/ 302609 w 371475"/>
                <a:gd name="connsiteY16" fmla="*/ 46863 h 371475"/>
                <a:gd name="connsiteX17" fmla="*/ 277082 w 371475"/>
                <a:gd name="connsiteY17" fmla="*/ 46863 h 371475"/>
                <a:gd name="connsiteX18" fmla="*/ 262223 w 371475"/>
                <a:gd name="connsiteY18" fmla="*/ 61722 h 371475"/>
                <a:gd name="connsiteX19" fmla="*/ 224981 w 371475"/>
                <a:gd name="connsiteY19" fmla="*/ 46196 h 371475"/>
                <a:gd name="connsiteX20" fmla="*/ 224981 w 371475"/>
                <a:gd name="connsiteY20" fmla="*/ 27432 h 371475"/>
                <a:gd name="connsiteX21" fmla="*/ 206978 w 371475"/>
                <a:gd name="connsiteY21" fmla="*/ 7144 h 371475"/>
                <a:gd name="connsiteX22" fmla="*/ 169164 w 371475"/>
                <a:gd name="connsiteY22" fmla="*/ 7144 h 371475"/>
                <a:gd name="connsiteX23" fmla="*/ 151162 w 371475"/>
                <a:gd name="connsiteY23" fmla="*/ 25146 h 371475"/>
                <a:gd name="connsiteX24" fmla="*/ 151162 w 371475"/>
                <a:gd name="connsiteY24" fmla="*/ 46101 h 371475"/>
                <a:gd name="connsiteX25" fmla="*/ 113919 w 371475"/>
                <a:gd name="connsiteY25" fmla="*/ 61531 h 371475"/>
                <a:gd name="connsiteX26" fmla="*/ 100679 w 371475"/>
                <a:gd name="connsiteY26" fmla="*/ 48292 h 371475"/>
                <a:gd name="connsiteX27" fmla="*/ 87344 w 371475"/>
                <a:gd name="connsiteY27" fmla="*/ 41624 h 371475"/>
                <a:gd name="connsiteX28" fmla="*/ 73628 w 371475"/>
                <a:gd name="connsiteY28" fmla="*/ 46672 h 371475"/>
                <a:gd name="connsiteX29" fmla="*/ 46863 w 371475"/>
                <a:gd name="connsiteY29" fmla="*/ 73438 h 371475"/>
                <a:gd name="connsiteX30" fmla="*/ 41624 w 371475"/>
                <a:gd name="connsiteY30" fmla="*/ 86201 h 371475"/>
                <a:gd name="connsiteX31" fmla="*/ 46863 w 371475"/>
                <a:gd name="connsiteY31" fmla="*/ 98965 h 371475"/>
                <a:gd name="connsiteX32" fmla="*/ 61722 w 371475"/>
                <a:gd name="connsiteY32" fmla="*/ 113824 h 371475"/>
                <a:gd name="connsiteX33" fmla="*/ 46196 w 371475"/>
                <a:gd name="connsiteY33" fmla="*/ 151067 h 371475"/>
                <a:gd name="connsiteX34" fmla="*/ 27432 w 371475"/>
                <a:gd name="connsiteY34" fmla="*/ 151067 h 371475"/>
                <a:gd name="connsiteX35" fmla="*/ 7144 w 371475"/>
                <a:gd name="connsiteY35" fmla="*/ 169069 h 371475"/>
                <a:gd name="connsiteX36" fmla="*/ 7144 w 371475"/>
                <a:gd name="connsiteY36" fmla="*/ 206883 h 371475"/>
                <a:gd name="connsiteX37" fmla="*/ 27432 w 371475"/>
                <a:gd name="connsiteY37" fmla="*/ 224885 h 371475"/>
                <a:gd name="connsiteX38" fmla="*/ 46196 w 371475"/>
                <a:gd name="connsiteY38" fmla="*/ 224885 h 371475"/>
                <a:gd name="connsiteX39" fmla="*/ 61722 w 371475"/>
                <a:gd name="connsiteY39" fmla="*/ 262128 h 371475"/>
                <a:gd name="connsiteX40" fmla="*/ 46863 w 371475"/>
                <a:gd name="connsiteY40" fmla="*/ 276987 h 371475"/>
                <a:gd name="connsiteX41" fmla="*/ 41624 w 371475"/>
                <a:gd name="connsiteY41" fmla="*/ 289750 h 371475"/>
                <a:gd name="connsiteX42" fmla="*/ 46863 w 371475"/>
                <a:gd name="connsiteY42" fmla="*/ 302514 h 371475"/>
                <a:gd name="connsiteX43" fmla="*/ 73628 w 371475"/>
                <a:gd name="connsiteY43" fmla="*/ 329279 h 371475"/>
                <a:gd name="connsiteX44" fmla="*/ 87344 w 371475"/>
                <a:gd name="connsiteY44" fmla="*/ 334327 h 371475"/>
                <a:gd name="connsiteX45" fmla="*/ 100679 w 371475"/>
                <a:gd name="connsiteY45" fmla="*/ 327660 h 371475"/>
                <a:gd name="connsiteX46" fmla="*/ 114014 w 371475"/>
                <a:gd name="connsiteY46" fmla="*/ 314420 h 371475"/>
                <a:gd name="connsiteX47" fmla="*/ 151257 w 371475"/>
                <a:gd name="connsiteY47" fmla="*/ 329851 h 371475"/>
                <a:gd name="connsiteX48" fmla="*/ 151257 w 371475"/>
                <a:gd name="connsiteY48" fmla="*/ 350806 h 371475"/>
                <a:gd name="connsiteX49" fmla="*/ 169259 w 371475"/>
                <a:gd name="connsiteY49" fmla="*/ 368808 h 371475"/>
                <a:gd name="connsiteX50" fmla="*/ 207074 w 371475"/>
                <a:gd name="connsiteY50" fmla="*/ 368808 h 371475"/>
                <a:gd name="connsiteX51" fmla="*/ 225076 w 371475"/>
                <a:gd name="connsiteY51" fmla="*/ 348520 h 371475"/>
                <a:gd name="connsiteX52" fmla="*/ 225076 w 371475"/>
                <a:gd name="connsiteY52" fmla="*/ 329755 h 371475"/>
                <a:gd name="connsiteX53" fmla="*/ 262318 w 371475"/>
                <a:gd name="connsiteY53" fmla="*/ 314230 h 371475"/>
                <a:gd name="connsiteX54" fmla="*/ 277177 w 371475"/>
                <a:gd name="connsiteY54" fmla="*/ 329089 h 371475"/>
                <a:gd name="connsiteX55" fmla="*/ 302705 w 371475"/>
                <a:gd name="connsiteY55" fmla="*/ 329089 h 371475"/>
                <a:gd name="connsiteX56" fmla="*/ 329470 w 371475"/>
                <a:gd name="connsiteY56" fmla="*/ 302323 h 371475"/>
                <a:gd name="connsiteX57" fmla="*/ 334518 w 371475"/>
                <a:gd name="connsiteY57" fmla="*/ 288607 h 371475"/>
                <a:gd name="connsiteX58" fmla="*/ 327850 w 371475"/>
                <a:gd name="connsiteY58" fmla="*/ 275272 h 371475"/>
                <a:gd name="connsiteX59" fmla="*/ 314516 w 371475"/>
                <a:gd name="connsiteY59" fmla="*/ 261938 h 371475"/>
                <a:gd name="connsiteX60" fmla="*/ 330041 w 371475"/>
                <a:gd name="connsiteY60" fmla="*/ 224695 h 371475"/>
                <a:gd name="connsiteX61" fmla="*/ 350996 w 371475"/>
                <a:gd name="connsiteY61" fmla="*/ 224695 h 371475"/>
                <a:gd name="connsiteX62" fmla="*/ 368999 w 371475"/>
                <a:gd name="connsiteY62" fmla="*/ 206692 h 371475"/>
                <a:gd name="connsiteX63" fmla="*/ 368999 w 371475"/>
                <a:gd name="connsiteY63" fmla="*/ 168878 h 371475"/>
                <a:gd name="connsiteX64" fmla="*/ 350996 w 371475"/>
                <a:gd name="connsiteY64" fmla="*/ 150876 h 371475"/>
                <a:gd name="connsiteX65" fmla="*/ 349949 w 371475"/>
                <a:gd name="connsiteY65" fmla="*/ 206121 h 371475"/>
                <a:gd name="connsiteX66" fmla="*/ 329184 w 371475"/>
                <a:gd name="connsiteY66" fmla="*/ 206121 h 371475"/>
                <a:gd name="connsiteX67" fmla="*/ 311658 w 371475"/>
                <a:gd name="connsiteY67" fmla="*/ 219837 h 371475"/>
                <a:gd name="connsiteX68" fmla="*/ 297751 w 371475"/>
                <a:gd name="connsiteY68" fmla="*/ 253175 h 371475"/>
                <a:gd name="connsiteX69" fmla="*/ 300418 w 371475"/>
                <a:gd name="connsiteY69" fmla="*/ 275272 h 371475"/>
                <a:gd name="connsiteX70" fmla="*/ 314325 w 371475"/>
                <a:gd name="connsiteY70" fmla="*/ 289179 h 371475"/>
                <a:gd name="connsiteX71" fmla="*/ 315087 w 371475"/>
                <a:gd name="connsiteY71" fmla="*/ 290131 h 371475"/>
                <a:gd name="connsiteX72" fmla="*/ 289846 w 371475"/>
                <a:gd name="connsiteY72" fmla="*/ 315373 h 371475"/>
                <a:gd name="connsiteX73" fmla="*/ 275177 w 371475"/>
                <a:gd name="connsiteY73" fmla="*/ 300704 h 371475"/>
                <a:gd name="connsiteX74" fmla="*/ 253079 w 371475"/>
                <a:gd name="connsiteY74" fmla="*/ 298037 h 371475"/>
                <a:gd name="connsiteX75" fmla="*/ 219742 w 371475"/>
                <a:gd name="connsiteY75" fmla="*/ 311944 h 371475"/>
                <a:gd name="connsiteX76" fmla="*/ 206026 w 371475"/>
                <a:gd name="connsiteY76" fmla="*/ 329375 h 371475"/>
                <a:gd name="connsiteX77" fmla="*/ 206026 w 371475"/>
                <a:gd name="connsiteY77" fmla="*/ 348996 h 371475"/>
                <a:gd name="connsiteX78" fmla="*/ 206026 w 371475"/>
                <a:gd name="connsiteY78" fmla="*/ 350234 h 371475"/>
                <a:gd name="connsiteX79" fmla="*/ 170307 w 371475"/>
                <a:gd name="connsiteY79" fmla="*/ 350234 h 371475"/>
                <a:gd name="connsiteX80" fmla="*/ 170307 w 371475"/>
                <a:gd name="connsiteY80" fmla="*/ 329470 h 371475"/>
                <a:gd name="connsiteX81" fmla="*/ 156591 w 371475"/>
                <a:gd name="connsiteY81" fmla="*/ 311944 h 371475"/>
                <a:gd name="connsiteX82" fmla="*/ 123254 w 371475"/>
                <a:gd name="connsiteY82" fmla="*/ 298132 h 371475"/>
                <a:gd name="connsiteX83" fmla="*/ 101156 w 371475"/>
                <a:gd name="connsiteY83" fmla="*/ 300704 h 371475"/>
                <a:gd name="connsiteX84" fmla="*/ 87249 w 371475"/>
                <a:gd name="connsiteY84" fmla="*/ 314611 h 371475"/>
                <a:gd name="connsiteX85" fmla="*/ 86297 w 371475"/>
                <a:gd name="connsiteY85" fmla="*/ 315373 h 371475"/>
                <a:gd name="connsiteX86" fmla="*/ 61055 w 371475"/>
                <a:gd name="connsiteY86" fmla="*/ 290131 h 371475"/>
                <a:gd name="connsiteX87" fmla="*/ 75819 w 371475"/>
                <a:gd name="connsiteY87" fmla="*/ 275463 h 371475"/>
                <a:gd name="connsiteX88" fmla="*/ 78486 w 371475"/>
                <a:gd name="connsiteY88" fmla="*/ 253365 h 371475"/>
                <a:gd name="connsiteX89" fmla="*/ 64580 w 371475"/>
                <a:gd name="connsiteY89" fmla="*/ 220027 h 371475"/>
                <a:gd name="connsiteX90" fmla="*/ 47149 w 371475"/>
                <a:gd name="connsiteY90" fmla="*/ 206311 h 371475"/>
                <a:gd name="connsiteX91" fmla="*/ 27527 w 371475"/>
                <a:gd name="connsiteY91" fmla="*/ 206311 h 371475"/>
                <a:gd name="connsiteX92" fmla="*/ 26289 w 371475"/>
                <a:gd name="connsiteY92" fmla="*/ 206311 h 371475"/>
                <a:gd name="connsiteX93" fmla="*/ 26289 w 371475"/>
                <a:gd name="connsiteY93" fmla="*/ 170688 h 371475"/>
                <a:gd name="connsiteX94" fmla="*/ 27527 w 371475"/>
                <a:gd name="connsiteY94" fmla="*/ 170688 h 371475"/>
                <a:gd name="connsiteX95" fmla="*/ 47149 w 371475"/>
                <a:gd name="connsiteY95" fmla="*/ 170688 h 371475"/>
                <a:gd name="connsiteX96" fmla="*/ 64580 w 371475"/>
                <a:gd name="connsiteY96" fmla="*/ 156972 h 371475"/>
                <a:gd name="connsiteX97" fmla="*/ 78486 w 371475"/>
                <a:gd name="connsiteY97" fmla="*/ 123634 h 371475"/>
                <a:gd name="connsiteX98" fmla="*/ 75819 w 371475"/>
                <a:gd name="connsiteY98" fmla="*/ 101536 h 371475"/>
                <a:gd name="connsiteX99" fmla="*/ 61150 w 371475"/>
                <a:gd name="connsiteY99" fmla="*/ 86868 h 371475"/>
                <a:gd name="connsiteX100" fmla="*/ 86392 w 371475"/>
                <a:gd name="connsiteY100" fmla="*/ 61627 h 371475"/>
                <a:gd name="connsiteX101" fmla="*/ 87344 w 371475"/>
                <a:gd name="connsiteY101" fmla="*/ 62389 h 371475"/>
                <a:gd name="connsiteX102" fmla="*/ 101251 w 371475"/>
                <a:gd name="connsiteY102" fmla="*/ 76295 h 371475"/>
                <a:gd name="connsiteX103" fmla="*/ 123349 w 371475"/>
                <a:gd name="connsiteY103" fmla="*/ 78867 h 371475"/>
                <a:gd name="connsiteX104" fmla="*/ 156686 w 371475"/>
                <a:gd name="connsiteY104" fmla="*/ 64960 h 371475"/>
                <a:gd name="connsiteX105" fmla="*/ 170402 w 371475"/>
                <a:gd name="connsiteY105" fmla="*/ 47434 h 371475"/>
                <a:gd name="connsiteX106" fmla="*/ 170402 w 371475"/>
                <a:gd name="connsiteY106" fmla="*/ 26670 h 371475"/>
                <a:gd name="connsiteX107" fmla="*/ 206121 w 371475"/>
                <a:gd name="connsiteY107" fmla="*/ 26670 h 371475"/>
                <a:gd name="connsiteX108" fmla="*/ 206121 w 371475"/>
                <a:gd name="connsiteY108" fmla="*/ 27908 h 371475"/>
                <a:gd name="connsiteX109" fmla="*/ 206121 w 371475"/>
                <a:gd name="connsiteY109" fmla="*/ 47530 h 371475"/>
                <a:gd name="connsiteX110" fmla="*/ 219837 w 371475"/>
                <a:gd name="connsiteY110" fmla="*/ 64960 h 371475"/>
                <a:gd name="connsiteX111" fmla="*/ 253175 w 371475"/>
                <a:gd name="connsiteY111" fmla="*/ 78867 h 371475"/>
                <a:gd name="connsiteX112" fmla="*/ 275273 w 371475"/>
                <a:gd name="connsiteY112" fmla="*/ 76200 h 371475"/>
                <a:gd name="connsiteX113" fmla="*/ 289941 w 371475"/>
                <a:gd name="connsiteY113" fmla="*/ 61531 h 371475"/>
                <a:gd name="connsiteX114" fmla="*/ 315182 w 371475"/>
                <a:gd name="connsiteY114" fmla="*/ 86773 h 371475"/>
                <a:gd name="connsiteX115" fmla="*/ 314420 w 371475"/>
                <a:gd name="connsiteY115" fmla="*/ 87725 h 371475"/>
                <a:gd name="connsiteX116" fmla="*/ 300514 w 371475"/>
                <a:gd name="connsiteY116" fmla="*/ 101632 h 371475"/>
                <a:gd name="connsiteX117" fmla="*/ 297847 w 371475"/>
                <a:gd name="connsiteY117" fmla="*/ 123730 h 371475"/>
                <a:gd name="connsiteX118" fmla="*/ 311753 w 371475"/>
                <a:gd name="connsiteY118" fmla="*/ 157067 h 371475"/>
                <a:gd name="connsiteX119" fmla="*/ 329279 w 371475"/>
                <a:gd name="connsiteY119" fmla="*/ 170783 h 371475"/>
                <a:gd name="connsiteX120" fmla="*/ 350044 w 371475"/>
                <a:gd name="connsiteY120" fmla="*/ 170783 h 371475"/>
                <a:gd name="connsiteX121" fmla="*/ 350044 w 371475"/>
                <a:gd name="connsiteY121" fmla="*/ 206597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371475" h="371475">
                  <a:moveTo>
                    <a:pt x="188024" y="121539"/>
                  </a:moveTo>
                  <a:cubicBezTo>
                    <a:pt x="151257" y="121539"/>
                    <a:pt x="121349" y="151447"/>
                    <a:pt x="121349" y="188214"/>
                  </a:cubicBezTo>
                  <a:cubicBezTo>
                    <a:pt x="121349" y="224980"/>
                    <a:pt x="151257" y="254889"/>
                    <a:pt x="188024" y="254889"/>
                  </a:cubicBezTo>
                  <a:cubicBezTo>
                    <a:pt x="224790" y="254889"/>
                    <a:pt x="254699" y="224980"/>
                    <a:pt x="254699" y="188214"/>
                  </a:cubicBezTo>
                  <a:cubicBezTo>
                    <a:pt x="254699" y="151447"/>
                    <a:pt x="224790" y="121539"/>
                    <a:pt x="188024" y="121539"/>
                  </a:cubicBezTo>
                  <a:close/>
                  <a:moveTo>
                    <a:pt x="188024" y="235839"/>
                  </a:moveTo>
                  <a:cubicBezTo>
                    <a:pt x="161734" y="235839"/>
                    <a:pt x="140399" y="214503"/>
                    <a:pt x="140399" y="188214"/>
                  </a:cubicBezTo>
                  <a:cubicBezTo>
                    <a:pt x="140399" y="161925"/>
                    <a:pt x="161734" y="140589"/>
                    <a:pt x="188024" y="140589"/>
                  </a:cubicBezTo>
                  <a:cubicBezTo>
                    <a:pt x="214313" y="140589"/>
                    <a:pt x="235649" y="161925"/>
                    <a:pt x="235649" y="188214"/>
                  </a:cubicBezTo>
                  <a:cubicBezTo>
                    <a:pt x="235649" y="214503"/>
                    <a:pt x="214313" y="235839"/>
                    <a:pt x="188024" y="235839"/>
                  </a:cubicBezTo>
                  <a:close/>
                  <a:moveTo>
                    <a:pt x="350996" y="151257"/>
                  </a:moveTo>
                  <a:lnTo>
                    <a:pt x="330041" y="151257"/>
                  </a:lnTo>
                  <a:cubicBezTo>
                    <a:pt x="326612" y="138208"/>
                    <a:pt x="321469" y="125730"/>
                    <a:pt x="314516" y="114014"/>
                  </a:cubicBezTo>
                  <a:lnTo>
                    <a:pt x="327755" y="100679"/>
                  </a:lnTo>
                  <a:cubicBezTo>
                    <a:pt x="331756" y="96774"/>
                    <a:pt x="334042" y="92107"/>
                    <a:pt x="334423" y="87344"/>
                  </a:cubicBezTo>
                  <a:cubicBezTo>
                    <a:pt x="334804" y="82201"/>
                    <a:pt x="333089" y="77343"/>
                    <a:pt x="329375" y="73628"/>
                  </a:cubicBezTo>
                  <a:lnTo>
                    <a:pt x="302609" y="46863"/>
                  </a:lnTo>
                  <a:cubicBezTo>
                    <a:pt x="295847" y="40100"/>
                    <a:pt x="283940" y="40100"/>
                    <a:pt x="277082" y="46863"/>
                  </a:cubicBezTo>
                  <a:lnTo>
                    <a:pt x="262223" y="61722"/>
                  </a:lnTo>
                  <a:cubicBezTo>
                    <a:pt x="250508" y="54864"/>
                    <a:pt x="238030" y="49625"/>
                    <a:pt x="224981" y="46196"/>
                  </a:cubicBezTo>
                  <a:lnTo>
                    <a:pt x="224981" y="27432"/>
                  </a:lnTo>
                  <a:cubicBezTo>
                    <a:pt x="224981" y="14097"/>
                    <a:pt x="215932" y="7144"/>
                    <a:pt x="206978" y="7144"/>
                  </a:cubicBezTo>
                  <a:lnTo>
                    <a:pt x="169164" y="7144"/>
                  </a:lnTo>
                  <a:cubicBezTo>
                    <a:pt x="159258" y="7144"/>
                    <a:pt x="151162" y="15240"/>
                    <a:pt x="151162" y="25146"/>
                  </a:cubicBezTo>
                  <a:lnTo>
                    <a:pt x="151162" y="46101"/>
                  </a:lnTo>
                  <a:cubicBezTo>
                    <a:pt x="138113" y="49530"/>
                    <a:pt x="125635" y="54673"/>
                    <a:pt x="113919" y="61531"/>
                  </a:cubicBezTo>
                  <a:lnTo>
                    <a:pt x="100679" y="48292"/>
                  </a:lnTo>
                  <a:cubicBezTo>
                    <a:pt x="96774" y="44291"/>
                    <a:pt x="92107" y="42005"/>
                    <a:pt x="87344" y="41624"/>
                  </a:cubicBezTo>
                  <a:cubicBezTo>
                    <a:pt x="82106" y="41243"/>
                    <a:pt x="77343" y="42958"/>
                    <a:pt x="73628" y="46672"/>
                  </a:cubicBezTo>
                  <a:lnTo>
                    <a:pt x="46863" y="73438"/>
                  </a:lnTo>
                  <a:cubicBezTo>
                    <a:pt x="43434" y="76867"/>
                    <a:pt x="41624" y="81343"/>
                    <a:pt x="41624" y="86201"/>
                  </a:cubicBezTo>
                  <a:cubicBezTo>
                    <a:pt x="41624" y="91059"/>
                    <a:pt x="43529" y="95536"/>
                    <a:pt x="46863" y="98965"/>
                  </a:cubicBezTo>
                  <a:lnTo>
                    <a:pt x="61722" y="113824"/>
                  </a:lnTo>
                  <a:cubicBezTo>
                    <a:pt x="54864" y="125539"/>
                    <a:pt x="49625" y="138113"/>
                    <a:pt x="46196" y="151067"/>
                  </a:cubicBezTo>
                  <a:lnTo>
                    <a:pt x="27432" y="151067"/>
                  </a:lnTo>
                  <a:cubicBezTo>
                    <a:pt x="14097" y="151067"/>
                    <a:pt x="7144" y="160115"/>
                    <a:pt x="7144" y="169069"/>
                  </a:cubicBezTo>
                  <a:lnTo>
                    <a:pt x="7144" y="206883"/>
                  </a:lnTo>
                  <a:cubicBezTo>
                    <a:pt x="7144" y="215836"/>
                    <a:pt x="14097" y="224885"/>
                    <a:pt x="27432" y="224885"/>
                  </a:cubicBezTo>
                  <a:lnTo>
                    <a:pt x="46196" y="224885"/>
                  </a:lnTo>
                  <a:cubicBezTo>
                    <a:pt x="49625" y="237934"/>
                    <a:pt x="54769" y="250507"/>
                    <a:pt x="61722" y="262128"/>
                  </a:cubicBezTo>
                  <a:lnTo>
                    <a:pt x="46863" y="276987"/>
                  </a:lnTo>
                  <a:cubicBezTo>
                    <a:pt x="43434" y="280416"/>
                    <a:pt x="41624" y="284893"/>
                    <a:pt x="41624" y="289750"/>
                  </a:cubicBezTo>
                  <a:cubicBezTo>
                    <a:pt x="41624" y="294608"/>
                    <a:pt x="43529" y="299085"/>
                    <a:pt x="46863" y="302514"/>
                  </a:cubicBezTo>
                  <a:lnTo>
                    <a:pt x="73628" y="329279"/>
                  </a:lnTo>
                  <a:cubicBezTo>
                    <a:pt x="77343" y="332994"/>
                    <a:pt x="82106" y="334709"/>
                    <a:pt x="87344" y="334327"/>
                  </a:cubicBezTo>
                  <a:cubicBezTo>
                    <a:pt x="92107" y="333946"/>
                    <a:pt x="96774" y="331660"/>
                    <a:pt x="100679" y="327660"/>
                  </a:cubicBezTo>
                  <a:lnTo>
                    <a:pt x="114014" y="314420"/>
                  </a:lnTo>
                  <a:cubicBezTo>
                    <a:pt x="125730" y="321278"/>
                    <a:pt x="138303" y="326517"/>
                    <a:pt x="151257" y="329851"/>
                  </a:cubicBezTo>
                  <a:lnTo>
                    <a:pt x="151257" y="350806"/>
                  </a:lnTo>
                  <a:cubicBezTo>
                    <a:pt x="151257" y="360712"/>
                    <a:pt x="159353" y="368808"/>
                    <a:pt x="169259" y="368808"/>
                  </a:cubicBezTo>
                  <a:lnTo>
                    <a:pt x="207074" y="368808"/>
                  </a:lnTo>
                  <a:cubicBezTo>
                    <a:pt x="216027" y="368808"/>
                    <a:pt x="225076" y="361855"/>
                    <a:pt x="225076" y="348520"/>
                  </a:cubicBezTo>
                  <a:lnTo>
                    <a:pt x="225076" y="329755"/>
                  </a:lnTo>
                  <a:cubicBezTo>
                    <a:pt x="238125" y="326326"/>
                    <a:pt x="250603" y="321183"/>
                    <a:pt x="262318" y="314230"/>
                  </a:cubicBezTo>
                  <a:lnTo>
                    <a:pt x="277177" y="329089"/>
                  </a:lnTo>
                  <a:cubicBezTo>
                    <a:pt x="283940" y="335851"/>
                    <a:pt x="295847" y="335851"/>
                    <a:pt x="302705" y="329089"/>
                  </a:cubicBezTo>
                  <a:lnTo>
                    <a:pt x="329470" y="302323"/>
                  </a:lnTo>
                  <a:cubicBezTo>
                    <a:pt x="333184" y="298609"/>
                    <a:pt x="334994" y="293751"/>
                    <a:pt x="334518" y="288607"/>
                  </a:cubicBezTo>
                  <a:cubicBezTo>
                    <a:pt x="334137" y="283845"/>
                    <a:pt x="331851" y="279178"/>
                    <a:pt x="327850" y="275272"/>
                  </a:cubicBezTo>
                  <a:lnTo>
                    <a:pt x="314516" y="261938"/>
                  </a:lnTo>
                  <a:cubicBezTo>
                    <a:pt x="321374" y="250222"/>
                    <a:pt x="326612" y="237744"/>
                    <a:pt x="330041" y="224695"/>
                  </a:cubicBezTo>
                  <a:lnTo>
                    <a:pt x="350996" y="224695"/>
                  </a:lnTo>
                  <a:cubicBezTo>
                    <a:pt x="360902" y="224695"/>
                    <a:pt x="368999" y="216598"/>
                    <a:pt x="368999" y="206692"/>
                  </a:cubicBezTo>
                  <a:lnTo>
                    <a:pt x="368999" y="168878"/>
                  </a:lnTo>
                  <a:cubicBezTo>
                    <a:pt x="368999" y="158972"/>
                    <a:pt x="360902" y="150876"/>
                    <a:pt x="350996" y="150876"/>
                  </a:cubicBezTo>
                  <a:close/>
                  <a:moveTo>
                    <a:pt x="349949" y="206121"/>
                  </a:moveTo>
                  <a:lnTo>
                    <a:pt x="329184" y="206121"/>
                  </a:lnTo>
                  <a:cubicBezTo>
                    <a:pt x="320992" y="206121"/>
                    <a:pt x="313754" y="211741"/>
                    <a:pt x="311658" y="219837"/>
                  </a:cubicBezTo>
                  <a:cubicBezTo>
                    <a:pt x="308705" y="231553"/>
                    <a:pt x="304038" y="242697"/>
                    <a:pt x="297751" y="253175"/>
                  </a:cubicBezTo>
                  <a:cubicBezTo>
                    <a:pt x="293465" y="260413"/>
                    <a:pt x="294608" y="269462"/>
                    <a:pt x="300418" y="275272"/>
                  </a:cubicBezTo>
                  <a:lnTo>
                    <a:pt x="314325" y="289179"/>
                  </a:lnTo>
                  <a:cubicBezTo>
                    <a:pt x="314325" y="289179"/>
                    <a:pt x="314897" y="289846"/>
                    <a:pt x="315087" y="290131"/>
                  </a:cubicBezTo>
                  <a:lnTo>
                    <a:pt x="289846" y="315373"/>
                  </a:lnTo>
                  <a:lnTo>
                    <a:pt x="275177" y="300704"/>
                  </a:lnTo>
                  <a:cubicBezTo>
                    <a:pt x="269367" y="294894"/>
                    <a:pt x="260318" y="293751"/>
                    <a:pt x="253079" y="298037"/>
                  </a:cubicBezTo>
                  <a:cubicBezTo>
                    <a:pt x="242602" y="304228"/>
                    <a:pt x="231362" y="308896"/>
                    <a:pt x="219742" y="311944"/>
                  </a:cubicBezTo>
                  <a:cubicBezTo>
                    <a:pt x="211646" y="314039"/>
                    <a:pt x="206026" y="321183"/>
                    <a:pt x="206026" y="329375"/>
                  </a:cubicBezTo>
                  <a:lnTo>
                    <a:pt x="206026" y="348996"/>
                  </a:lnTo>
                  <a:cubicBezTo>
                    <a:pt x="206026" y="349472"/>
                    <a:pt x="206026" y="349853"/>
                    <a:pt x="206026" y="350234"/>
                  </a:cubicBezTo>
                  <a:lnTo>
                    <a:pt x="170307" y="350234"/>
                  </a:lnTo>
                  <a:lnTo>
                    <a:pt x="170307" y="329470"/>
                  </a:lnTo>
                  <a:cubicBezTo>
                    <a:pt x="170307" y="321278"/>
                    <a:pt x="164687" y="314039"/>
                    <a:pt x="156591" y="311944"/>
                  </a:cubicBezTo>
                  <a:cubicBezTo>
                    <a:pt x="144971" y="308991"/>
                    <a:pt x="133731" y="304324"/>
                    <a:pt x="123254" y="298132"/>
                  </a:cubicBezTo>
                  <a:cubicBezTo>
                    <a:pt x="116015" y="293846"/>
                    <a:pt x="106966" y="294894"/>
                    <a:pt x="101156" y="300704"/>
                  </a:cubicBezTo>
                  <a:lnTo>
                    <a:pt x="87249" y="314611"/>
                  </a:lnTo>
                  <a:cubicBezTo>
                    <a:pt x="87249" y="314611"/>
                    <a:pt x="86582" y="315182"/>
                    <a:pt x="86297" y="315373"/>
                  </a:cubicBezTo>
                  <a:lnTo>
                    <a:pt x="61055" y="290131"/>
                  </a:lnTo>
                  <a:lnTo>
                    <a:pt x="75819" y="275463"/>
                  </a:lnTo>
                  <a:cubicBezTo>
                    <a:pt x="81629" y="269653"/>
                    <a:pt x="82677" y="260509"/>
                    <a:pt x="78486" y="253365"/>
                  </a:cubicBezTo>
                  <a:cubicBezTo>
                    <a:pt x="72295" y="242888"/>
                    <a:pt x="67627" y="231648"/>
                    <a:pt x="64580" y="220027"/>
                  </a:cubicBezTo>
                  <a:cubicBezTo>
                    <a:pt x="62484" y="211931"/>
                    <a:pt x="55340" y="206311"/>
                    <a:pt x="47149" y="206311"/>
                  </a:cubicBezTo>
                  <a:lnTo>
                    <a:pt x="27527" y="206311"/>
                  </a:lnTo>
                  <a:cubicBezTo>
                    <a:pt x="27051" y="206311"/>
                    <a:pt x="26670" y="206311"/>
                    <a:pt x="26289" y="206311"/>
                  </a:cubicBezTo>
                  <a:lnTo>
                    <a:pt x="26289" y="170688"/>
                  </a:lnTo>
                  <a:cubicBezTo>
                    <a:pt x="26289" y="170688"/>
                    <a:pt x="26956" y="170688"/>
                    <a:pt x="27527" y="170688"/>
                  </a:cubicBezTo>
                  <a:lnTo>
                    <a:pt x="47149" y="170688"/>
                  </a:lnTo>
                  <a:cubicBezTo>
                    <a:pt x="55340" y="170688"/>
                    <a:pt x="62484" y="165068"/>
                    <a:pt x="64580" y="156972"/>
                  </a:cubicBezTo>
                  <a:cubicBezTo>
                    <a:pt x="67532" y="145256"/>
                    <a:pt x="72200" y="134112"/>
                    <a:pt x="78486" y="123634"/>
                  </a:cubicBezTo>
                  <a:cubicBezTo>
                    <a:pt x="82772" y="116491"/>
                    <a:pt x="81629" y="107347"/>
                    <a:pt x="75819" y="101536"/>
                  </a:cubicBezTo>
                  <a:lnTo>
                    <a:pt x="61150" y="86868"/>
                  </a:lnTo>
                  <a:lnTo>
                    <a:pt x="86392" y="61627"/>
                  </a:lnTo>
                  <a:cubicBezTo>
                    <a:pt x="86392" y="61627"/>
                    <a:pt x="86963" y="62008"/>
                    <a:pt x="87344" y="62389"/>
                  </a:cubicBezTo>
                  <a:lnTo>
                    <a:pt x="101251" y="76295"/>
                  </a:lnTo>
                  <a:cubicBezTo>
                    <a:pt x="107061" y="82105"/>
                    <a:pt x="116110" y="83153"/>
                    <a:pt x="123349" y="78867"/>
                  </a:cubicBezTo>
                  <a:cubicBezTo>
                    <a:pt x="133826" y="72676"/>
                    <a:pt x="145066" y="68008"/>
                    <a:pt x="156686" y="64960"/>
                  </a:cubicBezTo>
                  <a:cubicBezTo>
                    <a:pt x="164783" y="62865"/>
                    <a:pt x="170402" y="55721"/>
                    <a:pt x="170402" y="47434"/>
                  </a:cubicBezTo>
                  <a:lnTo>
                    <a:pt x="170402" y="26670"/>
                  </a:lnTo>
                  <a:lnTo>
                    <a:pt x="206121" y="26670"/>
                  </a:lnTo>
                  <a:cubicBezTo>
                    <a:pt x="206121" y="26670"/>
                    <a:pt x="206121" y="27337"/>
                    <a:pt x="206121" y="27908"/>
                  </a:cubicBezTo>
                  <a:lnTo>
                    <a:pt x="206121" y="47530"/>
                  </a:lnTo>
                  <a:cubicBezTo>
                    <a:pt x="206121" y="55721"/>
                    <a:pt x="211741" y="62865"/>
                    <a:pt x="219837" y="64960"/>
                  </a:cubicBezTo>
                  <a:cubicBezTo>
                    <a:pt x="231553" y="67913"/>
                    <a:pt x="242697" y="72580"/>
                    <a:pt x="253175" y="78867"/>
                  </a:cubicBezTo>
                  <a:cubicBezTo>
                    <a:pt x="260318" y="83153"/>
                    <a:pt x="269462" y="82010"/>
                    <a:pt x="275273" y="76200"/>
                  </a:cubicBezTo>
                  <a:lnTo>
                    <a:pt x="289941" y="61531"/>
                  </a:lnTo>
                  <a:lnTo>
                    <a:pt x="315182" y="86773"/>
                  </a:lnTo>
                  <a:cubicBezTo>
                    <a:pt x="315182" y="86773"/>
                    <a:pt x="314801" y="87344"/>
                    <a:pt x="314420" y="87725"/>
                  </a:cubicBezTo>
                  <a:lnTo>
                    <a:pt x="300514" y="101632"/>
                  </a:lnTo>
                  <a:cubicBezTo>
                    <a:pt x="294704" y="107442"/>
                    <a:pt x="293656" y="116491"/>
                    <a:pt x="297847" y="123730"/>
                  </a:cubicBezTo>
                  <a:cubicBezTo>
                    <a:pt x="304038" y="134207"/>
                    <a:pt x="308705" y="145447"/>
                    <a:pt x="311753" y="157067"/>
                  </a:cubicBezTo>
                  <a:cubicBezTo>
                    <a:pt x="313849" y="165163"/>
                    <a:pt x="320992" y="170783"/>
                    <a:pt x="329279" y="170783"/>
                  </a:cubicBezTo>
                  <a:lnTo>
                    <a:pt x="350044" y="170783"/>
                  </a:lnTo>
                  <a:lnTo>
                    <a:pt x="350044" y="2065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939B8B-58B0-4EA5-8169-1241B8DD67E8}"/>
                </a:ext>
              </a:extLst>
            </p:cNvPr>
            <p:cNvSpPr/>
            <p:nvPr/>
          </p:nvSpPr>
          <p:spPr>
            <a:xfrm>
              <a:off x="3090990" y="2035969"/>
              <a:ext cx="323850" cy="323850"/>
            </a:xfrm>
            <a:custGeom>
              <a:avLst/>
              <a:gdLst>
                <a:gd name="connsiteX0" fmla="*/ 299847 w 323850"/>
                <a:gd name="connsiteY0" fmla="*/ 143161 h 323850"/>
                <a:gd name="connsiteX1" fmla="*/ 280416 w 323850"/>
                <a:gd name="connsiteY1" fmla="*/ 143161 h 323850"/>
                <a:gd name="connsiteX2" fmla="*/ 266033 w 323850"/>
                <a:gd name="connsiteY2" fmla="*/ 108585 h 323850"/>
                <a:gd name="connsiteX3" fmla="*/ 278320 w 323850"/>
                <a:gd name="connsiteY3" fmla="*/ 96298 h 323850"/>
                <a:gd name="connsiteX4" fmla="*/ 279844 w 323850"/>
                <a:gd name="connsiteY4" fmla="*/ 70009 h 323850"/>
                <a:gd name="connsiteX5" fmla="*/ 254603 w 323850"/>
                <a:gd name="connsiteY5" fmla="*/ 44767 h 323850"/>
                <a:gd name="connsiteX6" fmla="*/ 229743 w 323850"/>
                <a:gd name="connsiteY6" fmla="*/ 44767 h 323850"/>
                <a:gd name="connsiteX7" fmla="*/ 216027 w 323850"/>
                <a:gd name="connsiteY7" fmla="*/ 58483 h 323850"/>
                <a:gd name="connsiteX8" fmla="*/ 181451 w 323850"/>
                <a:gd name="connsiteY8" fmla="*/ 44101 h 323850"/>
                <a:gd name="connsiteX9" fmla="*/ 181451 w 323850"/>
                <a:gd name="connsiteY9" fmla="*/ 26765 h 323850"/>
                <a:gd name="connsiteX10" fmla="*/ 163925 w 323850"/>
                <a:gd name="connsiteY10" fmla="*/ 7144 h 323850"/>
                <a:gd name="connsiteX11" fmla="*/ 128207 w 323850"/>
                <a:gd name="connsiteY11" fmla="*/ 7144 h 323850"/>
                <a:gd name="connsiteX12" fmla="*/ 110680 w 323850"/>
                <a:gd name="connsiteY12" fmla="*/ 24670 h 323850"/>
                <a:gd name="connsiteX13" fmla="*/ 110680 w 323850"/>
                <a:gd name="connsiteY13" fmla="*/ 44101 h 323850"/>
                <a:gd name="connsiteX14" fmla="*/ 76105 w 323850"/>
                <a:gd name="connsiteY14" fmla="*/ 58483 h 323850"/>
                <a:gd name="connsiteX15" fmla="*/ 63818 w 323850"/>
                <a:gd name="connsiteY15" fmla="*/ 46196 h 323850"/>
                <a:gd name="connsiteX16" fmla="*/ 37528 w 323850"/>
                <a:gd name="connsiteY16" fmla="*/ 44672 h 323850"/>
                <a:gd name="connsiteX17" fmla="*/ 12287 w 323850"/>
                <a:gd name="connsiteY17" fmla="*/ 69913 h 323850"/>
                <a:gd name="connsiteX18" fmla="*/ 12287 w 323850"/>
                <a:gd name="connsiteY18" fmla="*/ 94774 h 323850"/>
                <a:gd name="connsiteX19" fmla="*/ 26099 w 323850"/>
                <a:gd name="connsiteY19" fmla="*/ 108585 h 323850"/>
                <a:gd name="connsiteX20" fmla="*/ 25908 w 323850"/>
                <a:gd name="connsiteY20" fmla="*/ 108966 h 323850"/>
                <a:gd name="connsiteX21" fmla="*/ 29718 w 323850"/>
                <a:gd name="connsiteY21" fmla="*/ 121539 h 323850"/>
                <a:gd name="connsiteX22" fmla="*/ 42958 w 323850"/>
                <a:gd name="connsiteY22" fmla="*/ 117538 h 323850"/>
                <a:gd name="connsiteX23" fmla="*/ 40386 w 323850"/>
                <a:gd name="connsiteY23" fmla="*/ 96012 h 323850"/>
                <a:gd name="connsiteX24" fmla="*/ 26860 w 323850"/>
                <a:gd name="connsiteY24" fmla="*/ 82487 h 323850"/>
                <a:gd name="connsiteX25" fmla="*/ 50006 w 323850"/>
                <a:gd name="connsiteY25" fmla="*/ 59341 h 323850"/>
                <a:gd name="connsiteX26" fmla="*/ 50483 w 323850"/>
                <a:gd name="connsiteY26" fmla="*/ 59722 h 323850"/>
                <a:gd name="connsiteX27" fmla="*/ 63627 w 323850"/>
                <a:gd name="connsiteY27" fmla="*/ 72866 h 323850"/>
                <a:gd name="connsiteX28" fmla="*/ 85153 w 323850"/>
                <a:gd name="connsiteY28" fmla="*/ 75438 h 323850"/>
                <a:gd name="connsiteX29" fmla="*/ 116491 w 323850"/>
                <a:gd name="connsiteY29" fmla="*/ 62389 h 323850"/>
                <a:gd name="connsiteX30" fmla="*/ 129826 w 323850"/>
                <a:gd name="connsiteY30" fmla="*/ 45339 h 323850"/>
                <a:gd name="connsiteX31" fmla="*/ 129826 w 323850"/>
                <a:gd name="connsiteY31" fmla="*/ 26289 h 323850"/>
                <a:gd name="connsiteX32" fmla="*/ 162592 w 323850"/>
                <a:gd name="connsiteY32" fmla="*/ 26289 h 323850"/>
                <a:gd name="connsiteX33" fmla="*/ 162592 w 323850"/>
                <a:gd name="connsiteY33" fmla="*/ 26861 h 323850"/>
                <a:gd name="connsiteX34" fmla="*/ 162592 w 323850"/>
                <a:gd name="connsiteY34" fmla="*/ 45339 h 323850"/>
                <a:gd name="connsiteX35" fmla="*/ 176022 w 323850"/>
                <a:gd name="connsiteY35" fmla="*/ 62389 h 323850"/>
                <a:gd name="connsiteX36" fmla="*/ 207359 w 323850"/>
                <a:gd name="connsiteY36" fmla="*/ 75438 h 323850"/>
                <a:gd name="connsiteX37" fmla="*/ 228886 w 323850"/>
                <a:gd name="connsiteY37" fmla="*/ 72866 h 323850"/>
                <a:gd name="connsiteX38" fmla="*/ 242411 w 323850"/>
                <a:gd name="connsiteY38" fmla="*/ 59341 h 323850"/>
                <a:gd name="connsiteX39" fmla="*/ 265557 w 323850"/>
                <a:gd name="connsiteY39" fmla="*/ 82487 h 323850"/>
                <a:gd name="connsiteX40" fmla="*/ 265176 w 323850"/>
                <a:gd name="connsiteY40" fmla="*/ 82963 h 323850"/>
                <a:gd name="connsiteX41" fmla="*/ 252032 w 323850"/>
                <a:gd name="connsiteY41" fmla="*/ 96107 h 323850"/>
                <a:gd name="connsiteX42" fmla="*/ 249460 w 323850"/>
                <a:gd name="connsiteY42" fmla="*/ 117634 h 323850"/>
                <a:gd name="connsiteX43" fmla="*/ 262509 w 323850"/>
                <a:gd name="connsiteY43" fmla="*/ 148971 h 323850"/>
                <a:gd name="connsiteX44" fmla="*/ 279559 w 323850"/>
                <a:gd name="connsiteY44" fmla="*/ 162306 h 323850"/>
                <a:gd name="connsiteX45" fmla="*/ 298609 w 323850"/>
                <a:gd name="connsiteY45" fmla="*/ 162306 h 323850"/>
                <a:gd name="connsiteX46" fmla="*/ 298609 w 323850"/>
                <a:gd name="connsiteY46" fmla="*/ 195072 h 323850"/>
                <a:gd name="connsiteX47" fmla="*/ 279559 w 323850"/>
                <a:gd name="connsiteY47" fmla="*/ 195072 h 323850"/>
                <a:gd name="connsiteX48" fmla="*/ 262509 w 323850"/>
                <a:gd name="connsiteY48" fmla="*/ 208502 h 323850"/>
                <a:gd name="connsiteX49" fmla="*/ 249460 w 323850"/>
                <a:gd name="connsiteY49" fmla="*/ 239839 h 323850"/>
                <a:gd name="connsiteX50" fmla="*/ 252032 w 323850"/>
                <a:gd name="connsiteY50" fmla="*/ 261366 h 323850"/>
                <a:gd name="connsiteX51" fmla="*/ 265176 w 323850"/>
                <a:gd name="connsiteY51" fmla="*/ 274511 h 323850"/>
                <a:gd name="connsiteX52" fmla="*/ 265557 w 323850"/>
                <a:gd name="connsiteY52" fmla="*/ 274987 h 323850"/>
                <a:gd name="connsiteX53" fmla="*/ 242411 w 323850"/>
                <a:gd name="connsiteY53" fmla="*/ 298133 h 323850"/>
                <a:gd name="connsiteX54" fmla="*/ 228886 w 323850"/>
                <a:gd name="connsiteY54" fmla="*/ 284607 h 323850"/>
                <a:gd name="connsiteX55" fmla="*/ 207264 w 323850"/>
                <a:gd name="connsiteY55" fmla="*/ 282130 h 323850"/>
                <a:gd name="connsiteX56" fmla="*/ 206311 w 323850"/>
                <a:gd name="connsiteY56" fmla="*/ 282702 h 323850"/>
                <a:gd name="connsiteX57" fmla="*/ 203168 w 323850"/>
                <a:gd name="connsiteY57" fmla="*/ 295370 h 323850"/>
                <a:gd name="connsiteX58" fmla="*/ 216218 w 323850"/>
                <a:gd name="connsiteY58" fmla="*/ 298990 h 323850"/>
                <a:gd name="connsiteX59" fmla="*/ 216313 w 323850"/>
                <a:gd name="connsiteY59" fmla="*/ 298990 h 323850"/>
                <a:gd name="connsiteX60" fmla="*/ 230124 w 323850"/>
                <a:gd name="connsiteY60" fmla="*/ 312706 h 323850"/>
                <a:gd name="connsiteX61" fmla="*/ 242507 w 323850"/>
                <a:gd name="connsiteY61" fmla="*/ 317849 h 323850"/>
                <a:gd name="connsiteX62" fmla="*/ 254889 w 323850"/>
                <a:gd name="connsiteY62" fmla="*/ 312706 h 323850"/>
                <a:gd name="connsiteX63" fmla="*/ 280130 w 323850"/>
                <a:gd name="connsiteY63" fmla="*/ 287464 h 323850"/>
                <a:gd name="connsiteX64" fmla="*/ 278606 w 323850"/>
                <a:gd name="connsiteY64" fmla="*/ 261175 h 323850"/>
                <a:gd name="connsiteX65" fmla="*/ 266319 w 323850"/>
                <a:gd name="connsiteY65" fmla="*/ 248888 h 323850"/>
                <a:gd name="connsiteX66" fmla="*/ 280702 w 323850"/>
                <a:gd name="connsiteY66" fmla="*/ 214313 h 323850"/>
                <a:gd name="connsiteX67" fmla="*/ 300133 w 323850"/>
                <a:gd name="connsiteY67" fmla="*/ 214313 h 323850"/>
                <a:gd name="connsiteX68" fmla="*/ 317659 w 323850"/>
                <a:gd name="connsiteY68" fmla="*/ 196787 h 323850"/>
                <a:gd name="connsiteX69" fmla="*/ 317659 w 323850"/>
                <a:gd name="connsiteY69" fmla="*/ 161068 h 323850"/>
                <a:gd name="connsiteX70" fmla="*/ 300133 w 323850"/>
                <a:gd name="connsiteY70" fmla="*/ 143542 h 323850"/>
                <a:gd name="connsiteX71" fmla="*/ 222123 w 323850"/>
                <a:gd name="connsiteY71" fmla="*/ 178594 h 323850"/>
                <a:gd name="connsiteX72" fmla="*/ 145923 w 323850"/>
                <a:gd name="connsiteY72" fmla="*/ 102394 h 323850"/>
                <a:gd name="connsiteX73" fmla="*/ 76771 w 323850"/>
                <a:gd name="connsiteY73" fmla="*/ 146590 h 323850"/>
                <a:gd name="connsiteX74" fmla="*/ 81439 w 323850"/>
                <a:gd name="connsiteY74" fmla="*/ 159258 h 323850"/>
                <a:gd name="connsiteX75" fmla="*/ 94107 w 323850"/>
                <a:gd name="connsiteY75" fmla="*/ 154591 h 323850"/>
                <a:gd name="connsiteX76" fmla="*/ 145923 w 323850"/>
                <a:gd name="connsiteY76" fmla="*/ 121349 h 323850"/>
                <a:gd name="connsiteX77" fmla="*/ 203073 w 323850"/>
                <a:gd name="connsiteY77" fmla="*/ 178499 h 323850"/>
                <a:gd name="connsiteX78" fmla="*/ 169354 w 323850"/>
                <a:gd name="connsiteY78" fmla="*/ 230600 h 323850"/>
                <a:gd name="connsiteX79" fmla="*/ 164592 w 323850"/>
                <a:gd name="connsiteY79" fmla="*/ 243173 h 323850"/>
                <a:gd name="connsiteX80" fmla="*/ 173260 w 323850"/>
                <a:gd name="connsiteY80" fmla="*/ 248793 h 323850"/>
                <a:gd name="connsiteX81" fmla="*/ 177165 w 323850"/>
                <a:gd name="connsiteY81" fmla="*/ 247936 h 323850"/>
                <a:gd name="connsiteX82" fmla="*/ 222123 w 323850"/>
                <a:gd name="connsiteY82" fmla="*/ 178499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23850" h="323850">
                  <a:moveTo>
                    <a:pt x="299847" y="143161"/>
                  </a:moveTo>
                  <a:lnTo>
                    <a:pt x="280416" y="143161"/>
                  </a:lnTo>
                  <a:cubicBezTo>
                    <a:pt x="277273" y="131064"/>
                    <a:pt x="272415" y="119443"/>
                    <a:pt x="266033" y="108585"/>
                  </a:cubicBezTo>
                  <a:lnTo>
                    <a:pt x="278320" y="96298"/>
                  </a:lnTo>
                  <a:cubicBezTo>
                    <a:pt x="287464" y="87154"/>
                    <a:pt x="285941" y="76200"/>
                    <a:pt x="279844" y="70009"/>
                  </a:cubicBezTo>
                  <a:lnTo>
                    <a:pt x="254603" y="44767"/>
                  </a:lnTo>
                  <a:cubicBezTo>
                    <a:pt x="247745" y="37909"/>
                    <a:pt x="236601" y="37909"/>
                    <a:pt x="229743" y="44767"/>
                  </a:cubicBezTo>
                  <a:lnTo>
                    <a:pt x="216027" y="58483"/>
                  </a:lnTo>
                  <a:cubicBezTo>
                    <a:pt x="205169" y="52102"/>
                    <a:pt x="193548" y="47244"/>
                    <a:pt x="181451" y="44101"/>
                  </a:cubicBezTo>
                  <a:lnTo>
                    <a:pt x="181451" y="26765"/>
                  </a:lnTo>
                  <a:cubicBezTo>
                    <a:pt x="181451" y="13907"/>
                    <a:pt x="172593" y="7144"/>
                    <a:pt x="163925" y="7144"/>
                  </a:cubicBezTo>
                  <a:lnTo>
                    <a:pt x="128207" y="7144"/>
                  </a:lnTo>
                  <a:cubicBezTo>
                    <a:pt x="118491" y="7144"/>
                    <a:pt x="110680" y="15050"/>
                    <a:pt x="110680" y="24670"/>
                  </a:cubicBezTo>
                  <a:lnTo>
                    <a:pt x="110680" y="44101"/>
                  </a:lnTo>
                  <a:cubicBezTo>
                    <a:pt x="98584" y="47244"/>
                    <a:pt x="86963" y="52102"/>
                    <a:pt x="76105" y="58483"/>
                  </a:cubicBezTo>
                  <a:lnTo>
                    <a:pt x="63818" y="46196"/>
                  </a:lnTo>
                  <a:cubicBezTo>
                    <a:pt x="54674" y="37052"/>
                    <a:pt x="43720" y="38576"/>
                    <a:pt x="37528" y="44672"/>
                  </a:cubicBezTo>
                  <a:lnTo>
                    <a:pt x="12287" y="69913"/>
                  </a:lnTo>
                  <a:cubicBezTo>
                    <a:pt x="5429" y="76771"/>
                    <a:pt x="5429" y="87916"/>
                    <a:pt x="12287" y="94774"/>
                  </a:cubicBezTo>
                  <a:lnTo>
                    <a:pt x="26099" y="108585"/>
                  </a:lnTo>
                  <a:lnTo>
                    <a:pt x="25908" y="108966"/>
                  </a:lnTo>
                  <a:cubicBezTo>
                    <a:pt x="23336" y="113538"/>
                    <a:pt x="25146" y="118872"/>
                    <a:pt x="29718" y="121539"/>
                  </a:cubicBezTo>
                  <a:cubicBezTo>
                    <a:pt x="34290" y="124111"/>
                    <a:pt x="40386" y="122111"/>
                    <a:pt x="42958" y="117538"/>
                  </a:cubicBezTo>
                  <a:cubicBezTo>
                    <a:pt x="47149" y="110490"/>
                    <a:pt x="46101" y="101632"/>
                    <a:pt x="40386" y="96012"/>
                  </a:cubicBezTo>
                  <a:lnTo>
                    <a:pt x="26860" y="82487"/>
                  </a:lnTo>
                  <a:lnTo>
                    <a:pt x="50006" y="59341"/>
                  </a:lnTo>
                  <a:cubicBezTo>
                    <a:pt x="50006" y="59341"/>
                    <a:pt x="50292" y="59626"/>
                    <a:pt x="50483" y="59722"/>
                  </a:cubicBezTo>
                  <a:lnTo>
                    <a:pt x="63627" y="72866"/>
                  </a:lnTo>
                  <a:cubicBezTo>
                    <a:pt x="69247" y="78581"/>
                    <a:pt x="78105" y="79629"/>
                    <a:pt x="85153" y="75438"/>
                  </a:cubicBezTo>
                  <a:cubicBezTo>
                    <a:pt x="94964" y="69628"/>
                    <a:pt x="105537" y="65246"/>
                    <a:pt x="116491" y="62389"/>
                  </a:cubicBezTo>
                  <a:cubicBezTo>
                    <a:pt x="124396" y="60388"/>
                    <a:pt x="129826" y="53340"/>
                    <a:pt x="129826" y="45339"/>
                  </a:cubicBezTo>
                  <a:lnTo>
                    <a:pt x="129826" y="26289"/>
                  </a:lnTo>
                  <a:lnTo>
                    <a:pt x="162592" y="26289"/>
                  </a:lnTo>
                  <a:cubicBezTo>
                    <a:pt x="162592" y="26289"/>
                    <a:pt x="162592" y="26670"/>
                    <a:pt x="162592" y="26861"/>
                  </a:cubicBezTo>
                  <a:lnTo>
                    <a:pt x="162592" y="45339"/>
                  </a:lnTo>
                  <a:cubicBezTo>
                    <a:pt x="162592" y="53340"/>
                    <a:pt x="168116" y="60293"/>
                    <a:pt x="176022" y="62389"/>
                  </a:cubicBezTo>
                  <a:cubicBezTo>
                    <a:pt x="186976" y="65151"/>
                    <a:pt x="197549" y="69533"/>
                    <a:pt x="207359" y="75438"/>
                  </a:cubicBezTo>
                  <a:cubicBezTo>
                    <a:pt x="214408" y="79629"/>
                    <a:pt x="223266" y="78581"/>
                    <a:pt x="228886" y="72866"/>
                  </a:cubicBezTo>
                  <a:lnTo>
                    <a:pt x="242411" y="59341"/>
                  </a:lnTo>
                  <a:lnTo>
                    <a:pt x="265557" y="82487"/>
                  </a:lnTo>
                  <a:cubicBezTo>
                    <a:pt x="265557" y="82487"/>
                    <a:pt x="265271" y="82772"/>
                    <a:pt x="265176" y="82963"/>
                  </a:cubicBezTo>
                  <a:lnTo>
                    <a:pt x="252032" y="96107"/>
                  </a:lnTo>
                  <a:cubicBezTo>
                    <a:pt x="246412" y="101727"/>
                    <a:pt x="245364" y="110585"/>
                    <a:pt x="249460" y="117634"/>
                  </a:cubicBezTo>
                  <a:cubicBezTo>
                    <a:pt x="255270" y="127445"/>
                    <a:pt x="259652" y="138017"/>
                    <a:pt x="262509" y="148971"/>
                  </a:cubicBezTo>
                  <a:cubicBezTo>
                    <a:pt x="264509" y="156877"/>
                    <a:pt x="271558" y="162306"/>
                    <a:pt x="279559" y="162306"/>
                  </a:cubicBezTo>
                  <a:lnTo>
                    <a:pt x="298609" y="162306"/>
                  </a:lnTo>
                  <a:lnTo>
                    <a:pt x="298609" y="195072"/>
                  </a:lnTo>
                  <a:lnTo>
                    <a:pt x="279559" y="195072"/>
                  </a:lnTo>
                  <a:cubicBezTo>
                    <a:pt x="271558" y="195072"/>
                    <a:pt x="264509" y="200596"/>
                    <a:pt x="262509" y="208502"/>
                  </a:cubicBezTo>
                  <a:cubicBezTo>
                    <a:pt x="259747" y="219456"/>
                    <a:pt x="255365" y="230029"/>
                    <a:pt x="249460" y="239839"/>
                  </a:cubicBezTo>
                  <a:cubicBezTo>
                    <a:pt x="245269" y="246888"/>
                    <a:pt x="246317" y="255651"/>
                    <a:pt x="252032" y="261366"/>
                  </a:cubicBezTo>
                  <a:lnTo>
                    <a:pt x="265176" y="274511"/>
                  </a:lnTo>
                  <a:cubicBezTo>
                    <a:pt x="265176" y="274511"/>
                    <a:pt x="265462" y="274796"/>
                    <a:pt x="265557" y="274987"/>
                  </a:cubicBezTo>
                  <a:lnTo>
                    <a:pt x="242411" y="298133"/>
                  </a:lnTo>
                  <a:lnTo>
                    <a:pt x="228886" y="284607"/>
                  </a:lnTo>
                  <a:cubicBezTo>
                    <a:pt x="223171" y="278892"/>
                    <a:pt x="214312" y="277844"/>
                    <a:pt x="207264" y="282130"/>
                  </a:cubicBezTo>
                  <a:cubicBezTo>
                    <a:pt x="207074" y="282130"/>
                    <a:pt x="206407" y="282607"/>
                    <a:pt x="206311" y="282702"/>
                  </a:cubicBezTo>
                  <a:cubicBezTo>
                    <a:pt x="201835" y="285369"/>
                    <a:pt x="200596" y="290893"/>
                    <a:pt x="203168" y="295370"/>
                  </a:cubicBezTo>
                  <a:cubicBezTo>
                    <a:pt x="205645" y="299847"/>
                    <a:pt x="211645" y="301371"/>
                    <a:pt x="216218" y="298990"/>
                  </a:cubicBezTo>
                  <a:lnTo>
                    <a:pt x="216313" y="298990"/>
                  </a:lnTo>
                  <a:lnTo>
                    <a:pt x="230124" y="312706"/>
                  </a:lnTo>
                  <a:cubicBezTo>
                    <a:pt x="233553" y="316135"/>
                    <a:pt x="238030" y="317849"/>
                    <a:pt x="242507" y="317849"/>
                  </a:cubicBezTo>
                  <a:cubicBezTo>
                    <a:pt x="246983" y="317849"/>
                    <a:pt x="251460" y="316135"/>
                    <a:pt x="254889" y="312706"/>
                  </a:cubicBezTo>
                  <a:lnTo>
                    <a:pt x="280130" y="287464"/>
                  </a:lnTo>
                  <a:cubicBezTo>
                    <a:pt x="286321" y="281273"/>
                    <a:pt x="287750" y="270224"/>
                    <a:pt x="278606" y="261175"/>
                  </a:cubicBezTo>
                  <a:lnTo>
                    <a:pt x="266319" y="248888"/>
                  </a:lnTo>
                  <a:cubicBezTo>
                    <a:pt x="272701" y="238030"/>
                    <a:pt x="277559" y="226409"/>
                    <a:pt x="280702" y="214313"/>
                  </a:cubicBezTo>
                  <a:lnTo>
                    <a:pt x="300133" y="214313"/>
                  </a:lnTo>
                  <a:cubicBezTo>
                    <a:pt x="309848" y="214313"/>
                    <a:pt x="317659" y="206407"/>
                    <a:pt x="317659" y="196787"/>
                  </a:cubicBezTo>
                  <a:lnTo>
                    <a:pt x="317659" y="161068"/>
                  </a:lnTo>
                  <a:cubicBezTo>
                    <a:pt x="317659" y="151352"/>
                    <a:pt x="309753" y="143542"/>
                    <a:pt x="300133" y="143542"/>
                  </a:cubicBezTo>
                  <a:close/>
                  <a:moveTo>
                    <a:pt x="222123" y="178594"/>
                  </a:moveTo>
                  <a:cubicBezTo>
                    <a:pt x="222123" y="136588"/>
                    <a:pt x="187928" y="102394"/>
                    <a:pt x="145923" y="102394"/>
                  </a:cubicBezTo>
                  <a:cubicBezTo>
                    <a:pt x="116395" y="102394"/>
                    <a:pt x="89249" y="119729"/>
                    <a:pt x="76771" y="146590"/>
                  </a:cubicBezTo>
                  <a:cubicBezTo>
                    <a:pt x="74581" y="151352"/>
                    <a:pt x="76676" y="157067"/>
                    <a:pt x="81439" y="159258"/>
                  </a:cubicBezTo>
                  <a:cubicBezTo>
                    <a:pt x="86201" y="161449"/>
                    <a:pt x="91916" y="159353"/>
                    <a:pt x="94107" y="154591"/>
                  </a:cubicBezTo>
                  <a:cubicBezTo>
                    <a:pt x="103442" y="134398"/>
                    <a:pt x="123825" y="121349"/>
                    <a:pt x="145923" y="121349"/>
                  </a:cubicBezTo>
                  <a:cubicBezTo>
                    <a:pt x="177451" y="121349"/>
                    <a:pt x="203073" y="146971"/>
                    <a:pt x="203073" y="178499"/>
                  </a:cubicBezTo>
                  <a:cubicBezTo>
                    <a:pt x="203073" y="200882"/>
                    <a:pt x="189833" y="221361"/>
                    <a:pt x="169354" y="230600"/>
                  </a:cubicBezTo>
                  <a:cubicBezTo>
                    <a:pt x="164592" y="232791"/>
                    <a:pt x="162401" y="238411"/>
                    <a:pt x="164592" y="243173"/>
                  </a:cubicBezTo>
                  <a:cubicBezTo>
                    <a:pt x="166211" y="246697"/>
                    <a:pt x="169640" y="248793"/>
                    <a:pt x="173260" y="248793"/>
                  </a:cubicBezTo>
                  <a:cubicBezTo>
                    <a:pt x="174593" y="248793"/>
                    <a:pt x="175927" y="248507"/>
                    <a:pt x="177165" y="247936"/>
                  </a:cubicBezTo>
                  <a:cubicBezTo>
                    <a:pt x="204502" y="235649"/>
                    <a:pt x="222123" y="208312"/>
                    <a:pt x="222123" y="1784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68614" name="TextBox 6">
            <a:extLst>
              <a:ext uri="{FF2B5EF4-FFF2-40B4-BE49-F238E27FC236}">
                <a16:creationId xmlns:a16="http://schemas.microsoft.com/office/drawing/2014/main" id="{79AA038D-F8CD-444E-BFF2-71380F13F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168525"/>
            <a:ext cx="5583238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 dirty="0" err="1">
                <a:solidFill>
                  <a:schemeClr val="tx2"/>
                </a:solidFill>
              </a:rPr>
              <a:t>Манфаатлар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тўқнашувини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>
                <a:solidFill>
                  <a:schemeClr val="tx2"/>
                </a:solidFill>
              </a:rPr>
              <a:t>т</a:t>
            </a:r>
            <a:r>
              <a:rPr lang="tr-TR" altLang="en-US" sz="1600" b="0" dirty="0">
                <a:solidFill>
                  <a:schemeClr val="tx2"/>
                </a:solidFill>
              </a:rPr>
              <a:t>e</a:t>
            </a:r>
            <a:r>
              <a:rPr lang="ru-RU" altLang="en-US" sz="1600" b="0" dirty="0" err="1">
                <a:solidFill>
                  <a:schemeClr val="tx2"/>
                </a:solidFill>
              </a:rPr>
              <a:t>кширишга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имкон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>
                <a:solidFill>
                  <a:schemeClr val="tx2"/>
                </a:solidFill>
              </a:rPr>
              <a:t>б</a:t>
            </a:r>
            <a:r>
              <a:rPr lang="tr-TR" altLang="en-US" sz="1600" b="0" dirty="0">
                <a:solidFill>
                  <a:schemeClr val="tx2"/>
                </a:solidFill>
              </a:rPr>
              <a:t>e</a:t>
            </a:r>
            <a:r>
              <a:rPr lang="ru-RU" altLang="en-US" sz="1600" b="0" dirty="0" err="1">
                <a:solidFill>
                  <a:schemeClr val="tx2"/>
                </a:solidFill>
              </a:rPr>
              <a:t>радиган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даромадлар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>
                <a:solidFill>
                  <a:schemeClr val="tx2"/>
                </a:solidFill>
              </a:rPr>
              <a:t>д</a:t>
            </a:r>
            <a:r>
              <a:rPr lang="tr-TR" altLang="en-US" sz="1600" b="0" dirty="0">
                <a:solidFill>
                  <a:schemeClr val="tx2"/>
                </a:solidFill>
              </a:rPr>
              <a:t>e</a:t>
            </a:r>
            <a:r>
              <a:rPr lang="ru-RU" altLang="en-US" sz="1600" b="0" dirty="0" err="1">
                <a:solidFill>
                  <a:schemeClr val="tx2"/>
                </a:solidFill>
              </a:rPr>
              <a:t>кларацияси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шаклини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ишлаб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чиқиш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>
                <a:solidFill>
                  <a:schemeClr val="tx2"/>
                </a:solidFill>
              </a:rPr>
              <a:t>к</a:t>
            </a:r>
            <a:r>
              <a:rPr lang="tr-TR" altLang="en-US" sz="1600" b="0" dirty="0">
                <a:solidFill>
                  <a:schemeClr val="tx2"/>
                </a:solidFill>
              </a:rPr>
              <a:t>e</a:t>
            </a:r>
            <a:r>
              <a:rPr lang="ru-RU" altLang="en-US" sz="1600" b="0" dirty="0">
                <a:solidFill>
                  <a:schemeClr val="tx2"/>
                </a:solidFill>
              </a:rPr>
              <a:t>рак</a:t>
            </a:r>
            <a:r>
              <a:rPr lang="tr-TR" altLang="en-US" sz="1600" b="0" dirty="0">
                <a:solidFill>
                  <a:schemeClr val="tx2"/>
                </a:solidFill>
              </a:rPr>
              <a:t>.</a:t>
            </a:r>
            <a:endParaRPr lang="en-US" altLang="en-US" sz="16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 dirty="0">
                <a:solidFill>
                  <a:schemeClr val="tx2"/>
                </a:solidFill>
              </a:rPr>
              <a:t>Д</a:t>
            </a:r>
            <a:r>
              <a:rPr lang="tr-TR" altLang="en-US" sz="1600" b="0" dirty="0">
                <a:solidFill>
                  <a:schemeClr val="tx2"/>
                </a:solidFill>
              </a:rPr>
              <a:t>e</a:t>
            </a:r>
            <a:r>
              <a:rPr lang="ru-RU" altLang="en-US" sz="1600" b="0" dirty="0" err="1">
                <a:solidFill>
                  <a:schemeClr val="tx2"/>
                </a:solidFill>
              </a:rPr>
              <a:t>кларацияда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600" b="0" dirty="0">
                <a:solidFill>
                  <a:schemeClr val="tx2"/>
                </a:solidFill>
              </a:rPr>
              <a:t> x</a:t>
            </a:r>
            <a:r>
              <a:rPr lang="ru-RU" altLang="en-US" sz="1600" b="0" dirty="0" err="1">
                <a:solidFill>
                  <a:schemeClr val="tx2"/>
                </a:solidFill>
              </a:rPr>
              <a:t>изматчисининг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>
                <a:solidFill>
                  <a:schemeClr val="tx2"/>
                </a:solidFill>
              </a:rPr>
              <a:t>мол</a:t>
            </a:r>
            <a:r>
              <a:rPr lang="tr-TR" altLang="en-US" sz="1600" b="0" dirty="0">
                <a:solidFill>
                  <a:schemeClr val="tx2"/>
                </a:solidFill>
              </a:rPr>
              <a:t>-</a:t>
            </a:r>
            <a:r>
              <a:rPr lang="ru-RU" altLang="en-US" sz="1600" b="0" dirty="0" err="1">
                <a:solidFill>
                  <a:schemeClr val="tx2"/>
                </a:solidFill>
              </a:rPr>
              <a:t>мулкига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uz-Cyrl-UZ" altLang="en-US" sz="1600" b="0" dirty="0">
                <a:solidFill>
                  <a:schemeClr val="tx2"/>
                </a:solidFill>
              </a:rPr>
              <a:t>э</a:t>
            </a:r>
            <a:r>
              <a:rPr lang="ru-RU" altLang="en-US" sz="1600" b="0" dirty="0" err="1">
                <a:solidFill>
                  <a:schemeClr val="tx2"/>
                </a:solidFill>
              </a:rPr>
              <a:t>галик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ҳуқуқи</a:t>
            </a:r>
            <a:r>
              <a:rPr lang="tr-TR" altLang="en-US" sz="1600" b="0" dirty="0">
                <a:solidFill>
                  <a:schemeClr val="tx2"/>
                </a:solidFill>
              </a:rPr>
              <a:t>, x</a:t>
            </a:r>
            <a:r>
              <a:rPr lang="ru-RU" altLang="en-US" sz="1600" b="0" dirty="0" err="1">
                <a:solidFill>
                  <a:schemeClr val="tx2"/>
                </a:solidFill>
              </a:rPr>
              <a:t>аражатлар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миқдори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ва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қариндошлари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акс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uz-Cyrl-UZ" altLang="en-US" sz="1600" b="0" dirty="0">
                <a:solidFill>
                  <a:schemeClr val="tx2"/>
                </a:solidFill>
              </a:rPr>
              <a:t>э</a:t>
            </a:r>
            <a:r>
              <a:rPr lang="ru-RU" altLang="en-US" sz="1600" b="0" dirty="0" err="1">
                <a:solidFill>
                  <a:schemeClr val="tx2"/>
                </a:solidFill>
              </a:rPr>
              <a:t>ттирилиши</a:t>
            </a:r>
            <a:r>
              <a:rPr lang="tr-TR" altLang="en-US" sz="1600" b="0" dirty="0">
                <a:solidFill>
                  <a:schemeClr val="tx2"/>
                </a:solidFill>
              </a:rPr>
              <a:t>, </a:t>
            </a:r>
            <a:r>
              <a:rPr lang="ru-RU" altLang="en-US" sz="1600" b="0" dirty="0" err="1">
                <a:solidFill>
                  <a:schemeClr val="tx2"/>
                </a:solidFill>
              </a:rPr>
              <a:t>шунингд</a:t>
            </a:r>
            <a:r>
              <a:rPr lang="tr-TR" altLang="en-US" sz="1600" b="0" dirty="0">
                <a:solidFill>
                  <a:schemeClr val="tx2"/>
                </a:solidFill>
              </a:rPr>
              <a:t>e</a:t>
            </a:r>
            <a:r>
              <a:rPr lang="ru-RU" altLang="en-US" sz="1600" b="0" dirty="0">
                <a:solidFill>
                  <a:schemeClr val="tx2"/>
                </a:solidFill>
              </a:rPr>
              <a:t>к</a:t>
            </a:r>
            <a:r>
              <a:rPr lang="tr-TR" altLang="en-US" sz="1600" b="0" dirty="0">
                <a:solidFill>
                  <a:schemeClr val="tx2"/>
                </a:solidFill>
              </a:rPr>
              <a:t>, </a:t>
            </a:r>
            <a:r>
              <a:rPr lang="ru-RU" altLang="en-US" sz="1600" b="0" dirty="0" err="1">
                <a:solidFill>
                  <a:schemeClr val="tx2"/>
                </a:solidFill>
              </a:rPr>
              <a:t>ундаги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маълумотларни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осон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қайта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ишлаш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имконини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бўлиши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>
                <a:solidFill>
                  <a:schemeClr val="tx2"/>
                </a:solidFill>
              </a:rPr>
              <a:t>к</a:t>
            </a:r>
            <a:r>
              <a:rPr lang="tr-TR" altLang="en-US" sz="1600" b="0" dirty="0">
                <a:solidFill>
                  <a:schemeClr val="tx2"/>
                </a:solidFill>
              </a:rPr>
              <a:t>e</a:t>
            </a:r>
            <a:r>
              <a:rPr lang="ru-RU" altLang="en-US" sz="1600" b="0" dirty="0">
                <a:solidFill>
                  <a:schemeClr val="tx2"/>
                </a:solidFill>
              </a:rPr>
              <a:t>рак</a:t>
            </a:r>
            <a:r>
              <a:rPr lang="tr-TR" altLang="en-US" sz="1600" b="0" dirty="0">
                <a:solidFill>
                  <a:schemeClr val="tx2"/>
                </a:solidFill>
              </a:rPr>
              <a:t>.</a:t>
            </a:r>
            <a:endParaRPr lang="en-US" altLang="en-US" sz="16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 dirty="0" err="1">
                <a:solidFill>
                  <a:schemeClr val="tx2"/>
                </a:solidFill>
              </a:rPr>
              <a:t>Жадвал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шаклидан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фойдаланиш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афзалроқдир</a:t>
            </a:r>
            <a:r>
              <a:rPr lang="tr-TR" altLang="en-US" sz="1600" b="0" dirty="0">
                <a:solidFill>
                  <a:schemeClr val="tx2"/>
                </a:solidFill>
              </a:rPr>
              <a:t>.</a:t>
            </a:r>
            <a:endParaRPr lang="en-US" altLang="en-US" sz="1600" b="0" dirty="0">
              <a:solidFill>
                <a:schemeClr val="tx2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1EE3538-D47D-4D32-ABF9-286BCF48BC8D}"/>
              </a:ext>
            </a:extLst>
          </p:cNvPr>
          <p:cNvGraphicFramePr>
            <a:graphicFrameLocks noGrp="1"/>
          </p:cNvGraphicFramePr>
          <p:nvPr/>
        </p:nvGraphicFramePr>
        <p:xfrm>
          <a:off x="6167438" y="3514725"/>
          <a:ext cx="5572125" cy="2243139"/>
        </p:xfrm>
        <a:graphic>
          <a:graphicData uri="http://schemas.openxmlformats.org/drawingml/2006/table">
            <a:tbl>
              <a:tblPr bandRow="1">
                <a:tableStyleId>{5A111915-BE36-4E01-A7E5-04B1672EAD32}</a:tableStyleId>
              </a:tblPr>
              <a:tblGrid>
                <a:gridCol w="2545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593">
                <a:tc>
                  <a:txBody>
                    <a:bodyPr/>
                    <a:lstStyle/>
                    <a:p>
                      <a:r>
                        <a:rPr lang="ru-RU" sz="1600" b="1" dirty="0" err="1">
                          <a:solidFill>
                            <a:schemeClr val="bg1"/>
                          </a:solidFill>
                        </a:rPr>
                        <a:t>Фамилияси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,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b="1" baseline="0" dirty="0" err="1">
                          <a:solidFill>
                            <a:schemeClr val="bg1"/>
                          </a:solidFill>
                        </a:rPr>
                        <a:t>исми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: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593">
                <a:tc>
                  <a:txBody>
                    <a:bodyPr/>
                    <a:lstStyle/>
                    <a:p>
                      <a:r>
                        <a:rPr lang="ru-RU" sz="1600" b="1" dirty="0" err="1">
                          <a:solidFill>
                            <a:schemeClr val="bg1"/>
                          </a:solidFill>
                        </a:rPr>
                        <a:t>Лавозими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80">
                <a:tc>
                  <a:txBody>
                    <a:bodyPr/>
                    <a:lstStyle/>
                    <a:p>
                      <a:r>
                        <a:rPr lang="ru-RU" sz="1600" b="1" dirty="0" err="1">
                          <a:solidFill>
                            <a:schemeClr val="bg1"/>
                          </a:solidFill>
                        </a:rPr>
                        <a:t>Давлат</a:t>
                      </a:r>
                      <a:r>
                        <a:rPr lang="tr-TR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</a:rPr>
                        <a:t>органи</a:t>
                      </a:r>
                      <a:r>
                        <a:rPr lang="tr-TR" sz="16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</a:rPr>
                        <a:t>муассаси</a:t>
                      </a:r>
                      <a:r>
                        <a:rPr lang="tr-TR" sz="1600" b="1" dirty="0">
                          <a:solidFill>
                            <a:schemeClr val="bg1"/>
                          </a:solidFill>
                        </a:rPr>
                        <a:t>: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8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Д</a:t>
                      </a:r>
                      <a:r>
                        <a:rPr lang="tr-TR" sz="1600" b="1" dirty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</a:rPr>
                        <a:t>кларацияни</a:t>
                      </a:r>
                      <a:r>
                        <a:rPr lang="tr-TR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</a:rPr>
                        <a:t>топшириш</a:t>
                      </a:r>
                      <a:r>
                        <a:rPr lang="tr-TR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</a:rPr>
                        <a:t>муддати</a:t>
                      </a:r>
                      <a:r>
                        <a:rPr lang="tr-TR" sz="1600" b="1" dirty="0">
                          <a:solidFill>
                            <a:schemeClr val="bg1"/>
                          </a:solidFill>
                        </a:rPr>
                        <a:t>: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593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…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10754D-7B13-4C80-8B7C-2DAC67FE12B1}"/>
              </a:ext>
            </a:extLst>
          </p:cNvPr>
          <p:cNvSpPr/>
          <p:nvPr/>
        </p:nvSpPr>
        <p:spPr>
          <a:xfrm>
            <a:off x="441325" y="4635500"/>
            <a:ext cx="2751138" cy="446088"/>
          </a:xfrm>
          <a:prstGeom prst="roundRect">
            <a:avLst>
              <a:gd name="adj" fmla="val 50000"/>
            </a:avLst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Намуна</a:t>
            </a:r>
            <a:endParaRPr lang="en-US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A427656-281C-4123-8D5E-A59D3C29A99B}"/>
              </a:ext>
            </a:extLst>
          </p:cNvPr>
          <p:cNvCxnSpPr>
            <a:stCxn id="3" idx="3"/>
          </p:cNvCxnSpPr>
          <p:nvPr/>
        </p:nvCxnSpPr>
        <p:spPr>
          <a:xfrm>
            <a:off x="3192463" y="4857750"/>
            <a:ext cx="2759075" cy="0"/>
          </a:xfrm>
          <a:prstGeom prst="straightConnector1">
            <a:avLst/>
          </a:prstGeom>
          <a:ln w="15875">
            <a:solidFill>
              <a:srgbClr val="004BD2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4D8CBCBC-5B40-4A0B-B4CF-D00BA3D94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en-US" altLang="en-US"/>
              <a:t>1 – </a:t>
            </a:r>
            <a:r>
              <a:rPr lang="ru-RU" altLang="en-US"/>
              <a:t>Вазифа</a:t>
            </a:r>
            <a:r>
              <a:rPr lang="en-US" altLang="en-US"/>
              <a:t>.</a:t>
            </a:r>
          </a:p>
        </p:txBody>
      </p:sp>
      <p:sp>
        <p:nvSpPr>
          <p:cNvPr id="70659" name="object 12">
            <a:extLst>
              <a:ext uri="{FF2B5EF4-FFF2-40B4-BE49-F238E27FC236}">
                <a16:creationId xmlns:a16="http://schemas.microsoft.com/office/drawing/2014/main" id="{1CC96727-EF33-4987-9AA7-84E5859EFC53}"/>
              </a:ext>
            </a:extLst>
          </p:cNvPr>
          <p:cNvSpPr>
            <a:spLocks/>
          </p:cNvSpPr>
          <p:nvPr/>
        </p:nvSpPr>
        <p:spPr bwMode="auto">
          <a:xfrm>
            <a:off x="431800" y="1282700"/>
            <a:ext cx="688975" cy="685800"/>
          </a:xfrm>
          <a:custGeom>
            <a:avLst/>
            <a:gdLst>
              <a:gd name="T0" fmla="*/ 1126499 w 381000"/>
              <a:gd name="T1" fmla="*/ 0 h 379730"/>
              <a:gd name="T2" fmla="*/ 868302 w 381000"/>
              <a:gd name="T3" fmla="*/ 29518 h 379730"/>
              <a:gd name="T4" fmla="*/ 631228 w 381000"/>
              <a:gd name="T5" fmla="*/ 113615 h 379730"/>
              <a:gd name="T6" fmla="*/ 422061 w 381000"/>
              <a:gd name="T7" fmla="*/ 245568 h 379730"/>
              <a:gd name="T8" fmla="*/ 247573 w 381000"/>
              <a:gd name="T9" fmla="*/ 418663 h 379730"/>
              <a:gd name="T10" fmla="*/ 114554 w 381000"/>
              <a:gd name="T11" fmla="*/ 626196 h 379730"/>
              <a:gd name="T12" fmla="*/ 29767 w 381000"/>
              <a:gd name="T13" fmla="*/ 861441 h 379730"/>
              <a:gd name="T14" fmla="*/ 0 w 381000"/>
              <a:gd name="T15" fmla="*/ 1117686 h 379730"/>
              <a:gd name="T16" fmla="*/ 29767 w 381000"/>
              <a:gd name="T17" fmla="*/ 1373935 h 379730"/>
              <a:gd name="T18" fmla="*/ 114554 w 381000"/>
              <a:gd name="T19" fmla="*/ 1609184 h 379730"/>
              <a:gd name="T20" fmla="*/ 247573 w 381000"/>
              <a:gd name="T21" fmla="*/ 1816714 h 379730"/>
              <a:gd name="T22" fmla="*/ 422061 w 381000"/>
              <a:gd name="T23" fmla="*/ 1989812 h 379730"/>
              <a:gd name="T24" fmla="*/ 631228 w 381000"/>
              <a:gd name="T25" fmla="*/ 2121765 h 379730"/>
              <a:gd name="T26" fmla="*/ 868302 w 381000"/>
              <a:gd name="T27" fmla="*/ 2205860 h 379730"/>
              <a:gd name="T28" fmla="*/ 1126499 w 381000"/>
              <a:gd name="T29" fmla="*/ 2235376 h 379730"/>
              <a:gd name="T30" fmla="*/ 1384688 w 381000"/>
              <a:gd name="T31" fmla="*/ 2205860 h 379730"/>
              <a:gd name="T32" fmla="*/ 1621762 w 381000"/>
              <a:gd name="T33" fmla="*/ 2121765 h 379730"/>
              <a:gd name="T34" fmla="*/ 1830928 w 381000"/>
              <a:gd name="T35" fmla="*/ 1989812 h 379730"/>
              <a:gd name="T36" fmla="*/ 2005416 w 381000"/>
              <a:gd name="T37" fmla="*/ 1816714 h 379730"/>
              <a:gd name="T38" fmla="*/ 2138436 w 381000"/>
              <a:gd name="T39" fmla="*/ 1609184 h 379730"/>
              <a:gd name="T40" fmla="*/ 2223223 w 381000"/>
              <a:gd name="T41" fmla="*/ 1373935 h 379730"/>
              <a:gd name="T42" fmla="*/ 2252995 w 381000"/>
              <a:gd name="T43" fmla="*/ 1117686 h 379730"/>
              <a:gd name="T44" fmla="*/ 2223223 w 381000"/>
              <a:gd name="T45" fmla="*/ 861441 h 379730"/>
              <a:gd name="T46" fmla="*/ 2138436 w 381000"/>
              <a:gd name="T47" fmla="*/ 626196 h 379730"/>
              <a:gd name="T48" fmla="*/ 2005416 w 381000"/>
              <a:gd name="T49" fmla="*/ 418663 h 379730"/>
              <a:gd name="T50" fmla="*/ 1830928 w 381000"/>
              <a:gd name="T51" fmla="*/ 245568 h 379730"/>
              <a:gd name="T52" fmla="*/ 1621762 w 381000"/>
              <a:gd name="T53" fmla="*/ 113615 h 379730"/>
              <a:gd name="T54" fmla="*/ 1384688 w 381000"/>
              <a:gd name="T55" fmla="*/ 29518 h 379730"/>
              <a:gd name="T56" fmla="*/ 1126499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0660" name="Rectangle 34">
            <a:extLst>
              <a:ext uri="{FF2B5EF4-FFF2-40B4-BE49-F238E27FC236}">
                <a16:creationId xmlns:a16="http://schemas.microsoft.com/office/drawing/2014/main" id="{8AAF5FDF-E859-4D25-B52A-1A04D3E0A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675" y="1425575"/>
            <a:ext cx="10279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000">
                <a:solidFill>
                  <a:srgbClr val="49A9F6"/>
                </a:solidFill>
              </a:rPr>
              <a:t>Даромадлар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д</a:t>
            </a:r>
            <a:r>
              <a:rPr lang="tr-TR" altLang="en-US" sz="2000">
                <a:solidFill>
                  <a:srgbClr val="49A9F6"/>
                </a:solidFill>
              </a:rPr>
              <a:t>e</a:t>
            </a:r>
            <a:r>
              <a:rPr lang="ru-RU" altLang="en-US" sz="2000">
                <a:solidFill>
                  <a:srgbClr val="49A9F6"/>
                </a:solidFill>
              </a:rPr>
              <a:t>кларацияси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en-US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ва</a:t>
            </a:r>
            <a:r>
              <a:rPr lang="en-US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манфаатлар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тўқнашуви</a:t>
            </a:r>
            <a:r>
              <a:rPr lang="en-US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шаклини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ишлаб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чиқиш</a:t>
            </a:r>
            <a:r>
              <a:rPr lang="en-US" altLang="en-US" sz="2000">
                <a:solidFill>
                  <a:srgbClr val="49A9F6"/>
                </a:solidFill>
              </a:rPr>
              <a:t>.</a:t>
            </a:r>
            <a:endParaRPr lang="ru-RU" altLang="en-US" sz="2000">
              <a:solidFill>
                <a:srgbClr val="49A9F6"/>
              </a:solidFill>
            </a:endParaRPr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id="{74E7AD01-BF5E-4B59-A8BD-041489BB3CE4}"/>
              </a:ext>
            </a:extLst>
          </p:cNvPr>
          <p:cNvGrpSpPr/>
          <p:nvPr/>
        </p:nvGrpSpPr>
        <p:grpSpPr>
          <a:xfrm>
            <a:off x="762545" y="1332585"/>
            <a:ext cx="590812" cy="586056"/>
            <a:chOff x="2906014" y="2035969"/>
            <a:chExt cx="508826" cy="504730"/>
          </a:xfrm>
          <a:solidFill>
            <a:schemeClr val="accent1">
              <a:lumMod val="25000"/>
            </a:schemeClr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7E41B02-4981-416A-8F01-9E673D4CD371}"/>
                </a:ext>
              </a:extLst>
            </p:cNvPr>
            <p:cNvSpPr/>
            <p:nvPr/>
          </p:nvSpPr>
          <p:spPr>
            <a:xfrm>
              <a:off x="2906014" y="2169224"/>
              <a:ext cx="371475" cy="371475"/>
            </a:xfrm>
            <a:custGeom>
              <a:avLst/>
              <a:gdLst>
                <a:gd name="connsiteX0" fmla="*/ 188024 w 371475"/>
                <a:gd name="connsiteY0" fmla="*/ 121539 h 371475"/>
                <a:gd name="connsiteX1" fmla="*/ 121349 w 371475"/>
                <a:gd name="connsiteY1" fmla="*/ 188214 h 371475"/>
                <a:gd name="connsiteX2" fmla="*/ 188024 w 371475"/>
                <a:gd name="connsiteY2" fmla="*/ 254889 h 371475"/>
                <a:gd name="connsiteX3" fmla="*/ 254699 w 371475"/>
                <a:gd name="connsiteY3" fmla="*/ 188214 h 371475"/>
                <a:gd name="connsiteX4" fmla="*/ 188024 w 371475"/>
                <a:gd name="connsiteY4" fmla="*/ 121539 h 371475"/>
                <a:gd name="connsiteX5" fmla="*/ 188024 w 371475"/>
                <a:gd name="connsiteY5" fmla="*/ 235839 h 371475"/>
                <a:gd name="connsiteX6" fmla="*/ 140399 w 371475"/>
                <a:gd name="connsiteY6" fmla="*/ 188214 h 371475"/>
                <a:gd name="connsiteX7" fmla="*/ 188024 w 371475"/>
                <a:gd name="connsiteY7" fmla="*/ 140589 h 371475"/>
                <a:gd name="connsiteX8" fmla="*/ 235649 w 371475"/>
                <a:gd name="connsiteY8" fmla="*/ 188214 h 371475"/>
                <a:gd name="connsiteX9" fmla="*/ 188024 w 371475"/>
                <a:gd name="connsiteY9" fmla="*/ 235839 h 371475"/>
                <a:gd name="connsiteX10" fmla="*/ 350996 w 371475"/>
                <a:gd name="connsiteY10" fmla="*/ 151257 h 371475"/>
                <a:gd name="connsiteX11" fmla="*/ 330041 w 371475"/>
                <a:gd name="connsiteY11" fmla="*/ 151257 h 371475"/>
                <a:gd name="connsiteX12" fmla="*/ 314516 w 371475"/>
                <a:gd name="connsiteY12" fmla="*/ 114014 h 371475"/>
                <a:gd name="connsiteX13" fmla="*/ 327755 w 371475"/>
                <a:gd name="connsiteY13" fmla="*/ 100679 h 371475"/>
                <a:gd name="connsiteX14" fmla="*/ 334423 w 371475"/>
                <a:gd name="connsiteY14" fmla="*/ 87344 h 371475"/>
                <a:gd name="connsiteX15" fmla="*/ 329375 w 371475"/>
                <a:gd name="connsiteY15" fmla="*/ 73628 h 371475"/>
                <a:gd name="connsiteX16" fmla="*/ 302609 w 371475"/>
                <a:gd name="connsiteY16" fmla="*/ 46863 h 371475"/>
                <a:gd name="connsiteX17" fmla="*/ 277082 w 371475"/>
                <a:gd name="connsiteY17" fmla="*/ 46863 h 371475"/>
                <a:gd name="connsiteX18" fmla="*/ 262223 w 371475"/>
                <a:gd name="connsiteY18" fmla="*/ 61722 h 371475"/>
                <a:gd name="connsiteX19" fmla="*/ 224981 w 371475"/>
                <a:gd name="connsiteY19" fmla="*/ 46196 h 371475"/>
                <a:gd name="connsiteX20" fmla="*/ 224981 w 371475"/>
                <a:gd name="connsiteY20" fmla="*/ 27432 h 371475"/>
                <a:gd name="connsiteX21" fmla="*/ 206978 w 371475"/>
                <a:gd name="connsiteY21" fmla="*/ 7144 h 371475"/>
                <a:gd name="connsiteX22" fmla="*/ 169164 w 371475"/>
                <a:gd name="connsiteY22" fmla="*/ 7144 h 371475"/>
                <a:gd name="connsiteX23" fmla="*/ 151162 w 371475"/>
                <a:gd name="connsiteY23" fmla="*/ 25146 h 371475"/>
                <a:gd name="connsiteX24" fmla="*/ 151162 w 371475"/>
                <a:gd name="connsiteY24" fmla="*/ 46101 h 371475"/>
                <a:gd name="connsiteX25" fmla="*/ 113919 w 371475"/>
                <a:gd name="connsiteY25" fmla="*/ 61531 h 371475"/>
                <a:gd name="connsiteX26" fmla="*/ 100679 w 371475"/>
                <a:gd name="connsiteY26" fmla="*/ 48292 h 371475"/>
                <a:gd name="connsiteX27" fmla="*/ 87344 w 371475"/>
                <a:gd name="connsiteY27" fmla="*/ 41624 h 371475"/>
                <a:gd name="connsiteX28" fmla="*/ 73628 w 371475"/>
                <a:gd name="connsiteY28" fmla="*/ 46672 h 371475"/>
                <a:gd name="connsiteX29" fmla="*/ 46863 w 371475"/>
                <a:gd name="connsiteY29" fmla="*/ 73438 h 371475"/>
                <a:gd name="connsiteX30" fmla="*/ 41624 w 371475"/>
                <a:gd name="connsiteY30" fmla="*/ 86201 h 371475"/>
                <a:gd name="connsiteX31" fmla="*/ 46863 w 371475"/>
                <a:gd name="connsiteY31" fmla="*/ 98965 h 371475"/>
                <a:gd name="connsiteX32" fmla="*/ 61722 w 371475"/>
                <a:gd name="connsiteY32" fmla="*/ 113824 h 371475"/>
                <a:gd name="connsiteX33" fmla="*/ 46196 w 371475"/>
                <a:gd name="connsiteY33" fmla="*/ 151067 h 371475"/>
                <a:gd name="connsiteX34" fmla="*/ 27432 w 371475"/>
                <a:gd name="connsiteY34" fmla="*/ 151067 h 371475"/>
                <a:gd name="connsiteX35" fmla="*/ 7144 w 371475"/>
                <a:gd name="connsiteY35" fmla="*/ 169069 h 371475"/>
                <a:gd name="connsiteX36" fmla="*/ 7144 w 371475"/>
                <a:gd name="connsiteY36" fmla="*/ 206883 h 371475"/>
                <a:gd name="connsiteX37" fmla="*/ 27432 w 371475"/>
                <a:gd name="connsiteY37" fmla="*/ 224885 h 371475"/>
                <a:gd name="connsiteX38" fmla="*/ 46196 w 371475"/>
                <a:gd name="connsiteY38" fmla="*/ 224885 h 371475"/>
                <a:gd name="connsiteX39" fmla="*/ 61722 w 371475"/>
                <a:gd name="connsiteY39" fmla="*/ 262128 h 371475"/>
                <a:gd name="connsiteX40" fmla="*/ 46863 w 371475"/>
                <a:gd name="connsiteY40" fmla="*/ 276987 h 371475"/>
                <a:gd name="connsiteX41" fmla="*/ 41624 w 371475"/>
                <a:gd name="connsiteY41" fmla="*/ 289750 h 371475"/>
                <a:gd name="connsiteX42" fmla="*/ 46863 w 371475"/>
                <a:gd name="connsiteY42" fmla="*/ 302514 h 371475"/>
                <a:gd name="connsiteX43" fmla="*/ 73628 w 371475"/>
                <a:gd name="connsiteY43" fmla="*/ 329279 h 371475"/>
                <a:gd name="connsiteX44" fmla="*/ 87344 w 371475"/>
                <a:gd name="connsiteY44" fmla="*/ 334327 h 371475"/>
                <a:gd name="connsiteX45" fmla="*/ 100679 w 371475"/>
                <a:gd name="connsiteY45" fmla="*/ 327660 h 371475"/>
                <a:gd name="connsiteX46" fmla="*/ 114014 w 371475"/>
                <a:gd name="connsiteY46" fmla="*/ 314420 h 371475"/>
                <a:gd name="connsiteX47" fmla="*/ 151257 w 371475"/>
                <a:gd name="connsiteY47" fmla="*/ 329851 h 371475"/>
                <a:gd name="connsiteX48" fmla="*/ 151257 w 371475"/>
                <a:gd name="connsiteY48" fmla="*/ 350806 h 371475"/>
                <a:gd name="connsiteX49" fmla="*/ 169259 w 371475"/>
                <a:gd name="connsiteY49" fmla="*/ 368808 h 371475"/>
                <a:gd name="connsiteX50" fmla="*/ 207074 w 371475"/>
                <a:gd name="connsiteY50" fmla="*/ 368808 h 371475"/>
                <a:gd name="connsiteX51" fmla="*/ 225076 w 371475"/>
                <a:gd name="connsiteY51" fmla="*/ 348520 h 371475"/>
                <a:gd name="connsiteX52" fmla="*/ 225076 w 371475"/>
                <a:gd name="connsiteY52" fmla="*/ 329755 h 371475"/>
                <a:gd name="connsiteX53" fmla="*/ 262318 w 371475"/>
                <a:gd name="connsiteY53" fmla="*/ 314230 h 371475"/>
                <a:gd name="connsiteX54" fmla="*/ 277177 w 371475"/>
                <a:gd name="connsiteY54" fmla="*/ 329089 h 371475"/>
                <a:gd name="connsiteX55" fmla="*/ 302705 w 371475"/>
                <a:gd name="connsiteY55" fmla="*/ 329089 h 371475"/>
                <a:gd name="connsiteX56" fmla="*/ 329470 w 371475"/>
                <a:gd name="connsiteY56" fmla="*/ 302323 h 371475"/>
                <a:gd name="connsiteX57" fmla="*/ 334518 w 371475"/>
                <a:gd name="connsiteY57" fmla="*/ 288607 h 371475"/>
                <a:gd name="connsiteX58" fmla="*/ 327850 w 371475"/>
                <a:gd name="connsiteY58" fmla="*/ 275272 h 371475"/>
                <a:gd name="connsiteX59" fmla="*/ 314516 w 371475"/>
                <a:gd name="connsiteY59" fmla="*/ 261938 h 371475"/>
                <a:gd name="connsiteX60" fmla="*/ 330041 w 371475"/>
                <a:gd name="connsiteY60" fmla="*/ 224695 h 371475"/>
                <a:gd name="connsiteX61" fmla="*/ 350996 w 371475"/>
                <a:gd name="connsiteY61" fmla="*/ 224695 h 371475"/>
                <a:gd name="connsiteX62" fmla="*/ 368999 w 371475"/>
                <a:gd name="connsiteY62" fmla="*/ 206692 h 371475"/>
                <a:gd name="connsiteX63" fmla="*/ 368999 w 371475"/>
                <a:gd name="connsiteY63" fmla="*/ 168878 h 371475"/>
                <a:gd name="connsiteX64" fmla="*/ 350996 w 371475"/>
                <a:gd name="connsiteY64" fmla="*/ 150876 h 371475"/>
                <a:gd name="connsiteX65" fmla="*/ 349949 w 371475"/>
                <a:gd name="connsiteY65" fmla="*/ 206121 h 371475"/>
                <a:gd name="connsiteX66" fmla="*/ 329184 w 371475"/>
                <a:gd name="connsiteY66" fmla="*/ 206121 h 371475"/>
                <a:gd name="connsiteX67" fmla="*/ 311658 w 371475"/>
                <a:gd name="connsiteY67" fmla="*/ 219837 h 371475"/>
                <a:gd name="connsiteX68" fmla="*/ 297751 w 371475"/>
                <a:gd name="connsiteY68" fmla="*/ 253175 h 371475"/>
                <a:gd name="connsiteX69" fmla="*/ 300418 w 371475"/>
                <a:gd name="connsiteY69" fmla="*/ 275272 h 371475"/>
                <a:gd name="connsiteX70" fmla="*/ 314325 w 371475"/>
                <a:gd name="connsiteY70" fmla="*/ 289179 h 371475"/>
                <a:gd name="connsiteX71" fmla="*/ 315087 w 371475"/>
                <a:gd name="connsiteY71" fmla="*/ 290131 h 371475"/>
                <a:gd name="connsiteX72" fmla="*/ 289846 w 371475"/>
                <a:gd name="connsiteY72" fmla="*/ 315373 h 371475"/>
                <a:gd name="connsiteX73" fmla="*/ 275177 w 371475"/>
                <a:gd name="connsiteY73" fmla="*/ 300704 h 371475"/>
                <a:gd name="connsiteX74" fmla="*/ 253079 w 371475"/>
                <a:gd name="connsiteY74" fmla="*/ 298037 h 371475"/>
                <a:gd name="connsiteX75" fmla="*/ 219742 w 371475"/>
                <a:gd name="connsiteY75" fmla="*/ 311944 h 371475"/>
                <a:gd name="connsiteX76" fmla="*/ 206026 w 371475"/>
                <a:gd name="connsiteY76" fmla="*/ 329375 h 371475"/>
                <a:gd name="connsiteX77" fmla="*/ 206026 w 371475"/>
                <a:gd name="connsiteY77" fmla="*/ 348996 h 371475"/>
                <a:gd name="connsiteX78" fmla="*/ 206026 w 371475"/>
                <a:gd name="connsiteY78" fmla="*/ 350234 h 371475"/>
                <a:gd name="connsiteX79" fmla="*/ 170307 w 371475"/>
                <a:gd name="connsiteY79" fmla="*/ 350234 h 371475"/>
                <a:gd name="connsiteX80" fmla="*/ 170307 w 371475"/>
                <a:gd name="connsiteY80" fmla="*/ 329470 h 371475"/>
                <a:gd name="connsiteX81" fmla="*/ 156591 w 371475"/>
                <a:gd name="connsiteY81" fmla="*/ 311944 h 371475"/>
                <a:gd name="connsiteX82" fmla="*/ 123254 w 371475"/>
                <a:gd name="connsiteY82" fmla="*/ 298132 h 371475"/>
                <a:gd name="connsiteX83" fmla="*/ 101156 w 371475"/>
                <a:gd name="connsiteY83" fmla="*/ 300704 h 371475"/>
                <a:gd name="connsiteX84" fmla="*/ 87249 w 371475"/>
                <a:gd name="connsiteY84" fmla="*/ 314611 h 371475"/>
                <a:gd name="connsiteX85" fmla="*/ 86297 w 371475"/>
                <a:gd name="connsiteY85" fmla="*/ 315373 h 371475"/>
                <a:gd name="connsiteX86" fmla="*/ 61055 w 371475"/>
                <a:gd name="connsiteY86" fmla="*/ 290131 h 371475"/>
                <a:gd name="connsiteX87" fmla="*/ 75819 w 371475"/>
                <a:gd name="connsiteY87" fmla="*/ 275463 h 371475"/>
                <a:gd name="connsiteX88" fmla="*/ 78486 w 371475"/>
                <a:gd name="connsiteY88" fmla="*/ 253365 h 371475"/>
                <a:gd name="connsiteX89" fmla="*/ 64580 w 371475"/>
                <a:gd name="connsiteY89" fmla="*/ 220027 h 371475"/>
                <a:gd name="connsiteX90" fmla="*/ 47149 w 371475"/>
                <a:gd name="connsiteY90" fmla="*/ 206311 h 371475"/>
                <a:gd name="connsiteX91" fmla="*/ 27527 w 371475"/>
                <a:gd name="connsiteY91" fmla="*/ 206311 h 371475"/>
                <a:gd name="connsiteX92" fmla="*/ 26289 w 371475"/>
                <a:gd name="connsiteY92" fmla="*/ 206311 h 371475"/>
                <a:gd name="connsiteX93" fmla="*/ 26289 w 371475"/>
                <a:gd name="connsiteY93" fmla="*/ 170688 h 371475"/>
                <a:gd name="connsiteX94" fmla="*/ 27527 w 371475"/>
                <a:gd name="connsiteY94" fmla="*/ 170688 h 371475"/>
                <a:gd name="connsiteX95" fmla="*/ 47149 w 371475"/>
                <a:gd name="connsiteY95" fmla="*/ 170688 h 371475"/>
                <a:gd name="connsiteX96" fmla="*/ 64580 w 371475"/>
                <a:gd name="connsiteY96" fmla="*/ 156972 h 371475"/>
                <a:gd name="connsiteX97" fmla="*/ 78486 w 371475"/>
                <a:gd name="connsiteY97" fmla="*/ 123634 h 371475"/>
                <a:gd name="connsiteX98" fmla="*/ 75819 w 371475"/>
                <a:gd name="connsiteY98" fmla="*/ 101536 h 371475"/>
                <a:gd name="connsiteX99" fmla="*/ 61150 w 371475"/>
                <a:gd name="connsiteY99" fmla="*/ 86868 h 371475"/>
                <a:gd name="connsiteX100" fmla="*/ 86392 w 371475"/>
                <a:gd name="connsiteY100" fmla="*/ 61627 h 371475"/>
                <a:gd name="connsiteX101" fmla="*/ 87344 w 371475"/>
                <a:gd name="connsiteY101" fmla="*/ 62389 h 371475"/>
                <a:gd name="connsiteX102" fmla="*/ 101251 w 371475"/>
                <a:gd name="connsiteY102" fmla="*/ 76295 h 371475"/>
                <a:gd name="connsiteX103" fmla="*/ 123349 w 371475"/>
                <a:gd name="connsiteY103" fmla="*/ 78867 h 371475"/>
                <a:gd name="connsiteX104" fmla="*/ 156686 w 371475"/>
                <a:gd name="connsiteY104" fmla="*/ 64960 h 371475"/>
                <a:gd name="connsiteX105" fmla="*/ 170402 w 371475"/>
                <a:gd name="connsiteY105" fmla="*/ 47434 h 371475"/>
                <a:gd name="connsiteX106" fmla="*/ 170402 w 371475"/>
                <a:gd name="connsiteY106" fmla="*/ 26670 h 371475"/>
                <a:gd name="connsiteX107" fmla="*/ 206121 w 371475"/>
                <a:gd name="connsiteY107" fmla="*/ 26670 h 371475"/>
                <a:gd name="connsiteX108" fmla="*/ 206121 w 371475"/>
                <a:gd name="connsiteY108" fmla="*/ 27908 h 371475"/>
                <a:gd name="connsiteX109" fmla="*/ 206121 w 371475"/>
                <a:gd name="connsiteY109" fmla="*/ 47530 h 371475"/>
                <a:gd name="connsiteX110" fmla="*/ 219837 w 371475"/>
                <a:gd name="connsiteY110" fmla="*/ 64960 h 371475"/>
                <a:gd name="connsiteX111" fmla="*/ 253175 w 371475"/>
                <a:gd name="connsiteY111" fmla="*/ 78867 h 371475"/>
                <a:gd name="connsiteX112" fmla="*/ 275273 w 371475"/>
                <a:gd name="connsiteY112" fmla="*/ 76200 h 371475"/>
                <a:gd name="connsiteX113" fmla="*/ 289941 w 371475"/>
                <a:gd name="connsiteY113" fmla="*/ 61531 h 371475"/>
                <a:gd name="connsiteX114" fmla="*/ 315182 w 371475"/>
                <a:gd name="connsiteY114" fmla="*/ 86773 h 371475"/>
                <a:gd name="connsiteX115" fmla="*/ 314420 w 371475"/>
                <a:gd name="connsiteY115" fmla="*/ 87725 h 371475"/>
                <a:gd name="connsiteX116" fmla="*/ 300514 w 371475"/>
                <a:gd name="connsiteY116" fmla="*/ 101632 h 371475"/>
                <a:gd name="connsiteX117" fmla="*/ 297847 w 371475"/>
                <a:gd name="connsiteY117" fmla="*/ 123730 h 371475"/>
                <a:gd name="connsiteX118" fmla="*/ 311753 w 371475"/>
                <a:gd name="connsiteY118" fmla="*/ 157067 h 371475"/>
                <a:gd name="connsiteX119" fmla="*/ 329279 w 371475"/>
                <a:gd name="connsiteY119" fmla="*/ 170783 h 371475"/>
                <a:gd name="connsiteX120" fmla="*/ 350044 w 371475"/>
                <a:gd name="connsiteY120" fmla="*/ 170783 h 371475"/>
                <a:gd name="connsiteX121" fmla="*/ 350044 w 371475"/>
                <a:gd name="connsiteY121" fmla="*/ 206597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371475" h="371475">
                  <a:moveTo>
                    <a:pt x="188024" y="121539"/>
                  </a:moveTo>
                  <a:cubicBezTo>
                    <a:pt x="151257" y="121539"/>
                    <a:pt x="121349" y="151447"/>
                    <a:pt x="121349" y="188214"/>
                  </a:cubicBezTo>
                  <a:cubicBezTo>
                    <a:pt x="121349" y="224980"/>
                    <a:pt x="151257" y="254889"/>
                    <a:pt x="188024" y="254889"/>
                  </a:cubicBezTo>
                  <a:cubicBezTo>
                    <a:pt x="224790" y="254889"/>
                    <a:pt x="254699" y="224980"/>
                    <a:pt x="254699" y="188214"/>
                  </a:cubicBezTo>
                  <a:cubicBezTo>
                    <a:pt x="254699" y="151447"/>
                    <a:pt x="224790" y="121539"/>
                    <a:pt x="188024" y="121539"/>
                  </a:cubicBezTo>
                  <a:close/>
                  <a:moveTo>
                    <a:pt x="188024" y="235839"/>
                  </a:moveTo>
                  <a:cubicBezTo>
                    <a:pt x="161734" y="235839"/>
                    <a:pt x="140399" y="214503"/>
                    <a:pt x="140399" y="188214"/>
                  </a:cubicBezTo>
                  <a:cubicBezTo>
                    <a:pt x="140399" y="161925"/>
                    <a:pt x="161734" y="140589"/>
                    <a:pt x="188024" y="140589"/>
                  </a:cubicBezTo>
                  <a:cubicBezTo>
                    <a:pt x="214313" y="140589"/>
                    <a:pt x="235649" y="161925"/>
                    <a:pt x="235649" y="188214"/>
                  </a:cubicBezTo>
                  <a:cubicBezTo>
                    <a:pt x="235649" y="214503"/>
                    <a:pt x="214313" y="235839"/>
                    <a:pt x="188024" y="235839"/>
                  </a:cubicBezTo>
                  <a:close/>
                  <a:moveTo>
                    <a:pt x="350996" y="151257"/>
                  </a:moveTo>
                  <a:lnTo>
                    <a:pt x="330041" y="151257"/>
                  </a:lnTo>
                  <a:cubicBezTo>
                    <a:pt x="326612" y="138208"/>
                    <a:pt x="321469" y="125730"/>
                    <a:pt x="314516" y="114014"/>
                  </a:cubicBezTo>
                  <a:lnTo>
                    <a:pt x="327755" y="100679"/>
                  </a:lnTo>
                  <a:cubicBezTo>
                    <a:pt x="331756" y="96774"/>
                    <a:pt x="334042" y="92107"/>
                    <a:pt x="334423" y="87344"/>
                  </a:cubicBezTo>
                  <a:cubicBezTo>
                    <a:pt x="334804" y="82201"/>
                    <a:pt x="333089" y="77343"/>
                    <a:pt x="329375" y="73628"/>
                  </a:cubicBezTo>
                  <a:lnTo>
                    <a:pt x="302609" y="46863"/>
                  </a:lnTo>
                  <a:cubicBezTo>
                    <a:pt x="295847" y="40100"/>
                    <a:pt x="283940" y="40100"/>
                    <a:pt x="277082" y="46863"/>
                  </a:cubicBezTo>
                  <a:lnTo>
                    <a:pt x="262223" y="61722"/>
                  </a:lnTo>
                  <a:cubicBezTo>
                    <a:pt x="250508" y="54864"/>
                    <a:pt x="238030" y="49625"/>
                    <a:pt x="224981" y="46196"/>
                  </a:cubicBezTo>
                  <a:lnTo>
                    <a:pt x="224981" y="27432"/>
                  </a:lnTo>
                  <a:cubicBezTo>
                    <a:pt x="224981" y="14097"/>
                    <a:pt x="215932" y="7144"/>
                    <a:pt x="206978" y="7144"/>
                  </a:cubicBezTo>
                  <a:lnTo>
                    <a:pt x="169164" y="7144"/>
                  </a:lnTo>
                  <a:cubicBezTo>
                    <a:pt x="159258" y="7144"/>
                    <a:pt x="151162" y="15240"/>
                    <a:pt x="151162" y="25146"/>
                  </a:cubicBezTo>
                  <a:lnTo>
                    <a:pt x="151162" y="46101"/>
                  </a:lnTo>
                  <a:cubicBezTo>
                    <a:pt x="138113" y="49530"/>
                    <a:pt x="125635" y="54673"/>
                    <a:pt x="113919" y="61531"/>
                  </a:cubicBezTo>
                  <a:lnTo>
                    <a:pt x="100679" y="48292"/>
                  </a:lnTo>
                  <a:cubicBezTo>
                    <a:pt x="96774" y="44291"/>
                    <a:pt x="92107" y="42005"/>
                    <a:pt x="87344" y="41624"/>
                  </a:cubicBezTo>
                  <a:cubicBezTo>
                    <a:pt x="82106" y="41243"/>
                    <a:pt x="77343" y="42958"/>
                    <a:pt x="73628" y="46672"/>
                  </a:cubicBezTo>
                  <a:lnTo>
                    <a:pt x="46863" y="73438"/>
                  </a:lnTo>
                  <a:cubicBezTo>
                    <a:pt x="43434" y="76867"/>
                    <a:pt x="41624" y="81343"/>
                    <a:pt x="41624" y="86201"/>
                  </a:cubicBezTo>
                  <a:cubicBezTo>
                    <a:pt x="41624" y="91059"/>
                    <a:pt x="43529" y="95536"/>
                    <a:pt x="46863" y="98965"/>
                  </a:cubicBezTo>
                  <a:lnTo>
                    <a:pt x="61722" y="113824"/>
                  </a:lnTo>
                  <a:cubicBezTo>
                    <a:pt x="54864" y="125539"/>
                    <a:pt x="49625" y="138113"/>
                    <a:pt x="46196" y="151067"/>
                  </a:cubicBezTo>
                  <a:lnTo>
                    <a:pt x="27432" y="151067"/>
                  </a:lnTo>
                  <a:cubicBezTo>
                    <a:pt x="14097" y="151067"/>
                    <a:pt x="7144" y="160115"/>
                    <a:pt x="7144" y="169069"/>
                  </a:cubicBezTo>
                  <a:lnTo>
                    <a:pt x="7144" y="206883"/>
                  </a:lnTo>
                  <a:cubicBezTo>
                    <a:pt x="7144" y="215836"/>
                    <a:pt x="14097" y="224885"/>
                    <a:pt x="27432" y="224885"/>
                  </a:cubicBezTo>
                  <a:lnTo>
                    <a:pt x="46196" y="224885"/>
                  </a:lnTo>
                  <a:cubicBezTo>
                    <a:pt x="49625" y="237934"/>
                    <a:pt x="54769" y="250507"/>
                    <a:pt x="61722" y="262128"/>
                  </a:cubicBezTo>
                  <a:lnTo>
                    <a:pt x="46863" y="276987"/>
                  </a:lnTo>
                  <a:cubicBezTo>
                    <a:pt x="43434" y="280416"/>
                    <a:pt x="41624" y="284893"/>
                    <a:pt x="41624" y="289750"/>
                  </a:cubicBezTo>
                  <a:cubicBezTo>
                    <a:pt x="41624" y="294608"/>
                    <a:pt x="43529" y="299085"/>
                    <a:pt x="46863" y="302514"/>
                  </a:cubicBezTo>
                  <a:lnTo>
                    <a:pt x="73628" y="329279"/>
                  </a:lnTo>
                  <a:cubicBezTo>
                    <a:pt x="77343" y="332994"/>
                    <a:pt x="82106" y="334709"/>
                    <a:pt x="87344" y="334327"/>
                  </a:cubicBezTo>
                  <a:cubicBezTo>
                    <a:pt x="92107" y="333946"/>
                    <a:pt x="96774" y="331660"/>
                    <a:pt x="100679" y="327660"/>
                  </a:cubicBezTo>
                  <a:lnTo>
                    <a:pt x="114014" y="314420"/>
                  </a:lnTo>
                  <a:cubicBezTo>
                    <a:pt x="125730" y="321278"/>
                    <a:pt x="138303" y="326517"/>
                    <a:pt x="151257" y="329851"/>
                  </a:cubicBezTo>
                  <a:lnTo>
                    <a:pt x="151257" y="350806"/>
                  </a:lnTo>
                  <a:cubicBezTo>
                    <a:pt x="151257" y="360712"/>
                    <a:pt x="159353" y="368808"/>
                    <a:pt x="169259" y="368808"/>
                  </a:cubicBezTo>
                  <a:lnTo>
                    <a:pt x="207074" y="368808"/>
                  </a:lnTo>
                  <a:cubicBezTo>
                    <a:pt x="216027" y="368808"/>
                    <a:pt x="225076" y="361855"/>
                    <a:pt x="225076" y="348520"/>
                  </a:cubicBezTo>
                  <a:lnTo>
                    <a:pt x="225076" y="329755"/>
                  </a:lnTo>
                  <a:cubicBezTo>
                    <a:pt x="238125" y="326326"/>
                    <a:pt x="250603" y="321183"/>
                    <a:pt x="262318" y="314230"/>
                  </a:cubicBezTo>
                  <a:lnTo>
                    <a:pt x="277177" y="329089"/>
                  </a:lnTo>
                  <a:cubicBezTo>
                    <a:pt x="283940" y="335851"/>
                    <a:pt x="295847" y="335851"/>
                    <a:pt x="302705" y="329089"/>
                  </a:cubicBezTo>
                  <a:lnTo>
                    <a:pt x="329470" y="302323"/>
                  </a:lnTo>
                  <a:cubicBezTo>
                    <a:pt x="333184" y="298609"/>
                    <a:pt x="334994" y="293751"/>
                    <a:pt x="334518" y="288607"/>
                  </a:cubicBezTo>
                  <a:cubicBezTo>
                    <a:pt x="334137" y="283845"/>
                    <a:pt x="331851" y="279178"/>
                    <a:pt x="327850" y="275272"/>
                  </a:cubicBezTo>
                  <a:lnTo>
                    <a:pt x="314516" y="261938"/>
                  </a:lnTo>
                  <a:cubicBezTo>
                    <a:pt x="321374" y="250222"/>
                    <a:pt x="326612" y="237744"/>
                    <a:pt x="330041" y="224695"/>
                  </a:cubicBezTo>
                  <a:lnTo>
                    <a:pt x="350996" y="224695"/>
                  </a:lnTo>
                  <a:cubicBezTo>
                    <a:pt x="360902" y="224695"/>
                    <a:pt x="368999" y="216598"/>
                    <a:pt x="368999" y="206692"/>
                  </a:cubicBezTo>
                  <a:lnTo>
                    <a:pt x="368999" y="168878"/>
                  </a:lnTo>
                  <a:cubicBezTo>
                    <a:pt x="368999" y="158972"/>
                    <a:pt x="360902" y="150876"/>
                    <a:pt x="350996" y="150876"/>
                  </a:cubicBezTo>
                  <a:close/>
                  <a:moveTo>
                    <a:pt x="349949" y="206121"/>
                  </a:moveTo>
                  <a:lnTo>
                    <a:pt x="329184" y="206121"/>
                  </a:lnTo>
                  <a:cubicBezTo>
                    <a:pt x="320992" y="206121"/>
                    <a:pt x="313754" y="211741"/>
                    <a:pt x="311658" y="219837"/>
                  </a:cubicBezTo>
                  <a:cubicBezTo>
                    <a:pt x="308705" y="231553"/>
                    <a:pt x="304038" y="242697"/>
                    <a:pt x="297751" y="253175"/>
                  </a:cubicBezTo>
                  <a:cubicBezTo>
                    <a:pt x="293465" y="260413"/>
                    <a:pt x="294608" y="269462"/>
                    <a:pt x="300418" y="275272"/>
                  </a:cubicBezTo>
                  <a:lnTo>
                    <a:pt x="314325" y="289179"/>
                  </a:lnTo>
                  <a:cubicBezTo>
                    <a:pt x="314325" y="289179"/>
                    <a:pt x="314897" y="289846"/>
                    <a:pt x="315087" y="290131"/>
                  </a:cubicBezTo>
                  <a:lnTo>
                    <a:pt x="289846" y="315373"/>
                  </a:lnTo>
                  <a:lnTo>
                    <a:pt x="275177" y="300704"/>
                  </a:lnTo>
                  <a:cubicBezTo>
                    <a:pt x="269367" y="294894"/>
                    <a:pt x="260318" y="293751"/>
                    <a:pt x="253079" y="298037"/>
                  </a:cubicBezTo>
                  <a:cubicBezTo>
                    <a:pt x="242602" y="304228"/>
                    <a:pt x="231362" y="308896"/>
                    <a:pt x="219742" y="311944"/>
                  </a:cubicBezTo>
                  <a:cubicBezTo>
                    <a:pt x="211646" y="314039"/>
                    <a:pt x="206026" y="321183"/>
                    <a:pt x="206026" y="329375"/>
                  </a:cubicBezTo>
                  <a:lnTo>
                    <a:pt x="206026" y="348996"/>
                  </a:lnTo>
                  <a:cubicBezTo>
                    <a:pt x="206026" y="349472"/>
                    <a:pt x="206026" y="349853"/>
                    <a:pt x="206026" y="350234"/>
                  </a:cubicBezTo>
                  <a:lnTo>
                    <a:pt x="170307" y="350234"/>
                  </a:lnTo>
                  <a:lnTo>
                    <a:pt x="170307" y="329470"/>
                  </a:lnTo>
                  <a:cubicBezTo>
                    <a:pt x="170307" y="321278"/>
                    <a:pt x="164687" y="314039"/>
                    <a:pt x="156591" y="311944"/>
                  </a:cubicBezTo>
                  <a:cubicBezTo>
                    <a:pt x="144971" y="308991"/>
                    <a:pt x="133731" y="304324"/>
                    <a:pt x="123254" y="298132"/>
                  </a:cubicBezTo>
                  <a:cubicBezTo>
                    <a:pt x="116015" y="293846"/>
                    <a:pt x="106966" y="294894"/>
                    <a:pt x="101156" y="300704"/>
                  </a:cubicBezTo>
                  <a:lnTo>
                    <a:pt x="87249" y="314611"/>
                  </a:lnTo>
                  <a:cubicBezTo>
                    <a:pt x="87249" y="314611"/>
                    <a:pt x="86582" y="315182"/>
                    <a:pt x="86297" y="315373"/>
                  </a:cubicBezTo>
                  <a:lnTo>
                    <a:pt x="61055" y="290131"/>
                  </a:lnTo>
                  <a:lnTo>
                    <a:pt x="75819" y="275463"/>
                  </a:lnTo>
                  <a:cubicBezTo>
                    <a:pt x="81629" y="269653"/>
                    <a:pt x="82677" y="260509"/>
                    <a:pt x="78486" y="253365"/>
                  </a:cubicBezTo>
                  <a:cubicBezTo>
                    <a:pt x="72295" y="242888"/>
                    <a:pt x="67627" y="231648"/>
                    <a:pt x="64580" y="220027"/>
                  </a:cubicBezTo>
                  <a:cubicBezTo>
                    <a:pt x="62484" y="211931"/>
                    <a:pt x="55340" y="206311"/>
                    <a:pt x="47149" y="206311"/>
                  </a:cubicBezTo>
                  <a:lnTo>
                    <a:pt x="27527" y="206311"/>
                  </a:lnTo>
                  <a:cubicBezTo>
                    <a:pt x="27051" y="206311"/>
                    <a:pt x="26670" y="206311"/>
                    <a:pt x="26289" y="206311"/>
                  </a:cubicBezTo>
                  <a:lnTo>
                    <a:pt x="26289" y="170688"/>
                  </a:lnTo>
                  <a:cubicBezTo>
                    <a:pt x="26289" y="170688"/>
                    <a:pt x="26956" y="170688"/>
                    <a:pt x="27527" y="170688"/>
                  </a:cubicBezTo>
                  <a:lnTo>
                    <a:pt x="47149" y="170688"/>
                  </a:lnTo>
                  <a:cubicBezTo>
                    <a:pt x="55340" y="170688"/>
                    <a:pt x="62484" y="165068"/>
                    <a:pt x="64580" y="156972"/>
                  </a:cubicBezTo>
                  <a:cubicBezTo>
                    <a:pt x="67532" y="145256"/>
                    <a:pt x="72200" y="134112"/>
                    <a:pt x="78486" y="123634"/>
                  </a:cubicBezTo>
                  <a:cubicBezTo>
                    <a:pt x="82772" y="116491"/>
                    <a:pt x="81629" y="107347"/>
                    <a:pt x="75819" y="101536"/>
                  </a:cubicBezTo>
                  <a:lnTo>
                    <a:pt x="61150" y="86868"/>
                  </a:lnTo>
                  <a:lnTo>
                    <a:pt x="86392" y="61627"/>
                  </a:lnTo>
                  <a:cubicBezTo>
                    <a:pt x="86392" y="61627"/>
                    <a:pt x="86963" y="62008"/>
                    <a:pt x="87344" y="62389"/>
                  </a:cubicBezTo>
                  <a:lnTo>
                    <a:pt x="101251" y="76295"/>
                  </a:lnTo>
                  <a:cubicBezTo>
                    <a:pt x="107061" y="82105"/>
                    <a:pt x="116110" y="83153"/>
                    <a:pt x="123349" y="78867"/>
                  </a:cubicBezTo>
                  <a:cubicBezTo>
                    <a:pt x="133826" y="72676"/>
                    <a:pt x="145066" y="68008"/>
                    <a:pt x="156686" y="64960"/>
                  </a:cubicBezTo>
                  <a:cubicBezTo>
                    <a:pt x="164783" y="62865"/>
                    <a:pt x="170402" y="55721"/>
                    <a:pt x="170402" y="47434"/>
                  </a:cubicBezTo>
                  <a:lnTo>
                    <a:pt x="170402" y="26670"/>
                  </a:lnTo>
                  <a:lnTo>
                    <a:pt x="206121" y="26670"/>
                  </a:lnTo>
                  <a:cubicBezTo>
                    <a:pt x="206121" y="26670"/>
                    <a:pt x="206121" y="27337"/>
                    <a:pt x="206121" y="27908"/>
                  </a:cubicBezTo>
                  <a:lnTo>
                    <a:pt x="206121" y="47530"/>
                  </a:lnTo>
                  <a:cubicBezTo>
                    <a:pt x="206121" y="55721"/>
                    <a:pt x="211741" y="62865"/>
                    <a:pt x="219837" y="64960"/>
                  </a:cubicBezTo>
                  <a:cubicBezTo>
                    <a:pt x="231553" y="67913"/>
                    <a:pt x="242697" y="72580"/>
                    <a:pt x="253175" y="78867"/>
                  </a:cubicBezTo>
                  <a:cubicBezTo>
                    <a:pt x="260318" y="83153"/>
                    <a:pt x="269462" y="82010"/>
                    <a:pt x="275273" y="76200"/>
                  </a:cubicBezTo>
                  <a:lnTo>
                    <a:pt x="289941" y="61531"/>
                  </a:lnTo>
                  <a:lnTo>
                    <a:pt x="315182" y="86773"/>
                  </a:lnTo>
                  <a:cubicBezTo>
                    <a:pt x="315182" y="86773"/>
                    <a:pt x="314801" y="87344"/>
                    <a:pt x="314420" y="87725"/>
                  </a:cubicBezTo>
                  <a:lnTo>
                    <a:pt x="300514" y="101632"/>
                  </a:lnTo>
                  <a:cubicBezTo>
                    <a:pt x="294704" y="107442"/>
                    <a:pt x="293656" y="116491"/>
                    <a:pt x="297847" y="123730"/>
                  </a:cubicBezTo>
                  <a:cubicBezTo>
                    <a:pt x="304038" y="134207"/>
                    <a:pt x="308705" y="145447"/>
                    <a:pt x="311753" y="157067"/>
                  </a:cubicBezTo>
                  <a:cubicBezTo>
                    <a:pt x="313849" y="165163"/>
                    <a:pt x="320992" y="170783"/>
                    <a:pt x="329279" y="170783"/>
                  </a:cubicBezTo>
                  <a:lnTo>
                    <a:pt x="350044" y="170783"/>
                  </a:lnTo>
                  <a:lnTo>
                    <a:pt x="350044" y="2065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BA87E71-4742-40DD-9D38-CA46F880760B}"/>
                </a:ext>
              </a:extLst>
            </p:cNvPr>
            <p:cNvSpPr/>
            <p:nvPr/>
          </p:nvSpPr>
          <p:spPr>
            <a:xfrm>
              <a:off x="3090990" y="2035969"/>
              <a:ext cx="323850" cy="323850"/>
            </a:xfrm>
            <a:custGeom>
              <a:avLst/>
              <a:gdLst>
                <a:gd name="connsiteX0" fmla="*/ 299847 w 323850"/>
                <a:gd name="connsiteY0" fmla="*/ 143161 h 323850"/>
                <a:gd name="connsiteX1" fmla="*/ 280416 w 323850"/>
                <a:gd name="connsiteY1" fmla="*/ 143161 h 323850"/>
                <a:gd name="connsiteX2" fmla="*/ 266033 w 323850"/>
                <a:gd name="connsiteY2" fmla="*/ 108585 h 323850"/>
                <a:gd name="connsiteX3" fmla="*/ 278320 w 323850"/>
                <a:gd name="connsiteY3" fmla="*/ 96298 h 323850"/>
                <a:gd name="connsiteX4" fmla="*/ 279844 w 323850"/>
                <a:gd name="connsiteY4" fmla="*/ 70009 h 323850"/>
                <a:gd name="connsiteX5" fmla="*/ 254603 w 323850"/>
                <a:gd name="connsiteY5" fmla="*/ 44767 h 323850"/>
                <a:gd name="connsiteX6" fmla="*/ 229743 w 323850"/>
                <a:gd name="connsiteY6" fmla="*/ 44767 h 323850"/>
                <a:gd name="connsiteX7" fmla="*/ 216027 w 323850"/>
                <a:gd name="connsiteY7" fmla="*/ 58483 h 323850"/>
                <a:gd name="connsiteX8" fmla="*/ 181451 w 323850"/>
                <a:gd name="connsiteY8" fmla="*/ 44101 h 323850"/>
                <a:gd name="connsiteX9" fmla="*/ 181451 w 323850"/>
                <a:gd name="connsiteY9" fmla="*/ 26765 h 323850"/>
                <a:gd name="connsiteX10" fmla="*/ 163925 w 323850"/>
                <a:gd name="connsiteY10" fmla="*/ 7144 h 323850"/>
                <a:gd name="connsiteX11" fmla="*/ 128207 w 323850"/>
                <a:gd name="connsiteY11" fmla="*/ 7144 h 323850"/>
                <a:gd name="connsiteX12" fmla="*/ 110680 w 323850"/>
                <a:gd name="connsiteY12" fmla="*/ 24670 h 323850"/>
                <a:gd name="connsiteX13" fmla="*/ 110680 w 323850"/>
                <a:gd name="connsiteY13" fmla="*/ 44101 h 323850"/>
                <a:gd name="connsiteX14" fmla="*/ 76105 w 323850"/>
                <a:gd name="connsiteY14" fmla="*/ 58483 h 323850"/>
                <a:gd name="connsiteX15" fmla="*/ 63818 w 323850"/>
                <a:gd name="connsiteY15" fmla="*/ 46196 h 323850"/>
                <a:gd name="connsiteX16" fmla="*/ 37528 w 323850"/>
                <a:gd name="connsiteY16" fmla="*/ 44672 h 323850"/>
                <a:gd name="connsiteX17" fmla="*/ 12287 w 323850"/>
                <a:gd name="connsiteY17" fmla="*/ 69913 h 323850"/>
                <a:gd name="connsiteX18" fmla="*/ 12287 w 323850"/>
                <a:gd name="connsiteY18" fmla="*/ 94774 h 323850"/>
                <a:gd name="connsiteX19" fmla="*/ 26099 w 323850"/>
                <a:gd name="connsiteY19" fmla="*/ 108585 h 323850"/>
                <a:gd name="connsiteX20" fmla="*/ 25908 w 323850"/>
                <a:gd name="connsiteY20" fmla="*/ 108966 h 323850"/>
                <a:gd name="connsiteX21" fmla="*/ 29718 w 323850"/>
                <a:gd name="connsiteY21" fmla="*/ 121539 h 323850"/>
                <a:gd name="connsiteX22" fmla="*/ 42958 w 323850"/>
                <a:gd name="connsiteY22" fmla="*/ 117538 h 323850"/>
                <a:gd name="connsiteX23" fmla="*/ 40386 w 323850"/>
                <a:gd name="connsiteY23" fmla="*/ 96012 h 323850"/>
                <a:gd name="connsiteX24" fmla="*/ 26860 w 323850"/>
                <a:gd name="connsiteY24" fmla="*/ 82487 h 323850"/>
                <a:gd name="connsiteX25" fmla="*/ 50006 w 323850"/>
                <a:gd name="connsiteY25" fmla="*/ 59341 h 323850"/>
                <a:gd name="connsiteX26" fmla="*/ 50483 w 323850"/>
                <a:gd name="connsiteY26" fmla="*/ 59722 h 323850"/>
                <a:gd name="connsiteX27" fmla="*/ 63627 w 323850"/>
                <a:gd name="connsiteY27" fmla="*/ 72866 h 323850"/>
                <a:gd name="connsiteX28" fmla="*/ 85153 w 323850"/>
                <a:gd name="connsiteY28" fmla="*/ 75438 h 323850"/>
                <a:gd name="connsiteX29" fmla="*/ 116491 w 323850"/>
                <a:gd name="connsiteY29" fmla="*/ 62389 h 323850"/>
                <a:gd name="connsiteX30" fmla="*/ 129826 w 323850"/>
                <a:gd name="connsiteY30" fmla="*/ 45339 h 323850"/>
                <a:gd name="connsiteX31" fmla="*/ 129826 w 323850"/>
                <a:gd name="connsiteY31" fmla="*/ 26289 h 323850"/>
                <a:gd name="connsiteX32" fmla="*/ 162592 w 323850"/>
                <a:gd name="connsiteY32" fmla="*/ 26289 h 323850"/>
                <a:gd name="connsiteX33" fmla="*/ 162592 w 323850"/>
                <a:gd name="connsiteY33" fmla="*/ 26861 h 323850"/>
                <a:gd name="connsiteX34" fmla="*/ 162592 w 323850"/>
                <a:gd name="connsiteY34" fmla="*/ 45339 h 323850"/>
                <a:gd name="connsiteX35" fmla="*/ 176022 w 323850"/>
                <a:gd name="connsiteY35" fmla="*/ 62389 h 323850"/>
                <a:gd name="connsiteX36" fmla="*/ 207359 w 323850"/>
                <a:gd name="connsiteY36" fmla="*/ 75438 h 323850"/>
                <a:gd name="connsiteX37" fmla="*/ 228886 w 323850"/>
                <a:gd name="connsiteY37" fmla="*/ 72866 h 323850"/>
                <a:gd name="connsiteX38" fmla="*/ 242411 w 323850"/>
                <a:gd name="connsiteY38" fmla="*/ 59341 h 323850"/>
                <a:gd name="connsiteX39" fmla="*/ 265557 w 323850"/>
                <a:gd name="connsiteY39" fmla="*/ 82487 h 323850"/>
                <a:gd name="connsiteX40" fmla="*/ 265176 w 323850"/>
                <a:gd name="connsiteY40" fmla="*/ 82963 h 323850"/>
                <a:gd name="connsiteX41" fmla="*/ 252032 w 323850"/>
                <a:gd name="connsiteY41" fmla="*/ 96107 h 323850"/>
                <a:gd name="connsiteX42" fmla="*/ 249460 w 323850"/>
                <a:gd name="connsiteY42" fmla="*/ 117634 h 323850"/>
                <a:gd name="connsiteX43" fmla="*/ 262509 w 323850"/>
                <a:gd name="connsiteY43" fmla="*/ 148971 h 323850"/>
                <a:gd name="connsiteX44" fmla="*/ 279559 w 323850"/>
                <a:gd name="connsiteY44" fmla="*/ 162306 h 323850"/>
                <a:gd name="connsiteX45" fmla="*/ 298609 w 323850"/>
                <a:gd name="connsiteY45" fmla="*/ 162306 h 323850"/>
                <a:gd name="connsiteX46" fmla="*/ 298609 w 323850"/>
                <a:gd name="connsiteY46" fmla="*/ 195072 h 323850"/>
                <a:gd name="connsiteX47" fmla="*/ 279559 w 323850"/>
                <a:gd name="connsiteY47" fmla="*/ 195072 h 323850"/>
                <a:gd name="connsiteX48" fmla="*/ 262509 w 323850"/>
                <a:gd name="connsiteY48" fmla="*/ 208502 h 323850"/>
                <a:gd name="connsiteX49" fmla="*/ 249460 w 323850"/>
                <a:gd name="connsiteY49" fmla="*/ 239839 h 323850"/>
                <a:gd name="connsiteX50" fmla="*/ 252032 w 323850"/>
                <a:gd name="connsiteY50" fmla="*/ 261366 h 323850"/>
                <a:gd name="connsiteX51" fmla="*/ 265176 w 323850"/>
                <a:gd name="connsiteY51" fmla="*/ 274511 h 323850"/>
                <a:gd name="connsiteX52" fmla="*/ 265557 w 323850"/>
                <a:gd name="connsiteY52" fmla="*/ 274987 h 323850"/>
                <a:gd name="connsiteX53" fmla="*/ 242411 w 323850"/>
                <a:gd name="connsiteY53" fmla="*/ 298133 h 323850"/>
                <a:gd name="connsiteX54" fmla="*/ 228886 w 323850"/>
                <a:gd name="connsiteY54" fmla="*/ 284607 h 323850"/>
                <a:gd name="connsiteX55" fmla="*/ 207264 w 323850"/>
                <a:gd name="connsiteY55" fmla="*/ 282130 h 323850"/>
                <a:gd name="connsiteX56" fmla="*/ 206311 w 323850"/>
                <a:gd name="connsiteY56" fmla="*/ 282702 h 323850"/>
                <a:gd name="connsiteX57" fmla="*/ 203168 w 323850"/>
                <a:gd name="connsiteY57" fmla="*/ 295370 h 323850"/>
                <a:gd name="connsiteX58" fmla="*/ 216218 w 323850"/>
                <a:gd name="connsiteY58" fmla="*/ 298990 h 323850"/>
                <a:gd name="connsiteX59" fmla="*/ 216313 w 323850"/>
                <a:gd name="connsiteY59" fmla="*/ 298990 h 323850"/>
                <a:gd name="connsiteX60" fmla="*/ 230124 w 323850"/>
                <a:gd name="connsiteY60" fmla="*/ 312706 h 323850"/>
                <a:gd name="connsiteX61" fmla="*/ 242507 w 323850"/>
                <a:gd name="connsiteY61" fmla="*/ 317849 h 323850"/>
                <a:gd name="connsiteX62" fmla="*/ 254889 w 323850"/>
                <a:gd name="connsiteY62" fmla="*/ 312706 h 323850"/>
                <a:gd name="connsiteX63" fmla="*/ 280130 w 323850"/>
                <a:gd name="connsiteY63" fmla="*/ 287464 h 323850"/>
                <a:gd name="connsiteX64" fmla="*/ 278606 w 323850"/>
                <a:gd name="connsiteY64" fmla="*/ 261175 h 323850"/>
                <a:gd name="connsiteX65" fmla="*/ 266319 w 323850"/>
                <a:gd name="connsiteY65" fmla="*/ 248888 h 323850"/>
                <a:gd name="connsiteX66" fmla="*/ 280702 w 323850"/>
                <a:gd name="connsiteY66" fmla="*/ 214313 h 323850"/>
                <a:gd name="connsiteX67" fmla="*/ 300133 w 323850"/>
                <a:gd name="connsiteY67" fmla="*/ 214313 h 323850"/>
                <a:gd name="connsiteX68" fmla="*/ 317659 w 323850"/>
                <a:gd name="connsiteY68" fmla="*/ 196787 h 323850"/>
                <a:gd name="connsiteX69" fmla="*/ 317659 w 323850"/>
                <a:gd name="connsiteY69" fmla="*/ 161068 h 323850"/>
                <a:gd name="connsiteX70" fmla="*/ 300133 w 323850"/>
                <a:gd name="connsiteY70" fmla="*/ 143542 h 323850"/>
                <a:gd name="connsiteX71" fmla="*/ 222123 w 323850"/>
                <a:gd name="connsiteY71" fmla="*/ 178594 h 323850"/>
                <a:gd name="connsiteX72" fmla="*/ 145923 w 323850"/>
                <a:gd name="connsiteY72" fmla="*/ 102394 h 323850"/>
                <a:gd name="connsiteX73" fmla="*/ 76771 w 323850"/>
                <a:gd name="connsiteY73" fmla="*/ 146590 h 323850"/>
                <a:gd name="connsiteX74" fmla="*/ 81439 w 323850"/>
                <a:gd name="connsiteY74" fmla="*/ 159258 h 323850"/>
                <a:gd name="connsiteX75" fmla="*/ 94107 w 323850"/>
                <a:gd name="connsiteY75" fmla="*/ 154591 h 323850"/>
                <a:gd name="connsiteX76" fmla="*/ 145923 w 323850"/>
                <a:gd name="connsiteY76" fmla="*/ 121349 h 323850"/>
                <a:gd name="connsiteX77" fmla="*/ 203073 w 323850"/>
                <a:gd name="connsiteY77" fmla="*/ 178499 h 323850"/>
                <a:gd name="connsiteX78" fmla="*/ 169354 w 323850"/>
                <a:gd name="connsiteY78" fmla="*/ 230600 h 323850"/>
                <a:gd name="connsiteX79" fmla="*/ 164592 w 323850"/>
                <a:gd name="connsiteY79" fmla="*/ 243173 h 323850"/>
                <a:gd name="connsiteX80" fmla="*/ 173260 w 323850"/>
                <a:gd name="connsiteY80" fmla="*/ 248793 h 323850"/>
                <a:gd name="connsiteX81" fmla="*/ 177165 w 323850"/>
                <a:gd name="connsiteY81" fmla="*/ 247936 h 323850"/>
                <a:gd name="connsiteX82" fmla="*/ 222123 w 323850"/>
                <a:gd name="connsiteY82" fmla="*/ 178499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23850" h="323850">
                  <a:moveTo>
                    <a:pt x="299847" y="143161"/>
                  </a:moveTo>
                  <a:lnTo>
                    <a:pt x="280416" y="143161"/>
                  </a:lnTo>
                  <a:cubicBezTo>
                    <a:pt x="277273" y="131064"/>
                    <a:pt x="272415" y="119443"/>
                    <a:pt x="266033" y="108585"/>
                  </a:cubicBezTo>
                  <a:lnTo>
                    <a:pt x="278320" y="96298"/>
                  </a:lnTo>
                  <a:cubicBezTo>
                    <a:pt x="287464" y="87154"/>
                    <a:pt x="285941" y="76200"/>
                    <a:pt x="279844" y="70009"/>
                  </a:cubicBezTo>
                  <a:lnTo>
                    <a:pt x="254603" y="44767"/>
                  </a:lnTo>
                  <a:cubicBezTo>
                    <a:pt x="247745" y="37909"/>
                    <a:pt x="236601" y="37909"/>
                    <a:pt x="229743" y="44767"/>
                  </a:cubicBezTo>
                  <a:lnTo>
                    <a:pt x="216027" y="58483"/>
                  </a:lnTo>
                  <a:cubicBezTo>
                    <a:pt x="205169" y="52102"/>
                    <a:pt x="193548" y="47244"/>
                    <a:pt x="181451" y="44101"/>
                  </a:cubicBezTo>
                  <a:lnTo>
                    <a:pt x="181451" y="26765"/>
                  </a:lnTo>
                  <a:cubicBezTo>
                    <a:pt x="181451" y="13907"/>
                    <a:pt x="172593" y="7144"/>
                    <a:pt x="163925" y="7144"/>
                  </a:cubicBezTo>
                  <a:lnTo>
                    <a:pt x="128207" y="7144"/>
                  </a:lnTo>
                  <a:cubicBezTo>
                    <a:pt x="118491" y="7144"/>
                    <a:pt x="110680" y="15050"/>
                    <a:pt x="110680" y="24670"/>
                  </a:cubicBezTo>
                  <a:lnTo>
                    <a:pt x="110680" y="44101"/>
                  </a:lnTo>
                  <a:cubicBezTo>
                    <a:pt x="98584" y="47244"/>
                    <a:pt x="86963" y="52102"/>
                    <a:pt x="76105" y="58483"/>
                  </a:cubicBezTo>
                  <a:lnTo>
                    <a:pt x="63818" y="46196"/>
                  </a:lnTo>
                  <a:cubicBezTo>
                    <a:pt x="54674" y="37052"/>
                    <a:pt x="43720" y="38576"/>
                    <a:pt x="37528" y="44672"/>
                  </a:cubicBezTo>
                  <a:lnTo>
                    <a:pt x="12287" y="69913"/>
                  </a:lnTo>
                  <a:cubicBezTo>
                    <a:pt x="5429" y="76771"/>
                    <a:pt x="5429" y="87916"/>
                    <a:pt x="12287" y="94774"/>
                  </a:cubicBezTo>
                  <a:lnTo>
                    <a:pt x="26099" y="108585"/>
                  </a:lnTo>
                  <a:lnTo>
                    <a:pt x="25908" y="108966"/>
                  </a:lnTo>
                  <a:cubicBezTo>
                    <a:pt x="23336" y="113538"/>
                    <a:pt x="25146" y="118872"/>
                    <a:pt x="29718" y="121539"/>
                  </a:cubicBezTo>
                  <a:cubicBezTo>
                    <a:pt x="34290" y="124111"/>
                    <a:pt x="40386" y="122111"/>
                    <a:pt x="42958" y="117538"/>
                  </a:cubicBezTo>
                  <a:cubicBezTo>
                    <a:pt x="47149" y="110490"/>
                    <a:pt x="46101" y="101632"/>
                    <a:pt x="40386" y="96012"/>
                  </a:cubicBezTo>
                  <a:lnTo>
                    <a:pt x="26860" y="82487"/>
                  </a:lnTo>
                  <a:lnTo>
                    <a:pt x="50006" y="59341"/>
                  </a:lnTo>
                  <a:cubicBezTo>
                    <a:pt x="50006" y="59341"/>
                    <a:pt x="50292" y="59626"/>
                    <a:pt x="50483" y="59722"/>
                  </a:cubicBezTo>
                  <a:lnTo>
                    <a:pt x="63627" y="72866"/>
                  </a:lnTo>
                  <a:cubicBezTo>
                    <a:pt x="69247" y="78581"/>
                    <a:pt x="78105" y="79629"/>
                    <a:pt x="85153" y="75438"/>
                  </a:cubicBezTo>
                  <a:cubicBezTo>
                    <a:pt x="94964" y="69628"/>
                    <a:pt x="105537" y="65246"/>
                    <a:pt x="116491" y="62389"/>
                  </a:cubicBezTo>
                  <a:cubicBezTo>
                    <a:pt x="124396" y="60388"/>
                    <a:pt x="129826" y="53340"/>
                    <a:pt x="129826" y="45339"/>
                  </a:cubicBezTo>
                  <a:lnTo>
                    <a:pt x="129826" y="26289"/>
                  </a:lnTo>
                  <a:lnTo>
                    <a:pt x="162592" y="26289"/>
                  </a:lnTo>
                  <a:cubicBezTo>
                    <a:pt x="162592" y="26289"/>
                    <a:pt x="162592" y="26670"/>
                    <a:pt x="162592" y="26861"/>
                  </a:cubicBezTo>
                  <a:lnTo>
                    <a:pt x="162592" y="45339"/>
                  </a:lnTo>
                  <a:cubicBezTo>
                    <a:pt x="162592" y="53340"/>
                    <a:pt x="168116" y="60293"/>
                    <a:pt x="176022" y="62389"/>
                  </a:cubicBezTo>
                  <a:cubicBezTo>
                    <a:pt x="186976" y="65151"/>
                    <a:pt x="197549" y="69533"/>
                    <a:pt x="207359" y="75438"/>
                  </a:cubicBezTo>
                  <a:cubicBezTo>
                    <a:pt x="214408" y="79629"/>
                    <a:pt x="223266" y="78581"/>
                    <a:pt x="228886" y="72866"/>
                  </a:cubicBezTo>
                  <a:lnTo>
                    <a:pt x="242411" y="59341"/>
                  </a:lnTo>
                  <a:lnTo>
                    <a:pt x="265557" y="82487"/>
                  </a:lnTo>
                  <a:cubicBezTo>
                    <a:pt x="265557" y="82487"/>
                    <a:pt x="265271" y="82772"/>
                    <a:pt x="265176" y="82963"/>
                  </a:cubicBezTo>
                  <a:lnTo>
                    <a:pt x="252032" y="96107"/>
                  </a:lnTo>
                  <a:cubicBezTo>
                    <a:pt x="246412" y="101727"/>
                    <a:pt x="245364" y="110585"/>
                    <a:pt x="249460" y="117634"/>
                  </a:cubicBezTo>
                  <a:cubicBezTo>
                    <a:pt x="255270" y="127445"/>
                    <a:pt x="259652" y="138017"/>
                    <a:pt x="262509" y="148971"/>
                  </a:cubicBezTo>
                  <a:cubicBezTo>
                    <a:pt x="264509" y="156877"/>
                    <a:pt x="271558" y="162306"/>
                    <a:pt x="279559" y="162306"/>
                  </a:cubicBezTo>
                  <a:lnTo>
                    <a:pt x="298609" y="162306"/>
                  </a:lnTo>
                  <a:lnTo>
                    <a:pt x="298609" y="195072"/>
                  </a:lnTo>
                  <a:lnTo>
                    <a:pt x="279559" y="195072"/>
                  </a:lnTo>
                  <a:cubicBezTo>
                    <a:pt x="271558" y="195072"/>
                    <a:pt x="264509" y="200596"/>
                    <a:pt x="262509" y="208502"/>
                  </a:cubicBezTo>
                  <a:cubicBezTo>
                    <a:pt x="259747" y="219456"/>
                    <a:pt x="255365" y="230029"/>
                    <a:pt x="249460" y="239839"/>
                  </a:cubicBezTo>
                  <a:cubicBezTo>
                    <a:pt x="245269" y="246888"/>
                    <a:pt x="246317" y="255651"/>
                    <a:pt x="252032" y="261366"/>
                  </a:cubicBezTo>
                  <a:lnTo>
                    <a:pt x="265176" y="274511"/>
                  </a:lnTo>
                  <a:cubicBezTo>
                    <a:pt x="265176" y="274511"/>
                    <a:pt x="265462" y="274796"/>
                    <a:pt x="265557" y="274987"/>
                  </a:cubicBezTo>
                  <a:lnTo>
                    <a:pt x="242411" y="298133"/>
                  </a:lnTo>
                  <a:lnTo>
                    <a:pt x="228886" y="284607"/>
                  </a:lnTo>
                  <a:cubicBezTo>
                    <a:pt x="223171" y="278892"/>
                    <a:pt x="214312" y="277844"/>
                    <a:pt x="207264" y="282130"/>
                  </a:cubicBezTo>
                  <a:cubicBezTo>
                    <a:pt x="207074" y="282130"/>
                    <a:pt x="206407" y="282607"/>
                    <a:pt x="206311" y="282702"/>
                  </a:cubicBezTo>
                  <a:cubicBezTo>
                    <a:pt x="201835" y="285369"/>
                    <a:pt x="200596" y="290893"/>
                    <a:pt x="203168" y="295370"/>
                  </a:cubicBezTo>
                  <a:cubicBezTo>
                    <a:pt x="205645" y="299847"/>
                    <a:pt x="211645" y="301371"/>
                    <a:pt x="216218" y="298990"/>
                  </a:cubicBezTo>
                  <a:lnTo>
                    <a:pt x="216313" y="298990"/>
                  </a:lnTo>
                  <a:lnTo>
                    <a:pt x="230124" y="312706"/>
                  </a:lnTo>
                  <a:cubicBezTo>
                    <a:pt x="233553" y="316135"/>
                    <a:pt x="238030" y="317849"/>
                    <a:pt x="242507" y="317849"/>
                  </a:cubicBezTo>
                  <a:cubicBezTo>
                    <a:pt x="246983" y="317849"/>
                    <a:pt x="251460" y="316135"/>
                    <a:pt x="254889" y="312706"/>
                  </a:cubicBezTo>
                  <a:lnTo>
                    <a:pt x="280130" y="287464"/>
                  </a:lnTo>
                  <a:cubicBezTo>
                    <a:pt x="286321" y="281273"/>
                    <a:pt x="287750" y="270224"/>
                    <a:pt x="278606" y="261175"/>
                  </a:cubicBezTo>
                  <a:lnTo>
                    <a:pt x="266319" y="248888"/>
                  </a:lnTo>
                  <a:cubicBezTo>
                    <a:pt x="272701" y="238030"/>
                    <a:pt x="277559" y="226409"/>
                    <a:pt x="280702" y="214313"/>
                  </a:cubicBezTo>
                  <a:lnTo>
                    <a:pt x="300133" y="214313"/>
                  </a:lnTo>
                  <a:cubicBezTo>
                    <a:pt x="309848" y="214313"/>
                    <a:pt x="317659" y="206407"/>
                    <a:pt x="317659" y="196787"/>
                  </a:cubicBezTo>
                  <a:lnTo>
                    <a:pt x="317659" y="161068"/>
                  </a:lnTo>
                  <a:cubicBezTo>
                    <a:pt x="317659" y="151352"/>
                    <a:pt x="309753" y="143542"/>
                    <a:pt x="300133" y="143542"/>
                  </a:cubicBezTo>
                  <a:close/>
                  <a:moveTo>
                    <a:pt x="222123" y="178594"/>
                  </a:moveTo>
                  <a:cubicBezTo>
                    <a:pt x="222123" y="136588"/>
                    <a:pt x="187928" y="102394"/>
                    <a:pt x="145923" y="102394"/>
                  </a:cubicBezTo>
                  <a:cubicBezTo>
                    <a:pt x="116395" y="102394"/>
                    <a:pt x="89249" y="119729"/>
                    <a:pt x="76771" y="146590"/>
                  </a:cubicBezTo>
                  <a:cubicBezTo>
                    <a:pt x="74581" y="151352"/>
                    <a:pt x="76676" y="157067"/>
                    <a:pt x="81439" y="159258"/>
                  </a:cubicBezTo>
                  <a:cubicBezTo>
                    <a:pt x="86201" y="161449"/>
                    <a:pt x="91916" y="159353"/>
                    <a:pt x="94107" y="154591"/>
                  </a:cubicBezTo>
                  <a:cubicBezTo>
                    <a:pt x="103442" y="134398"/>
                    <a:pt x="123825" y="121349"/>
                    <a:pt x="145923" y="121349"/>
                  </a:cubicBezTo>
                  <a:cubicBezTo>
                    <a:pt x="177451" y="121349"/>
                    <a:pt x="203073" y="146971"/>
                    <a:pt x="203073" y="178499"/>
                  </a:cubicBezTo>
                  <a:cubicBezTo>
                    <a:pt x="203073" y="200882"/>
                    <a:pt x="189833" y="221361"/>
                    <a:pt x="169354" y="230600"/>
                  </a:cubicBezTo>
                  <a:cubicBezTo>
                    <a:pt x="164592" y="232791"/>
                    <a:pt x="162401" y="238411"/>
                    <a:pt x="164592" y="243173"/>
                  </a:cubicBezTo>
                  <a:cubicBezTo>
                    <a:pt x="166211" y="246697"/>
                    <a:pt x="169640" y="248793"/>
                    <a:pt x="173260" y="248793"/>
                  </a:cubicBezTo>
                  <a:cubicBezTo>
                    <a:pt x="174593" y="248793"/>
                    <a:pt x="175927" y="248507"/>
                    <a:pt x="177165" y="247936"/>
                  </a:cubicBezTo>
                  <a:cubicBezTo>
                    <a:pt x="204502" y="235649"/>
                    <a:pt x="222123" y="208312"/>
                    <a:pt x="222123" y="1784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70662" name="Rectangle 15">
            <a:extLst>
              <a:ext uri="{FF2B5EF4-FFF2-40B4-BE49-F238E27FC236}">
                <a16:creationId xmlns:a16="http://schemas.microsoft.com/office/drawing/2014/main" id="{6BD888DB-23BE-4563-99CF-69D609975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2817813"/>
            <a:ext cx="51101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600" b="0" dirty="0" err="1">
                <a:solidFill>
                  <a:schemeClr val="tx2"/>
                </a:solidFill>
              </a:rPr>
              <a:t>Тўлдирилиши</a:t>
            </a:r>
            <a:r>
              <a:rPr lang="en-US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лозим</a:t>
            </a:r>
            <a:r>
              <a:rPr lang="en-US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бўлган</a:t>
            </a:r>
            <a:r>
              <a:rPr lang="en-US" altLang="en-US" sz="1600" b="0" dirty="0">
                <a:solidFill>
                  <a:schemeClr val="tx2"/>
                </a:solidFill>
              </a:rPr>
              <a:t> x</a:t>
            </a:r>
            <a:r>
              <a:rPr lang="ru-RU" altLang="en-US" sz="1600" b="0" dirty="0" err="1">
                <a:solidFill>
                  <a:schemeClr val="tx2"/>
                </a:solidFill>
              </a:rPr>
              <a:t>удди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шундай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катакчалар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600" b="0" dirty="0">
                <a:solidFill>
                  <a:schemeClr val="tx2"/>
                </a:solidFill>
              </a:rPr>
              <a:t> x</a:t>
            </a:r>
            <a:r>
              <a:rPr lang="ru-RU" altLang="en-US" sz="1600" b="0" dirty="0" err="1">
                <a:solidFill>
                  <a:schemeClr val="tx2"/>
                </a:solidFill>
              </a:rPr>
              <a:t>изматчисининг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яқин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қариндошлари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ҳам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uz-Cyrl-UZ" altLang="en-US" sz="1600" b="0" dirty="0">
                <a:solidFill>
                  <a:schemeClr val="tx2"/>
                </a:solidFill>
              </a:rPr>
              <a:t>кўзда тутилиши </a:t>
            </a:r>
            <a:r>
              <a:rPr lang="ru-RU" altLang="en-US" sz="1600" b="0" dirty="0" err="1">
                <a:solidFill>
                  <a:schemeClr val="tx2"/>
                </a:solidFill>
              </a:rPr>
              <a:t>мумкин</a:t>
            </a:r>
            <a:r>
              <a:rPr lang="tr-TR" altLang="en-US" sz="1600" b="0" dirty="0">
                <a:solidFill>
                  <a:schemeClr val="tx2"/>
                </a:solidFill>
              </a:rPr>
              <a:t>.</a:t>
            </a:r>
            <a:r>
              <a:rPr lang="en-US" altLang="en-US" sz="1600" b="0" dirty="0">
                <a:solidFill>
                  <a:schemeClr val="tx2"/>
                </a:solidFill>
              </a:rPr>
              <a:t> 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6E64A6D-ECC3-42D7-8425-F6DCA96B7016}"/>
              </a:ext>
            </a:extLst>
          </p:cNvPr>
          <p:cNvSpPr/>
          <p:nvPr/>
        </p:nvSpPr>
        <p:spPr>
          <a:xfrm>
            <a:off x="438150" y="2271713"/>
            <a:ext cx="5583238" cy="444500"/>
          </a:xfrm>
          <a:prstGeom prst="roundRect">
            <a:avLst>
              <a:gd name="adj" fmla="val 50000"/>
            </a:avLst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uz-Cyrl-UZ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tr-T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кларация</a:t>
            </a:r>
            <a:r>
              <a:rPr lang="tr-T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шаклига</a:t>
            </a:r>
            <a:r>
              <a:rPr lang="tr-T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мисол</a:t>
            </a:r>
            <a:r>
              <a:rPr lang="tr-T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0664" name="Picture 3">
            <a:extLst>
              <a:ext uri="{FF2B5EF4-FFF2-40B4-BE49-F238E27FC236}">
                <a16:creationId xmlns:a16="http://schemas.microsoft.com/office/drawing/2014/main" id="{7AEF76DB-4562-4632-AB47-0DE9D63EF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1952625"/>
            <a:ext cx="6545262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5">
            <a:extLst>
              <a:ext uri="{FF2B5EF4-FFF2-40B4-BE49-F238E27FC236}">
                <a16:creationId xmlns:a16="http://schemas.microsoft.com/office/drawing/2014/main" id="{DB7131DF-A7CE-40D5-A4CD-6E892DD3D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0"/>
          <a:stretch>
            <a:fillRect/>
          </a:stretch>
        </p:blipFill>
        <p:spPr bwMode="auto">
          <a:xfrm>
            <a:off x="7205345" y="2290704"/>
            <a:ext cx="2908300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87A8297D-11EA-4B62-BB84-A0B47CCE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en-US" altLang="en-US"/>
              <a:t>2 – </a:t>
            </a:r>
            <a:r>
              <a:rPr lang="ru-RU" altLang="en-US"/>
              <a:t>Вазифа</a:t>
            </a:r>
            <a:r>
              <a:rPr lang="en-US" altLang="en-US"/>
              <a:t>.</a:t>
            </a:r>
          </a:p>
        </p:txBody>
      </p:sp>
      <p:sp>
        <p:nvSpPr>
          <p:cNvPr id="72707" name="object 12">
            <a:extLst>
              <a:ext uri="{FF2B5EF4-FFF2-40B4-BE49-F238E27FC236}">
                <a16:creationId xmlns:a16="http://schemas.microsoft.com/office/drawing/2014/main" id="{BBBCB738-6A66-4D8E-AF61-BCFDCE3B3555}"/>
              </a:ext>
            </a:extLst>
          </p:cNvPr>
          <p:cNvSpPr>
            <a:spLocks/>
          </p:cNvSpPr>
          <p:nvPr/>
        </p:nvSpPr>
        <p:spPr bwMode="auto">
          <a:xfrm>
            <a:off x="438150" y="92075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2708" name="Rectangle 34">
            <a:extLst>
              <a:ext uri="{FF2B5EF4-FFF2-40B4-BE49-F238E27FC236}">
                <a16:creationId xmlns:a16="http://schemas.microsoft.com/office/drawing/2014/main" id="{C3C28E85-1333-4D6E-BFDE-2EB1F305D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025" y="1063625"/>
            <a:ext cx="10279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000">
                <a:solidFill>
                  <a:srgbClr val="49A9F6"/>
                </a:solidFill>
              </a:rPr>
              <a:t>Давлат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органи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фаолиятининг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шаффофлигини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баҳолаш</a:t>
            </a:r>
            <a:r>
              <a:rPr lang="tr-TR" altLang="en-US" sz="2000">
                <a:solidFill>
                  <a:srgbClr val="49A9F6"/>
                </a:solidFill>
              </a:rPr>
              <a:t>.</a:t>
            </a:r>
            <a:endParaRPr lang="ru-RU" altLang="en-US" sz="2000">
              <a:solidFill>
                <a:srgbClr val="49A9F6"/>
              </a:solidFill>
            </a:endParaRPr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id="{17B158C6-9FF9-4849-AE9A-F87A0EACB88A}"/>
              </a:ext>
            </a:extLst>
          </p:cNvPr>
          <p:cNvGrpSpPr/>
          <p:nvPr/>
        </p:nvGrpSpPr>
        <p:grpSpPr>
          <a:xfrm>
            <a:off x="768696" y="971075"/>
            <a:ext cx="590812" cy="586056"/>
            <a:chOff x="2906014" y="2035969"/>
            <a:chExt cx="508826" cy="504730"/>
          </a:xfrm>
          <a:solidFill>
            <a:schemeClr val="accent1">
              <a:lumMod val="25000"/>
            </a:schemeClr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85EC93C-6857-4EA5-B952-8AFDC37698E4}"/>
                </a:ext>
              </a:extLst>
            </p:cNvPr>
            <p:cNvSpPr/>
            <p:nvPr/>
          </p:nvSpPr>
          <p:spPr>
            <a:xfrm>
              <a:off x="2906014" y="2169224"/>
              <a:ext cx="371475" cy="371475"/>
            </a:xfrm>
            <a:custGeom>
              <a:avLst/>
              <a:gdLst>
                <a:gd name="connsiteX0" fmla="*/ 188024 w 371475"/>
                <a:gd name="connsiteY0" fmla="*/ 121539 h 371475"/>
                <a:gd name="connsiteX1" fmla="*/ 121349 w 371475"/>
                <a:gd name="connsiteY1" fmla="*/ 188214 h 371475"/>
                <a:gd name="connsiteX2" fmla="*/ 188024 w 371475"/>
                <a:gd name="connsiteY2" fmla="*/ 254889 h 371475"/>
                <a:gd name="connsiteX3" fmla="*/ 254699 w 371475"/>
                <a:gd name="connsiteY3" fmla="*/ 188214 h 371475"/>
                <a:gd name="connsiteX4" fmla="*/ 188024 w 371475"/>
                <a:gd name="connsiteY4" fmla="*/ 121539 h 371475"/>
                <a:gd name="connsiteX5" fmla="*/ 188024 w 371475"/>
                <a:gd name="connsiteY5" fmla="*/ 235839 h 371475"/>
                <a:gd name="connsiteX6" fmla="*/ 140399 w 371475"/>
                <a:gd name="connsiteY6" fmla="*/ 188214 h 371475"/>
                <a:gd name="connsiteX7" fmla="*/ 188024 w 371475"/>
                <a:gd name="connsiteY7" fmla="*/ 140589 h 371475"/>
                <a:gd name="connsiteX8" fmla="*/ 235649 w 371475"/>
                <a:gd name="connsiteY8" fmla="*/ 188214 h 371475"/>
                <a:gd name="connsiteX9" fmla="*/ 188024 w 371475"/>
                <a:gd name="connsiteY9" fmla="*/ 235839 h 371475"/>
                <a:gd name="connsiteX10" fmla="*/ 350996 w 371475"/>
                <a:gd name="connsiteY10" fmla="*/ 151257 h 371475"/>
                <a:gd name="connsiteX11" fmla="*/ 330041 w 371475"/>
                <a:gd name="connsiteY11" fmla="*/ 151257 h 371475"/>
                <a:gd name="connsiteX12" fmla="*/ 314516 w 371475"/>
                <a:gd name="connsiteY12" fmla="*/ 114014 h 371475"/>
                <a:gd name="connsiteX13" fmla="*/ 327755 w 371475"/>
                <a:gd name="connsiteY13" fmla="*/ 100679 h 371475"/>
                <a:gd name="connsiteX14" fmla="*/ 334423 w 371475"/>
                <a:gd name="connsiteY14" fmla="*/ 87344 h 371475"/>
                <a:gd name="connsiteX15" fmla="*/ 329375 w 371475"/>
                <a:gd name="connsiteY15" fmla="*/ 73628 h 371475"/>
                <a:gd name="connsiteX16" fmla="*/ 302609 w 371475"/>
                <a:gd name="connsiteY16" fmla="*/ 46863 h 371475"/>
                <a:gd name="connsiteX17" fmla="*/ 277082 w 371475"/>
                <a:gd name="connsiteY17" fmla="*/ 46863 h 371475"/>
                <a:gd name="connsiteX18" fmla="*/ 262223 w 371475"/>
                <a:gd name="connsiteY18" fmla="*/ 61722 h 371475"/>
                <a:gd name="connsiteX19" fmla="*/ 224981 w 371475"/>
                <a:gd name="connsiteY19" fmla="*/ 46196 h 371475"/>
                <a:gd name="connsiteX20" fmla="*/ 224981 w 371475"/>
                <a:gd name="connsiteY20" fmla="*/ 27432 h 371475"/>
                <a:gd name="connsiteX21" fmla="*/ 206978 w 371475"/>
                <a:gd name="connsiteY21" fmla="*/ 7144 h 371475"/>
                <a:gd name="connsiteX22" fmla="*/ 169164 w 371475"/>
                <a:gd name="connsiteY22" fmla="*/ 7144 h 371475"/>
                <a:gd name="connsiteX23" fmla="*/ 151162 w 371475"/>
                <a:gd name="connsiteY23" fmla="*/ 25146 h 371475"/>
                <a:gd name="connsiteX24" fmla="*/ 151162 w 371475"/>
                <a:gd name="connsiteY24" fmla="*/ 46101 h 371475"/>
                <a:gd name="connsiteX25" fmla="*/ 113919 w 371475"/>
                <a:gd name="connsiteY25" fmla="*/ 61531 h 371475"/>
                <a:gd name="connsiteX26" fmla="*/ 100679 w 371475"/>
                <a:gd name="connsiteY26" fmla="*/ 48292 h 371475"/>
                <a:gd name="connsiteX27" fmla="*/ 87344 w 371475"/>
                <a:gd name="connsiteY27" fmla="*/ 41624 h 371475"/>
                <a:gd name="connsiteX28" fmla="*/ 73628 w 371475"/>
                <a:gd name="connsiteY28" fmla="*/ 46672 h 371475"/>
                <a:gd name="connsiteX29" fmla="*/ 46863 w 371475"/>
                <a:gd name="connsiteY29" fmla="*/ 73438 h 371475"/>
                <a:gd name="connsiteX30" fmla="*/ 41624 w 371475"/>
                <a:gd name="connsiteY30" fmla="*/ 86201 h 371475"/>
                <a:gd name="connsiteX31" fmla="*/ 46863 w 371475"/>
                <a:gd name="connsiteY31" fmla="*/ 98965 h 371475"/>
                <a:gd name="connsiteX32" fmla="*/ 61722 w 371475"/>
                <a:gd name="connsiteY32" fmla="*/ 113824 h 371475"/>
                <a:gd name="connsiteX33" fmla="*/ 46196 w 371475"/>
                <a:gd name="connsiteY33" fmla="*/ 151067 h 371475"/>
                <a:gd name="connsiteX34" fmla="*/ 27432 w 371475"/>
                <a:gd name="connsiteY34" fmla="*/ 151067 h 371475"/>
                <a:gd name="connsiteX35" fmla="*/ 7144 w 371475"/>
                <a:gd name="connsiteY35" fmla="*/ 169069 h 371475"/>
                <a:gd name="connsiteX36" fmla="*/ 7144 w 371475"/>
                <a:gd name="connsiteY36" fmla="*/ 206883 h 371475"/>
                <a:gd name="connsiteX37" fmla="*/ 27432 w 371475"/>
                <a:gd name="connsiteY37" fmla="*/ 224885 h 371475"/>
                <a:gd name="connsiteX38" fmla="*/ 46196 w 371475"/>
                <a:gd name="connsiteY38" fmla="*/ 224885 h 371475"/>
                <a:gd name="connsiteX39" fmla="*/ 61722 w 371475"/>
                <a:gd name="connsiteY39" fmla="*/ 262128 h 371475"/>
                <a:gd name="connsiteX40" fmla="*/ 46863 w 371475"/>
                <a:gd name="connsiteY40" fmla="*/ 276987 h 371475"/>
                <a:gd name="connsiteX41" fmla="*/ 41624 w 371475"/>
                <a:gd name="connsiteY41" fmla="*/ 289750 h 371475"/>
                <a:gd name="connsiteX42" fmla="*/ 46863 w 371475"/>
                <a:gd name="connsiteY42" fmla="*/ 302514 h 371475"/>
                <a:gd name="connsiteX43" fmla="*/ 73628 w 371475"/>
                <a:gd name="connsiteY43" fmla="*/ 329279 h 371475"/>
                <a:gd name="connsiteX44" fmla="*/ 87344 w 371475"/>
                <a:gd name="connsiteY44" fmla="*/ 334327 h 371475"/>
                <a:gd name="connsiteX45" fmla="*/ 100679 w 371475"/>
                <a:gd name="connsiteY45" fmla="*/ 327660 h 371475"/>
                <a:gd name="connsiteX46" fmla="*/ 114014 w 371475"/>
                <a:gd name="connsiteY46" fmla="*/ 314420 h 371475"/>
                <a:gd name="connsiteX47" fmla="*/ 151257 w 371475"/>
                <a:gd name="connsiteY47" fmla="*/ 329851 h 371475"/>
                <a:gd name="connsiteX48" fmla="*/ 151257 w 371475"/>
                <a:gd name="connsiteY48" fmla="*/ 350806 h 371475"/>
                <a:gd name="connsiteX49" fmla="*/ 169259 w 371475"/>
                <a:gd name="connsiteY49" fmla="*/ 368808 h 371475"/>
                <a:gd name="connsiteX50" fmla="*/ 207074 w 371475"/>
                <a:gd name="connsiteY50" fmla="*/ 368808 h 371475"/>
                <a:gd name="connsiteX51" fmla="*/ 225076 w 371475"/>
                <a:gd name="connsiteY51" fmla="*/ 348520 h 371475"/>
                <a:gd name="connsiteX52" fmla="*/ 225076 w 371475"/>
                <a:gd name="connsiteY52" fmla="*/ 329755 h 371475"/>
                <a:gd name="connsiteX53" fmla="*/ 262318 w 371475"/>
                <a:gd name="connsiteY53" fmla="*/ 314230 h 371475"/>
                <a:gd name="connsiteX54" fmla="*/ 277177 w 371475"/>
                <a:gd name="connsiteY54" fmla="*/ 329089 h 371475"/>
                <a:gd name="connsiteX55" fmla="*/ 302705 w 371475"/>
                <a:gd name="connsiteY55" fmla="*/ 329089 h 371475"/>
                <a:gd name="connsiteX56" fmla="*/ 329470 w 371475"/>
                <a:gd name="connsiteY56" fmla="*/ 302323 h 371475"/>
                <a:gd name="connsiteX57" fmla="*/ 334518 w 371475"/>
                <a:gd name="connsiteY57" fmla="*/ 288607 h 371475"/>
                <a:gd name="connsiteX58" fmla="*/ 327850 w 371475"/>
                <a:gd name="connsiteY58" fmla="*/ 275272 h 371475"/>
                <a:gd name="connsiteX59" fmla="*/ 314516 w 371475"/>
                <a:gd name="connsiteY59" fmla="*/ 261938 h 371475"/>
                <a:gd name="connsiteX60" fmla="*/ 330041 w 371475"/>
                <a:gd name="connsiteY60" fmla="*/ 224695 h 371475"/>
                <a:gd name="connsiteX61" fmla="*/ 350996 w 371475"/>
                <a:gd name="connsiteY61" fmla="*/ 224695 h 371475"/>
                <a:gd name="connsiteX62" fmla="*/ 368999 w 371475"/>
                <a:gd name="connsiteY62" fmla="*/ 206692 h 371475"/>
                <a:gd name="connsiteX63" fmla="*/ 368999 w 371475"/>
                <a:gd name="connsiteY63" fmla="*/ 168878 h 371475"/>
                <a:gd name="connsiteX64" fmla="*/ 350996 w 371475"/>
                <a:gd name="connsiteY64" fmla="*/ 150876 h 371475"/>
                <a:gd name="connsiteX65" fmla="*/ 349949 w 371475"/>
                <a:gd name="connsiteY65" fmla="*/ 206121 h 371475"/>
                <a:gd name="connsiteX66" fmla="*/ 329184 w 371475"/>
                <a:gd name="connsiteY66" fmla="*/ 206121 h 371475"/>
                <a:gd name="connsiteX67" fmla="*/ 311658 w 371475"/>
                <a:gd name="connsiteY67" fmla="*/ 219837 h 371475"/>
                <a:gd name="connsiteX68" fmla="*/ 297751 w 371475"/>
                <a:gd name="connsiteY68" fmla="*/ 253175 h 371475"/>
                <a:gd name="connsiteX69" fmla="*/ 300418 w 371475"/>
                <a:gd name="connsiteY69" fmla="*/ 275272 h 371475"/>
                <a:gd name="connsiteX70" fmla="*/ 314325 w 371475"/>
                <a:gd name="connsiteY70" fmla="*/ 289179 h 371475"/>
                <a:gd name="connsiteX71" fmla="*/ 315087 w 371475"/>
                <a:gd name="connsiteY71" fmla="*/ 290131 h 371475"/>
                <a:gd name="connsiteX72" fmla="*/ 289846 w 371475"/>
                <a:gd name="connsiteY72" fmla="*/ 315373 h 371475"/>
                <a:gd name="connsiteX73" fmla="*/ 275177 w 371475"/>
                <a:gd name="connsiteY73" fmla="*/ 300704 h 371475"/>
                <a:gd name="connsiteX74" fmla="*/ 253079 w 371475"/>
                <a:gd name="connsiteY74" fmla="*/ 298037 h 371475"/>
                <a:gd name="connsiteX75" fmla="*/ 219742 w 371475"/>
                <a:gd name="connsiteY75" fmla="*/ 311944 h 371475"/>
                <a:gd name="connsiteX76" fmla="*/ 206026 w 371475"/>
                <a:gd name="connsiteY76" fmla="*/ 329375 h 371475"/>
                <a:gd name="connsiteX77" fmla="*/ 206026 w 371475"/>
                <a:gd name="connsiteY77" fmla="*/ 348996 h 371475"/>
                <a:gd name="connsiteX78" fmla="*/ 206026 w 371475"/>
                <a:gd name="connsiteY78" fmla="*/ 350234 h 371475"/>
                <a:gd name="connsiteX79" fmla="*/ 170307 w 371475"/>
                <a:gd name="connsiteY79" fmla="*/ 350234 h 371475"/>
                <a:gd name="connsiteX80" fmla="*/ 170307 w 371475"/>
                <a:gd name="connsiteY80" fmla="*/ 329470 h 371475"/>
                <a:gd name="connsiteX81" fmla="*/ 156591 w 371475"/>
                <a:gd name="connsiteY81" fmla="*/ 311944 h 371475"/>
                <a:gd name="connsiteX82" fmla="*/ 123254 w 371475"/>
                <a:gd name="connsiteY82" fmla="*/ 298132 h 371475"/>
                <a:gd name="connsiteX83" fmla="*/ 101156 w 371475"/>
                <a:gd name="connsiteY83" fmla="*/ 300704 h 371475"/>
                <a:gd name="connsiteX84" fmla="*/ 87249 w 371475"/>
                <a:gd name="connsiteY84" fmla="*/ 314611 h 371475"/>
                <a:gd name="connsiteX85" fmla="*/ 86297 w 371475"/>
                <a:gd name="connsiteY85" fmla="*/ 315373 h 371475"/>
                <a:gd name="connsiteX86" fmla="*/ 61055 w 371475"/>
                <a:gd name="connsiteY86" fmla="*/ 290131 h 371475"/>
                <a:gd name="connsiteX87" fmla="*/ 75819 w 371475"/>
                <a:gd name="connsiteY87" fmla="*/ 275463 h 371475"/>
                <a:gd name="connsiteX88" fmla="*/ 78486 w 371475"/>
                <a:gd name="connsiteY88" fmla="*/ 253365 h 371475"/>
                <a:gd name="connsiteX89" fmla="*/ 64580 w 371475"/>
                <a:gd name="connsiteY89" fmla="*/ 220027 h 371475"/>
                <a:gd name="connsiteX90" fmla="*/ 47149 w 371475"/>
                <a:gd name="connsiteY90" fmla="*/ 206311 h 371475"/>
                <a:gd name="connsiteX91" fmla="*/ 27527 w 371475"/>
                <a:gd name="connsiteY91" fmla="*/ 206311 h 371475"/>
                <a:gd name="connsiteX92" fmla="*/ 26289 w 371475"/>
                <a:gd name="connsiteY92" fmla="*/ 206311 h 371475"/>
                <a:gd name="connsiteX93" fmla="*/ 26289 w 371475"/>
                <a:gd name="connsiteY93" fmla="*/ 170688 h 371475"/>
                <a:gd name="connsiteX94" fmla="*/ 27527 w 371475"/>
                <a:gd name="connsiteY94" fmla="*/ 170688 h 371475"/>
                <a:gd name="connsiteX95" fmla="*/ 47149 w 371475"/>
                <a:gd name="connsiteY95" fmla="*/ 170688 h 371475"/>
                <a:gd name="connsiteX96" fmla="*/ 64580 w 371475"/>
                <a:gd name="connsiteY96" fmla="*/ 156972 h 371475"/>
                <a:gd name="connsiteX97" fmla="*/ 78486 w 371475"/>
                <a:gd name="connsiteY97" fmla="*/ 123634 h 371475"/>
                <a:gd name="connsiteX98" fmla="*/ 75819 w 371475"/>
                <a:gd name="connsiteY98" fmla="*/ 101536 h 371475"/>
                <a:gd name="connsiteX99" fmla="*/ 61150 w 371475"/>
                <a:gd name="connsiteY99" fmla="*/ 86868 h 371475"/>
                <a:gd name="connsiteX100" fmla="*/ 86392 w 371475"/>
                <a:gd name="connsiteY100" fmla="*/ 61627 h 371475"/>
                <a:gd name="connsiteX101" fmla="*/ 87344 w 371475"/>
                <a:gd name="connsiteY101" fmla="*/ 62389 h 371475"/>
                <a:gd name="connsiteX102" fmla="*/ 101251 w 371475"/>
                <a:gd name="connsiteY102" fmla="*/ 76295 h 371475"/>
                <a:gd name="connsiteX103" fmla="*/ 123349 w 371475"/>
                <a:gd name="connsiteY103" fmla="*/ 78867 h 371475"/>
                <a:gd name="connsiteX104" fmla="*/ 156686 w 371475"/>
                <a:gd name="connsiteY104" fmla="*/ 64960 h 371475"/>
                <a:gd name="connsiteX105" fmla="*/ 170402 w 371475"/>
                <a:gd name="connsiteY105" fmla="*/ 47434 h 371475"/>
                <a:gd name="connsiteX106" fmla="*/ 170402 w 371475"/>
                <a:gd name="connsiteY106" fmla="*/ 26670 h 371475"/>
                <a:gd name="connsiteX107" fmla="*/ 206121 w 371475"/>
                <a:gd name="connsiteY107" fmla="*/ 26670 h 371475"/>
                <a:gd name="connsiteX108" fmla="*/ 206121 w 371475"/>
                <a:gd name="connsiteY108" fmla="*/ 27908 h 371475"/>
                <a:gd name="connsiteX109" fmla="*/ 206121 w 371475"/>
                <a:gd name="connsiteY109" fmla="*/ 47530 h 371475"/>
                <a:gd name="connsiteX110" fmla="*/ 219837 w 371475"/>
                <a:gd name="connsiteY110" fmla="*/ 64960 h 371475"/>
                <a:gd name="connsiteX111" fmla="*/ 253175 w 371475"/>
                <a:gd name="connsiteY111" fmla="*/ 78867 h 371475"/>
                <a:gd name="connsiteX112" fmla="*/ 275273 w 371475"/>
                <a:gd name="connsiteY112" fmla="*/ 76200 h 371475"/>
                <a:gd name="connsiteX113" fmla="*/ 289941 w 371475"/>
                <a:gd name="connsiteY113" fmla="*/ 61531 h 371475"/>
                <a:gd name="connsiteX114" fmla="*/ 315182 w 371475"/>
                <a:gd name="connsiteY114" fmla="*/ 86773 h 371475"/>
                <a:gd name="connsiteX115" fmla="*/ 314420 w 371475"/>
                <a:gd name="connsiteY115" fmla="*/ 87725 h 371475"/>
                <a:gd name="connsiteX116" fmla="*/ 300514 w 371475"/>
                <a:gd name="connsiteY116" fmla="*/ 101632 h 371475"/>
                <a:gd name="connsiteX117" fmla="*/ 297847 w 371475"/>
                <a:gd name="connsiteY117" fmla="*/ 123730 h 371475"/>
                <a:gd name="connsiteX118" fmla="*/ 311753 w 371475"/>
                <a:gd name="connsiteY118" fmla="*/ 157067 h 371475"/>
                <a:gd name="connsiteX119" fmla="*/ 329279 w 371475"/>
                <a:gd name="connsiteY119" fmla="*/ 170783 h 371475"/>
                <a:gd name="connsiteX120" fmla="*/ 350044 w 371475"/>
                <a:gd name="connsiteY120" fmla="*/ 170783 h 371475"/>
                <a:gd name="connsiteX121" fmla="*/ 350044 w 371475"/>
                <a:gd name="connsiteY121" fmla="*/ 206597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371475" h="371475">
                  <a:moveTo>
                    <a:pt x="188024" y="121539"/>
                  </a:moveTo>
                  <a:cubicBezTo>
                    <a:pt x="151257" y="121539"/>
                    <a:pt x="121349" y="151447"/>
                    <a:pt x="121349" y="188214"/>
                  </a:cubicBezTo>
                  <a:cubicBezTo>
                    <a:pt x="121349" y="224980"/>
                    <a:pt x="151257" y="254889"/>
                    <a:pt x="188024" y="254889"/>
                  </a:cubicBezTo>
                  <a:cubicBezTo>
                    <a:pt x="224790" y="254889"/>
                    <a:pt x="254699" y="224980"/>
                    <a:pt x="254699" y="188214"/>
                  </a:cubicBezTo>
                  <a:cubicBezTo>
                    <a:pt x="254699" y="151447"/>
                    <a:pt x="224790" y="121539"/>
                    <a:pt x="188024" y="121539"/>
                  </a:cubicBezTo>
                  <a:close/>
                  <a:moveTo>
                    <a:pt x="188024" y="235839"/>
                  </a:moveTo>
                  <a:cubicBezTo>
                    <a:pt x="161734" y="235839"/>
                    <a:pt x="140399" y="214503"/>
                    <a:pt x="140399" y="188214"/>
                  </a:cubicBezTo>
                  <a:cubicBezTo>
                    <a:pt x="140399" y="161925"/>
                    <a:pt x="161734" y="140589"/>
                    <a:pt x="188024" y="140589"/>
                  </a:cubicBezTo>
                  <a:cubicBezTo>
                    <a:pt x="214313" y="140589"/>
                    <a:pt x="235649" y="161925"/>
                    <a:pt x="235649" y="188214"/>
                  </a:cubicBezTo>
                  <a:cubicBezTo>
                    <a:pt x="235649" y="214503"/>
                    <a:pt x="214313" y="235839"/>
                    <a:pt x="188024" y="235839"/>
                  </a:cubicBezTo>
                  <a:close/>
                  <a:moveTo>
                    <a:pt x="350996" y="151257"/>
                  </a:moveTo>
                  <a:lnTo>
                    <a:pt x="330041" y="151257"/>
                  </a:lnTo>
                  <a:cubicBezTo>
                    <a:pt x="326612" y="138208"/>
                    <a:pt x="321469" y="125730"/>
                    <a:pt x="314516" y="114014"/>
                  </a:cubicBezTo>
                  <a:lnTo>
                    <a:pt x="327755" y="100679"/>
                  </a:lnTo>
                  <a:cubicBezTo>
                    <a:pt x="331756" y="96774"/>
                    <a:pt x="334042" y="92107"/>
                    <a:pt x="334423" y="87344"/>
                  </a:cubicBezTo>
                  <a:cubicBezTo>
                    <a:pt x="334804" y="82201"/>
                    <a:pt x="333089" y="77343"/>
                    <a:pt x="329375" y="73628"/>
                  </a:cubicBezTo>
                  <a:lnTo>
                    <a:pt x="302609" y="46863"/>
                  </a:lnTo>
                  <a:cubicBezTo>
                    <a:pt x="295847" y="40100"/>
                    <a:pt x="283940" y="40100"/>
                    <a:pt x="277082" y="46863"/>
                  </a:cubicBezTo>
                  <a:lnTo>
                    <a:pt x="262223" y="61722"/>
                  </a:lnTo>
                  <a:cubicBezTo>
                    <a:pt x="250508" y="54864"/>
                    <a:pt x="238030" y="49625"/>
                    <a:pt x="224981" y="46196"/>
                  </a:cubicBezTo>
                  <a:lnTo>
                    <a:pt x="224981" y="27432"/>
                  </a:lnTo>
                  <a:cubicBezTo>
                    <a:pt x="224981" y="14097"/>
                    <a:pt x="215932" y="7144"/>
                    <a:pt x="206978" y="7144"/>
                  </a:cubicBezTo>
                  <a:lnTo>
                    <a:pt x="169164" y="7144"/>
                  </a:lnTo>
                  <a:cubicBezTo>
                    <a:pt x="159258" y="7144"/>
                    <a:pt x="151162" y="15240"/>
                    <a:pt x="151162" y="25146"/>
                  </a:cubicBezTo>
                  <a:lnTo>
                    <a:pt x="151162" y="46101"/>
                  </a:lnTo>
                  <a:cubicBezTo>
                    <a:pt x="138113" y="49530"/>
                    <a:pt x="125635" y="54673"/>
                    <a:pt x="113919" y="61531"/>
                  </a:cubicBezTo>
                  <a:lnTo>
                    <a:pt x="100679" y="48292"/>
                  </a:lnTo>
                  <a:cubicBezTo>
                    <a:pt x="96774" y="44291"/>
                    <a:pt x="92107" y="42005"/>
                    <a:pt x="87344" y="41624"/>
                  </a:cubicBezTo>
                  <a:cubicBezTo>
                    <a:pt x="82106" y="41243"/>
                    <a:pt x="77343" y="42958"/>
                    <a:pt x="73628" y="46672"/>
                  </a:cubicBezTo>
                  <a:lnTo>
                    <a:pt x="46863" y="73438"/>
                  </a:lnTo>
                  <a:cubicBezTo>
                    <a:pt x="43434" y="76867"/>
                    <a:pt x="41624" y="81343"/>
                    <a:pt x="41624" y="86201"/>
                  </a:cubicBezTo>
                  <a:cubicBezTo>
                    <a:pt x="41624" y="91059"/>
                    <a:pt x="43529" y="95536"/>
                    <a:pt x="46863" y="98965"/>
                  </a:cubicBezTo>
                  <a:lnTo>
                    <a:pt x="61722" y="113824"/>
                  </a:lnTo>
                  <a:cubicBezTo>
                    <a:pt x="54864" y="125539"/>
                    <a:pt x="49625" y="138113"/>
                    <a:pt x="46196" y="151067"/>
                  </a:cubicBezTo>
                  <a:lnTo>
                    <a:pt x="27432" y="151067"/>
                  </a:lnTo>
                  <a:cubicBezTo>
                    <a:pt x="14097" y="151067"/>
                    <a:pt x="7144" y="160115"/>
                    <a:pt x="7144" y="169069"/>
                  </a:cubicBezTo>
                  <a:lnTo>
                    <a:pt x="7144" y="206883"/>
                  </a:lnTo>
                  <a:cubicBezTo>
                    <a:pt x="7144" y="215836"/>
                    <a:pt x="14097" y="224885"/>
                    <a:pt x="27432" y="224885"/>
                  </a:cubicBezTo>
                  <a:lnTo>
                    <a:pt x="46196" y="224885"/>
                  </a:lnTo>
                  <a:cubicBezTo>
                    <a:pt x="49625" y="237934"/>
                    <a:pt x="54769" y="250507"/>
                    <a:pt x="61722" y="262128"/>
                  </a:cubicBezTo>
                  <a:lnTo>
                    <a:pt x="46863" y="276987"/>
                  </a:lnTo>
                  <a:cubicBezTo>
                    <a:pt x="43434" y="280416"/>
                    <a:pt x="41624" y="284893"/>
                    <a:pt x="41624" y="289750"/>
                  </a:cubicBezTo>
                  <a:cubicBezTo>
                    <a:pt x="41624" y="294608"/>
                    <a:pt x="43529" y="299085"/>
                    <a:pt x="46863" y="302514"/>
                  </a:cubicBezTo>
                  <a:lnTo>
                    <a:pt x="73628" y="329279"/>
                  </a:lnTo>
                  <a:cubicBezTo>
                    <a:pt x="77343" y="332994"/>
                    <a:pt x="82106" y="334709"/>
                    <a:pt x="87344" y="334327"/>
                  </a:cubicBezTo>
                  <a:cubicBezTo>
                    <a:pt x="92107" y="333946"/>
                    <a:pt x="96774" y="331660"/>
                    <a:pt x="100679" y="327660"/>
                  </a:cubicBezTo>
                  <a:lnTo>
                    <a:pt x="114014" y="314420"/>
                  </a:lnTo>
                  <a:cubicBezTo>
                    <a:pt x="125730" y="321278"/>
                    <a:pt x="138303" y="326517"/>
                    <a:pt x="151257" y="329851"/>
                  </a:cubicBezTo>
                  <a:lnTo>
                    <a:pt x="151257" y="350806"/>
                  </a:lnTo>
                  <a:cubicBezTo>
                    <a:pt x="151257" y="360712"/>
                    <a:pt x="159353" y="368808"/>
                    <a:pt x="169259" y="368808"/>
                  </a:cubicBezTo>
                  <a:lnTo>
                    <a:pt x="207074" y="368808"/>
                  </a:lnTo>
                  <a:cubicBezTo>
                    <a:pt x="216027" y="368808"/>
                    <a:pt x="225076" y="361855"/>
                    <a:pt x="225076" y="348520"/>
                  </a:cubicBezTo>
                  <a:lnTo>
                    <a:pt x="225076" y="329755"/>
                  </a:lnTo>
                  <a:cubicBezTo>
                    <a:pt x="238125" y="326326"/>
                    <a:pt x="250603" y="321183"/>
                    <a:pt x="262318" y="314230"/>
                  </a:cubicBezTo>
                  <a:lnTo>
                    <a:pt x="277177" y="329089"/>
                  </a:lnTo>
                  <a:cubicBezTo>
                    <a:pt x="283940" y="335851"/>
                    <a:pt x="295847" y="335851"/>
                    <a:pt x="302705" y="329089"/>
                  </a:cubicBezTo>
                  <a:lnTo>
                    <a:pt x="329470" y="302323"/>
                  </a:lnTo>
                  <a:cubicBezTo>
                    <a:pt x="333184" y="298609"/>
                    <a:pt x="334994" y="293751"/>
                    <a:pt x="334518" y="288607"/>
                  </a:cubicBezTo>
                  <a:cubicBezTo>
                    <a:pt x="334137" y="283845"/>
                    <a:pt x="331851" y="279178"/>
                    <a:pt x="327850" y="275272"/>
                  </a:cubicBezTo>
                  <a:lnTo>
                    <a:pt x="314516" y="261938"/>
                  </a:lnTo>
                  <a:cubicBezTo>
                    <a:pt x="321374" y="250222"/>
                    <a:pt x="326612" y="237744"/>
                    <a:pt x="330041" y="224695"/>
                  </a:cubicBezTo>
                  <a:lnTo>
                    <a:pt x="350996" y="224695"/>
                  </a:lnTo>
                  <a:cubicBezTo>
                    <a:pt x="360902" y="224695"/>
                    <a:pt x="368999" y="216598"/>
                    <a:pt x="368999" y="206692"/>
                  </a:cubicBezTo>
                  <a:lnTo>
                    <a:pt x="368999" y="168878"/>
                  </a:lnTo>
                  <a:cubicBezTo>
                    <a:pt x="368999" y="158972"/>
                    <a:pt x="360902" y="150876"/>
                    <a:pt x="350996" y="150876"/>
                  </a:cubicBezTo>
                  <a:close/>
                  <a:moveTo>
                    <a:pt x="349949" y="206121"/>
                  </a:moveTo>
                  <a:lnTo>
                    <a:pt x="329184" y="206121"/>
                  </a:lnTo>
                  <a:cubicBezTo>
                    <a:pt x="320992" y="206121"/>
                    <a:pt x="313754" y="211741"/>
                    <a:pt x="311658" y="219837"/>
                  </a:cubicBezTo>
                  <a:cubicBezTo>
                    <a:pt x="308705" y="231553"/>
                    <a:pt x="304038" y="242697"/>
                    <a:pt x="297751" y="253175"/>
                  </a:cubicBezTo>
                  <a:cubicBezTo>
                    <a:pt x="293465" y="260413"/>
                    <a:pt x="294608" y="269462"/>
                    <a:pt x="300418" y="275272"/>
                  </a:cubicBezTo>
                  <a:lnTo>
                    <a:pt x="314325" y="289179"/>
                  </a:lnTo>
                  <a:cubicBezTo>
                    <a:pt x="314325" y="289179"/>
                    <a:pt x="314897" y="289846"/>
                    <a:pt x="315087" y="290131"/>
                  </a:cubicBezTo>
                  <a:lnTo>
                    <a:pt x="289846" y="315373"/>
                  </a:lnTo>
                  <a:lnTo>
                    <a:pt x="275177" y="300704"/>
                  </a:lnTo>
                  <a:cubicBezTo>
                    <a:pt x="269367" y="294894"/>
                    <a:pt x="260318" y="293751"/>
                    <a:pt x="253079" y="298037"/>
                  </a:cubicBezTo>
                  <a:cubicBezTo>
                    <a:pt x="242602" y="304228"/>
                    <a:pt x="231362" y="308896"/>
                    <a:pt x="219742" y="311944"/>
                  </a:cubicBezTo>
                  <a:cubicBezTo>
                    <a:pt x="211646" y="314039"/>
                    <a:pt x="206026" y="321183"/>
                    <a:pt x="206026" y="329375"/>
                  </a:cubicBezTo>
                  <a:lnTo>
                    <a:pt x="206026" y="348996"/>
                  </a:lnTo>
                  <a:cubicBezTo>
                    <a:pt x="206026" y="349472"/>
                    <a:pt x="206026" y="349853"/>
                    <a:pt x="206026" y="350234"/>
                  </a:cubicBezTo>
                  <a:lnTo>
                    <a:pt x="170307" y="350234"/>
                  </a:lnTo>
                  <a:lnTo>
                    <a:pt x="170307" y="329470"/>
                  </a:lnTo>
                  <a:cubicBezTo>
                    <a:pt x="170307" y="321278"/>
                    <a:pt x="164687" y="314039"/>
                    <a:pt x="156591" y="311944"/>
                  </a:cubicBezTo>
                  <a:cubicBezTo>
                    <a:pt x="144971" y="308991"/>
                    <a:pt x="133731" y="304324"/>
                    <a:pt x="123254" y="298132"/>
                  </a:cubicBezTo>
                  <a:cubicBezTo>
                    <a:pt x="116015" y="293846"/>
                    <a:pt x="106966" y="294894"/>
                    <a:pt x="101156" y="300704"/>
                  </a:cubicBezTo>
                  <a:lnTo>
                    <a:pt x="87249" y="314611"/>
                  </a:lnTo>
                  <a:cubicBezTo>
                    <a:pt x="87249" y="314611"/>
                    <a:pt x="86582" y="315182"/>
                    <a:pt x="86297" y="315373"/>
                  </a:cubicBezTo>
                  <a:lnTo>
                    <a:pt x="61055" y="290131"/>
                  </a:lnTo>
                  <a:lnTo>
                    <a:pt x="75819" y="275463"/>
                  </a:lnTo>
                  <a:cubicBezTo>
                    <a:pt x="81629" y="269653"/>
                    <a:pt x="82677" y="260509"/>
                    <a:pt x="78486" y="253365"/>
                  </a:cubicBezTo>
                  <a:cubicBezTo>
                    <a:pt x="72295" y="242888"/>
                    <a:pt x="67627" y="231648"/>
                    <a:pt x="64580" y="220027"/>
                  </a:cubicBezTo>
                  <a:cubicBezTo>
                    <a:pt x="62484" y="211931"/>
                    <a:pt x="55340" y="206311"/>
                    <a:pt x="47149" y="206311"/>
                  </a:cubicBezTo>
                  <a:lnTo>
                    <a:pt x="27527" y="206311"/>
                  </a:lnTo>
                  <a:cubicBezTo>
                    <a:pt x="27051" y="206311"/>
                    <a:pt x="26670" y="206311"/>
                    <a:pt x="26289" y="206311"/>
                  </a:cubicBezTo>
                  <a:lnTo>
                    <a:pt x="26289" y="170688"/>
                  </a:lnTo>
                  <a:cubicBezTo>
                    <a:pt x="26289" y="170688"/>
                    <a:pt x="26956" y="170688"/>
                    <a:pt x="27527" y="170688"/>
                  </a:cubicBezTo>
                  <a:lnTo>
                    <a:pt x="47149" y="170688"/>
                  </a:lnTo>
                  <a:cubicBezTo>
                    <a:pt x="55340" y="170688"/>
                    <a:pt x="62484" y="165068"/>
                    <a:pt x="64580" y="156972"/>
                  </a:cubicBezTo>
                  <a:cubicBezTo>
                    <a:pt x="67532" y="145256"/>
                    <a:pt x="72200" y="134112"/>
                    <a:pt x="78486" y="123634"/>
                  </a:cubicBezTo>
                  <a:cubicBezTo>
                    <a:pt x="82772" y="116491"/>
                    <a:pt x="81629" y="107347"/>
                    <a:pt x="75819" y="101536"/>
                  </a:cubicBezTo>
                  <a:lnTo>
                    <a:pt x="61150" y="86868"/>
                  </a:lnTo>
                  <a:lnTo>
                    <a:pt x="86392" y="61627"/>
                  </a:lnTo>
                  <a:cubicBezTo>
                    <a:pt x="86392" y="61627"/>
                    <a:pt x="86963" y="62008"/>
                    <a:pt x="87344" y="62389"/>
                  </a:cubicBezTo>
                  <a:lnTo>
                    <a:pt x="101251" y="76295"/>
                  </a:lnTo>
                  <a:cubicBezTo>
                    <a:pt x="107061" y="82105"/>
                    <a:pt x="116110" y="83153"/>
                    <a:pt x="123349" y="78867"/>
                  </a:cubicBezTo>
                  <a:cubicBezTo>
                    <a:pt x="133826" y="72676"/>
                    <a:pt x="145066" y="68008"/>
                    <a:pt x="156686" y="64960"/>
                  </a:cubicBezTo>
                  <a:cubicBezTo>
                    <a:pt x="164783" y="62865"/>
                    <a:pt x="170402" y="55721"/>
                    <a:pt x="170402" y="47434"/>
                  </a:cubicBezTo>
                  <a:lnTo>
                    <a:pt x="170402" y="26670"/>
                  </a:lnTo>
                  <a:lnTo>
                    <a:pt x="206121" y="26670"/>
                  </a:lnTo>
                  <a:cubicBezTo>
                    <a:pt x="206121" y="26670"/>
                    <a:pt x="206121" y="27337"/>
                    <a:pt x="206121" y="27908"/>
                  </a:cubicBezTo>
                  <a:lnTo>
                    <a:pt x="206121" y="47530"/>
                  </a:lnTo>
                  <a:cubicBezTo>
                    <a:pt x="206121" y="55721"/>
                    <a:pt x="211741" y="62865"/>
                    <a:pt x="219837" y="64960"/>
                  </a:cubicBezTo>
                  <a:cubicBezTo>
                    <a:pt x="231553" y="67913"/>
                    <a:pt x="242697" y="72580"/>
                    <a:pt x="253175" y="78867"/>
                  </a:cubicBezTo>
                  <a:cubicBezTo>
                    <a:pt x="260318" y="83153"/>
                    <a:pt x="269462" y="82010"/>
                    <a:pt x="275273" y="76200"/>
                  </a:cubicBezTo>
                  <a:lnTo>
                    <a:pt x="289941" y="61531"/>
                  </a:lnTo>
                  <a:lnTo>
                    <a:pt x="315182" y="86773"/>
                  </a:lnTo>
                  <a:cubicBezTo>
                    <a:pt x="315182" y="86773"/>
                    <a:pt x="314801" y="87344"/>
                    <a:pt x="314420" y="87725"/>
                  </a:cubicBezTo>
                  <a:lnTo>
                    <a:pt x="300514" y="101632"/>
                  </a:lnTo>
                  <a:cubicBezTo>
                    <a:pt x="294704" y="107442"/>
                    <a:pt x="293656" y="116491"/>
                    <a:pt x="297847" y="123730"/>
                  </a:cubicBezTo>
                  <a:cubicBezTo>
                    <a:pt x="304038" y="134207"/>
                    <a:pt x="308705" y="145447"/>
                    <a:pt x="311753" y="157067"/>
                  </a:cubicBezTo>
                  <a:cubicBezTo>
                    <a:pt x="313849" y="165163"/>
                    <a:pt x="320992" y="170783"/>
                    <a:pt x="329279" y="170783"/>
                  </a:cubicBezTo>
                  <a:lnTo>
                    <a:pt x="350044" y="170783"/>
                  </a:lnTo>
                  <a:lnTo>
                    <a:pt x="350044" y="2065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7A2F4E0-1F26-4444-B22D-612A5C232D6E}"/>
                </a:ext>
              </a:extLst>
            </p:cNvPr>
            <p:cNvSpPr/>
            <p:nvPr/>
          </p:nvSpPr>
          <p:spPr>
            <a:xfrm>
              <a:off x="3090990" y="2035969"/>
              <a:ext cx="323850" cy="323850"/>
            </a:xfrm>
            <a:custGeom>
              <a:avLst/>
              <a:gdLst>
                <a:gd name="connsiteX0" fmla="*/ 299847 w 323850"/>
                <a:gd name="connsiteY0" fmla="*/ 143161 h 323850"/>
                <a:gd name="connsiteX1" fmla="*/ 280416 w 323850"/>
                <a:gd name="connsiteY1" fmla="*/ 143161 h 323850"/>
                <a:gd name="connsiteX2" fmla="*/ 266033 w 323850"/>
                <a:gd name="connsiteY2" fmla="*/ 108585 h 323850"/>
                <a:gd name="connsiteX3" fmla="*/ 278320 w 323850"/>
                <a:gd name="connsiteY3" fmla="*/ 96298 h 323850"/>
                <a:gd name="connsiteX4" fmla="*/ 279844 w 323850"/>
                <a:gd name="connsiteY4" fmla="*/ 70009 h 323850"/>
                <a:gd name="connsiteX5" fmla="*/ 254603 w 323850"/>
                <a:gd name="connsiteY5" fmla="*/ 44767 h 323850"/>
                <a:gd name="connsiteX6" fmla="*/ 229743 w 323850"/>
                <a:gd name="connsiteY6" fmla="*/ 44767 h 323850"/>
                <a:gd name="connsiteX7" fmla="*/ 216027 w 323850"/>
                <a:gd name="connsiteY7" fmla="*/ 58483 h 323850"/>
                <a:gd name="connsiteX8" fmla="*/ 181451 w 323850"/>
                <a:gd name="connsiteY8" fmla="*/ 44101 h 323850"/>
                <a:gd name="connsiteX9" fmla="*/ 181451 w 323850"/>
                <a:gd name="connsiteY9" fmla="*/ 26765 h 323850"/>
                <a:gd name="connsiteX10" fmla="*/ 163925 w 323850"/>
                <a:gd name="connsiteY10" fmla="*/ 7144 h 323850"/>
                <a:gd name="connsiteX11" fmla="*/ 128207 w 323850"/>
                <a:gd name="connsiteY11" fmla="*/ 7144 h 323850"/>
                <a:gd name="connsiteX12" fmla="*/ 110680 w 323850"/>
                <a:gd name="connsiteY12" fmla="*/ 24670 h 323850"/>
                <a:gd name="connsiteX13" fmla="*/ 110680 w 323850"/>
                <a:gd name="connsiteY13" fmla="*/ 44101 h 323850"/>
                <a:gd name="connsiteX14" fmla="*/ 76105 w 323850"/>
                <a:gd name="connsiteY14" fmla="*/ 58483 h 323850"/>
                <a:gd name="connsiteX15" fmla="*/ 63818 w 323850"/>
                <a:gd name="connsiteY15" fmla="*/ 46196 h 323850"/>
                <a:gd name="connsiteX16" fmla="*/ 37528 w 323850"/>
                <a:gd name="connsiteY16" fmla="*/ 44672 h 323850"/>
                <a:gd name="connsiteX17" fmla="*/ 12287 w 323850"/>
                <a:gd name="connsiteY17" fmla="*/ 69913 h 323850"/>
                <a:gd name="connsiteX18" fmla="*/ 12287 w 323850"/>
                <a:gd name="connsiteY18" fmla="*/ 94774 h 323850"/>
                <a:gd name="connsiteX19" fmla="*/ 26099 w 323850"/>
                <a:gd name="connsiteY19" fmla="*/ 108585 h 323850"/>
                <a:gd name="connsiteX20" fmla="*/ 25908 w 323850"/>
                <a:gd name="connsiteY20" fmla="*/ 108966 h 323850"/>
                <a:gd name="connsiteX21" fmla="*/ 29718 w 323850"/>
                <a:gd name="connsiteY21" fmla="*/ 121539 h 323850"/>
                <a:gd name="connsiteX22" fmla="*/ 42958 w 323850"/>
                <a:gd name="connsiteY22" fmla="*/ 117538 h 323850"/>
                <a:gd name="connsiteX23" fmla="*/ 40386 w 323850"/>
                <a:gd name="connsiteY23" fmla="*/ 96012 h 323850"/>
                <a:gd name="connsiteX24" fmla="*/ 26860 w 323850"/>
                <a:gd name="connsiteY24" fmla="*/ 82487 h 323850"/>
                <a:gd name="connsiteX25" fmla="*/ 50006 w 323850"/>
                <a:gd name="connsiteY25" fmla="*/ 59341 h 323850"/>
                <a:gd name="connsiteX26" fmla="*/ 50483 w 323850"/>
                <a:gd name="connsiteY26" fmla="*/ 59722 h 323850"/>
                <a:gd name="connsiteX27" fmla="*/ 63627 w 323850"/>
                <a:gd name="connsiteY27" fmla="*/ 72866 h 323850"/>
                <a:gd name="connsiteX28" fmla="*/ 85153 w 323850"/>
                <a:gd name="connsiteY28" fmla="*/ 75438 h 323850"/>
                <a:gd name="connsiteX29" fmla="*/ 116491 w 323850"/>
                <a:gd name="connsiteY29" fmla="*/ 62389 h 323850"/>
                <a:gd name="connsiteX30" fmla="*/ 129826 w 323850"/>
                <a:gd name="connsiteY30" fmla="*/ 45339 h 323850"/>
                <a:gd name="connsiteX31" fmla="*/ 129826 w 323850"/>
                <a:gd name="connsiteY31" fmla="*/ 26289 h 323850"/>
                <a:gd name="connsiteX32" fmla="*/ 162592 w 323850"/>
                <a:gd name="connsiteY32" fmla="*/ 26289 h 323850"/>
                <a:gd name="connsiteX33" fmla="*/ 162592 w 323850"/>
                <a:gd name="connsiteY33" fmla="*/ 26861 h 323850"/>
                <a:gd name="connsiteX34" fmla="*/ 162592 w 323850"/>
                <a:gd name="connsiteY34" fmla="*/ 45339 h 323850"/>
                <a:gd name="connsiteX35" fmla="*/ 176022 w 323850"/>
                <a:gd name="connsiteY35" fmla="*/ 62389 h 323850"/>
                <a:gd name="connsiteX36" fmla="*/ 207359 w 323850"/>
                <a:gd name="connsiteY36" fmla="*/ 75438 h 323850"/>
                <a:gd name="connsiteX37" fmla="*/ 228886 w 323850"/>
                <a:gd name="connsiteY37" fmla="*/ 72866 h 323850"/>
                <a:gd name="connsiteX38" fmla="*/ 242411 w 323850"/>
                <a:gd name="connsiteY38" fmla="*/ 59341 h 323850"/>
                <a:gd name="connsiteX39" fmla="*/ 265557 w 323850"/>
                <a:gd name="connsiteY39" fmla="*/ 82487 h 323850"/>
                <a:gd name="connsiteX40" fmla="*/ 265176 w 323850"/>
                <a:gd name="connsiteY40" fmla="*/ 82963 h 323850"/>
                <a:gd name="connsiteX41" fmla="*/ 252032 w 323850"/>
                <a:gd name="connsiteY41" fmla="*/ 96107 h 323850"/>
                <a:gd name="connsiteX42" fmla="*/ 249460 w 323850"/>
                <a:gd name="connsiteY42" fmla="*/ 117634 h 323850"/>
                <a:gd name="connsiteX43" fmla="*/ 262509 w 323850"/>
                <a:gd name="connsiteY43" fmla="*/ 148971 h 323850"/>
                <a:gd name="connsiteX44" fmla="*/ 279559 w 323850"/>
                <a:gd name="connsiteY44" fmla="*/ 162306 h 323850"/>
                <a:gd name="connsiteX45" fmla="*/ 298609 w 323850"/>
                <a:gd name="connsiteY45" fmla="*/ 162306 h 323850"/>
                <a:gd name="connsiteX46" fmla="*/ 298609 w 323850"/>
                <a:gd name="connsiteY46" fmla="*/ 195072 h 323850"/>
                <a:gd name="connsiteX47" fmla="*/ 279559 w 323850"/>
                <a:gd name="connsiteY47" fmla="*/ 195072 h 323850"/>
                <a:gd name="connsiteX48" fmla="*/ 262509 w 323850"/>
                <a:gd name="connsiteY48" fmla="*/ 208502 h 323850"/>
                <a:gd name="connsiteX49" fmla="*/ 249460 w 323850"/>
                <a:gd name="connsiteY49" fmla="*/ 239839 h 323850"/>
                <a:gd name="connsiteX50" fmla="*/ 252032 w 323850"/>
                <a:gd name="connsiteY50" fmla="*/ 261366 h 323850"/>
                <a:gd name="connsiteX51" fmla="*/ 265176 w 323850"/>
                <a:gd name="connsiteY51" fmla="*/ 274511 h 323850"/>
                <a:gd name="connsiteX52" fmla="*/ 265557 w 323850"/>
                <a:gd name="connsiteY52" fmla="*/ 274987 h 323850"/>
                <a:gd name="connsiteX53" fmla="*/ 242411 w 323850"/>
                <a:gd name="connsiteY53" fmla="*/ 298133 h 323850"/>
                <a:gd name="connsiteX54" fmla="*/ 228886 w 323850"/>
                <a:gd name="connsiteY54" fmla="*/ 284607 h 323850"/>
                <a:gd name="connsiteX55" fmla="*/ 207264 w 323850"/>
                <a:gd name="connsiteY55" fmla="*/ 282130 h 323850"/>
                <a:gd name="connsiteX56" fmla="*/ 206311 w 323850"/>
                <a:gd name="connsiteY56" fmla="*/ 282702 h 323850"/>
                <a:gd name="connsiteX57" fmla="*/ 203168 w 323850"/>
                <a:gd name="connsiteY57" fmla="*/ 295370 h 323850"/>
                <a:gd name="connsiteX58" fmla="*/ 216218 w 323850"/>
                <a:gd name="connsiteY58" fmla="*/ 298990 h 323850"/>
                <a:gd name="connsiteX59" fmla="*/ 216313 w 323850"/>
                <a:gd name="connsiteY59" fmla="*/ 298990 h 323850"/>
                <a:gd name="connsiteX60" fmla="*/ 230124 w 323850"/>
                <a:gd name="connsiteY60" fmla="*/ 312706 h 323850"/>
                <a:gd name="connsiteX61" fmla="*/ 242507 w 323850"/>
                <a:gd name="connsiteY61" fmla="*/ 317849 h 323850"/>
                <a:gd name="connsiteX62" fmla="*/ 254889 w 323850"/>
                <a:gd name="connsiteY62" fmla="*/ 312706 h 323850"/>
                <a:gd name="connsiteX63" fmla="*/ 280130 w 323850"/>
                <a:gd name="connsiteY63" fmla="*/ 287464 h 323850"/>
                <a:gd name="connsiteX64" fmla="*/ 278606 w 323850"/>
                <a:gd name="connsiteY64" fmla="*/ 261175 h 323850"/>
                <a:gd name="connsiteX65" fmla="*/ 266319 w 323850"/>
                <a:gd name="connsiteY65" fmla="*/ 248888 h 323850"/>
                <a:gd name="connsiteX66" fmla="*/ 280702 w 323850"/>
                <a:gd name="connsiteY66" fmla="*/ 214313 h 323850"/>
                <a:gd name="connsiteX67" fmla="*/ 300133 w 323850"/>
                <a:gd name="connsiteY67" fmla="*/ 214313 h 323850"/>
                <a:gd name="connsiteX68" fmla="*/ 317659 w 323850"/>
                <a:gd name="connsiteY68" fmla="*/ 196787 h 323850"/>
                <a:gd name="connsiteX69" fmla="*/ 317659 w 323850"/>
                <a:gd name="connsiteY69" fmla="*/ 161068 h 323850"/>
                <a:gd name="connsiteX70" fmla="*/ 300133 w 323850"/>
                <a:gd name="connsiteY70" fmla="*/ 143542 h 323850"/>
                <a:gd name="connsiteX71" fmla="*/ 222123 w 323850"/>
                <a:gd name="connsiteY71" fmla="*/ 178594 h 323850"/>
                <a:gd name="connsiteX72" fmla="*/ 145923 w 323850"/>
                <a:gd name="connsiteY72" fmla="*/ 102394 h 323850"/>
                <a:gd name="connsiteX73" fmla="*/ 76771 w 323850"/>
                <a:gd name="connsiteY73" fmla="*/ 146590 h 323850"/>
                <a:gd name="connsiteX74" fmla="*/ 81439 w 323850"/>
                <a:gd name="connsiteY74" fmla="*/ 159258 h 323850"/>
                <a:gd name="connsiteX75" fmla="*/ 94107 w 323850"/>
                <a:gd name="connsiteY75" fmla="*/ 154591 h 323850"/>
                <a:gd name="connsiteX76" fmla="*/ 145923 w 323850"/>
                <a:gd name="connsiteY76" fmla="*/ 121349 h 323850"/>
                <a:gd name="connsiteX77" fmla="*/ 203073 w 323850"/>
                <a:gd name="connsiteY77" fmla="*/ 178499 h 323850"/>
                <a:gd name="connsiteX78" fmla="*/ 169354 w 323850"/>
                <a:gd name="connsiteY78" fmla="*/ 230600 h 323850"/>
                <a:gd name="connsiteX79" fmla="*/ 164592 w 323850"/>
                <a:gd name="connsiteY79" fmla="*/ 243173 h 323850"/>
                <a:gd name="connsiteX80" fmla="*/ 173260 w 323850"/>
                <a:gd name="connsiteY80" fmla="*/ 248793 h 323850"/>
                <a:gd name="connsiteX81" fmla="*/ 177165 w 323850"/>
                <a:gd name="connsiteY81" fmla="*/ 247936 h 323850"/>
                <a:gd name="connsiteX82" fmla="*/ 222123 w 323850"/>
                <a:gd name="connsiteY82" fmla="*/ 178499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23850" h="323850">
                  <a:moveTo>
                    <a:pt x="299847" y="143161"/>
                  </a:moveTo>
                  <a:lnTo>
                    <a:pt x="280416" y="143161"/>
                  </a:lnTo>
                  <a:cubicBezTo>
                    <a:pt x="277273" y="131064"/>
                    <a:pt x="272415" y="119443"/>
                    <a:pt x="266033" y="108585"/>
                  </a:cubicBezTo>
                  <a:lnTo>
                    <a:pt x="278320" y="96298"/>
                  </a:lnTo>
                  <a:cubicBezTo>
                    <a:pt x="287464" y="87154"/>
                    <a:pt x="285941" y="76200"/>
                    <a:pt x="279844" y="70009"/>
                  </a:cubicBezTo>
                  <a:lnTo>
                    <a:pt x="254603" y="44767"/>
                  </a:lnTo>
                  <a:cubicBezTo>
                    <a:pt x="247745" y="37909"/>
                    <a:pt x="236601" y="37909"/>
                    <a:pt x="229743" y="44767"/>
                  </a:cubicBezTo>
                  <a:lnTo>
                    <a:pt x="216027" y="58483"/>
                  </a:lnTo>
                  <a:cubicBezTo>
                    <a:pt x="205169" y="52102"/>
                    <a:pt x="193548" y="47244"/>
                    <a:pt x="181451" y="44101"/>
                  </a:cubicBezTo>
                  <a:lnTo>
                    <a:pt x="181451" y="26765"/>
                  </a:lnTo>
                  <a:cubicBezTo>
                    <a:pt x="181451" y="13907"/>
                    <a:pt x="172593" y="7144"/>
                    <a:pt x="163925" y="7144"/>
                  </a:cubicBezTo>
                  <a:lnTo>
                    <a:pt x="128207" y="7144"/>
                  </a:lnTo>
                  <a:cubicBezTo>
                    <a:pt x="118491" y="7144"/>
                    <a:pt x="110680" y="15050"/>
                    <a:pt x="110680" y="24670"/>
                  </a:cubicBezTo>
                  <a:lnTo>
                    <a:pt x="110680" y="44101"/>
                  </a:lnTo>
                  <a:cubicBezTo>
                    <a:pt x="98584" y="47244"/>
                    <a:pt x="86963" y="52102"/>
                    <a:pt x="76105" y="58483"/>
                  </a:cubicBezTo>
                  <a:lnTo>
                    <a:pt x="63818" y="46196"/>
                  </a:lnTo>
                  <a:cubicBezTo>
                    <a:pt x="54674" y="37052"/>
                    <a:pt x="43720" y="38576"/>
                    <a:pt x="37528" y="44672"/>
                  </a:cubicBezTo>
                  <a:lnTo>
                    <a:pt x="12287" y="69913"/>
                  </a:lnTo>
                  <a:cubicBezTo>
                    <a:pt x="5429" y="76771"/>
                    <a:pt x="5429" y="87916"/>
                    <a:pt x="12287" y="94774"/>
                  </a:cubicBezTo>
                  <a:lnTo>
                    <a:pt x="26099" y="108585"/>
                  </a:lnTo>
                  <a:lnTo>
                    <a:pt x="25908" y="108966"/>
                  </a:lnTo>
                  <a:cubicBezTo>
                    <a:pt x="23336" y="113538"/>
                    <a:pt x="25146" y="118872"/>
                    <a:pt x="29718" y="121539"/>
                  </a:cubicBezTo>
                  <a:cubicBezTo>
                    <a:pt x="34290" y="124111"/>
                    <a:pt x="40386" y="122111"/>
                    <a:pt x="42958" y="117538"/>
                  </a:cubicBezTo>
                  <a:cubicBezTo>
                    <a:pt x="47149" y="110490"/>
                    <a:pt x="46101" y="101632"/>
                    <a:pt x="40386" y="96012"/>
                  </a:cubicBezTo>
                  <a:lnTo>
                    <a:pt x="26860" y="82487"/>
                  </a:lnTo>
                  <a:lnTo>
                    <a:pt x="50006" y="59341"/>
                  </a:lnTo>
                  <a:cubicBezTo>
                    <a:pt x="50006" y="59341"/>
                    <a:pt x="50292" y="59626"/>
                    <a:pt x="50483" y="59722"/>
                  </a:cubicBezTo>
                  <a:lnTo>
                    <a:pt x="63627" y="72866"/>
                  </a:lnTo>
                  <a:cubicBezTo>
                    <a:pt x="69247" y="78581"/>
                    <a:pt x="78105" y="79629"/>
                    <a:pt x="85153" y="75438"/>
                  </a:cubicBezTo>
                  <a:cubicBezTo>
                    <a:pt x="94964" y="69628"/>
                    <a:pt x="105537" y="65246"/>
                    <a:pt x="116491" y="62389"/>
                  </a:cubicBezTo>
                  <a:cubicBezTo>
                    <a:pt x="124396" y="60388"/>
                    <a:pt x="129826" y="53340"/>
                    <a:pt x="129826" y="45339"/>
                  </a:cubicBezTo>
                  <a:lnTo>
                    <a:pt x="129826" y="26289"/>
                  </a:lnTo>
                  <a:lnTo>
                    <a:pt x="162592" y="26289"/>
                  </a:lnTo>
                  <a:cubicBezTo>
                    <a:pt x="162592" y="26289"/>
                    <a:pt x="162592" y="26670"/>
                    <a:pt x="162592" y="26861"/>
                  </a:cubicBezTo>
                  <a:lnTo>
                    <a:pt x="162592" y="45339"/>
                  </a:lnTo>
                  <a:cubicBezTo>
                    <a:pt x="162592" y="53340"/>
                    <a:pt x="168116" y="60293"/>
                    <a:pt x="176022" y="62389"/>
                  </a:cubicBezTo>
                  <a:cubicBezTo>
                    <a:pt x="186976" y="65151"/>
                    <a:pt x="197549" y="69533"/>
                    <a:pt x="207359" y="75438"/>
                  </a:cubicBezTo>
                  <a:cubicBezTo>
                    <a:pt x="214408" y="79629"/>
                    <a:pt x="223266" y="78581"/>
                    <a:pt x="228886" y="72866"/>
                  </a:cubicBezTo>
                  <a:lnTo>
                    <a:pt x="242411" y="59341"/>
                  </a:lnTo>
                  <a:lnTo>
                    <a:pt x="265557" y="82487"/>
                  </a:lnTo>
                  <a:cubicBezTo>
                    <a:pt x="265557" y="82487"/>
                    <a:pt x="265271" y="82772"/>
                    <a:pt x="265176" y="82963"/>
                  </a:cubicBezTo>
                  <a:lnTo>
                    <a:pt x="252032" y="96107"/>
                  </a:lnTo>
                  <a:cubicBezTo>
                    <a:pt x="246412" y="101727"/>
                    <a:pt x="245364" y="110585"/>
                    <a:pt x="249460" y="117634"/>
                  </a:cubicBezTo>
                  <a:cubicBezTo>
                    <a:pt x="255270" y="127445"/>
                    <a:pt x="259652" y="138017"/>
                    <a:pt x="262509" y="148971"/>
                  </a:cubicBezTo>
                  <a:cubicBezTo>
                    <a:pt x="264509" y="156877"/>
                    <a:pt x="271558" y="162306"/>
                    <a:pt x="279559" y="162306"/>
                  </a:cubicBezTo>
                  <a:lnTo>
                    <a:pt x="298609" y="162306"/>
                  </a:lnTo>
                  <a:lnTo>
                    <a:pt x="298609" y="195072"/>
                  </a:lnTo>
                  <a:lnTo>
                    <a:pt x="279559" y="195072"/>
                  </a:lnTo>
                  <a:cubicBezTo>
                    <a:pt x="271558" y="195072"/>
                    <a:pt x="264509" y="200596"/>
                    <a:pt x="262509" y="208502"/>
                  </a:cubicBezTo>
                  <a:cubicBezTo>
                    <a:pt x="259747" y="219456"/>
                    <a:pt x="255365" y="230029"/>
                    <a:pt x="249460" y="239839"/>
                  </a:cubicBezTo>
                  <a:cubicBezTo>
                    <a:pt x="245269" y="246888"/>
                    <a:pt x="246317" y="255651"/>
                    <a:pt x="252032" y="261366"/>
                  </a:cubicBezTo>
                  <a:lnTo>
                    <a:pt x="265176" y="274511"/>
                  </a:lnTo>
                  <a:cubicBezTo>
                    <a:pt x="265176" y="274511"/>
                    <a:pt x="265462" y="274796"/>
                    <a:pt x="265557" y="274987"/>
                  </a:cubicBezTo>
                  <a:lnTo>
                    <a:pt x="242411" y="298133"/>
                  </a:lnTo>
                  <a:lnTo>
                    <a:pt x="228886" y="284607"/>
                  </a:lnTo>
                  <a:cubicBezTo>
                    <a:pt x="223171" y="278892"/>
                    <a:pt x="214312" y="277844"/>
                    <a:pt x="207264" y="282130"/>
                  </a:cubicBezTo>
                  <a:cubicBezTo>
                    <a:pt x="207074" y="282130"/>
                    <a:pt x="206407" y="282607"/>
                    <a:pt x="206311" y="282702"/>
                  </a:cubicBezTo>
                  <a:cubicBezTo>
                    <a:pt x="201835" y="285369"/>
                    <a:pt x="200596" y="290893"/>
                    <a:pt x="203168" y="295370"/>
                  </a:cubicBezTo>
                  <a:cubicBezTo>
                    <a:pt x="205645" y="299847"/>
                    <a:pt x="211645" y="301371"/>
                    <a:pt x="216218" y="298990"/>
                  </a:cubicBezTo>
                  <a:lnTo>
                    <a:pt x="216313" y="298990"/>
                  </a:lnTo>
                  <a:lnTo>
                    <a:pt x="230124" y="312706"/>
                  </a:lnTo>
                  <a:cubicBezTo>
                    <a:pt x="233553" y="316135"/>
                    <a:pt x="238030" y="317849"/>
                    <a:pt x="242507" y="317849"/>
                  </a:cubicBezTo>
                  <a:cubicBezTo>
                    <a:pt x="246983" y="317849"/>
                    <a:pt x="251460" y="316135"/>
                    <a:pt x="254889" y="312706"/>
                  </a:cubicBezTo>
                  <a:lnTo>
                    <a:pt x="280130" y="287464"/>
                  </a:lnTo>
                  <a:cubicBezTo>
                    <a:pt x="286321" y="281273"/>
                    <a:pt x="287750" y="270224"/>
                    <a:pt x="278606" y="261175"/>
                  </a:cubicBezTo>
                  <a:lnTo>
                    <a:pt x="266319" y="248888"/>
                  </a:lnTo>
                  <a:cubicBezTo>
                    <a:pt x="272701" y="238030"/>
                    <a:pt x="277559" y="226409"/>
                    <a:pt x="280702" y="214313"/>
                  </a:cubicBezTo>
                  <a:lnTo>
                    <a:pt x="300133" y="214313"/>
                  </a:lnTo>
                  <a:cubicBezTo>
                    <a:pt x="309848" y="214313"/>
                    <a:pt x="317659" y="206407"/>
                    <a:pt x="317659" y="196787"/>
                  </a:cubicBezTo>
                  <a:lnTo>
                    <a:pt x="317659" y="161068"/>
                  </a:lnTo>
                  <a:cubicBezTo>
                    <a:pt x="317659" y="151352"/>
                    <a:pt x="309753" y="143542"/>
                    <a:pt x="300133" y="143542"/>
                  </a:cubicBezTo>
                  <a:close/>
                  <a:moveTo>
                    <a:pt x="222123" y="178594"/>
                  </a:moveTo>
                  <a:cubicBezTo>
                    <a:pt x="222123" y="136588"/>
                    <a:pt x="187928" y="102394"/>
                    <a:pt x="145923" y="102394"/>
                  </a:cubicBezTo>
                  <a:cubicBezTo>
                    <a:pt x="116395" y="102394"/>
                    <a:pt x="89249" y="119729"/>
                    <a:pt x="76771" y="146590"/>
                  </a:cubicBezTo>
                  <a:cubicBezTo>
                    <a:pt x="74581" y="151352"/>
                    <a:pt x="76676" y="157067"/>
                    <a:pt x="81439" y="159258"/>
                  </a:cubicBezTo>
                  <a:cubicBezTo>
                    <a:pt x="86201" y="161449"/>
                    <a:pt x="91916" y="159353"/>
                    <a:pt x="94107" y="154591"/>
                  </a:cubicBezTo>
                  <a:cubicBezTo>
                    <a:pt x="103442" y="134398"/>
                    <a:pt x="123825" y="121349"/>
                    <a:pt x="145923" y="121349"/>
                  </a:cubicBezTo>
                  <a:cubicBezTo>
                    <a:pt x="177451" y="121349"/>
                    <a:pt x="203073" y="146971"/>
                    <a:pt x="203073" y="178499"/>
                  </a:cubicBezTo>
                  <a:cubicBezTo>
                    <a:pt x="203073" y="200882"/>
                    <a:pt x="189833" y="221361"/>
                    <a:pt x="169354" y="230600"/>
                  </a:cubicBezTo>
                  <a:cubicBezTo>
                    <a:pt x="164592" y="232791"/>
                    <a:pt x="162401" y="238411"/>
                    <a:pt x="164592" y="243173"/>
                  </a:cubicBezTo>
                  <a:cubicBezTo>
                    <a:pt x="166211" y="246697"/>
                    <a:pt x="169640" y="248793"/>
                    <a:pt x="173260" y="248793"/>
                  </a:cubicBezTo>
                  <a:cubicBezTo>
                    <a:pt x="174593" y="248793"/>
                    <a:pt x="175927" y="248507"/>
                    <a:pt x="177165" y="247936"/>
                  </a:cubicBezTo>
                  <a:cubicBezTo>
                    <a:pt x="204502" y="235649"/>
                    <a:pt x="222123" y="208312"/>
                    <a:pt x="222123" y="1784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D7EC382-8F10-41D0-8B3A-C689D7CC9C04}"/>
              </a:ext>
            </a:extLst>
          </p:cNvPr>
          <p:cNvCxnSpPr>
            <a:cxnSpLocks/>
          </p:cNvCxnSpPr>
          <p:nvPr/>
        </p:nvCxnSpPr>
        <p:spPr>
          <a:xfrm>
            <a:off x="441325" y="1747838"/>
            <a:ext cx="7097713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76FE6E7-F0AD-458D-81C7-CF3FB315B964}"/>
              </a:ext>
            </a:extLst>
          </p:cNvPr>
          <p:cNvSpPr/>
          <p:nvPr/>
        </p:nvSpPr>
        <p:spPr>
          <a:xfrm>
            <a:off x="703263" y="1958975"/>
            <a:ext cx="5392737" cy="32305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Маърузада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б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e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рилган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x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алқаро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м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e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зонлар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бўйича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р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e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спублика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даражасидаги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б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e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шта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давлат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органи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масалан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р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e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спублика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вазирликлари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ёки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қўмиталари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фаолиятининг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шаффофлигини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баҳоланг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:</a:t>
            </a:r>
            <a:endParaRPr lang="en-US" sz="1200" dirty="0">
              <a:solidFill>
                <a:schemeClr val="tx2"/>
              </a:solidFill>
              <a:latin typeface="+mn-lt"/>
              <a:cs typeface="+mn-cs"/>
            </a:endParaRP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Давлат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органининг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ишчи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uz-Cyrl-UZ" sz="1200" dirty="0">
                <a:solidFill>
                  <a:schemeClr val="tx2"/>
                </a:solidFill>
                <a:latin typeface="+mn-lt"/>
                <a:cs typeface="+mn-cs"/>
              </a:rPr>
              <a:t>в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e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б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-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сайти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  <a:endParaRPr lang="en-US" sz="1200" dirty="0">
              <a:solidFill>
                <a:schemeClr val="tx2"/>
              </a:solidFill>
              <a:latin typeface="+mn-lt"/>
              <a:cs typeface="+mn-cs"/>
            </a:endParaRP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Давлат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органининг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тузилмаси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унинг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бошқаруви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манзили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ва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иш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вақти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тўғрисидаги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маълумотларнинг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мавжудлиги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  <a:endParaRPr lang="en-US" sz="1200" dirty="0">
              <a:solidFill>
                <a:schemeClr val="tx2"/>
              </a:solidFill>
              <a:latin typeface="+mn-lt"/>
              <a:cs typeface="+mn-cs"/>
            </a:endParaRP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Қабул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қилинган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қарорлар</a:t>
            </a:r>
            <a:r>
              <a:rPr lang="en-US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ва</a:t>
            </a:r>
            <a:r>
              <a:rPr lang="en-US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ҳуқуқий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ҳужжатларни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эълон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қилиниши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  <a:endParaRPr lang="en-US" sz="1200" dirty="0">
              <a:solidFill>
                <a:schemeClr val="tx2"/>
              </a:solidFill>
              <a:latin typeface="+mn-lt"/>
              <a:cs typeface="+mn-cs"/>
            </a:endParaRP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Давлат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органининг</a:t>
            </a:r>
            <a:r>
              <a:rPr lang="en-US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функциялари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/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давлат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x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изматлари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кўрсатиладиган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р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e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глам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e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нтлар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ва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йўриқномаларни</a:t>
            </a:r>
            <a:r>
              <a:rPr lang="uz-Cyrl-UZ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эълон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қилиниши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  <a:endParaRPr lang="en-US" sz="1200" dirty="0">
              <a:solidFill>
                <a:schemeClr val="tx2"/>
              </a:solidFill>
              <a:latin typeface="+mn-lt"/>
              <a:cs typeface="+mn-cs"/>
            </a:endParaRP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Коррупцияга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оид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ҳуқуқбузарликлар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тўғрисида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маълумотлар</a:t>
            </a:r>
            <a:r>
              <a:rPr lang="en-US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ва</a:t>
            </a:r>
            <a:r>
              <a:rPr lang="en-US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x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абар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олиш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учун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фойдаланилиши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мумкин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бўлган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алоқа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каналларини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жойлаштириш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  <a:endParaRPr lang="en-US" sz="1200" dirty="0">
              <a:solidFill>
                <a:schemeClr val="tx2"/>
              </a:solidFill>
              <a:latin typeface="+mn-lt"/>
              <a:cs typeface="+mn-cs"/>
            </a:endParaRP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Давлат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томонидан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қабул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қилинган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қарорлар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устидан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шикоят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қилиш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тартиби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тўғрисидаги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маълумотларни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жойлаштириш</a:t>
            </a:r>
            <a:r>
              <a:rPr lang="en-US" sz="12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Давлат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органи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фаолияти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ва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давлат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органида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мавжуд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коррупцияга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қарши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кураш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чора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-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тадбирлари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тўғрисида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йиллик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ҳисоботларни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эълон</a:t>
            </a:r>
            <a:r>
              <a:rPr lang="tr-TR" sz="12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cs typeface="+mn-cs"/>
              </a:rPr>
              <a:t>қилиш</a:t>
            </a:r>
            <a:r>
              <a:rPr lang="en-US" sz="1200" dirty="0">
                <a:solidFill>
                  <a:schemeClr val="tx2"/>
                </a:solidFill>
                <a:latin typeface="+mn-lt"/>
                <a:cs typeface="+mn-cs"/>
              </a:rPr>
              <a:t>; 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99022C6-F91E-4CE3-9870-40CEE5B4F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902896"/>
              </p:ext>
            </p:extLst>
          </p:nvPr>
        </p:nvGraphicFramePr>
        <p:xfrm>
          <a:off x="6472238" y="3224213"/>
          <a:ext cx="5016500" cy="2823603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540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5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22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№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+mn-ea"/>
                          <a:cs typeface="+mn-cs"/>
                        </a:rPr>
                        <a:t>Крит</a:t>
                      </a:r>
                      <a:r>
                        <a:rPr lang="en-US" sz="900" dirty="0"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ru-RU" sz="90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риялар</a:t>
                      </a:r>
                      <a:r>
                        <a:rPr lang="en-US" sz="900" dirty="0"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6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Давлат</a:t>
                      </a:r>
                      <a:r>
                        <a:rPr lang="en-US" sz="900" baseline="0" dirty="0">
                          <a:effectLst/>
                        </a:rPr>
                        <a:t> </a:t>
                      </a:r>
                      <a:r>
                        <a:rPr lang="ru-RU" sz="900" baseline="0" dirty="0" err="1">
                          <a:effectLst/>
                        </a:rPr>
                        <a:t>органининг</a:t>
                      </a:r>
                      <a:r>
                        <a:rPr lang="en-US" sz="900" baseline="0" dirty="0">
                          <a:effectLst/>
                        </a:rPr>
                        <a:t> </a:t>
                      </a:r>
                      <a:r>
                        <a:rPr lang="ru-RU" sz="900" baseline="0" dirty="0" err="1">
                          <a:effectLst/>
                        </a:rPr>
                        <a:t>ишчи</a:t>
                      </a:r>
                      <a:r>
                        <a:rPr lang="en-US" sz="900" baseline="0" dirty="0">
                          <a:effectLst/>
                        </a:rPr>
                        <a:t> we</a:t>
                      </a:r>
                      <a:r>
                        <a:rPr lang="ru-RU" sz="900" baseline="0" dirty="0">
                          <a:effectLst/>
                        </a:rPr>
                        <a:t>б</a:t>
                      </a:r>
                      <a:r>
                        <a:rPr lang="en-US" sz="900" baseline="0" dirty="0">
                          <a:effectLst/>
                        </a:rPr>
                        <a:t> </a:t>
                      </a:r>
                      <a:r>
                        <a:rPr lang="ru-RU" sz="900" baseline="0" dirty="0" err="1">
                          <a:effectLst/>
                        </a:rPr>
                        <a:t>сайти</a:t>
                      </a:r>
                      <a:r>
                        <a:rPr lang="en-US" sz="900" baseline="0" dirty="0">
                          <a:effectLst/>
                        </a:rPr>
                        <a:t>:</a:t>
                      </a:r>
                      <a:endParaRPr lang="en-US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https://mc.uz/	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94" marR="5879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6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Давлат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органининг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тузилмаси</a:t>
                      </a:r>
                      <a:r>
                        <a:rPr lang="tr-TR" sz="900" dirty="0">
                          <a:effectLst/>
                        </a:rPr>
                        <a:t>, </a:t>
                      </a:r>
                      <a:r>
                        <a:rPr lang="ru-RU" sz="900" dirty="0" err="1">
                          <a:effectLst/>
                        </a:rPr>
                        <a:t>унинг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раҳбарияти</a:t>
                      </a:r>
                      <a:r>
                        <a:rPr lang="tr-TR" sz="900" dirty="0">
                          <a:effectLst/>
                        </a:rPr>
                        <a:t>, </a:t>
                      </a:r>
                      <a:r>
                        <a:rPr lang="ru-RU" sz="900" dirty="0" err="1">
                          <a:effectLst/>
                        </a:rPr>
                        <a:t>манзили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ва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иш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вақти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тўғрисидаги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маълумотларнинг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мавжудлиги</a:t>
                      </a:r>
                      <a:r>
                        <a:rPr lang="tr-TR" sz="900" dirty="0">
                          <a:effectLst/>
                        </a:rPr>
                        <a:t>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2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Қабул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қилинган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қарорлар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ҳуқуқий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ҳужжатларнинг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эълон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қилиниши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фақат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шаҳарсозлик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нормалари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қоидалари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эълон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қилинган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94" marR="5879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2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Давлат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функциялари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давлат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изматлари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кўрсатиладиган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глам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нтлар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йўриқномаларнинг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эълон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қилиниши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ушбу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ҳужжатлар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https://mc.uz/</a:t>
                      </a:r>
                      <a:r>
                        <a:rPr lang="uz-Cyrl-UZ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сайтида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эълон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қилинган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барча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норматив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ҳужжатлар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буйруқлар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вазирлик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сайтида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эълон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қилинмаган</a:t>
                      </a:r>
                      <a:r>
                        <a:rPr lang="tr-T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94" marR="5879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Коррупцияга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оид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ҳуқуқбузарликлар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тўғрисида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маълумот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tr-TR" sz="900" dirty="0">
                          <a:effectLst/>
                        </a:rPr>
                        <a:t>/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tr-TR" sz="900" dirty="0">
                          <a:effectLst/>
                        </a:rPr>
                        <a:t>x</a:t>
                      </a:r>
                      <a:r>
                        <a:rPr lang="ru-RU" sz="900" dirty="0" err="1">
                          <a:effectLst/>
                        </a:rPr>
                        <a:t>абар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олиш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учун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боғланиш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мумкин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бўлган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алоқа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каналларини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жойлаштириш</a:t>
                      </a:r>
                      <a:r>
                        <a:rPr lang="tr-TR" sz="900" dirty="0">
                          <a:effectLst/>
                        </a:rPr>
                        <a:t>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6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Давлат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органи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томонидан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қабул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қилинган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қарорлар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устидан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шикоят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қилиш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тартиби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тўғрисидаги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маълумотларни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жойлаштириш</a:t>
                      </a:r>
                      <a:r>
                        <a:rPr lang="tr-TR" sz="900" dirty="0">
                          <a:effectLst/>
                        </a:rPr>
                        <a:t>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6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7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Давлат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органининг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фаолияти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ва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давлат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органида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мавжуд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коррупцияга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қарши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кураш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чоралари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тўғрисида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йиллик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ҳисоботларни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эълон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ru-RU" sz="900" dirty="0" err="1">
                          <a:effectLst/>
                        </a:rPr>
                        <a:t>қилиш</a:t>
                      </a:r>
                      <a:r>
                        <a:rPr lang="tr-TR" sz="900" dirty="0">
                          <a:effectLst/>
                        </a:rPr>
                        <a:t>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94" marR="5879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2748" name="Freeform 5">
            <a:extLst>
              <a:ext uri="{FF2B5EF4-FFF2-40B4-BE49-F238E27FC236}">
                <a16:creationId xmlns:a16="http://schemas.microsoft.com/office/drawing/2014/main" id="{2437386C-A305-49F8-8736-69F921A96467}"/>
              </a:ext>
            </a:extLst>
          </p:cNvPr>
          <p:cNvSpPr>
            <a:spLocks noEditPoints="1"/>
          </p:cNvSpPr>
          <p:nvPr/>
        </p:nvSpPr>
        <p:spPr bwMode="auto">
          <a:xfrm>
            <a:off x="11110913" y="3557588"/>
            <a:ext cx="180975" cy="179387"/>
          </a:xfrm>
          <a:custGeom>
            <a:avLst/>
            <a:gdLst>
              <a:gd name="T0" fmla="*/ 2147483646 w 201"/>
              <a:gd name="T1" fmla="*/ 2147483646 h 199"/>
              <a:gd name="T2" fmla="*/ 2147483646 w 201"/>
              <a:gd name="T3" fmla="*/ 2147483646 h 199"/>
              <a:gd name="T4" fmla="*/ 2147483646 w 201"/>
              <a:gd name="T5" fmla="*/ 0 h 199"/>
              <a:gd name="T6" fmla="*/ 0 w 201"/>
              <a:gd name="T7" fmla="*/ 2147483646 h 199"/>
              <a:gd name="T8" fmla="*/ 2147483646 w 201"/>
              <a:gd name="T9" fmla="*/ 2147483646 h 199"/>
              <a:gd name="T10" fmla="*/ 2147483646 w 201"/>
              <a:gd name="T11" fmla="*/ 2147483646 h 199"/>
              <a:gd name="T12" fmla="*/ 2147483646 w 201"/>
              <a:gd name="T13" fmla="*/ 2147483646 h 199"/>
              <a:gd name="T14" fmla="*/ 2147483646 w 201"/>
              <a:gd name="T15" fmla="*/ 2147483646 h 199"/>
              <a:gd name="T16" fmla="*/ 2147483646 w 201"/>
              <a:gd name="T17" fmla="*/ 2147483646 h 199"/>
              <a:gd name="T18" fmla="*/ 2147483646 w 201"/>
              <a:gd name="T19" fmla="*/ 2147483646 h 199"/>
              <a:gd name="T20" fmla="*/ 2147483646 w 201"/>
              <a:gd name="T21" fmla="*/ 2147483646 h 199"/>
              <a:gd name="T22" fmla="*/ 2147483646 w 201"/>
              <a:gd name="T23" fmla="*/ 2147483646 h 199"/>
              <a:gd name="T24" fmla="*/ 2147483646 w 201"/>
              <a:gd name="T25" fmla="*/ 2147483646 h 199"/>
              <a:gd name="T26" fmla="*/ 2147483646 w 201"/>
              <a:gd name="T27" fmla="*/ 2147483646 h 199"/>
              <a:gd name="T28" fmla="*/ 2147483646 w 201"/>
              <a:gd name="T29" fmla="*/ 2147483646 h 199"/>
              <a:gd name="T30" fmla="*/ 2147483646 w 201"/>
              <a:gd name="T31" fmla="*/ 2147483646 h 199"/>
              <a:gd name="T32" fmla="*/ 2147483646 w 201"/>
              <a:gd name="T33" fmla="*/ 2147483646 h 199"/>
              <a:gd name="T34" fmla="*/ 2147483646 w 201"/>
              <a:gd name="T35" fmla="*/ 2147483646 h 199"/>
              <a:gd name="T36" fmla="*/ 2147483646 w 201"/>
              <a:gd name="T37" fmla="*/ 2147483646 h 199"/>
              <a:gd name="T38" fmla="*/ 2147483646 w 201"/>
              <a:gd name="T39" fmla="*/ 2147483646 h 199"/>
              <a:gd name="T40" fmla="*/ 2147483646 w 201"/>
              <a:gd name="T41" fmla="*/ 2147483646 h 199"/>
              <a:gd name="T42" fmla="*/ 2147483646 w 201"/>
              <a:gd name="T43" fmla="*/ 2147483646 h 199"/>
              <a:gd name="T44" fmla="*/ 2147483646 w 201"/>
              <a:gd name="T45" fmla="*/ 2147483646 h 199"/>
              <a:gd name="T46" fmla="*/ 2147483646 w 201"/>
              <a:gd name="T47" fmla="*/ 2147483646 h 199"/>
              <a:gd name="T48" fmla="*/ 2147483646 w 201"/>
              <a:gd name="T49" fmla="*/ 2147483646 h 19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01"/>
              <a:gd name="T76" fmla="*/ 0 h 199"/>
              <a:gd name="T77" fmla="*/ 201 w 201"/>
              <a:gd name="T78" fmla="*/ 199 h 19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01" h="199">
                <a:moveTo>
                  <a:pt x="193" y="15"/>
                </a:moveTo>
                <a:cubicBezTo>
                  <a:pt x="176" y="35"/>
                  <a:pt x="176" y="35"/>
                  <a:pt x="176" y="35"/>
                </a:cubicBezTo>
                <a:cubicBezTo>
                  <a:pt x="157" y="14"/>
                  <a:pt x="130" y="0"/>
                  <a:pt x="100" y="0"/>
                </a:cubicBezTo>
                <a:cubicBezTo>
                  <a:pt x="45" y="0"/>
                  <a:pt x="0" y="44"/>
                  <a:pt x="0" y="99"/>
                </a:cubicBezTo>
                <a:cubicBezTo>
                  <a:pt x="0" y="154"/>
                  <a:pt x="45" y="199"/>
                  <a:pt x="100" y="199"/>
                </a:cubicBezTo>
                <a:cubicBezTo>
                  <a:pt x="154" y="199"/>
                  <a:pt x="199" y="154"/>
                  <a:pt x="199" y="99"/>
                </a:cubicBezTo>
                <a:cubicBezTo>
                  <a:pt x="199" y="78"/>
                  <a:pt x="192" y="58"/>
                  <a:pt x="181" y="42"/>
                </a:cubicBezTo>
                <a:cubicBezTo>
                  <a:pt x="199" y="20"/>
                  <a:pt x="199" y="20"/>
                  <a:pt x="199" y="20"/>
                </a:cubicBezTo>
                <a:cubicBezTo>
                  <a:pt x="201" y="18"/>
                  <a:pt x="201" y="16"/>
                  <a:pt x="199" y="14"/>
                </a:cubicBezTo>
                <a:cubicBezTo>
                  <a:pt x="197" y="13"/>
                  <a:pt x="195" y="13"/>
                  <a:pt x="193" y="15"/>
                </a:cubicBezTo>
                <a:close/>
                <a:moveTo>
                  <a:pt x="191" y="99"/>
                </a:moveTo>
                <a:cubicBezTo>
                  <a:pt x="191" y="150"/>
                  <a:pt x="150" y="191"/>
                  <a:pt x="100" y="191"/>
                </a:cubicBezTo>
                <a:cubicBezTo>
                  <a:pt x="49" y="191"/>
                  <a:pt x="8" y="150"/>
                  <a:pt x="8" y="99"/>
                </a:cubicBezTo>
                <a:cubicBezTo>
                  <a:pt x="8" y="49"/>
                  <a:pt x="49" y="8"/>
                  <a:pt x="100" y="8"/>
                </a:cubicBezTo>
                <a:cubicBezTo>
                  <a:pt x="128" y="8"/>
                  <a:pt x="153" y="21"/>
                  <a:pt x="170" y="41"/>
                </a:cubicBezTo>
                <a:cubicBezTo>
                  <a:pt x="107" y="115"/>
                  <a:pt x="107" y="115"/>
                  <a:pt x="107" y="115"/>
                </a:cubicBezTo>
                <a:cubicBezTo>
                  <a:pt x="61" y="75"/>
                  <a:pt x="61" y="75"/>
                  <a:pt x="61" y="75"/>
                </a:cubicBezTo>
                <a:cubicBezTo>
                  <a:pt x="59" y="74"/>
                  <a:pt x="57" y="74"/>
                  <a:pt x="55" y="75"/>
                </a:cubicBezTo>
                <a:cubicBezTo>
                  <a:pt x="54" y="77"/>
                  <a:pt x="54" y="80"/>
                  <a:pt x="56" y="81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5" y="124"/>
                  <a:pt x="106" y="125"/>
                  <a:pt x="107" y="125"/>
                </a:cubicBezTo>
                <a:cubicBezTo>
                  <a:pt x="107" y="125"/>
                  <a:pt x="107" y="125"/>
                  <a:pt x="107" y="125"/>
                </a:cubicBezTo>
                <a:cubicBezTo>
                  <a:pt x="108" y="125"/>
                  <a:pt x="109" y="124"/>
                  <a:pt x="110" y="123"/>
                </a:cubicBezTo>
                <a:cubicBezTo>
                  <a:pt x="175" y="48"/>
                  <a:pt x="175" y="48"/>
                  <a:pt x="175" y="48"/>
                </a:cubicBezTo>
                <a:cubicBezTo>
                  <a:pt x="185" y="63"/>
                  <a:pt x="191" y="80"/>
                  <a:pt x="191" y="99"/>
                </a:cubicBezTo>
                <a:close/>
              </a:path>
            </a:pathLst>
          </a:custGeom>
          <a:solidFill>
            <a:srgbClr val="009A44"/>
          </a:solidFill>
          <a:ln w="9525">
            <a:solidFill>
              <a:srgbClr val="009A4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49" name="Freeform 5">
            <a:extLst>
              <a:ext uri="{FF2B5EF4-FFF2-40B4-BE49-F238E27FC236}">
                <a16:creationId xmlns:a16="http://schemas.microsoft.com/office/drawing/2014/main" id="{CC9959D5-8669-4457-8EF5-52EE7BBEDED8}"/>
              </a:ext>
            </a:extLst>
          </p:cNvPr>
          <p:cNvSpPr>
            <a:spLocks noEditPoints="1"/>
          </p:cNvSpPr>
          <p:nvPr/>
        </p:nvSpPr>
        <p:spPr bwMode="auto">
          <a:xfrm>
            <a:off x="11110913" y="3876675"/>
            <a:ext cx="180975" cy="179388"/>
          </a:xfrm>
          <a:custGeom>
            <a:avLst/>
            <a:gdLst>
              <a:gd name="T0" fmla="*/ 2147483646 w 201"/>
              <a:gd name="T1" fmla="*/ 2147483646 h 199"/>
              <a:gd name="T2" fmla="*/ 2147483646 w 201"/>
              <a:gd name="T3" fmla="*/ 2147483646 h 199"/>
              <a:gd name="T4" fmla="*/ 2147483646 w 201"/>
              <a:gd name="T5" fmla="*/ 0 h 199"/>
              <a:gd name="T6" fmla="*/ 0 w 201"/>
              <a:gd name="T7" fmla="*/ 2147483646 h 199"/>
              <a:gd name="T8" fmla="*/ 2147483646 w 201"/>
              <a:gd name="T9" fmla="*/ 2147483646 h 199"/>
              <a:gd name="T10" fmla="*/ 2147483646 w 201"/>
              <a:gd name="T11" fmla="*/ 2147483646 h 199"/>
              <a:gd name="T12" fmla="*/ 2147483646 w 201"/>
              <a:gd name="T13" fmla="*/ 2147483646 h 199"/>
              <a:gd name="T14" fmla="*/ 2147483646 w 201"/>
              <a:gd name="T15" fmla="*/ 2147483646 h 199"/>
              <a:gd name="T16" fmla="*/ 2147483646 w 201"/>
              <a:gd name="T17" fmla="*/ 2147483646 h 199"/>
              <a:gd name="T18" fmla="*/ 2147483646 w 201"/>
              <a:gd name="T19" fmla="*/ 2147483646 h 199"/>
              <a:gd name="T20" fmla="*/ 2147483646 w 201"/>
              <a:gd name="T21" fmla="*/ 2147483646 h 199"/>
              <a:gd name="T22" fmla="*/ 2147483646 w 201"/>
              <a:gd name="T23" fmla="*/ 2147483646 h 199"/>
              <a:gd name="T24" fmla="*/ 2147483646 w 201"/>
              <a:gd name="T25" fmla="*/ 2147483646 h 199"/>
              <a:gd name="T26" fmla="*/ 2147483646 w 201"/>
              <a:gd name="T27" fmla="*/ 2147483646 h 199"/>
              <a:gd name="T28" fmla="*/ 2147483646 w 201"/>
              <a:gd name="T29" fmla="*/ 2147483646 h 199"/>
              <a:gd name="T30" fmla="*/ 2147483646 w 201"/>
              <a:gd name="T31" fmla="*/ 2147483646 h 199"/>
              <a:gd name="T32" fmla="*/ 2147483646 w 201"/>
              <a:gd name="T33" fmla="*/ 2147483646 h 199"/>
              <a:gd name="T34" fmla="*/ 2147483646 w 201"/>
              <a:gd name="T35" fmla="*/ 2147483646 h 199"/>
              <a:gd name="T36" fmla="*/ 2147483646 w 201"/>
              <a:gd name="T37" fmla="*/ 2147483646 h 199"/>
              <a:gd name="T38" fmla="*/ 2147483646 w 201"/>
              <a:gd name="T39" fmla="*/ 2147483646 h 199"/>
              <a:gd name="T40" fmla="*/ 2147483646 w 201"/>
              <a:gd name="T41" fmla="*/ 2147483646 h 199"/>
              <a:gd name="T42" fmla="*/ 2147483646 w 201"/>
              <a:gd name="T43" fmla="*/ 2147483646 h 199"/>
              <a:gd name="T44" fmla="*/ 2147483646 w 201"/>
              <a:gd name="T45" fmla="*/ 2147483646 h 199"/>
              <a:gd name="T46" fmla="*/ 2147483646 w 201"/>
              <a:gd name="T47" fmla="*/ 2147483646 h 199"/>
              <a:gd name="T48" fmla="*/ 2147483646 w 201"/>
              <a:gd name="T49" fmla="*/ 2147483646 h 19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01"/>
              <a:gd name="T76" fmla="*/ 0 h 199"/>
              <a:gd name="T77" fmla="*/ 201 w 201"/>
              <a:gd name="T78" fmla="*/ 199 h 19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01" h="199">
                <a:moveTo>
                  <a:pt x="193" y="15"/>
                </a:moveTo>
                <a:cubicBezTo>
                  <a:pt x="176" y="35"/>
                  <a:pt x="176" y="35"/>
                  <a:pt x="176" y="35"/>
                </a:cubicBezTo>
                <a:cubicBezTo>
                  <a:pt x="157" y="14"/>
                  <a:pt x="130" y="0"/>
                  <a:pt x="100" y="0"/>
                </a:cubicBezTo>
                <a:cubicBezTo>
                  <a:pt x="45" y="0"/>
                  <a:pt x="0" y="44"/>
                  <a:pt x="0" y="99"/>
                </a:cubicBezTo>
                <a:cubicBezTo>
                  <a:pt x="0" y="154"/>
                  <a:pt x="45" y="199"/>
                  <a:pt x="100" y="199"/>
                </a:cubicBezTo>
                <a:cubicBezTo>
                  <a:pt x="154" y="199"/>
                  <a:pt x="199" y="154"/>
                  <a:pt x="199" y="99"/>
                </a:cubicBezTo>
                <a:cubicBezTo>
                  <a:pt x="199" y="78"/>
                  <a:pt x="192" y="58"/>
                  <a:pt x="181" y="42"/>
                </a:cubicBezTo>
                <a:cubicBezTo>
                  <a:pt x="199" y="20"/>
                  <a:pt x="199" y="20"/>
                  <a:pt x="199" y="20"/>
                </a:cubicBezTo>
                <a:cubicBezTo>
                  <a:pt x="201" y="18"/>
                  <a:pt x="201" y="16"/>
                  <a:pt x="199" y="14"/>
                </a:cubicBezTo>
                <a:cubicBezTo>
                  <a:pt x="197" y="13"/>
                  <a:pt x="195" y="13"/>
                  <a:pt x="193" y="15"/>
                </a:cubicBezTo>
                <a:close/>
                <a:moveTo>
                  <a:pt x="191" y="99"/>
                </a:moveTo>
                <a:cubicBezTo>
                  <a:pt x="191" y="150"/>
                  <a:pt x="150" y="191"/>
                  <a:pt x="100" y="191"/>
                </a:cubicBezTo>
                <a:cubicBezTo>
                  <a:pt x="49" y="191"/>
                  <a:pt x="8" y="150"/>
                  <a:pt x="8" y="99"/>
                </a:cubicBezTo>
                <a:cubicBezTo>
                  <a:pt x="8" y="49"/>
                  <a:pt x="49" y="8"/>
                  <a:pt x="100" y="8"/>
                </a:cubicBezTo>
                <a:cubicBezTo>
                  <a:pt x="128" y="8"/>
                  <a:pt x="153" y="21"/>
                  <a:pt x="170" y="41"/>
                </a:cubicBezTo>
                <a:cubicBezTo>
                  <a:pt x="107" y="115"/>
                  <a:pt x="107" y="115"/>
                  <a:pt x="107" y="115"/>
                </a:cubicBezTo>
                <a:cubicBezTo>
                  <a:pt x="61" y="75"/>
                  <a:pt x="61" y="75"/>
                  <a:pt x="61" y="75"/>
                </a:cubicBezTo>
                <a:cubicBezTo>
                  <a:pt x="59" y="74"/>
                  <a:pt x="57" y="74"/>
                  <a:pt x="55" y="75"/>
                </a:cubicBezTo>
                <a:cubicBezTo>
                  <a:pt x="54" y="77"/>
                  <a:pt x="54" y="80"/>
                  <a:pt x="56" y="81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5" y="124"/>
                  <a:pt x="106" y="125"/>
                  <a:pt x="107" y="125"/>
                </a:cubicBezTo>
                <a:cubicBezTo>
                  <a:pt x="107" y="125"/>
                  <a:pt x="107" y="125"/>
                  <a:pt x="107" y="125"/>
                </a:cubicBezTo>
                <a:cubicBezTo>
                  <a:pt x="108" y="125"/>
                  <a:pt x="109" y="124"/>
                  <a:pt x="110" y="123"/>
                </a:cubicBezTo>
                <a:cubicBezTo>
                  <a:pt x="175" y="48"/>
                  <a:pt x="175" y="48"/>
                  <a:pt x="175" y="48"/>
                </a:cubicBezTo>
                <a:cubicBezTo>
                  <a:pt x="185" y="63"/>
                  <a:pt x="191" y="80"/>
                  <a:pt x="191" y="99"/>
                </a:cubicBezTo>
                <a:close/>
              </a:path>
            </a:pathLst>
          </a:custGeom>
          <a:solidFill>
            <a:srgbClr val="009A44"/>
          </a:solidFill>
          <a:ln w="9525">
            <a:solidFill>
              <a:srgbClr val="009A4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2750" name="Group 16">
            <a:extLst>
              <a:ext uri="{FF2B5EF4-FFF2-40B4-BE49-F238E27FC236}">
                <a16:creationId xmlns:a16="http://schemas.microsoft.com/office/drawing/2014/main" id="{7944E531-082C-4CE6-9DD5-5CDD8CE5ADB7}"/>
              </a:ext>
            </a:extLst>
          </p:cNvPr>
          <p:cNvGrpSpPr>
            <a:grpSpLocks/>
          </p:cNvGrpSpPr>
          <p:nvPr/>
        </p:nvGrpSpPr>
        <p:grpSpPr bwMode="auto">
          <a:xfrm>
            <a:off x="11114088" y="4781550"/>
            <a:ext cx="177800" cy="179388"/>
            <a:chOff x="0" y="0"/>
            <a:chExt cx="749300" cy="755650"/>
          </a:xfrm>
        </p:grpSpPr>
        <p:sp>
          <p:nvSpPr>
            <p:cNvPr id="72760" name="Freeform 6">
              <a:extLst>
                <a:ext uri="{FF2B5EF4-FFF2-40B4-BE49-F238E27FC236}">
                  <a16:creationId xmlns:a16="http://schemas.microsoft.com/office/drawing/2014/main" id="{F9AFC6BE-E90C-41BD-AA88-1994EEEAD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749300" cy="755650"/>
            </a:xfrm>
            <a:custGeom>
              <a:avLst/>
              <a:gdLst>
                <a:gd name="T0" fmla="*/ 2147483646 w 199"/>
                <a:gd name="T1" fmla="*/ 2147483646 h 199"/>
                <a:gd name="T2" fmla="*/ 2147483646 w 199"/>
                <a:gd name="T3" fmla="*/ 2147483646 h 199"/>
                <a:gd name="T4" fmla="*/ 2147483646 w 199"/>
                <a:gd name="T5" fmla="*/ 0 h 199"/>
                <a:gd name="T6" fmla="*/ 0 w 199"/>
                <a:gd name="T7" fmla="*/ 2147483646 h 199"/>
                <a:gd name="T8" fmla="*/ 2147483646 w 199"/>
                <a:gd name="T9" fmla="*/ 2147483646 h 199"/>
                <a:gd name="T10" fmla="*/ 2147483646 w 199"/>
                <a:gd name="T11" fmla="*/ 2147483646 h 199"/>
                <a:gd name="T12" fmla="*/ 2147483646 w 199"/>
                <a:gd name="T13" fmla="*/ 2147483646 h 199"/>
                <a:gd name="T14" fmla="*/ 2147483646 w 199"/>
                <a:gd name="T15" fmla="*/ 2147483646 h 199"/>
                <a:gd name="T16" fmla="*/ 2147483646 w 199"/>
                <a:gd name="T17" fmla="*/ 2147483646 h 199"/>
                <a:gd name="T18" fmla="*/ 2147483646 w 199"/>
                <a:gd name="T19" fmla="*/ 2147483646 h 1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9"/>
                <a:gd name="T31" fmla="*/ 0 h 199"/>
                <a:gd name="T32" fmla="*/ 199 w 199"/>
                <a:gd name="T33" fmla="*/ 199 h 19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9" h="199">
                  <a:moveTo>
                    <a:pt x="99" y="199"/>
                  </a:moveTo>
                  <a:cubicBezTo>
                    <a:pt x="154" y="199"/>
                    <a:pt x="199" y="154"/>
                    <a:pt x="199" y="99"/>
                  </a:cubicBezTo>
                  <a:cubicBezTo>
                    <a:pt x="199" y="44"/>
                    <a:pt x="154" y="0"/>
                    <a:pt x="99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9"/>
                    <a:pt x="99" y="199"/>
                  </a:cubicBezTo>
                  <a:close/>
                  <a:moveTo>
                    <a:pt x="99" y="8"/>
                  </a:moveTo>
                  <a:cubicBezTo>
                    <a:pt x="150" y="8"/>
                    <a:pt x="191" y="49"/>
                    <a:pt x="191" y="99"/>
                  </a:cubicBezTo>
                  <a:cubicBezTo>
                    <a:pt x="191" y="150"/>
                    <a:pt x="150" y="191"/>
                    <a:pt x="99" y="191"/>
                  </a:cubicBezTo>
                  <a:cubicBezTo>
                    <a:pt x="49" y="191"/>
                    <a:pt x="8" y="150"/>
                    <a:pt x="8" y="99"/>
                  </a:cubicBezTo>
                  <a:cubicBezTo>
                    <a:pt x="8" y="49"/>
                    <a:pt x="49" y="8"/>
                    <a:pt x="99" y="8"/>
                  </a:cubicBezTo>
                  <a:close/>
                </a:path>
              </a:pathLst>
            </a:custGeom>
            <a:solidFill>
              <a:srgbClr val="F68D2E"/>
            </a:solidFill>
            <a:ln w="9525">
              <a:solidFill>
                <a:srgbClr val="F68D2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C2645A0-4CF7-4D82-A37F-AF3121BBAA5C}"/>
                </a:ext>
              </a:extLst>
            </p:cNvPr>
            <p:cNvCxnSpPr/>
            <p:nvPr/>
          </p:nvCxnSpPr>
          <p:spPr>
            <a:xfrm>
              <a:off x="214086" y="401229"/>
              <a:ext cx="374650" cy="0"/>
            </a:xfrm>
            <a:prstGeom prst="line">
              <a:avLst/>
            </a:prstGeom>
            <a:ln w="15875">
              <a:solidFill>
                <a:srgbClr val="F68D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751" name="Freeform 5">
            <a:extLst>
              <a:ext uri="{FF2B5EF4-FFF2-40B4-BE49-F238E27FC236}">
                <a16:creationId xmlns:a16="http://schemas.microsoft.com/office/drawing/2014/main" id="{4A08D592-3D3E-4EEE-82B6-76ABD26D4E5D}"/>
              </a:ext>
            </a:extLst>
          </p:cNvPr>
          <p:cNvSpPr>
            <a:spLocks noEditPoints="1"/>
          </p:cNvSpPr>
          <p:nvPr/>
        </p:nvSpPr>
        <p:spPr bwMode="auto">
          <a:xfrm>
            <a:off x="11117263" y="5237163"/>
            <a:ext cx="179387" cy="179387"/>
          </a:xfrm>
          <a:custGeom>
            <a:avLst/>
            <a:gdLst>
              <a:gd name="T0" fmla="*/ 2147483646 w 201"/>
              <a:gd name="T1" fmla="*/ 2147483646 h 199"/>
              <a:gd name="T2" fmla="*/ 2147483646 w 201"/>
              <a:gd name="T3" fmla="*/ 2147483646 h 199"/>
              <a:gd name="T4" fmla="*/ 2147483646 w 201"/>
              <a:gd name="T5" fmla="*/ 0 h 199"/>
              <a:gd name="T6" fmla="*/ 0 w 201"/>
              <a:gd name="T7" fmla="*/ 2147483646 h 199"/>
              <a:gd name="T8" fmla="*/ 2147483646 w 201"/>
              <a:gd name="T9" fmla="*/ 2147483646 h 199"/>
              <a:gd name="T10" fmla="*/ 2147483646 w 201"/>
              <a:gd name="T11" fmla="*/ 2147483646 h 199"/>
              <a:gd name="T12" fmla="*/ 2147483646 w 201"/>
              <a:gd name="T13" fmla="*/ 2147483646 h 199"/>
              <a:gd name="T14" fmla="*/ 2147483646 w 201"/>
              <a:gd name="T15" fmla="*/ 2147483646 h 199"/>
              <a:gd name="T16" fmla="*/ 2147483646 w 201"/>
              <a:gd name="T17" fmla="*/ 2147483646 h 199"/>
              <a:gd name="T18" fmla="*/ 2147483646 w 201"/>
              <a:gd name="T19" fmla="*/ 2147483646 h 199"/>
              <a:gd name="T20" fmla="*/ 2147483646 w 201"/>
              <a:gd name="T21" fmla="*/ 2147483646 h 199"/>
              <a:gd name="T22" fmla="*/ 2147483646 w 201"/>
              <a:gd name="T23" fmla="*/ 2147483646 h 199"/>
              <a:gd name="T24" fmla="*/ 2147483646 w 201"/>
              <a:gd name="T25" fmla="*/ 2147483646 h 199"/>
              <a:gd name="T26" fmla="*/ 2147483646 w 201"/>
              <a:gd name="T27" fmla="*/ 2147483646 h 199"/>
              <a:gd name="T28" fmla="*/ 2147483646 w 201"/>
              <a:gd name="T29" fmla="*/ 2147483646 h 199"/>
              <a:gd name="T30" fmla="*/ 2147483646 w 201"/>
              <a:gd name="T31" fmla="*/ 2147483646 h 199"/>
              <a:gd name="T32" fmla="*/ 2147483646 w 201"/>
              <a:gd name="T33" fmla="*/ 2147483646 h 199"/>
              <a:gd name="T34" fmla="*/ 2147483646 w 201"/>
              <a:gd name="T35" fmla="*/ 2147483646 h 199"/>
              <a:gd name="T36" fmla="*/ 2147483646 w 201"/>
              <a:gd name="T37" fmla="*/ 2147483646 h 199"/>
              <a:gd name="T38" fmla="*/ 2147483646 w 201"/>
              <a:gd name="T39" fmla="*/ 2147483646 h 199"/>
              <a:gd name="T40" fmla="*/ 2147483646 w 201"/>
              <a:gd name="T41" fmla="*/ 2147483646 h 199"/>
              <a:gd name="T42" fmla="*/ 2147483646 w 201"/>
              <a:gd name="T43" fmla="*/ 2147483646 h 199"/>
              <a:gd name="T44" fmla="*/ 2147483646 w 201"/>
              <a:gd name="T45" fmla="*/ 2147483646 h 199"/>
              <a:gd name="T46" fmla="*/ 2147483646 w 201"/>
              <a:gd name="T47" fmla="*/ 2147483646 h 199"/>
              <a:gd name="T48" fmla="*/ 2147483646 w 201"/>
              <a:gd name="T49" fmla="*/ 2147483646 h 19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01"/>
              <a:gd name="T76" fmla="*/ 0 h 199"/>
              <a:gd name="T77" fmla="*/ 201 w 201"/>
              <a:gd name="T78" fmla="*/ 199 h 19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01" h="199">
                <a:moveTo>
                  <a:pt x="193" y="15"/>
                </a:moveTo>
                <a:cubicBezTo>
                  <a:pt x="176" y="35"/>
                  <a:pt x="176" y="35"/>
                  <a:pt x="176" y="35"/>
                </a:cubicBezTo>
                <a:cubicBezTo>
                  <a:pt x="157" y="14"/>
                  <a:pt x="130" y="0"/>
                  <a:pt x="100" y="0"/>
                </a:cubicBezTo>
                <a:cubicBezTo>
                  <a:pt x="45" y="0"/>
                  <a:pt x="0" y="44"/>
                  <a:pt x="0" y="99"/>
                </a:cubicBezTo>
                <a:cubicBezTo>
                  <a:pt x="0" y="154"/>
                  <a:pt x="45" y="199"/>
                  <a:pt x="100" y="199"/>
                </a:cubicBezTo>
                <a:cubicBezTo>
                  <a:pt x="154" y="199"/>
                  <a:pt x="199" y="154"/>
                  <a:pt x="199" y="99"/>
                </a:cubicBezTo>
                <a:cubicBezTo>
                  <a:pt x="199" y="78"/>
                  <a:pt x="192" y="58"/>
                  <a:pt x="181" y="42"/>
                </a:cubicBezTo>
                <a:cubicBezTo>
                  <a:pt x="199" y="20"/>
                  <a:pt x="199" y="20"/>
                  <a:pt x="199" y="20"/>
                </a:cubicBezTo>
                <a:cubicBezTo>
                  <a:pt x="201" y="18"/>
                  <a:pt x="201" y="16"/>
                  <a:pt x="199" y="14"/>
                </a:cubicBezTo>
                <a:cubicBezTo>
                  <a:pt x="197" y="13"/>
                  <a:pt x="195" y="13"/>
                  <a:pt x="193" y="15"/>
                </a:cubicBezTo>
                <a:close/>
                <a:moveTo>
                  <a:pt x="191" y="99"/>
                </a:moveTo>
                <a:cubicBezTo>
                  <a:pt x="191" y="150"/>
                  <a:pt x="150" y="191"/>
                  <a:pt x="100" y="191"/>
                </a:cubicBezTo>
                <a:cubicBezTo>
                  <a:pt x="49" y="191"/>
                  <a:pt x="8" y="150"/>
                  <a:pt x="8" y="99"/>
                </a:cubicBezTo>
                <a:cubicBezTo>
                  <a:pt x="8" y="49"/>
                  <a:pt x="49" y="8"/>
                  <a:pt x="100" y="8"/>
                </a:cubicBezTo>
                <a:cubicBezTo>
                  <a:pt x="128" y="8"/>
                  <a:pt x="153" y="21"/>
                  <a:pt x="170" y="41"/>
                </a:cubicBezTo>
                <a:cubicBezTo>
                  <a:pt x="107" y="115"/>
                  <a:pt x="107" y="115"/>
                  <a:pt x="107" y="115"/>
                </a:cubicBezTo>
                <a:cubicBezTo>
                  <a:pt x="61" y="75"/>
                  <a:pt x="61" y="75"/>
                  <a:pt x="61" y="75"/>
                </a:cubicBezTo>
                <a:cubicBezTo>
                  <a:pt x="59" y="74"/>
                  <a:pt x="57" y="74"/>
                  <a:pt x="55" y="75"/>
                </a:cubicBezTo>
                <a:cubicBezTo>
                  <a:pt x="54" y="77"/>
                  <a:pt x="54" y="80"/>
                  <a:pt x="56" y="81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5" y="124"/>
                  <a:pt x="106" y="125"/>
                  <a:pt x="107" y="125"/>
                </a:cubicBezTo>
                <a:cubicBezTo>
                  <a:pt x="107" y="125"/>
                  <a:pt x="107" y="125"/>
                  <a:pt x="107" y="125"/>
                </a:cubicBezTo>
                <a:cubicBezTo>
                  <a:pt x="108" y="125"/>
                  <a:pt x="109" y="124"/>
                  <a:pt x="110" y="123"/>
                </a:cubicBezTo>
                <a:cubicBezTo>
                  <a:pt x="175" y="48"/>
                  <a:pt x="175" y="48"/>
                  <a:pt x="175" y="48"/>
                </a:cubicBezTo>
                <a:cubicBezTo>
                  <a:pt x="185" y="63"/>
                  <a:pt x="191" y="80"/>
                  <a:pt x="191" y="99"/>
                </a:cubicBezTo>
                <a:close/>
              </a:path>
            </a:pathLst>
          </a:custGeom>
          <a:solidFill>
            <a:srgbClr val="009A44"/>
          </a:solidFill>
          <a:ln w="9525">
            <a:solidFill>
              <a:srgbClr val="009A4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2752" name="Group 20">
            <a:extLst>
              <a:ext uri="{FF2B5EF4-FFF2-40B4-BE49-F238E27FC236}">
                <a16:creationId xmlns:a16="http://schemas.microsoft.com/office/drawing/2014/main" id="{CFB95144-40D7-4840-A8E6-6119FE27A3B1}"/>
              </a:ext>
            </a:extLst>
          </p:cNvPr>
          <p:cNvGrpSpPr>
            <a:grpSpLocks/>
          </p:cNvGrpSpPr>
          <p:nvPr/>
        </p:nvGrpSpPr>
        <p:grpSpPr bwMode="auto">
          <a:xfrm>
            <a:off x="11117263" y="5522913"/>
            <a:ext cx="179387" cy="180975"/>
            <a:chOff x="0" y="0"/>
            <a:chExt cx="749300" cy="755650"/>
          </a:xfrm>
        </p:grpSpPr>
        <p:sp>
          <p:nvSpPr>
            <p:cNvPr id="72758" name="Freeform 6">
              <a:extLst>
                <a:ext uri="{FF2B5EF4-FFF2-40B4-BE49-F238E27FC236}">
                  <a16:creationId xmlns:a16="http://schemas.microsoft.com/office/drawing/2014/main" id="{9FDD7CB4-E8B3-4503-B0DD-3E041CDFD9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749300" cy="755650"/>
            </a:xfrm>
            <a:custGeom>
              <a:avLst/>
              <a:gdLst>
                <a:gd name="T0" fmla="*/ 2147483646 w 199"/>
                <a:gd name="T1" fmla="*/ 2147483646 h 199"/>
                <a:gd name="T2" fmla="*/ 2147483646 w 199"/>
                <a:gd name="T3" fmla="*/ 2147483646 h 199"/>
                <a:gd name="T4" fmla="*/ 2147483646 w 199"/>
                <a:gd name="T5" fmla="*/ 0 h 199"/>
                <a:gd name="T6" fmla="*/ 0 w 199"/>
                <a:gd name="T7" fmla="*/ 2147483646 h 199"/>
                <a:gd name="T8" fmla="*/ 2147483646 w 199"/>
                <a:gd name="T9" fmla="*/ 2147483646 h 199"/>
                <a:gd name="T10" fmla="*/ 2147483646 w 199"/>
                <a:gd name="T11" fmla="*/ 2147483646 h 199"/>
                <a:gd name="T12" fmla="*/ 2147483646 w 199"/>
                <a:gd name="T13" fmla="*/ 2147483646 h 199"/>
                <a:gd name="T14" fmla="*/ 2147483646 w 199"/>
                <a:gd name="T15" fmla="*/ 2147483646 h 199"/>
                <a:gd name="T16" fmla="*/ 2147483646 w 199"/>
                <a:gd name="T17" fmla="*/ 2147483646 h 199"/>
                <a:gd name="T18" fmla="*/ 2147483646 w 199"/>
                <a:gd name="T19" fmla="*/ 2147483646 h 1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9"/>
                <a:gd name="T31" fmla="*/ 0 h 199"/>
                <a:gd name="T32" fmla="*/ 199 w 199"/>
                <a:gd name="T33" fmla="*/ 199 h 19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9" h="199">
                  <a:moveTo>
                    <a:pt x="99" y="199"/>
                  </a:moveTo>
                  <a:cubicBezTo>
                    <a:pt x="154" y="199"/>
                    <a:pt x="199" y="154"/>
                    <a:pt x="199" y="99"/>
                  </a:cubicBezTo>
                  <a:cubicBezTo>
                    <a:pt x="199" y="44"/>
                    <a:pt x="154" y="0"/>
                    <a:pt x="99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9"/>
                    <a:pt x="99" y="199"/>
                  </a:cubicBezTo>
                  <a:close/>
                  <a:moveTo>
                    <a:pt x="99" y="8"/>
                  </a:moveTo>
                  <a:cubicBezTo>
                    <a:pt x="150" y="8"/>
                    <a:pt x="191" y="49"/>
                    <a:pt x="191" y="99"/>
                  </a:cubicBezTo>
                  <a:cubicBezTo>
                    <a:pt x="191" y="150"/>
                    <a:pt x="150" y="191"/>
                    <a:pt x="99" y="191"/>
                  </a:cubicBezTo>
                  <a:cubicBezTo>
                    <a:pt x="49" y="191"/>
                    <a:pt x="8" y="150"/>
                    <a:pt x="8" y="99"/>
                  </a:cubicBezTo>
                  <a:cubicBezTo>
                    <a:pt x="8" y="49"/>
                    <a:pt x="49" y="8"/>
                    <a:pt x="99" y="8"/>
                  </a:cubicBezTo>
                  <a:close/>
                </a:path>
              </a:pathLst>
            </a:custGeom>
            <a:solidFill>
              <a:srgbClr val="BC204B"/>
            </a:solidFill>
            <a:ln w="9525">
              <a:solidFill>
                <a:srgbClr val="BC204B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59" name="Freeform 7">
              <a:extLst>
                <a:ext uri="{FF2B5EF4-FFF2-40B4-BE49-F238E27FC236}">
                  <a16:creationId xmlns:a16="http://schemas.microsoft.com/office/drawing/2014/main" id="{9C9F3FE8-AE9C-4DDB-BA2C-0DFAC44B4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63" y="204788"/>
              <a:ext cx="358775" cy="341313"/>
            </a:xfrm>
            <a:custGeom>
              <a:avLst/>
              <a:gdLst>
                <a:gd name="T0" fmla="*/ 2147483646 w 95"/>
                <a:gd name="T1" fmla="*/ 2147483646 h 90"/>
                <a:gd name="T2" fmla="*/ 2147483646 w 95"/>
                <a:gd name="T3" fmla="*/ 2147483646 h 90"/>
                <a:gd name="T4" fmla="*/ 2147483646 w 95"/>
                <a:gd name="T5" fmla="*/ 2147483646 h 90"/>
                <a:gd name="T6" fmla="*/ 2147483646 w 95"/>
                <a:gd name="T7" fmla="*/ 2147483646 h 90"/>
                <a:gd name="T8" fmla="*/ 2147483646 w 95"/>
                <a:gd name="T9" fmla="*/ 2147483646 h 90"/>
                <a:gd name="T10" fmla="*/ 2147483646 w 95"/>
                <a:gd name="T11" fmla="*/ 2147483646 h 90"/>
                <a:gd name="T12" fmla="*/ 2147483646 w 95"/>
                <a:gd name="T13" fmla="*/ 2147483646 h 90"/>
                <a:gd name="T14" fmla="*/ 2147483646 w 95"/>
                <a:gd name="T15" fmla="*/ 2147483646 h 90"/>
                <a:gd name="T16" fmla="*/ 2147483646 w 95"/>
                <a:gd name="T17" fmla="*/ 2147483646 h 90"/>
                <a:gd name="T18" fmla="*/ 2147483646 w 95"/>
                <a:gd name="T19" fmla="*/ 2147483646 h 90"/>
                <a:gd name="T20" fmla="*/ 2147483646 w 95"/>
                <a:gd name="T21" fmla="*/ 2147483646 h 90"/>
                <a:gd name="T22" fmla="*/ 2147483646 w 95"/>
                <a:gd name="T23" fmla="*/ 2147483646 h 90"/>
                <a:gd name="T24" fmla="*/ 2147483646 w 95"/>
                <a:gd name="T25" fmla="*/ 2147483646 h 90"/>
                <a:gd name="T26" fmla="*/ 2147483646 w 95"/>
                <a:gd name="T27" fmla="*/ 2147483646 h 90"/>
                <a:gd name="T28" fmla="*/ 2147483646 w 95"/>
                <a:gd name="T29" fmla="*/ 2147483646 h 90"/>
                <a:gd name="T30" fmla="*/ 2147483646 w 95"/>
                <a:gd name="T31" fmla="*/ 2147483646 h 90"/>
                <a:gd name="T32" fmla="*/ 2147483646 w 95"/>
                <a:gd name="T33" fmla="*/ 2147483646 h 90"/>
                <a:gd name="T34" fmla="*/ 2147483646 w 95"/>
                <a:gd name="T35" fmla="*/ 2147483646 h 90"/>
                <a:gd name="T36" fmla="*/ 2147483646 w 95"/>
                <a:gd name="T37" fmla="*/ 2147483646 h 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90"/>
                <a:gd name="T59" fmla="*/ 95 w 95"/>
                <a:gd name="T60" fmla="*/ 90 h 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90">
                  <a:moveTo>
                    <a:pt x="1" y="89"/>
                  </a:moveTo>
                  <a:cubicBezTo>
                    <a:pt x="2" y="90"/>
                    <a:pt x="3" y="90"/>
                    <a:pt x="4" y="90"/>
                  </a:cubicBezTo>
                  <a:cubicBezTo>
                    <a:pt x="5" y="90"/>
                    <a:pt x="6" y="90"/>
                    <a:pt x="7" y="89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90"/>
                    <a:pt x="86" y="90"/>
                    <a:pt x="87" y="90"/>
                  </a:cubicBezTo>
                  <a:cubicBezTo>
                    <a:pt x="89" y="90"/>
                    <a:pt x="90" y="90"/>
                    <a:pt x="90" y="89"/>
                  </a:cubicBezTo>
                  <a:cubicBezTo>
                    <a:pt x="92" y="87"/>
                    <a:pt x="92" y="85"/>
                    <a:pt x="90" y="8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5" y="6"/>
                    <a:pt x="95" y="3"/>
                    <a:pt x="93" y="2"/>
                  </a:cubicBezTo>
                  <a:cubicBezTo>
                    <a:pt x="92" y="0"/>
                    <a:pt x="89" y="0"/>
                    <a:pt x="88" y="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3"/>
                    <a:pt x="3" y="3"/>
                    <a:pt x="1" y="4"/>
                  </a:cubicBezTo>
                  <a:cubicBezTo>
                    <a:pt x="0" y="6"/>
                    <a:pt x="0" y="9"/>
                    <a:pt x="2" y="10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0" y="85"/>
                    <a:pt x="0" y="87"/>
                    <a:pt x="1" y="89"/>
                  </a:cubicBezTo>
                  <a:close/>
                </a:path>
              </a:pathLst>
            </a:custGeom>
            <a:solidFill>
              <a:srgbClr val="BC204B"/>
            </a:solidFill>
            <a:ln w="9525">
              <a:solidFill>
                <a:srgbClr val="BC204B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753" name="Freeform 5">
            <a:extLst>
              <a:ext uri="{FF2B5EF4-FFF2-40B4-BE49-F238E27FC236}">
                <a16:creationId xmlns:a16="http://schemas.microsoft.com/office/drawing/2014/main" id="{5EACE9CB-2618-4CF1-A6D8-2D7A21EA8D6B}"/>
              </a:ext>
            </a:extLst>
          </p:cNvPr>
          <p:cNvSpPr>
            <a:spLocks noEditPoints="1"/>
          </p:cNvSpPr>
          <p:nvPr/>
        </p:nvSpPr>
        <p:spPr bwMode="auto">
          <a:xfrm>
            <a:off x="11117263" y="5834063"/>
            <a:ext cx="180975" cy="179387"/>
          </a:xfrm>
          <a:custGeom>
            <a:avLst/>
            <a:gdLst>
              <a:gd name="T0" fmla="*/ 2147483646 w 201"/>
              <a:gd name="T1" fmla="*/ 2147483646 h 199"/>
              <a:gd name="T2" fmla="*/ 2147483646 w 201"/>
              <a:gd name="T3" fmla="*/ 2147483646 h 199"/>
              <a:gd name="T4" fmla="*/ 2147483646 w 201"/>
              <a:gd name="T5" fmla="*/ 0 h 199"/>
              <a:gd name="T6" fmla="*/ 0 w 201"/>
              <a:gd name="T7" fmla="*/ 2147483646 h 199"/>
              <a:gd name="T8" fmla="*/ 2147483646 w 201"/>
              <a:gd name="T9" fmla="*/ 2147483646 h 199"/>
              <a:gd name="T10" fmla="*/ 2147483646 w 201"/>
              <a:gd name="T11" fmla="*/ 2147483646 h 199"/>
              <a:gd name="T12" fmla="*/ 2147483646 w 201"/>
              <a:gd name="T13" fmla="*/ 2147483646 h 199"/>
              <a:gd name="T14" fmla="*/ 2147483646 w 201"/>
              <a:gd name="T15" fmla="*/ 2147483646 h 199"/>
              <a:gd name="T16" fmla="*/ 2147483646 w 201"/>
              <a:gd name="T17" fmla="*/ 2147483646 h 199"/>
              <a:gd name="T18" fmla="*/ 2147483646 w 201"/>
              <a:gd name="T19" fmla="*/ 2147483646 h 199"/>
              <a:gd name="T20" fmla="*/ 2147483646 w 201"/>
              <a:gd name="T21" fmla="*/ 2147483646 h 199"/>
              <a:gd name="T22" fmla="*/ 2147483646 w 201"/>
              <a:gd name="T23" fmla="*/ 2147483646 h 199"/>
              <a:gd name="T24" fmla="*/ 2147483646 w 201"/>
              <a:gd name="T25" fmla="*/ 2147483646 h 199"/>
              <a:gd name="T26" fmla="*/ 2147483646 w 201"/>
              <a:gd name="T27" fmla="*/ 2147483646 h 199"/>
              <a:gd name="T28" fmla="*/ 2147483646 w 201"/>
              <a:gd name="T29" fmla="*/ 2147483646 h 199"/>
              <a:gd name="T30" fmla="*/ 2147483646 w 201"/>
              <a:gd name="T31" fmla="*/ 2147483646 h 199"/>
              <a:gd name="T32" fmla="*/ 2147483646 w 201"/>
              <a:gd name="T33" fmla="*/ 2147483646 h 199"/>
              <a:gd name="T34" fmla="*/ 2147483646 w 201"/>
              <a:gd name="T35" fmla="*/ 2147483646 h 199"/>
              <a:gd name="T36" fmla="*/ 2147483646 w 201"/>
              <a:gd name="T37" fmla="*/ 2147483646 h 199"/>
              <a:gd name="T38" fmla="*/ 2147483646 w 201"/>
              <a:gd name="T39" fmla="*/ 2147483646 h 199"/>
              <a:gd name="T40" fmla="*/ 2147483646 w 201"/>
              <a:gd name="T41" fmla="*/ 2147483646 h 199"/>
              <a:gd name="T42" fmla="*/ 2147483646 w 201"/>
              <a:gd name="T43" fmla="*/ 2147483646 h 199"/>
              <a:gd name="T44" fmla="*/ 2147483646 w 201"/>
              <a:gd name="T45" fmla="*/ 2147483646 h 199"/>
              <a:gd name="T46" fmla="*/ 2147483646 w 201"/>
              <a:gd name="T47" fmla="*/ 2147483646 h 199"/>
              <a:gd name="T48" fmla="*/ 2147483646 w 201"/>
              <a:gd name="T49" fmla="*/ 2147483646 h 19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01"/>
              <a:gd name="T76" fmla="*/ 0 h 199"/>
              <a:gd name="T77" fmla="*/ 201 w 201"/>
              <a:gd name="T78" fmla="*/ 199 h 19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01" h="199">
                <a:moveTo>
                  <a:pt x="193" y="15"/>
                </a:moveTo>
                <a:cubicBezTo>
                  <a:pt x="176" y="35"/>
                  <a:pt x="176" y="35"/>
                  <a:pt x="176" y="35"/>
                </a:cubicBezTo>
                <a:cubicBezTo>
                  <a:pt x="157" y="14"/>
                  <a:pt x="130" y="0"/>
                  <a:pt x="100" y="0"/>
                </a:cubicBezTo>
                <a:cubicBezTo>
                  <a:pt x="45" y="0"/>
                  <a:pt x="0" y="44"/>
                  <a:pt x="0" y="99"/>
                </a:cubicBezTo>
                <a:cubicBezTo>
                  <a:pt x="0" y="154"/>
                  <a:pt x="45" y="199"/>
                  <a:pt x="100" y="199"/>
                </a:cubicBezTo>
                <a:cubicBezTo>
                  <a:pt x="154" y="199"/>
                  <a:pt x="199" y="154"/>
                  <a:pt x="199" y="99"/>
                </a:cubicBezTo>
                <a:cubicBezTo>
                  <a:pt x="199" y="78"/>
                  <a:pt x="192" y="58"/>
                  <a:pt x="181" y="42"/>
                </a:cubicBezTo>
                <a:cubicBezTo>
                  <a:pt x="199" y="20"/>
                  <a:pt x="199" y="20"/>
                  <a:pt x="199" y="20"/>
                </a:cubicBezTo>
                <a:cubicBezTo>
                  <a:pt x="201" y="18"/>
                  <a:pt x="201" y="16"/>
                  <a:pt x="199" y="14"/>
                </a:cubicBezTo>
                <a:cubicBezTo>
                  <a:pt x="197" y="13"/>
                  <a:pt x="195" y="13"/>
                  <a:pt x="193" y="15"/>
                </a:cubicBezTo>
                <a:close/>
                <a:moveTo>
                  <a:pt x="191" y="99"/>
                </a:moveTo>
                <a:cubicBezTo>
                  <a:pt x="191" y="150"/>
                  <a:pt x="150" y="191"/>
                  <a:pt x="100" y="191"/>
                </a:cubicBezTo>
                <a:cubicBezTo>
                  <a:pt x="49" y="191"/>
                  <a:pt x="8" y="150"/>
                  <a:pt x="8" y="99"/>
                </a:cubicBezTo>
                <a:cubicBezTo>
                  <a:pt x="8" y="49"/>
                  <a:pt x="49" y="8"/>
                  <a:pt x="100" y="8"/>
                </a:cubicBezTo>
                <a:cubicBezTo>
                  <a:pt x="128" y="8"/>
                  <a:pt x="153" y="21"/>
                  <a:pt x="170" y="41"/>
                </a:cubicBezTo>
                <a:cubicBezTo>
                  <a:pt x="107" y="115"/>
                  <a:pt x="107" y="115"/>
                  <a:pt x="107" y="115"/>
                </a:cubicBezTo>
                <a:cubicBezTo>
                  <a:pt x="61" y="75"/>
                  <a:pt x="61" y="75"/>
                  <a:pt x="61" y="75"/>
                </a:cubicBezTo>
                <a:cubicBezTo>
                  <a:pt x="59" y="74"/>
                  <a:pt x="57" y="74"/>
                  <a:pt x="55" y="75"/>
                </a:cubicBezTo>
                <a:cubicBezTo>
                  <a:pt x="54" y="77"/>
                  <a:pt x="54" y="80"/>
                  <a:pt x="56" y="81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5" y="124"/>
                  <a:pt x="106" y="125"/>
                  <a:pt x="107" y="125"/>
                </a:cubicBezTo>
                <a:cubicBezTo>
                  <a:pt x="107" y="125"/>
                  <a:pt x="107" y="125"/>
                  <a:pt x="107" y="125"/>
                </a:cubicBezTo>
                <a:cubicBezTo>
                  <a:pt x="108" y="125"/>
                  <a:pt x="109" y="124"/>
                  <a:pt x="110" y="123"/>
                </a:cubicBezTo>
                <a:cubicBezTo>
                  <a:pt x="175" y="48"/>
                  <a:pt x="175" y="48"/>
                  <a:pt x="175" y="48"/>
                </a:cubicBezTo>
                <a:cubicBezTo>
                  <a:pt x="185" y="63"/>
                  <a:pt x="191" y="80"/>
                  <a:pt x="191" y="99"/>
                </a:cubicBezTo>
                <a:close/>
              </a:path>
            </a:pathLst>
          </a:custGeom>
          <a:solidFill>
            <a:srgbClr val="009A44"/>
          </a:solidFill>
          <a:ln w="9525">
            <a:solidFill>
              <a:srgbClr val="009A4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2754" name="Group 24">
            <a:extLst>
              <a:ext uri="{FF2B5EF4-FFF2-40B4-BE49-F238E27FC236}">
                <a16:creationId xmlns:a16="http://schemas.microsoft.com/office/drawing/2014/main" id="{1DD6FE2C-9F12-457D-84DB-F08A65C26522}"/>
              </a:ext>
            </a:extLst>
          </p:cNvPr>
          <p:cNvGrpSpPr>
            <a:grpSpLocks/>
          </p:cNvGrpSpPr>
          <p:nvPr/>
        </p:nvGrpSpPr>
        <p:grpSpPr bwMode="auto">
          <a:xfrm>
            <a:off x="11110913" y="4187825"/>
            <a:ext cx="177800" cy="179388"/>
            <a:chOff x="0" y="0"/>
            <a:chExt cx="749300" cy="755650"/>
          </a:xfrm>
        </p:grpSpPr>
        <p:sp>
          <p:nvSpPr>
            <p:cNvPr id="72756" name="Freeform 6">
              <a:extLst>
                <a:ext uri="{FF2B5EF4-FFF2-40B4-BE49-F238E27FC236}">
                  <a16:creationId xmlns:a16="http://schemas.microsoft.com/office/drawing/2014/main" id="{3A70B96D-9DE0-45F1-AA01-8ED37535CA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749300" cy="755650"/>
            </a:xfrm>
            <a:custGeom>
              <a:avLst/>
              <a:gdLst>
                <a:gd name="T0" fmla="*/ 2147483646 w 199"/>
                <a:gd name="T1" fmla="*/ 2147483646 h 199"/>
                <a:gd name="T2" fmla="*/ 2147483646 w 199"/>
                <a:gd name="T3" fmla="*/ 2147483646 h 199"/>
                <a:gd name="T4" fmla="*/ 2147483646 w 199"/>
                <a:gd name="T5" fmla="*/ 0 h 199"/>
                <a:gd name="T6" fmla="*/ 0 w 199"/>
                <a:gd name="T7" fmla="*/ 2147483646 h 199"/>
                <a:gd name="T8" fmla="*/ 2147483646 w 199"/>
                <a:gd name="T9" fmla="*/ 2147483646 h 199"/>
                <a:gd name="T10" fmla="*/ 2147483646 w 199"/>
                <a:gd name="T11" fmla="*/ 2147483646 h 199"/>
                <a:gd name="T12" fmla="*/ 2147483646 w 199"/>
                <a:gd name="T13" fmla="*/ 2147483646 h 199"/>
                <a:gd name="T14" fmla="*/ 2147483646 w 199"/>
                <a:gd name="T15" fmla="*/ 2147483646 h 199"/>
                <a:gd name="T16" fmla="*/ 2147483646 w 199"/>
                <a:gd name="T17" fmla="*/ 2147483646 h 199"/>
                <a:gd name="T18" fmla="*/ 2147483646 w 199"/>
                <a:gd name="T19" fmla="*/ 2147483646 h 1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9"/>
                <a:gd name="T31" fmla="*/ 0 h 199"/>
                <a:gd name="T32" fmla="*/ 199 w 199"/>
                <a:gd name="T33" fmla="*/ 199 h 19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9" h="199">
                  <a:moveTo>
                    <a:pt x="99" y="199"/>
                  </a:moveTo>
                  <a:cubicBezTo>
                    <a:pt x="154" y="199"/>
                    <a:pt x="199" y="154"/>
                    <a:pt x="199" y="99"/>
                  </a:cubicBezTo>
                  <a:cubicBezTo>
                    <a:pt x="199" y="44"/>
                    <a:pt x="154" y="0"/>
                    <a:pt x="99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9"/>
                    <a:pt x="99" y="199"/>
                  </a:cubicBezTo>
                  <a:close/>
                  <a:moveTo>
                    <a:pt x="99" y="8"/>
                  </a:moveTo>
                  <a:cubicBezTo>
                    <a:pt x="150" y="8"/>
                    <a:pt x="191" y="49"/>
                    <a:pt x="191" y="99"/>
                  </a:cubicBezTo>
                  <a:cubicBezTo>
                    <a:pt x="191" y="150"/>
                    <a:pt x="150" y="191"/>
                    <a:pt x="99" y="191"/>
                  </a:cubicBezTo>
                  <a:cubicBezTo>
                    <a:pt x="49" y="191"/>
                    <a:pt x="8" y="150"/>
                    <a:pt x="8" y="99"/>
                  </a:cubicBezTo>
                  <a:cubicBezTo>
                    <a:pt x="8" y="49"/>
                    <a:pt x="49" y="8"/>
                    <a:pt x="99" y="8"/>
                  </a:cubicBezTo>
                  <a:close/>
                </a:path>
              </a:pathLst>
            </a:custGeom>
            <a:solidFill>
              <a:srgbClr val="F68D2E"/>
            </a:solidFill>
            <a:ln w="9525">
              <a:solidFill>
                <a:srgbClr val="F68D2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01FAB37-27B9-4DBA-9321-B90A3D8A037C}"/>
                </a:ext>
              </a:extLst>
            </p:cNvPr>
            <p:cNvCxnSpPr/>
            <p:nvPr/>
          </p:nvCxnSpPr>
          <p:spPr>
            <a:xfrm>
              <a:off x="214086" y="401229"/>
              <a:ext cx="374650" cy="0"/>
            </a:xfrm>
            <a:prstGeom prst="line">
              <a:avLst/>
            </a:prstGeom>
            <a:ln w="15875">
              <a:solidFill>
                <a:srgbClr val="F68D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755" name="Rectangle 4">
            <a:extLst>
              <a:ext uri="{FF2B5EF4-FFF2-40B4-BE49-F238E27FC236}">
                <a16:creationId xmlns:a16="http://schemas.microsoft.com/office/drawing/2014/main" id="{8F1CC6B9-C5AB-4BAD-B369-3D6D843F6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825" y="2555875"/>
            <a:ext cx="4733925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en-US" sz="1200" i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Мисол</a:t>
            </a:r>
            <a:r>
              <a:rPr lang="en-US" altLang="en-US" sz="1200" i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altLang="en-US" sz="1200" i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намуна</a:t>
            </a:r>
            <a:r>
              <a:rPr lang="en-US" altLang="en-US" sz="1200" i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 sz="120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Ўзб</a:t>
            </a:r>
            <a:r>
              <a:rPr lang="en-US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кистон</a:t>
            </a:r>
            <a:r>
              <a:rPr lang="en-US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en-US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спубликаси</a:t>
            </a:r>
            <a:r>
              <a:rPr lang="en-US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қурилиш</a:t>
            </a:r>
            <a:r>
              <a:rPr lang="en-US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вазирлиги</a:t>
            </a:r>
            <a:r>
              <a:rPr lang="en-US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>
            <a:extLst>
              <a:ext uri="{FF2B5EF4-FFF2-40B4-BE49-F238E27FC236}">
                <a16:creationId xmlns:a16="http://schemas.microsoft.com/office/drawing/2014/main" id="{E4D11A64-A40D-44EC-B3C1-04D4D7B34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en-US" altLang="en-US"/>
              <a:t>3 – </a:t>
            </a:r>
            <a:r>
              <a:rPr lang="ru-RU" altLang="en-US"/>
              <a:t>Вазифа</a:t>
            </a:r>
            <a:r>
              <a:rPr lang="en-US" altLang="en-US"/>
              <a:t>.</a:t>
            </a:r>
          </a:p>
        </p:txBody>
      </p:sp>
      <p:sp>
        <p:nvSpPr>
          <p:cNvPr id="74755" name="object 12">
            <a:extLst>
              <a:ext uri="{FF2B5EF4-FFF2-40B4-BE49-F238E27FC236}">
                <a16:creationId xmlns:a16="http://schemas.microsoft.com/office/drawing/2014/main" id="{08B5904E-5873-44A9-A375-EBFCC2CD0E58}"/>
              </a:ext>
            </a:extLst>
          </p:cNvPr>
          <p:cNvSpPr>
            <a:spLocks/>
          </p:cNvSpPr>
          <p:nvPr/>
        </p:nvSpPr>
        <p:spPr bwMode="auto">
          <a:xfrm>
            <a:off x="438150" y="92075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4756" name="Rectangle 34">
            <a:extLst>
              <a:ext uri="{FF2B5EF4-FFF2-40B4-BE49-F238E27FC236}">
                <a16:creationId xmlns:a16="http://schemas.microsoft.com/office/drawing/2014/main" id="{EB01B163-49CC-4F0E-BC62-FA5A8BDE1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025" y="1063625"/>
            <a:ext cx="10279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000">
                <a:solidFill>
                  <a:srgbClr val="49A9F6"/>
                </a:solidFill>
              </a:rPr>
              <a:t>Вазият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таҳлили</a:t>
            </a:r>
            <a:r>
              <a:rPr lang="tr-TR" altLang="en-US" sz="2000">
                <a:solidFill>
                  <a:srgbClr val="49A9F6"/>
                </a:solidFill>
              </a:rPr>
              <a:t>.</a:t>
            </a:r>
            <a:endParaRPr lang="ru-RU" altLang="en-US" sz="2000">
              <a:solidFill>
                <a:srgbClr val="49A9F6"/>
              </a:solidFill>
            </a:endParaRPr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id="{44BBFF78-BA07-40DA-AFC8-F05E60C01AC2}"/>
              </a:ext>
            </a:extLst>
          </p:cNvPr>
          <p:cNvGrpSpPr/>
          <p:nvPr/>
        </p:nvGrpSpPr>
        <p:grpSpPr>
          <a:xfrm>
            <a:off x="768696" y="971075"/>
            <a:ext cx="590812" cy="586056"/>
            <a:chOff x="2906014" y="2035969"/>
            <a:chExt cx="508826" cy="504730"/>
          </a:xfrm>
          <a:solidFill>
            <a:schemeClr val="accent1">
              <a:lumMod val="25000"/>
            </a:schemeClr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3DF56A-C143-41E2-BE55-287C6A846BC0}"/>
                </a:ext>
              </a:extLst>
            </p:cNvPr>
            <p:cNvSpPr/>
            <p:nvPr/>
          </p:nvSpPr>
          <p:spPr>
            <a:xfrm>
              <a:off x="2906014" y="2169224"/>
              <a:ext cx="371475" cy="371475"/>
            </a:xfrm>
            <a:custGeom>
              <a:avLst/>
              <a:gdLst>
                <a:gd name="connsiteX0" fmla="*/ 188024 w 371475"/>
                <a:gd name="connsiteY0" fmla="*/ 121539 h 371475"/>
                <a:gd name="connsiteX1" fmla="*/ 121349 w 371475"/>
                <a:gd name="connsiteY1" fmla="*/ 188214 h 371475"/>
                <a:gd name="connsiteX2" fmla="*/ 188024 w 371475"/>
                <a:gd name="connsiteY2" fmla="*/ 254889 h 371475"/>
                <a:gd name="connsiteX3" fmla="*/ 254699 w 371475"/>
                <a:gd name="connsiteY3" fmla="*/ 188214 h 371475"/>
                <a:gd name="connsiteX4" fmla="*/ 188024 w 371475"/>
                <a:gd name="connsiteY4" fmla="*/ 121539 h 371475"/>
                <a:gd name="connsiteX5" fmla="*/ 188024 w 371475"/>
                <a:gd name="connsiteY5" fmla="*/ 235839 h 371475"/>
                <a:gd name="connsiteX6" fmla="*/ 140399 w 371475"/>
                <a:gd name="connsiteY6" fmla="*/ 188214 h 371475"/>
                <a:gd name="connsiteX7" fmla="*/ 188024 w 371475"/>
                <a:gd name="connsiteY7" fmla="*/ 140589 h 371475"/>
                <a:gd name="connsiteX8" fmla="*/ 235649 w 371475"/>
                <a:gd name="connsiteY8" fmla="*/ 188214 h 371475"/>
                <a:gd name="connsiteX9" fmla="*/ 188024 w 371475"/>
                <a:gd name="connsiteY9" fmla="*/ 235839 h 371475"/>
                <a:gd name="connsiteX10" fmla="*/ 350996 w 371475"/>
                <a:gd name="connsiteY10" fmla="*/ 151257 h 371475"/>
                <a:gd name="connsiteX11" fmla="*/ 330041 w 371475"/>
                <a:gd name="connsiteY11" fmla="*/ 151257 h 371475"/>
                <a:gd name="connsiteX12" fmla="*/ 314516 w 371475"/>
                <a:gd name="connsiteY12" fmla="*/ 114014 h 371475"/>
                <a:gd name="connsiteX13" fmla="*/ 327755 w 371475"/>
                <a:gd name="connsiteY13" fmla="*/ 100679 h 371475"/>
                <a:gd name="connsiteX14" fmla="*/ 334423 w 371475"/>
                <a:gd name="connsiteY14" fmla="*/ 87344 h 371475"/>
                <a:gd name="connsiteX15" fmla="*/ 329375 w 371475"/>
                <a:gd name="connsiteY15" fmla="*/ 73628 h 371475"/>
                <a:gd name="connsiteX16" fmla="*/ 302609 w 371475"/>
                <a:gd name="connsiteY16" fmla="*/ 46863 h 371475"/>
                <a:gd name="connsiteX17" fmla="*/ 277082 w 371475"/>
                <a:gd name="connsiteY17" fmla="*/ 46863 h 371475"/>
                <a:gd name="connsiteX18" fmla="*/ 262223 w 371475"/>
                <a:gd name="connsiteY18" fmla="*/ 61722 h 371475"/>
                <a:gd name="connsiteX19" fmla="*/ 224981 w 371475"/>
                <a:gd name="connsiteY19" fmla="*/ 46196 h 371475"/>
                <a:gd name="connsiteX20" fmla="*/ 224981 w 371475"/>
                <a:gd name="connsiteY20" fmla="*/ 27432 h 371475"/>
                <a:gd name="connsiteX21" fmla="*/ 206978 w 371475"/>
                <a:gd name="connsiteY21" fmla="*/ 7144 h 371475"/>
                <a:gd name="connsiteX22" fmla="*/ 169164 w 371475"/>
                <a:gd name="connsiteY22" fmla="*/ 7144 h 371475"/>
                <a:gd name="connsiteX23" fmla="*/ 151162 w 371475"/>
                <a:gd name="connsiteY23" fmla="*/ 25146 h 371475"/>
                <a:gd name="connsiteX24" fmla="*/ 151162 w 371475"/>
                <a:gd name="connsiteY24" fmla="*/ 46101 h 371475"/>
                <a:gd name="connsiteX25" fmla="*/ 113919 w 371475"/>
                <a:gd name="connsiteY25" fmla="*/ 61531 h 371475"/>
                <a:gd name="connsiteX26" fmla="*/ 100679 w 371475"/>
                <a:gd name="connsiteY26" fmla="*/ 48292 h 371475"/>
                <a:gd name="connsiteX27" fmla="*/ 87344 w 371475"/>
                <a:gd name="connsiteY27" fmla="*/ 41624 h 371475"/>
                <a:gd name="connsiteX28" fmla="*/ 73628 w 371475"/>
                <a:gd name="connsiteY28" fmla="*/ 46672 h 371475"/>
                <a:gd name="connsiteX29" fmla="*/ 46863 w 371475"/>
                <a:gd name="connsiteY29" fmla="*/ 73438 h 371475"/>
                <a:gd name="connsiteX30" fmla="*/ 41624 w 371475"/>
                <a:gd name="connsiteY30" fmla="*/ 86201 h 371475"/>
                <a:gd name="connsiteX31" fmla="*/ 46863 w 371475"/>
                <a:gd name="connsiteY31" fmla="*/ 98965 h 371475"/>
                <a:gd name="connsiteX32" fmla="*/ 61722 w 371475"/>
                <a:gd name="connsiteY32" fmla="*/ 113824 h 371475"/>
                <a:gd name="connsiteX33" fmla="*/ 46196 w 371475"/>
                <a:gd name="connsiteY33" fmla="*/ 151067 h 371475"/>
                <a:gd name="connsiteX34" fmla="*/ 27432 w 371475"/>
                <a:gd name="connsiteY34" fmla="*/ 151067 h 371475"/>
                <a:gd name="connsiteX35" fmla="*/ 7144 w 371475"/>
                <a:gd name="connsiteY35" fmla="*/ 169069 h 371475"/>
                <a:gd name="connsiteX36" fmla="*/ 7144 w 371475"/>
                <a:gd name="connsiteY36" fmla="*/ 206883 h 371475"/>
                <a:gd name="connsiteX37" fmla="*/ 27432 w 371475"/>
                <a:gd name="connsiteY37" fmla="*/ 224885 h 371475"/>
                <a:gd name="connsiteX38" fmla="*/ 46196 w 371475"/>
                <a:gd name="connsiteY38" fmla="*/ 224885 h 371475"/>
                <a:gd name="connsiteX39" fmla="*/ 61722 w 371475"/>
                <a:gd name="connsiteY39" fmla="*/ 262128 h 371475"/>
                <a:gd name="connsiteX40" fmla="*/ 46863 w 371475"/>
                <a:gd name="connsiteY40" fmla="*/ 276987 h 371475"/>
                <a:gd name="connsiteX41" fmla="*/ 41624 w 371475"/>
                <a:gd name="connsiteY41" fmla="*/ 289750 h 371475"/>
                <a:gd name="connsiteX42" fmla="*/ 46863 w 371475"/>
                <a:gd name="connsiteY42" fmla="*/ 302514 h 371475"/>
                <a:gd name="connsiteX43" fmla="*/ 73628 w 371475"/>
                <a:gd name="connsiteY43" fmla="*/ 329279 h 371475"/>
                <a:gd name="connsiteX44" fmla="*/ 87344 w 371475"/>
                <a:gd name="connsiteY44" fmla="*/ 334327 h 371475"/>
                <a:gd name="connsiteX45" fmla="*/ 100679 w 371475"/>
                <a:gd name="connsiteY45" fmla="*/ 327660 h 371475"/>
                <a:gd name="connsiteX46" fmla="*/ 114014 w 371475"/>
                <a:gd name="connsiteY46" fmla="*/ 314420 h 371475"/>
                <a:gd name="connsiteX47" fmla="*/ 151257 w 371475"/>
                <a:gd name="connsiteY47" fmla="*/ 329851 h 371475"/>
                <a:gd name="connsiteX48" fmla="*/ 151257 w 371475"/>
                <a:gd name="connsiteY48" fmla="*/ 350806 h 371475"/>
                <a:gd name="connsiteX49" fmla="*/ 169259 w 371475"/>
                <a:gd name="connsiteY49" fmla="*/ 368808 h 371475"/>
                <a:gd name="connsiteX50" fmla="*/ 207074 w 371475"/>
                <a:gd name="connsiteY50" fmla="*/ 368808 h 371475"/>
                <a:gd name="connsiteX51" fmla="*/ 225076 w 371475"/>
                <a:gd name="connsiteY51" fmla="*/ 348520 h 371475"/>
                <a:gd name="connsiteX52" fmla="*/ 225076 w 371475"/>
                <a:gd name="connsiteY52" fmla="*/ 329755 h 371475"/>
                <a:gd name="connsiteX53" fmla="*/ 262318 w 371475"/>
                <a:gd name="connsiteY53" fmla="*/ 314230 h 371475"/>
                <a:gd name="connsiteX54" fmla="*/ 277177 w 371475"/>
                <a:gd name="connsiteY54" fmla="*/ 329089 h 371475"/>
                <a:gd name="connsiteX55" fmla="*/ 302705 w 371475"/>
                <a:gd name="connsiteY55" fmla="*/ 329089 h 371475"/>
                <a:gd name="connsiteX56" fmla="*/ 329470 w 371475"/>
                <a:gd name="connsiteY56" fmla="*/ 302323 h 371475"/>
                <a:gd name="connsiteX57" fmla="*/ 334518 w 371475"/>
                <a:gd name="connsiteY57" fmla="*/ 288607 h 371475"/>
                <a:gd name="connsiteX58" fmla="*/ 327850 w 371475"/>
                <a:gd name="connsiteY58" fmla="*/ 275272 h 371475"/>
                <a:gd name="connsiteX59" fmla="*/ 314516 w 371475"/>
                <a:gd name="connsiteY59" fmla="*/ 261938 h 371475"/>
                <a:gd name="connsiteX60" fmla="*/ 330041 w 371475"/>
                <a:gd name="connsiteY60" fmla="*/ 224695 h 371475"/>
                <a:gd name="connsiteX61" fmla="*/ 350996 w 371475"/>
                <a:gd name="connsiteY61" fmla="*/ 224695 h 371475"/>
                <a:gd name="connsiteX62" fmla="*/ 368999 w 371475"/>
                <a:gd name="connsiteY62" fmla="*/ 206692 h 371475"/>
                <a:gd name="connsiteX63" fmla="*/ 368999 w 371475"/>
                <a:gd name="connsiteY63" fmla="*/ 168878 h 371475"/>
                <a:gd name="connsiteX64" fmla="*/ 350996 w 371475"/>
                <a:gd name="connsiteY64" fmla="*/ 150876 h 371475"/>
                <a:gd name="connsiteX65" fmla="*/ 349949 w 371475"/>
                <a:gd name="connsiteY65" fmla="*/ 206121 h 371475"/>
                <a:gd name="connsiteX66" fmla="*/ 329184 w 371475"/>
                <a:gd name="connsiteY66" fmla="*/ 206121 h 371475"/>
                <a:gd name="connsiteX67" fmla="*/ 311658 w 371475"/>
                <a:gd name="connsiteY67" fmla="*/ 219837 h 371475"/>
                <a:gd name="connsiteX68" fmla="*/ 297751 w 371475"/>
                <a:gd name="connsiteY68" fmla="*/ 253175 h 371475"/>
                <a:gd name="connsiteX69" fmla="*/ 300418 w 371475"/>
                <a:gd name="connsiteY69" fmla="*/ 275272 h 371475"/>
                <a:gd name="connsiteX70" fmla="*/ 314325 w 371475"/>
                <a:gd name="connsiteY70" fmla="*/ 289179 h 371475"/>
                <a:gd name="connsiteX71" fmla="*/ 315087 w 371475"/>
                <a:gd name="connsiteY71" fmla="*/ 290131 h 371475"/>
                <a:gd name="connsiteX72" fmla="*/ 289846 w 371475"/>
                <a:gd name="connsiteY72" fmla="*/ 315373 h 371475"/>
                <a:gd name="connsiteX73" fmla="*/ 275177 w 371475"/>
                <a:gd name="connsiteY73" fmla="*/ 300704 h 371475"/>
                <a:gd name="connsiteX74" fmla="*/ 253079 w 371475"/>
                <a:gd name="connsiteY74" fmla="*/ 298037 h 371475"/>
                <a:gd name="connsiteX75" fmla="*/ 219742 w 371475"/>
                <a:gd name="connsiteY75" fmla="*/ 311944 h 371475"/>
                <a:gd name="connsiteX76" fmla="*/ 206026 w 371475"/>
                <a:gd name="connsiteY76" fmla="*/ 329375 h 371475"/>
                <a:gd name="connsiteX77" fmla="*/ 206026 w 371475"/>
                <a:gd name="connsiteY77" fmla="*/ 348996 h 371475"/>
                <a:gd name="connsiteX78" fmla="*/ 206026 w 371475"/>
                <a:gd name="connsiteY78" fmla="*/ 350234 h 371475"/>
                <a:gd name="connsiteX79" fmla="*/ 170307 w 371475"/>
                <a:gd name="connsiteY79" fmla="*/ 350234 h 371475"/>
                <a:gd name="connsiteX80" fmla="*/ 170307 w 371475"/>
                <a:gd name="connsiteY80" fmla="*/ 329470 h 371475"/>
                <a:gd name="connsiteX81" fmla="*/ 156591 w 371475"/>
                <a:gd name="connsiteY81" fmla="*/ 311944 h 371475"/>
                <a:gd name="connsiteX82" fmla="*/ 123254 w 371475"/>
                <a:gd name="connsiteY82" fmla="*/ 298132 h 371475"/>
                <a:gd name="connsiteX83" fmla="*/ 101156 w 371475"/>
                <a:gd name="connsiteY83" fmla="*/ 300704 h 371475"/>
                <a:gd name="connsiteX84" fmla="*/ 87249 w 371475"/>
                <a:gd name="connsiteY84" fmla="*/ 314611 h 371475"/>
                <a:gd name="connsiteX85" fmla="*/ 86297 w 371475"/>
                <a:gd name="connsiteY85" fmla="*/ 315373 h 371475"/>
                <a:gd name="connsiteX86" fmla="*/ 61055 w 371475"/>
                <a:gd name="connsiteY86" fmla="*/ 290131 h 371475"/>
                <a:gd name="connsiteX87" fmla="*/ 75819 w 371475"/>
                <a:gd name="connsiteY87" fmla="*/ 275463 h 371475"/>
                <a:gd name="connsiteX88" fmla="*/ 78486 w 371475"/>
                <a:gd name="connsiteY88" fmla="*/ 253365 h 371475"/>
                <a:gd name="connsiteX89" fmla="*/ 64580 w 371475"/>
                <a:gd name="connsiteY89" fmla="*/ 220027 h 371475"/>
                <a:gd name="connsiteX90" fmla="*/ 47149 w 371475"/>
                <a:gd name="connsiteY90" fmla="*/ 206311 h 371475"/>
                <a:gd name="connsiteX91" fmla="*/ 27527 w 371475"/>
                <a:gd name="connsiteY91" fmla="*/ 206311 h 371475"/>
                <a:gd name="connsiteX92" fmla="*/ 26289 w 371475"/>
                <a:gd name="connsiteY92" fmla="*/ 206311 h 371475"/>
                <a:gd name="connsiteX93" fmla="*/ 26289 w 371475"/>
                <a:gd name="connsiteY93" fmla="*/ 170688 h 371475"/>
                <a:gd name="connsiteX94" fmla="*/ 27527 w 371475"/>
                <a:gd name="connsiteY94" fmla="*/ 170688 h 371475"/>
                <a:gd name="connsiteX95" fmla="*/ 47149 w 371475"/>
                <a:gd name="connsiteY95" fmla="*/ 170688 h 371475"/>
                <a:gd name="connsiteX96" fmla="*/ 64580 w 371475"/>
                <a:gd name="connsiteY96" fmla="*/ 156972 h 371475"/>
                <a:gd name="connsiteX97" fmla="*/ 78486 w 371475"/>
                <a:gd name="connsiteY97" fmla="*/ 123634 h 371475"/>
                <a:gd name="connsiteX98" fmla="*/ 75819 w 371475"/>
                <a:gd name="connsiteY98" fmla="*/ 101536 h 371475"/>
                <a:gd name="connsiteX99" fmla="*/ 61150 w 371475"/>
                <a:gd name="connsiteY99" fmla="*/ 86868 h 371475"/>
                <a:gd name="connsiteX100" fmla="*/ 86392 w 371475"/>
                <a:gd name="connsiteY100" fmla="*/ 61627 h 371475"/>
                <a:gd name="connsiteX101" fmla="*/ 87344 w 371475"/>
                <a:gd name="connsiteY101" fmla="*/ 62389 h 371475"/>
                <a:gd name="connsiteX102" fmla="*/ 101251 w 371475"/>
                <a:gd name="connsiteY102" fmla="*/ 76295 h 371475"/>
                <a:gd name="connsiteX103" fmla="*/ 123349 w 371475"/>
                <a:gd name="connsiteY103" fmla="*/ 78867 h 371475"/>
                <a:gd name="connsiteX104" fmla="*/ 156686 w 371475"/>
                <a:gd name="connsiteY104" fmla="*/ 64960 h 371475"/>
                <a:gd name="connsiteX105" fmla="*/ 170402 w 371475"/>
                <a:gd name="connsiteY105" fmla="*/ 47434 h 371475"/>
                <a:gd name="connsiteX106" fmla="*/ 170402 w 371475"/>
                <a:gd name="connsiteY106" fmla="*/ 26670 h 371475"/>
                <a:gd name="connsiteX107" fmla="*/ 206121 w 371475"/>
                <a:gd name="connsiteY107" fmla="*/ 26670 h 371475"/>
                <a:gd name="connsiteX108" fmla="*/ 206121 w 371475"/>
                <a:gd name="connsiteY108" fmla="*/ 27908 h 371475"/>
                <a:gd name="connsiteX109" fmla="*/ 206121 w 371475"/>
                <a:gd name="connsiteY109" fmla="*/ 47530 h 371475"/>
                <a:gd name="connsiteX110" fmla="*/ 219837 w 371475"/>
                <a:gd name="connsiteY110" fmla="*/ 64960 h 371475"/>
                <a:gd name="connsiteX111" fmla="*/ 253175 w 371475"/>
                <a:gd name="connsiteY111" fmla="*/ 78867 h 371475"/>
                <a:gd name="connsiteX112" fmla="*/ 275273 w 371475"/>
                <a:gd name="connsiteY112" fmla="*/ 76200 h 371475"/>
                <a:gd name="connsiteX113" fmla="*/ 289941 w 371475"/>
                <a:gd name="connsiteY113" fmla="*/ 61531 h 371475"/>
                <a:gd name="connsiteX114" fmla="*/ 315182 w 371475"/>
                <a:gd name="connsiteY114" fmla="*/ 86773 h 371475"/>
                <a:gd name="connsiteX115" fmla="*/ 314420 w 371475"/>
                <a:gd name="connsiteY115" fmla="*/ 87725 h 371475"/>
                <a:gd name="connsiteX116" fmla="*/ 300514 w 371475"/>
                <a:gd name="connsiteY116" fmla="*/ 101632 h 371475"/>
                <a:gd name="connsiteX117" fmla="*/ 297847 w 371475"/>
                <a:gd name="connsiteY117" fmla="*/ 123730 h 371475"/>
                <a:gd name="connsiteX118" fmla="*/ 311753 w 371475"/>
                <a:gd name="connsiteY118" fmla="*/ 157067 h 371475"/>
                <a:gd name="connsiteX119" fmla="*/ 329279 w 371475"/>
                <a:gd name="connsiteY119" fmla="*/ 170783 h 371475"/>
                <a:gd name="connsiteX120" fmla="*/ 350044 w 371475"/>
                <a:gd name="connsiteY120" fmla="*/ 170783 h 371475"/>
                <a:gd name="connsiteX121" fmla="*/ 350044 w 371475"/>
                <a:gd name="connsiteY121" fmla="*/ 206597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371475" h="371475">
                  <a:moveTo>
                    <a:pt x="188024" y="121539"/>
                  </a:moveTo>
                  <a:cubicBezTo>
                    <a:pt x="151257" y="121539"/>
                    <a:pt x="121349" y="151447"/>
                    <a:pt x="121349" y="188214"/>
                  </a:cubicBezTo>
                  <a:cubicBezTo>
                    <a:pt x="121349" y="224980"/>
                    <a:pt x="151257" y="254889"/>
                    <a:pt x="188024" y="254889"/>
                  </a:cubicBezTo>
                  <a:cubicBezTo>
                    <a:pt x="224790" y="254889"/>
                    <a:pt x="254699" y="224980"/>
                    <a:pt x="254699" y="188214"/>
                  </a:cubicBezTo>
                  <a:cubicBezTo>
                    <a:pt x="254699" y="151447"/>
                    <a:pt x="224790" y="121539"/>
                    <a:pt x="188024" y="121539"/>
                  </a:cubicBezTo>
                  <a:close/>
                  <a:moveTo>
                    <a:pt x="188024" y="235839"/>
                  </a:moveTo>
                  <a:cubicBezTo>
                    <a:pt x="161734" y="235839"/>
                    <a:pt x="140399" y="214503"/>
                    <a:pt x="140399" y="188214"/>
                  </a:cubicBezTo>
                  <a:cubicBezTo>
                    <a:pt x="140399" y="161925"/>
                    <a:pt x="161734" y="140589"/>
                    <a:pt x="188024" y="140589"/>
                  </a:cubicBezTo>
                  <a:cubicBezTo>
                    <a:pt x="214313" y="140589"/>
                    <a:pt x="235649" y="161925"/>
                    <a:pt x="235649" y="188214"/>
                  </a:cubicBezTo>
                  <a:cubicBezTo>
                    <a:pt x="235649" y="214503"/>
                    <a:pt x="214313" y="235839"/>
                    <a:pt x="188024" y="235839"/>
                  </a:cubicBezTo>
                  <a:close/>
                  <a:moveTo>
                    <a:pt x="350996" y="151257"/>
                  </a:moveTo>
                  <a:lnTo>
                    <a:pt x="330041" y="151257"/>
                  </a:lnTo>
                  <a:cubicBezTo>
                    <a:pt x="326612" y="138208"/>
                    <a:pt x="321469" y="125730"/>
                    <a:pt x="314516" y="114014"/>
                  </a:cubicBezTo>
                  <a:lnTo>
                    <a:pt x="327755" y="100679"/>
                  </a:lnTo>
                  <a:cubicBezTo>
                    <a:pt x="331756" y="96774"/>
                    <a:pt x="334042" y="92107"/>
                    <a:pt x="334423" y="87344"/>
                  </a:cubicBezTo>
                  <a:cubicBezTo>
                    <a:pt x="334804" y="82201"/>
                    <a:pt x="333089" y="77343"/>
                    <a:pt x="329375" y="73628"/>
                  </a:cubicBezTo>
                  <a:lnTo>
                    <a:pt x="302609" y="46863"/>
                  </a:lnTo>
                  <a:cubicBezTo>
                    <a:pt x="295847" y="40100"/>
                    <a:pt x="283940" y="40100"/>
                    <a:pt x="277082" y="46863"/>
                  </a:cubicBezTo>
                  <a:lnTo>
                    <a:pt x="262223" y="61722"/>
                  </a:lnTo>
                  <a:cubicBezTo>
                    <a:pt x="250508" y="54864"/>
                    <a:pt x="238030" y="49625"/>
                    <a:pt x="224981" y="46196"/>
                  </a:cubicBezTo>
                  <a:lnTo>
                    <a:pt x="224981" y="27432"/>
                  </a:lnTo>
                  <a:cubicBezTo>
                    <a:pt x="224981" y="14097"/>
                    <a:pt x="215932" y="7144"/>
                    <a:pt x="206978" y="7144"/>
                  </a:cubicBezTo>
                  <a:lnTo>
                    <a:pt x="169164" y="7144"/>
                  </a:lnTo>
                  <a:cubicBezTo>
                    <a:pt x="159258" y="7144"/>
                    <a:pt x="151162" y="15240"/>
                    <a:pt x="151162" y="25146"/>
                  </a:cubicBezTo>
                  <a:lnTo>
                    <a:pt x="151162" y="46101"/>
                  </a:lnTo>
                  <a:cubicBezTo>
                    <a:pt x="138113" y="49530"/>
                    <a:pt x="125635" y="54673"/>
                    <a:pt x="113919" y="61531"/>
                  </a:cubicBezTo>
                  <a:lnTo>
                    <a:pt x="100679" y="48292"/>
                  </a:lnTo>
                  <a:cubicBezTo>
                    <a:pt x="96774" y="44291"/>
                    <a:pt x="92107" y="42005"/>
                    <a:pt x="87344" y="41624"/>
                  </a:cubicBezTo>
                  <a:cubicBezTo>
                    <a:pt x="82106" y="41243"/>
                    <a:pt x="77343" y="42958"/>
                    <a:pt x="73628" y="46672"/>
                  </a:cubicBezTo>
                  <a:lnTo>
                    <a:pt x="46863" y="73438"/>
                  </a:lnTo>
                  <a:cubicBezTo>
                    <a:pt x="43434" y="76867"/>
                    <a:pt x="41624" y="81343"/>
                    <a:pt x="41624" y="86201"/>
                  </a:cubicBezTo>
                  <a:cubicBezTo>
                    <a:pt x="41624" y="91059"/>
                    <a:pt x="43529" y="95536"/>
                    <a:pt x="46863" y="98965"/>
                  </a:cubicBezTo>
                  <a:lnTo>
                    <a:pt x="61722" y="113824"/>
                  </a:lnTo>
                  <a:cubicBezTo>
                    <a:pt x="54864" y="125539"/>
                    <a:pt x="49625" y="138113"/>
                    <a:pt x="46196" y="151067"/>
                  </a:cubicBezTo>
                  <a:lnTo>
                    <a:pt x="27432" y="151067"/>
                  </a:lnTo>
                  <a:cubicBezTo>
                    <a:pt x="14097" y="151067"/>
                    <a:pt x="7144" y="160115"/>
                    <a:pt x="7144" y="169069"/>
                  </a:cubicBezTo>
                  <a:lnTo>
                    <a:pt x="7144" y="206883"/>
                  </a:lnTo>
                  <a:cubicBezTo>
                    <a:pt x="7144" y="215836"/>
                    <a:pt x="14097" y="224885"/>
                    <a:pt x="27432" y="224885"/>
                  </a:cubicBezTo>
                  <a:lnTo>
                    <a:pt x="46196" y="224885"/>
                  </a:lnTo>
                  <a:cubicBezTo>
                    <a:pt x="49625" y="237934"/>
                    <a:pt x="54769" y="250507"/>
                    <a:pt x="61722" y="262128"/>
                  </a:cubicBezTo>
                  <a:lnTo>
                    <a:pt x="46863" y="276987"/>
                  </a:lnTo>
                  <a:cubicBezTo>
                    <a:pt x="43434" y="280416"/>
                    <a:pt x="41624" y="284893"/>
                    <a:pt x="41624" y="289750"/>
                  </a:cubicBezTo>
                  <a:cubicBezTo>
                    <a:pt x="41624" y="294608"/>
                    <a:pt x="43529" y="299085"/>
                    <a:pt x="46863" y="302514"/>
                  </a:cubicBezTo>
                  <a:lnTo>
                    <a:pt x="73628" y="329279"/>
                  </a:lnTo>
                  <a:cubicBezTo>
                    <a:pt x="77343" y="332994"/>
                    <a:pt x="82106" y="334709"/>
                    <a:pt x="87344" y="334327"/>
                  </a:cubicBezTo>
                  <a:cubicBezTo>
                    <a:pt x="92107" y="333946"/>
                    <a:pt x="96774" y="331660"/>
                    <a:pt x="100679" y="327660"/>
                  </a:cubicBezTo>
                  <a:lnTo>
                    <a:pt x="114014" y="314420"/>
                  </a:lnTo>
                  <a:cubicBezTo>
                    <a:pt x="125730" y="321278"/>
                    <a:pt x="138303" y="326517"/>
                    <a:pt x="151257" y="329851"/>
                  </a:cubicBezTo>
                  <a:lnTo>
                    <a:pt x="151257" y="350806"/>
                  </a:lnTo>
                  <a:cubicBezTo>
                    <a:pt x="151257" y="360712"/>
                    <a:pt x="159353" y="368808"/>
                    <a:pt x="169259" y="368808"/>
                  </a:cubicBezTo>
                  <a:lnTo>
                    <a:pt x="207074" y="368808"/>
                  </a:lnTo>
                  <a:cubicBezTo>
                    <a:pt x="216027" y="368808"/>
                    <a:pt x="225076" y="361855"/>
                    <a:pt x="225076" y="348520"/>
                  </a:cubicBezTo>
                  <a:lnTo>
                    <a:pt x="225076" y="329755"/>
                  </a:lnTo>
                  <a:cubicBezTo>
                    <a:pt x="238125" y="326326"/>
                    <a:pt x="250603" y="321183"/>
                    <a:pt x="262318" y="314230"/>
                  </a:cubicBezTo>
                  <a:lnTo>
                    <a:pt x="277177" y="329089"/>
                  </a:lnTo>
                  <a:cubicBezTo>
                    <a:pt x="283940" y="335851"/>
                    <a:pt x="295847" y="335851"/>
                    <a:pt x="302705" y="329089"/>
                  </a:cubicBezTo>
                  <a:lnTo>
                    <a:pt x="329470" y="302323"/>
                  </a:lnTo>
                  <a:cubicBezTo>
                    <a:pt x="333184" y="298609"/>
                    <a:pt x="334994" y="293751"/>
                    <a:pt x="334518" y="288607"/>
                  </a:cubicBezTo>
                  <a:cubicBezTo>
                    <a:pt x="334137" y="283845"/>
                    <a:pt x="331851" y="279178"/>
                    <a:pt x="327850" y="275272"/>
                  </a:cubicBezTo>
                  <a:lnTo>
                    <a:pt x="314516" y="261938"/>
                  </a:lnTo>
                  <a:cubicBezTo>
                    <a:pt x="321374" y="250222"/>
                    <a:pt x="326612" y="237744"/>
                    <a:pt x="330041" y="224695"/>
                  </a:cubicBezTo>
                  <a:lnTo>
                    <a:pt x="350996" y="224695"/>
                  </a:lnTo>
                  <a:cubicBezTo>
                    <a:pt x="360902" y="224695"/>
                    <a:pt x="368999" y="216598"/>
                    <a:pt x="368999" y="206692"/>
                  </a:cubicBezTo>
                  <a:lnTo>
                    <a:pt x="368999" y="168878"/>
                  </a:lnTo>
                  <a:cubicBezTo>
                    <a:pt x="368999" y="158972"/>
                    <a:pt x="360902" y="150876"/>
                    <a:pt x="350996" y="150876"/>
                  </a:cubicBezTo>
                  <a:close/>
                  <a:moveTo>
                    <a:pt x="349949" y="206121"/>
                  </a:moveTo>
                  <a:lnTo>
                    <a:pt x="329184" y="206121"/>
                  </a:lnTo>
                  <a:cubicBezTo>
                    <a:pt x="320992" y="206121"/>
                    <a:pt x="313754" y="211741"/>
                    <a:pt x="311658" y="219837"/>
                  </a:cubicBezTo>
                  <a:cubicBezTo>
                    <a:pt x="308705" y="231553"/>
                    <a:pt x="304038" y="242697"/>
                    <a:pt x="297751" y="253175"/>
                  </a:cubicBezTo>
                  <a:cubicBezTo>
                    <a:pt x="293465" y="260413"/>
                    <a:pt x="294608" y="269462"/>
                    <a:pt x="300418" y="275272"/>
                  </a:cubicBezTo>
                  <a:lnTo>
                    <a:pt x="314325" y="289179"/>
                  </a:lnTo>
                  <a:cubicBezTo>
                    <a:pt x="314325" y="289179"/>
                    <a:pt x="314897" y="289846"/>
                    <a:pt x="315087" y="290131"/>
                  </a:cubicBezTo>
                  <a:lnTo>
                    <a:pt x="289846" y="315373"/>
                  </a:lnTo>
                  <a:lnTo>
                    <a:pt x="275177" y="300704"/>
                  </a:lnTo>
                  <a:cubicBezTo>
                    <a:pt x="269367" y="294894"/>
                    <a:pt x="260318" y="293751"/>
                    <a:pt x="253079" y="298037"/>
                  </a:cubicBezTo>
                  <a:cubicBezTo>
                    <a:pt x="242602" y="304228"/>
                    <a:pt x="231362" y="308896"/>
                    <a:pt x="219742" y="311944"/>
                  </a:cubicBezTo>
                  <a:cubicBezTo>
                    <a:pt x="211646" y="314039"/>
                    <a:pt x="206026" y="321183"/>
                    <a:pt x="206026" y="329375"/>
                  </a:cubicBezTo>
                  <a:lnTo>
                    <a:pt x="206026" y="348996"/>
                  </a:lnTo>
                  <a:cubicBezTo>
                    <a:pt x="206026" y="349472"/>
                    <a:pt x="206026" y="349853"/>
                    <a:pt x="206026" y="350234"/>
                  </a:cubicBezTo>
                  <a:lnTo>
                    <a:pt x="170307" y="350234"/>
                  </a:lnTo>
                  <a:lnTo>
                    <a:pt x="170307" y="329470"/>
                  </a:lnTo>
                  <a:cubicBezTo>
                    <a:pt x="170307" y="321278"/>
                    <a:pt x="164687" y="314039"/>
                    <a:pt x="156591" y="311944"/>
                  </a:cubicBezTo>
                  <a:cubicBezTo>
                    <a:pt x="144971" y="308991"/>
                    <a:pt x="133731" y="304324"/>
                    <a:pt x="123254" y="298132"/>
                  </a:cubicBezTo>
                  <a:cubicBezTo>
                    <a:pt x="116015" y="293846"/>
                    <a:pt x="106966" y="294894"/>
                    <a:pt x="101156" y="300704"/>
                  </a:cubicBezTo>
                  <a:lnTo>
                    <a:pt x="87249" y="314611"/>
                  </a:lnTo>
                  <a:cubicBezTo>
                    <a:pt x="87249" y="314611"/>
                    <a:pt x="86582" y="315182"/>
                    <a:pt x="86297" y="315373"/>
                  </a:cubicBezTo>
                  <a:lnTo>
                    <a:pt x="61055" y="290131"/>
                  </a:lnTo>
                  <a:lnTo>
                    <a:pt x="75819" y="275463"/>
                  </a:lnTo>
                  <a:cubicBezTo>
                    <a:pt x="81629" y="269653"/>
                    <a:pt x="82677" y="260509"/>
                    <a:pt x="78486" y="253365"/>
                  </a:cubicBezTo>
                  <a:cubicBezTo>
                    <a:pt x="72295" y="242888"/>
                    <a:pt x="67627" y="231648"/>
                    <a:pt x="64580" y="220027"/>
                  </a:cubicBezTo>
                  <a:cubicBezTo>
                    <a:pt x="62484" y="211931"/>
                    <a:pt x="55340" y="206311"/>
                    <a:pt x="47149" y="206311"/>
                  </a:cubicBezTo>
                  <a:lnTo>
                    <a:pt x="27527" y="206311"/>
                  </a:lnTo>
                  <a:cubicBezTo>
                    <a:pt x="27051" y="206311"/>
                    <a:pt x="26670" y="206311"/>
                    <a:pt x="26289" y="206311"/>
                  </a:cubicBezTo>
                  <a:lnTo>
                    <a:pt x="26289" y="170688"/>
                  </a:lnTo>
                  <a:cubicBezTo>
                    <a:pt x="26289" y="170688"/>
                    <a:pt x="26956" y="170688"/>
                    <a:pt x="27527" y="170688"/>
                  </a:cubicBezTo>
                  <a:lnTo>
                    <a:pt x="47149" y="170688"/>
                  </a:lnTo>
                  <a:cubicBezTo>
                    <a:pt x="55340" y="170688"/>
                    <a:pt x="62484" y="165068"/>
                    <a:pt x="64580" y="156972"/>
                  </a:cubicBezTo>
                  <a:cubicBezTo>
                    <a:pt x="67532" y="145256"/>
                    <a:pt x="72200" y="134112"/>
                    <a:pt x="78486" y="123634"/>
                  </a:cubicBezTo>
                  <a:cubicBezTo>
                    <a:pt x="82772" y="116491"/>
                    <a:pt x="81629" y="107347"/>
                    <a:pt x="75819" y="101536"/>
                  </a:cubicBezTo>
                  <a:lnTo>
                    <a:pt x="61150" y="86868"/>
                  </a:lnTo>
                  <a:lnTo>
                    <a:pt x="86392" y="61627"/>
                  </a:lnTo>
                  <a:cubicBezTo>
                    <a:pt x="86392" y="61627"/>
                    <a:pt x="86963" y="62008"/>
                    <a:pt x="87344" y="62389"/>
                  </a:cubicBezTo>
                  <a:lnTo>
                    <a:pt x="101251" y="76295"/>
                  </a:lnTo>
                  <a:cubicBezTo>
                    <a:pt x="107061" y="82105"/>
                    <a:pt x="116110" y="83153"/>
                    <a:pt x="123349" y="78867"/>
                  </a:cubicBezTo>
                  <a:cubicBezTo>
                    <a:pt x="133826" y="72676"/>
                    <a:pt x="145066" y="68008"/>
                    <a:pt x="156686" y="64960"/>
                  </a:cubicBezTo>
                  <a:cubicBezTo>
                    <a:pt x="164783" y="62865"/>
                    <a:pt x="170402" y="55721"/>
                    <a:pt x="170402" y="47434"/>
                  </a:cubicBezTo>
                  <a:lnTo>
                    <a:pt x="170402" y="26670"/>
                  </a:lnTo>
                  <a:lnTo>
                    <a:pt x="206121" y="26670"/>
                  </a:lnTo>
                  <a:cubicBezTo>
                    <a:pt x="206121" y="26670"/>
                    <a:pt x="206121" y="27337"/>
                    <a:pt x="206121" y="27908"/>
                  </a:cubicBezTo>
                  <a:lnTo>
                    <a:pt x="206121" y="47530"/>
                  </a:lnTo>
                  <a:cubicBezTo>
                    <a:pt x="206121" y="55721"/>
                    <a:pt x="211741" y="62865"/>
                    <a:pt x="219837" y="64960"/>
                  </a:cubicBezTo>
                  <a:cubicBezTo>
                    <a:pt x="231553" y="67913"/>
                    <a:pt x="242697" y="72580"/>
                    <a:pt x="253175" y="78867"/>
                  </a:cubicBezTo>
                  <a:cubicBezTo>
                    <a:pt x="260318" y="83153"/>
                    <a:pt x="269462" y="82010"/>
                    <a:pt x="275273" y="76200"/>
                  </a:cubicBezTo>
                  <a:lnTo>
                    <a:pt x="289941" y="61531"/>
                  </a:lnTo>
                  <a:lnTo>
                    <a:pt x="315182" y="86773"/>
                  </a:lnTo>
                  <a:cubicBezTo>
                    <a:pt x="315182" y="86773"/>
                    <a:pt x="314801" y="87344"/>
                    <a:pt x="314420" y="87725"/>
                  </a:cubicBezTo>
                  <a:lnTo>
                    <a:pt x="300514" y="101632"/>
                  </a:lnTo>
                  <a:cubicBezTo>
                    <a:pt x="294704" y="107442"/>
                    <a:pt x="293656" y="116491"/>
                    <a:pt x="297847" y="123730"/>
                  </a:cubicBezTo>
                  <a:cubicBezTo>
                    <a:pt x="304038" y="134207"/>
                    <a:pt x="308705" y="145447"/>
                    <a:pt x="311753" y="157067"/>
                  </a:cubicBezTo>
                  <a:cubicBezTo>
                    <a:pt x="313849" y="165163"/>
                    <a:pt x="320992" y="170783"/>
                    <a:pt x="329279" y="170783"/>
                  </a:cubicBezTo>
                  <a:lnTo>
                    <a:pt x="350044" y="170783"/>
                  </a:lnTo>
                  <a:lnTo>
                    <a:pt x="350044" y="2065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A8ABD1A-42A6-4758-A06B-F2B4C2533D36}"/>
                </a:ext>
              </a:extLst>
            </p:cNvPr>
            <p:cNvSpPr/>
            <p:nvPr/>
          </p:nvSpPr>
          <p:spPr>
            <a:xfrm>
              <a:off x="3090990" y="2035969"/>
              <a:ext cx="323850" cy="323850"/>
            </a:xfrm>
            <a:custGeom>
              <a:avLst/>
              <a:gdLst>
                <a:gd name="connsiteX0" fmla="*/ 299847 w 323850"/>
                <a:gd name="connsiteY0" fmla="*/ 143161 h 323850"/>
                <a:gd name="connsiteX1" fmla="*/ 280416 w 323850"/>
                <a:gd name="connsiteY1" fmla="*/ 143161 h 323850"/>
                <a:gd name="connsiteX2" fmla="*/ 266033 w 323850"/>
                <a:gd name="connsiteY2" fmla="*/ 108585 h 323850"/>
                <a:gd name="connsiteX3" fmla="*/ 278320 w 323850"/>
                <a:gd name="connsiteY3" fmla="*/ 96298 h 323850"/>
                <a:gd name="connsiteX4" fmla="*/ 279844 w 323850"/>
                <a:gd name="connsiteY4" fmla="*/ 70009 h 323850"/>
                <a:gd name="connsiteX5" fmla="*/ 254603 w 323850"/>
                <a:gd name="connsiteY5" fmla="*/ 44767 h 323850"/>
                <a:gd name="connsiteX6" fmla="*/ 229743 w 323850"/>
                <a:gd name="connsiteY6" fmla="*/ 44767 h 323850"/>
                <a:gd name="connsiteX7" fmla="*/ 216027 w 323850"/>
                <a:gd name="connsiteY7" fmla="*/ 58483 h 323850"/>
                <a:gd name="connsiteX8" fmla="*/ 181451 w 323850"/>
                <a:gd name="connsiteY8" fmla="*/ 44101 h 323850"/>
                <a:gd name="connsiteX9" fmla="*/ 181451 w 323850"/>
                <a:gd name="connsiteY9" fmla="*/ 26765 h 323850"/>
                <a:gd name="connsiteX10" fmla="*/ 163925 w 323850"/>
                <a:gd name="connsiteY10" fmla="*/ 7144 h 323850"/>
                <a:gd name="connsiteX11" fmla="*/ 128207 w 323850"/>
                <a:gd name="connsiteY11" fmla="*/ 7144 h 323850"/>
                <a:gd name="connsiteX12" fmla="*/ 110680 w 323850"/>
                <a:gd name="connsiteY12" fmla="*/ 24670 h 323850"/>
                <a:gd name="connsiteX13" fmla="*/ 110680 w 323850"/>
                <a:gd name="connsiteY13" fmla="*/ 44101 h 323850"/>
                <a:gd name="connsiteX14" fmla="*/ 76105 w 323850"/>
                <a:gd name="connsiteY14" fmla="*/ 58483 h 323850"/>
                <a:gd name="connsiteX15" fmla="*/ 63818 w 323850"/>
                <a:gd name="connsiteY15" fmla="*/ 46196 h 323850"/>
                <a:gd name="connsiteX16" fmla="*/ 37528 w 323850"/>
                <a:gd name="connsiteY16" fmla="*/ 44672 h 323850"/>
                <a:gd name="connsiteX17" fmla="*/ 12287 w 323850"/>
                <a:gd name="connsiteY17" fmla="*/ 69913 h 323850"/>
                <a:gd name="connsiteX18" fmla="*/ 12287 w 323850"/>
                <a:gd name="connsiteY18" fmla="*/ 94774 h 323850"/>
                <a:gd name="connsiteX19" fmla="*/ 26099 w 323850"/>
                <a:gd name="connsiteY19" fmla="*/ 108585 h 323850"/>
                <a:gd name="connsiteX20" fmla="*/ 25908 w 323850"/>
                <a:gd name="connsiteY20" fmla="*/ 108966 h 323850"/>
                <a:gd name="connsiteX21" fmla="*/ 29718 w 323850"/>
                <a:gd name="connsiteY21" fmla="*/ 121539 h 323850"/>
                <a:gd name="connsiteX22" fmla="*/ 42958 w 323850"/>
                <a:gd name="connsiteY22" fmla="*/ 117538 h 323850"/>
                <a:gd name="connsiteX23" fmla="*/ 40386 w 323850"/>
                <a:gd name="connsiteY23" fmla="*/ 96012 h 323850"/>
                <a:gd name="connsiteX24" fmla="*/ 26860 w 323850"/>
                <a:gd name="connsiteY24" fmla="*/ 82487 h 323850"/>
                <a:gd name="connsiteX25" fmla="*/ 50006 w 323850"/>
                <a:gd name="connsiteY25" fmla="*/ 59341 h 323850"/>
                <a:gd name="connsiteX26" fmla="*/ 50483 w 323850"/>
                <a:gd name="connsiteY26" fmla="*/ 59722 h 323850"/>
                <a:gd name="connsiteX27" fmla="*/ 63627 w 323850"/>
                <a:gd name="connsiteY27" fmla="*/ 72866 h 323850"/>
                <a:gd name="connsiteX28" fmla="*/ 85153 w 323850"/>
                <a:gd name="connsiteY28" fmla="*/ 75438 h 323850"/>
                <a:gd name="connsiteX29" fmla="*/ 116491 w 323850"/>
                <a:gd name="connsiteY29" fmla="*/ 62389 h 323850"/>
                <a:gd name="connsiteX30" fmla="*/ 129826 w 323850"/>
                <a:gd name="connsiteY30" fmla="*/ 45339 h 323850"/>
                <a:gd name="connsiteX31" fmla="*/ 129826 w 323850"/>
                <a:gd name="connsiteY31" fmla="*/ 26289 h 323850"/>
                <a:gd name="connsiteX32" fmla="*/ 162592 w 323850"/>
                <a:gd name="connsiteY32" fmla="*/ 26289 h 323850"/>
                <a:gd name="connsiteX33" fmla="*/ 162592 w 323850"/>
                <a:gd name="connsiteY33" fmla="*/ 26861 h 323850"/>
                <a:gd name="connsiteX34" fmla="*/ 162592 w 323850"/>
                <a:gd name="connsiteY34" fmla="*/ 45339 h 323850"/>
                <a:gd name="connsiteX35" fmla="*/ 176022 w 323850"/>
                <a:gd name="connsiteY35" fmla="*/ 62389 h 323850"/>
                <a:gd name="connsiteX36" fmla="*/ 207359 w 323850"/>
                <a:gd name="connsiteY36" fmla="*/ 75438 h 323850"/>
                <a:gd name="connsiteX37" fmla="*/ 228886 w 323850"/>
                <a:gd name="connsiteY37" fmla="*/ 72866 h 323850"/>
                <a:gd name="connsiteX38" fmla="*/ 242411 w 323850"/>
                <a:gd name="connsiteY38" fmla="*/ 59341 h 323850"/>
                <a:gd name="connsiteX39" fmla="*/ 265557 w 323850"/>
                <a:gd name="connsiteY39" fmla="*/ 82487 h 323850"/>
                <a:gd name="connsiteX40" fmla="*/ 265176 w 323850"/>
                <a:gd name="connsiteY40" fmla="*/ 82963 h 323850"/>
                <a:gd name="connsiteX41" fmla="*/ 252032 w 323850"/>
                <a:gd name="connsiteY41" fmla="*/ 96107 h 323850"/>
                <a:gd name="connsiteX42" fmla="*/ 249460 w 323850"/>
                <a:gd name="connsiteY42" fmla="*/ 117634 h 323850"/>
                <a:gd name="connsiteX43" fmla="*/ 262509 w 323850"/>
                <a:gd name="connsiteY43" fmla="*/ 148971 h 323850"/>
                <a:gd name="connsiteX44" fmla="*/ 279559 w 323850"/>
                <a:gd name="connsiteY44" fmla="*/ 162306 h 323850"/>
                <a:gd name="connsiteX45" fmla="*/ 298609 w 323850"/>
                <a:gd name="connsiteY45" fmla="*/ 162306 h 323850"/>
                <a:gd name="connsiteX46" fmla="*/ 298609 w 323850"/>
                <a:gd name="connsiteY46" fmla="*/ 195072 h 323850"/>
                <a:gd name="connsiteX47" fmla="*/ 279559 w 323850"/>
                <a:gd name="connsiteY47" fmla="*/ 195072 h 323850"/>
                <a:gd name="connsiteX48" fmla="*/ 262509 w 323850"/>
                <a:gd name="connsiteY48" fmla="*/ 208502 h 323850"/>
                <a:gd name="connsiteX49" fmla="*/ 249460 w 323850"/>
                <a:gd name="connsiteY49" fmla="*/ 239839 h 323850"/>
                <a:gd name="connsiteX50" fmla="*/ 252032 w 323850"/>
                <a:gd name="connsiteY50" fmla="*/ 261366 h 323850"/>
                <a:gd name="connsiteX51" fmla="*/ 265176 w 323850"/>
                <a:gd name="connsiteY51" fmla="*/ 274511 h 323850"/>
                <a:gd name="connsiteX52" fmla="*/ 265557 w 323850"/>
                <a:gd name="connsiteY52" fmla="*/ 274987 h 323850"/>
                <a:gd name="connsiteX53" fmla="*/ 242411 w 323850"/>
                <a:gd name="connsiteY53" fmla="*/ 298133 h 323850"/>
                <a:gd name="connsiteX54" fmla="*/ 228886 w 323850"/>
                <a:gd name="connsiteY54" fmla="*/ 284607 h 323850"/>
                <a:gd name="connsiteX55" fmla="*/ 207264 w 323850"/>
                <a:gd name="connsiteY55" fmla="*/ 282130 h 323850"/>
                <a:gd name="connsiteX56" fmla="*/ 206311 w 323850"/>
                <a:gd name="connsiteY56" fmla="*/ 282702 h 323850"/>
                <a:gd name="connsiteX57" fmla="*/ 203168 w 323850"/>
                <a:gd name="connsiteY57" fmla="*/ 295370 h 323850"/>
                <a:gd name="connsiteX58" fmla="*/ 216218 w 323850"/>
                <a:gd name="connsiteY58" fmla="*/ 298990 h 323850"/>
                <a:gd name="connsiteX59" fmla="*/ 216313 w 323850"/>
                <a:gd name="connsiteY59" fmla="*/ 298990 h 323850"/>
                <a:gd name="connsiteX60" fmla="*/ 230124 w 323850"/>
                <a:gd name="connsiteY60" fmla="*/ 312706 h 323850"/>
                <a:gd name="connsiteX61" fmla="*/ 242507 w 323850"/>
                <a:gd name="connsiteY61" fmla="*/ 317849 h 323850"/>
                <a:gd name="connsiteX62" fmla="*/ 254889 w 323850"/>
                <a:gd name="connsiteY62" fmla="*/ 312706 h 323850"/>
                <a:gd name="connsiteX63" fmla="*/ 280130 w 323850"/>
                <a:gd name="connsiteY63" fmla="*/ 287464 h 323850"/>
                <a:gd name="connsiteX64" fmla="*/ 278606 w 323850"/>
                <a:gd name="connsiteY64" fmla="*/ 261175 h 323850"/>
                <a:gd name="connsiteX65" fmla="*/ 266319 w 323850"/>
                <a:gd name="connsiteY65" fmla="*/ 248888 h 323850"/>
                <a:gd name="connsiteX66" fmla="*/ 280702 w 323850"/>
                <a:gd name="connsiteY66" fmla="*/ 214313 h 323850"/>
                <a:gd name="connsiteX67" fmla="*/ 300133 w 323850"/>
                <a:gd name="connsiteY67" fmla="*/ 214313 h 323850"/>
                <a:gd name="connsiteX68" fmla="*/ 317659 w 323850"/>
                <a:gd name="connsiteY68" fmla="*/ 196787 h 323850"/>
                <a:gd name="connsiteX69" fmla="*/ 317659 w 323850"/>
                <a:gd name="connsiteY69" fmla="*/ 161068 h 323850"/>
                <a:gd name="connsiteX70" fmla="*/ 300133 w 323850"/>
                <a:gd name="connsiteY70" fmla="*/ 143542 h 323850"/>
                <a:gd name="connsiteX71" fmla="*/ 222123 w 323850"/>
                <a:gd name="connsiteY71" fmla="*/ 178594 h 323850"/>
                <a:gd name="connsiteX72" fmla="*/ 145923 w 323850"/>
                <a:gd name="connsiteY72" fmla="*/ 102394 h 323850"/>
                <a:gd name="connsiteX73" fmla="*/ 76771 w 323850"/>
                <a:gd name="connsiteY73" fmla="*/ 146590 h 323850"/>
                <a:gd name="connsiteX74" fmla="*/ 81439 w 323850"/>
                <a:gd name="connsiteY74" fmla="*/ 159258 h 323850"/>
                <a:gd name="connsiteX75" fmla="*/ 94107 w 323850"/>
                <a:gd name="connsiteY75" fmla="*/ 154591 h 323850"/>
                <a:gd name="connsiteX76" fmla="*/ 145923 w 323850"/>
                <a:gd name="connsiteY76" fmla="*/ 121349 h 323850"/>
                <a:gd name="connsiteX77" fmla="*/ 203073 w 323850"/>
                <a:gd name="connsiteY77" fmla="*/ 178499 h 323850"/>
                <a:gd name="connsiteX78" fmla="*/ 169354 w 323850"/>
                <a:gd name="connsiteY78" fmla="*/ 230600 h 323850"/>
                <a:gd name="connsiteX79" fmla="*/ 164592 w 323850"/>
                <a:gd name="connsiteY79" fmla="*/ 243173 h 323850"/>
                <a:gd name="connsiteX80" fmla="*/ 173260 w 323850"/>
                <a:gd name="connsiteY80" fmla="*/ 248793 h 323850"/>
                <a:gd name="connsiteX81" fmla="*/ 177165 w 323850"/>
                <a:gd name="connsiteY81" fmla="*/ 247936 h 323850"/>
                <a:gd name="connsiteX82" fmla="*/ 222123 w 323850"/>
                <a:gd name="connsiteY82" fmla="*/ 178499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23850" h="323850">
                  <a:moveTo>
                    <a:pt x="299847" y="143161"/>
                  </a:moveTo>
                  <a:lnTo>
                    <a:pt x="280416" y="143161"/>
                  </a:lnTo>
                  <a:cubicBezTo>
                    <a:pt x="277273" y="131064"/>
                    <a:pt x="272415" y="119443"/>
                    <a:pt x="266033" y="108585"/>
                  </a:cubicBezTo>
                  <a:lnTo>
                    <a:pt x="278320" y="96298"/>
                  </a:lnTo>
                  <a:cubicBezTo>
                    <a:pt x="287464" y="87154"/>
                    <a:pt x="285941" y="76200"/>
                    <a:pt x="279844" y="70009"/>
                  </a:cubicBezTo>
                  <a:lnTo>
                    <a:pt x="254603" y="44767"/>
                  </a:lnTo>
                  <a:cubicBezTo>
                    <a:pt x="247745" y="37909"/>
                    <a:pt x="236601" y="37909"/>
                    <a:pt x="229743" y="44767"/>
                  </a:cubicBezTo>
                  <a:lnTo>
                    <a:pt x="216027" y="58483"/>
                  </a:lnTo>
                  <a:cubicBezTo>
                    <a:pt x="205169" y="52102"/>
                    <a:pt x="193548" y="47244"/>
                    <a:pt x="181451" y="44101"/>
                  </a:cubicBezTo>
                  <a:lnTo>
                    <a:pt x="181451" y="26765"/>
                  </a:lnTo>
                  <a:cubicBezTo>
                    <a:pt x="181451" y="13907"/>
                    <a:pt x="172593" y="7144"/>
                    <a:pt x="163925" y="7144"/>
                  </a:cubicBezTo>
                  <a:lnTo>
                    <a:pt x="128207" y="7144"/>
                  </a:lnTo>
                  <a:cubicBezTo>
                    <a:pt x="118491" y="7144"/>
                    <a:pt x="110680" y="15050"/>
                    <a:pt x="110680" y="24670"/>
                  </a:cubicBezTo>
                  <a:lnTo>
                    <a:pt x="110680" y="44101"/>
                  </a:lnTo>
                  <a:cubicBezTo>
                    <a:pt x="98584" y="47244"/>
                    <a:pt x="86963" y="52102"/>
                    <a:pt x="76105" y="58483"/>
                  </a:cubicBezTo>
                  <a:lnTo>
                    <a:pt x="63818" y="46196"/>
                  </a:lnTo>
                  <a:cubicBezTo>
                    <a:pt x="54674" y="37052"/>
                    <a:pt x="43720" y="38576"/>
                    <a:pt x="37528" y="44672"/>
                  </a:cubicBezTo>
                  <a:lnTo>
                    <a:pt x="12287" y="69913"/>
                  </a:lnTo>
                  <a:cubicBezTo>
                    <a:pt x="5429" y="76771"/>
                    <a:pt x="5429" y="87916"/>
                    <a:pt x="12287" y="94774"/>
                  </a:cubicBezTo>
                  <a:lnTo>
                    <a:pt x="26099" y="108585"/>
                  </a:lnTo>
                  <a:lnTo>
                    <a:pt x="25908" y="108966"/>
                  </a:lnTo>
                  <a:cubicBezTo>
                    <a:pt x="23336" y="113538"/>
                    <a:pt x="25146" y="118872"/>
                    <a:pt x="29718" y="121539"/>
                  </a:cubicBezTo>
                  <a:cubicBezTo>
                    <a:pt x="34290" y="124111"/>
                    <a:pt x="40386" y="122111"/>
                    <a:pt x="42958" y="117538"/>
                  </a:cubicBezTo>
                  <a:cubicBezTo>
                    <a:pt x="47149" y="110490"/>
                    <a:pt x="46101" y="101632"/>
                    <a:pt x="40386" y="96012"/>
                  </a:cubicBezTo>
                  <a:lnTo>
                    <a:pt x="26860" y="82487"/>
                  </a:lnTo>
                  <a:lnTo>
                    <a:pt x="50006" y="59341"/>
                  </a:lnTo>
                  <a:cubicBezTo>
                    <a:pt x="50006" y="59341"/>
                    <a:pt x="50292" y="59626"/>
                    <a:pt x="50483" y="59722"/>
                  </a:cubicBezTo>
                  <a:lnTo>
                    <a:pt x="63627" y="72866"/>
                  </a:lnTo>
                  <a:cubicBezTo>
                    <a:pt x="69247" y="78581"/>
                    <a:pt x="78105" y="79629"/>
                    <a:pt x="85153" y="75438"/>
                  </a:cubicBezTo>
                  <a:cubicBezTo>
                    <a:pt x="94964" y="69628"/>
                    <a:pt x="105537" y="65246"/>
                    <a:pt x="116491" y="62389"/>
                  </a:cubicBezTo>
                  <a:cubicBezTo>
                    <a:pt x="124396" y="60388"/>
                    <a:pt x="129826" y="53340"/>
                    <a:pt x="129826" y="45339"/>
                  </a:cubicBezTo>
                  <a:lnTo>
                    <a:pt x="129826" y="26289"/>
                  </a:lnTo>
                  <a:lnTo>
                    <a:pt x="162592" y="26289"/>
                  </a:lnTo>
                  <a:cubicBezTo>
                    <a:pt x="162592" y="26289"/>
                    <a:pt x="162592" y="26670"/>
                    <a:pt x="162592" y="26861"/>
                  </a:cubicBezTo>
                  <a:lnTo>
                    <a:pt x="162592" y="45339"/>
                  </a:lnTo>
                  <a:cubicBezTo>
                    <a:pt x="162592" y="53340"/>
                    <a:pt x="168116" y="60293"/>
                    <a:pt x="176022" y="62389"/>
                  </a:cubicBezTo>
                  <a:cubicBezTo>
                    <a:pt x="186976" y="65151"/>
                    <a:pt x="197549" y="69533"/>
                    <a:pt x="207359" y="75438"/>
                  </a:cubicBezTo>
                  <a:cubicBezTo>
                    <a:pt x="214408" y="79629"/>
                    <a:pt x="223266" y="78581"/>
                    <a:pt x="228886" y="72866"/>
                  </a:cubicBezTo>
                  <a:lnTo>
                    <a:pt x="242411" y="59341"/>
                  </a:lnTo>
                  <a:lnTo>
                    <a:pt x="265557" y="82487"/>
                  </a:lnTo>
                  <a:cubicBezTo>
                    <a:pt x="265557" y="82487"/>
                    <a:pt x="265271" y="82772"/>
                    <a:pt x="265176" y="82963"/>
                  </a:cubicBezTo>
                  <a:lnTo>
                    <a:pt x="252032" y="96107"/>
                  </a:lnTo>
                  <a:cubicBezTo>
                    <a:pt x="246412" y="101727"/>
                    <a:pt x="245364" y="110585"/>
                    <a:pt x="249460" y="117634"/>
                  </a:cubicBezTo>
                  <a:cubicBezTo>
                    <a:pt x="255270" y="127445"/>
                    <a:pt x="259652" y="138017"/>
                    <a:pt x="262509" y="148971"/>
                  </a:cubicBezTo>
                  <a:cubicBezTo>
                    <a:pt x="264509" y="156877"/>
                    <a:pt x="271558" y="162306"/>
                    <a:pt x="279559" y="162306"/>
                  </a:cubicBezTo>
                  <a:lnTo>
                    <a:pt x="298609" y="162306"/>
                  </a:lnTo>
                  <a:lnTo>
                    <a:pt x="298609" y="195072"/>
                  </a:lnTo>
                  <a:lnTo>
                    <a:pt x="279559" y="195072"/>
                  </a:lnTo>
                  <a:cubicBezTo>
                    <a:pt x="271558" y="195072"/>
                    <a:pt x="264509" y="200596"/>
                    <a:pt x="262509" y="208502"/>
                  </a:cubicBezTo>
                  <a:cubicBezTo>
                    <a:pt x="259747" y="219456"/>
                    <a:pt x="255365" y="230029"/>
                    <a:pt x="249460" y="239839"/>
                  </a:cubicBezTo>
                  <a:cubicBezTo>
                    <a:pt x="245269" y="246888"/>
                    <a:pt x="246317" y="255651"/>
                    <a:pt x="252032" y="261366"/>
                  </a:cubicBezTo>
                  <a:lnTo>
                    <a:pt x="265176" y="274511"/>
                  </a:lnTo>
                  <a:cubicBezTo>
                    <a:pt x="265176" y="274511"/>
                    <a:pt x="265462" y="274796"/>
                    <a:pt x="265557" y="274987"/>
                  </a:cubicBezTo>
                  <a:lnTo>
                    <a:pt x="242411" y="298133"/>
                  </a:lnTo>
                  <a:lnTo>
                    <a:pt x="228886" y="284607"/>
                  </a:lnTo>
                  <a:cubicBezTo>
                    <a:pt x="223171" y="278892"/>
                    <a:pt x="214312" y="277844"/>
                    <a:pt x="207264" y="282130"/>
                  </a:cubicBezTo>
                  <a:cubicBezTo>
                    <a:pt x="207074" y="282130"/>
                    <a:pt x="206407" y="282607"/>
                    <a:pt x="206311" y="282702"/>
                  </a:cubicBezTo>
                  <a:cubicBezTo>
                    <a:pt x="201835" y="285369"/>
                    <a:pt x="200596" y="290893"/>
                    <a:pt x="203168" y="295370"/>
                  </a:cubicBezTo>
                  <a:cubicBezTo>
                    <a:pt x="205645" y="299847"/>
                    <a:pt x="211645" y="301371"/>
                    <a:pt x="216218" y="298990"/>
                  </a:cubicBezTo>
                  <a:lnTo>
                    <a:pt x="216313" y="298990"/>
                  </a:lnTo>
                  <a:lnTo>
                    <a:pt x="230124" y="312706"/>
                  </a:lnTo>
                  <a:cubicBezTo>
                    <a:pt x="233553" y="316135"/>
                    <a:pt x="238030" y="317849"/>
                    <a:pt x="242507" y="317849"/>
                  </a:cubicBezTo>
                  <a:cubicBezTo>
                    <a:pt x="246983" y="317849"/>
                    <a:pt x="251460" y="316135"/>
                    <a:pt x="254889" y="312706"/>
                  </a:cubicBezTo>
                  <a:lnTo>
                    <a:pt x="280130" y="287464"/>
                  </a:lnTo>
                  <a:cubicBezTo>
                    <a:pt x="286321" y="281273"/>
                    <a:pt x="287750" y="270224"/>
                    <a:pt x="278606" y="261175"/>
                  </a:cubicBezTo>
                  <a:lnTo>
                    <a:pt x="266319" y="248888"/>
                  </a:lnTo>
                  <a:cubicBezTo>
                    <a:pt x="272701" y="238030"/>
                    <a:pt x="277559" y="226409"/>
                    <a:pt x="280702" y="214313"/>
                  </a:cubicBezTo>
                  <a:lnTo>
                    <a:pt x="300133" y="214313"/>
                  </a:lnTo>
                  <a:cubicBezTo>
                    <a:pt x="309848" y="214313"/>
                    <a:pt x="317659" y="206407"/>
                    <a:pt x="317659" y="196787"/>
                  </a:cubicBezTo>
                  <a:lnTo>
                    <a:pt x="317659" y="161068"/>
                  </a:lnTo>
                  <a:cubicBezTo>
                    <a:pt x="317659" y="151352"/>
                    <a:pt x="309753" y="143542"/>
                    <a:pt x="300133" y="143542"/>
                  </a:cubicBezTo>
                  <a:close/>
                  <a:moveTo>
                    <a:pt x="222123" y="178594"/>
                  </a:moveTo>
                  <a:cubicBezTo>
                    <a:pt x="222123" y="136588"/>
                    <a:pt x="187928" y="102394"/>
                    <a:pt x="145923" y="102394"/>
                  </a:cubicBezTo>
                  <a:cubicBezTo>
                    <a:pt x="116395" y="102394"/>
                    <a:pt x="89249" y="119729"/>
                    <a:pt x="76771" y="146590"/>
                  </a:cubicBezTo>
                  <a:cubicBezTo>
                    <a:pt x="74581" y="151352"/>
                    <a:pt x="76676" y="157067"/>
                    <a:pt x="81439" y="159258"/>
                  </a:cubicBezTo>
                  <a:cubicBezTo>
                    <a:pt x="86201" y="161449"/>
                    <a:pt x="91916" y="159353"/>
                    <a:pt x="94107" y="154591"/>
                  </a:cubicBezTo>
                  <a:cubicBezTo>
                    <a:pt x="103442" y="134398"/>
                    <a:pt x="123825" y="121349"/>
                    <a:pt x="145923" y="121349"/>
                  </a:cubicBezTo>
                  <a:cubicBezTo>
                    <a:pt x="177451" y="121349"/>
                    <a:pt x="203073" y="146971"/>
                    <a:pt x="203073" y="178499"/>
                  </a:cubicBezTo>
                  <a:cubicBezTo>
                    <a:pt x="203073" y="200882"/>
                    <a:pt x="189833" y="221361"/>
                    <a:pt x="169354" y="230600"/>
                  </a:cubicBezTo>
                  <a:cubicBezTo>
                    <a:pt x="164592" y="232791"/>
                    <a:pt x="162401" y="238411"/>
                    <a:pt x="164592" y="243173"/>
                  </a:cubicBezTo>
                  <a:cubicBezTo>
                    <a:pt x="166211" y="246697"/>
                    <a:pt x="169640" y="248793"/>
                    <a:pt x="173260" y="248793"/>
                  </a:cubicBezTo>
                  <a:cubicBezTo>
                    <a:pt x="174593" y="248793"/>
                    <a:pt x="175927" y="248507"/>
                    <a:pt x="177165" y="247936"/>
                  </a:cubicBezTo>
                  <a:cubicBezTo>
                    <a:pt x="204502" y="235649"/>
                    <a:pt x="222123" y="208312"/>
                    <a:pt x="222123" y="1784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C990732-C0D4-4712-B974-FB0F81F6FF5D}"/>
              </a:ext>
            </a:extLst>
          </p:cNvPr>
          <p:cNvCxnSpPr>
            <a:cxnSpLocks/>
          </p:cNvCxnSpPr>
          <p:nvPr/>
        </p:nvCxnSpPr>
        <p:spPr>
          <a:xfrm>
            <a:off x="441325" y="1747838"/>
            <a:ext cx="7097713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59" name="Rectangle 2">
            <a:extLst>
              <a:ext uri="{FF2B5EF4-FFF2-40B4-BE49-F238E27FC236}">
                <a16:creationId xmlns:a16="http://schemas.microsoft.com/office/drawing/2014/main" id="{3F51B557-561C-4A0E-90BE-61D52A4BE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088" y="1493838"/>
            <a:ext cx="4035425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Слайдда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талабалар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муҳокама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учун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чта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вазиятлар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кўрсатилган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ҳар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вазиятни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таҳлил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қилишда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изматчиларига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совға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риш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қабул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жоиз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ёки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z-Cyrl-UZ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жоиз эмаслиги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тасвирланган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вазият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коррупцияга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мисол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бўлиши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ёки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z-Cyrl-UZ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бўлмаслигини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аниқлаш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шунингдек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изматчиларига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совғаларни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қабул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риш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нуқтаи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назаридан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қонун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ҳужжатлари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қоидаларига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зид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бўлиши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мумкин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бўлган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анъана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урф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одатларга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эътибор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бериш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лозим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b="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Кичик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гуруҳларда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талабалардан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совға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риш</a:t>
            </a:r>
            <a:r>
              <a:rPr lang="en-US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масаласида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турли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ил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муносабатда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бўлган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маданиятлар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муаммосини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ҳал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учун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қисқа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таклифлар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тайёрлашни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сўраб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муҳокамани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якунланг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b="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760" name="Rectangle 3">
            <a:extLst>
              <a:ext uri="{FF2B5EF4-FFF2-40B4-BE49-F238E27FC236}">
                <a16:creationId xmlns:a16="http://schemas.microsoft.com/office/drawing/2014/main" id="{0B181EB6-DC0A-4147-A198-C84F780C1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" y="1939925"/>
            <a:ext cx="60960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tr-TR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1-</a:t>
            </a:r>
            <a:r>
              <a:rPr lang="ru-RU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ҳолат</a:t>
            </a:r>
            <a:r>
              <a:rPr lang="tr-TR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20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Сиз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мурожаат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қилган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органи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одими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сизни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диққат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тинглади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вазиятни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чуқур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ўрганди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уни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тушуниш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тўғри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қарор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қабул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қилишга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ёрдам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рди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ишни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ортиқча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бюрократиясиз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қисқа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вақт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ичида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амалга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оширди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Сиз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унга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жуда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миннатдорчилик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билдиришни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оҳлайсиз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унга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ширинликлар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қуритилган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валар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тўплами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гулдастани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ришга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қарор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қилдингиз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200" b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A0915E-2D9A-4751-A241-7887D2246602}"/>
              </a:ext>
            </a:extLst>
          </p:cNvPr>
          <p:cNvCxnSpPr>
            <a:cxnSpLocks/>
          </p:cNvCxnSpPr>
          <p:nvPr/>
        </p:nvCxnSpPr>
        <p:spPr>
          <a:xfrm>
            <a:off x="511175" y="3660775"/>
            <a:ext cx="7097713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62" name="TextBox 4">
            <a:extLst>
              <a:ext uri="{FF2B5EF4-FFF2-40B4-BE49-F238E27FC236}">
                <a16:creationId xmlns:a16="http://schemas.microsoft.com/office/drawing/2014/main" id="{7DD903C0-3B3E-4098-9116-2F5D10C6A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3776663"/>
            <a:ext cx="6096000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tr-TR" altLang="en-US" sz="12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2-</a:t>
            </a:r>
            <a:r>
              <a:rPr lang="ru-RU" altLang="en-US" sz="120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ҳолат</a:t>
            </a:r>
            <a:r>
              <a:rPr lang="en-US" altLang="en-US" sz="12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Аброр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уршиднинг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ски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дўсти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ҳозир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идорасида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ишлайди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изматчиси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X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уршиднинг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туғилган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кунида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Аброр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унга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совға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қилишга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қарор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қилди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Айни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пайтда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Аброр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уршид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ишлаётган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органи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томонидан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эълон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қилинган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нд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рда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иштирок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тмоқчи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бўлган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компания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дир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ктори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ҳисобланади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en-US" sz="1200" b="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>
            <a:extLst>
              <a:ext uri="{FF2B5EF4-FFF2-40B4-BE49-F238E27FC236}">
                <a16:creationId xmlns:a16="http://schemas.microsoft.com/office/drawing/2014/main" id="{608097C3-477E-4D07-9D2C-7023C4276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en-US" altLang="en-US"/>
              <a:t>3 – </a:t>
            </a:r>
            <a:r>
              <a:rPr lang="ru-RU" altLang="en-US"/>
              <a:t>Вазифа</a:t>
            </a:r>
            <a:r>
              <a:rPr lang="en-US" altLang="en-US"/>
              <a:t>.</a:t>
            </a:r>
          </a:p>
        </p:txBody>
      </p:sp>
      <p:sp>
        <p:nvSpPr>
          <p:cNvPr id="76803" name="object 12">
            <a:extLst>
              <a:ext uri="{FF2B5EF4-FFF2-40B4-BE49-F238E27FC236}">
                <a16:creationId xmlns:a16="http://schemas.microsoft.com/office/drawing/2014/main" id="{11F122C4-8C7C-465B-A0C4-5CCA2C404CEB}"/>
              </a:ext>
            </a:extLst>
          </p:cNvPr>
          <p:cNvSpPr>
            <a:spLocks/>
          </p:cNvSpPr>
          <p:nvPr/>
        </p:nvSpPr>
        <p:spPr bwMode="auto">
          <a:xfrm>
            <a:off x="438150" y="92075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6804" name="Rectangle 34">
            <a:extLst>
              <a:ext uri="{FF2B5EF4-FFF2-40B4-BE49-F238E27FC236}">
                <a16:creationId xmlns:a16="http://schemas.microsoft.com/office/drawing/2014/main" id="{998DD476-C198-4290-922C-510E3FD02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025" y="1063625"/>
            <a:ext cx="10279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000">
                <a:solidFill>
                  <a:srgbClr val="49A9F6"/>
                </a:solidFill>
              </a:rPr>
              <a:t>Жавоблар</a:t>
            </a:r>
            <a:r>
              <a:rPr lang="en-US" altLang="en-US" sz="2000">
                <a:solidFill>
                  <a:srgbClr val="49A9F6"/>
                </a:solidFill>
              </a:rPr>
              <a:t>.</a:t>
            </a:r>
            <a:endParaRPr lang="ru-RU" altLang="en-US" sz="2000">
              <a:solidFill>
                <a:srgbClr val="49A9F6"/>
              </a:solidFill>
            </a:endParaRPr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id="{B6FB2851-281F-4CA2-86C1-6C1AC5C28B08}"/>
              </a:ext>
            </a:extLst>
          </p:cNvPr>
          <p:cNvGrpSpPr/>
          <p:nvPr/>
        </p:nvGrpSpPr>
        <p:grpSpPr>
          <a:xfrm>
            <a:off x="768696" y="971075"/>
            <a:ext cx="590812" cy="586056"/>
            <a:chOff x="2906014" y="2035969"/>
            <a:chExt cx="508826" cy="504730"/>
          </a:xfrm>
          <a:solidFill>
            <a:schemeClr val="accent1">
              <a:lumMod val="25000"/>
            </a:schemeClr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FE62622-FE86-437A-ACBA-06EBED749BC9}"/>
                </a:ext>
              </a:extLst>
            </p:cNvPr>
            <p:cNvSpPr/>
            <p:nvPr/>
          </p:nvSpPr>
          <p:spPr>
            <a:xfrm>
              <a:off x="2906014" y="2169224"/>
              <a:ext cx="371475" cy="371475"/>
            </a:xfrm>
            <a:custGeom>
              <a:avLst/>
              <a:gdLst>
                <a:gd name="connsiteX0" fmla="*/ 188024 w 371475"/>
                <a:gd name="connsiteY0" fmla="*/ 121539 h 371475"/>
                <a:gd name="connsiteX1" fmla="*/ 121349 w 371475"/>
                <a:gd name="connsiteY1" fmla="*/ 188214 h 371475"/>
                <a:gd name="connsiteX2" fmla="*/ 188024 w 371475"/>
                <a:gd name="connsiteY2" fmla="*/ 254889 h 371475"/>
                <a:gd name="connsiteX3" fmla="*/ 254699 w 371475"/>
                <a:gd name="connsiteY3" fmla="*/ 188214 h 371475"/>
                <a:gd name="connsiteX4" fmla="*/ 188024 w 371475"/>
                <a:gd name="connsiteY4" fmla="*/ 121539 h 371475"/>
                <a:gd name="connsiteX5" fmla="*/ 188024 w 371475"/>
                <a:gd name="connsiteY5" fmla="*/ 235839 h 371475"/>
                <a:gd name="connsiteX6" fmla="*/ 140399 w 371475"/>
                <a:gd name="connsiteY6" fmla="*/ 188214 h 371475"/>
                <a:gd name="connsiteX7" fmla="*/ 188024 w 371475"/>
                <a:gd name="connsiteY7" fmla="*/ 140589 h 371475"/>
                <a:gd name="connsiteX8" fmla="*/ 235649 w 371475"/>
                <a:gd name="connsiteY8" fmla="*/ 188214 h 371475"/>
                <a:gd name="connsiteX9" fmla="*/ 188024 w 371475"/>
                <a:gd name="connsiteY9" fmla="*/ 235839 h 371475"/>
                <a:gd name="connsiteX10" fmla="*/ 350996 w 371475"/>
                <a:gd name="connsiteY10" fmla="*/ 151257 h 371475"/>
                <a:gd name="connsiteX11" fmla="*/ 330041 w 371475"/>
                <a:gd name="connsiteY11" fmla="*/ 151257 h 371475"/>
                <a:gd name="connsiteX12" fmla="*/ 314516 w 371475"/>
                <a:gd name="connsiteY12" fmla="*/ 114014 h 371475"/>
                <a:gd name="connsiteX13" fmla="*/ 327755 w 371475"/>
                <a:gd name="connsiteY13" fmla="*/ 100679 h 371475"/>
                <a:gd name="connsiteX14" fmla="*/ 334423 w 371475"/>
                <a:gd name="connsiteY14" fmla="*/ 87344 h 371475"/>
                <a:gd name="connsiteX15" fmla="*/ 329375 w 371475"/>
                <a:gd name="connsiteY15" fmla="*/ 73628 h 371475"/>
                <a:gd name="connsiteX16" fmla="*/ 302609 w 371475"/>
                <a:gd name="connsiteY16" fmla="*/ 46863 h 371475"/>
                <a:gd name="connsiteX17" fmla="*/ 277082 w 371475"/>
                <a:gd name="connsiteY17" fmla="*/ 46863 h 371475"/>
                <a:gd name="connsiteX18" fmla="*/ 262223 w 371475"/>
                <a:gd name="connsiteY18" fmla="*/ 61722 h 371475"/>
                <a:gd name="connsiteX19" fmla="*/ 224981 w 371475"/>
                <a:gd name="connsiteY19" fmla="*/ 46196 h 371475"/>
                <a:gd name="connsiteX20" fmla="*/ 224981 w 371475"/>
                <a:gd name="connsiteY20" fmla="*/ 27432 h 371475"/>
                <a:gd name="connsiteX21" fmla="*/ 206978 w 371475"/>
                <a:gd name="connsiteY21" fmla="*/ 7144 h 371475"/>
                <a:gd name="connsiteX22" fmla="*/ 169164 w 371475"/>
                <a:gd name="connsiteY22" fmla="*/ 7144 h 371475"/>
                <a:gd name="connsiteX23" fmla="*/ 151162 w 371475"/>
                <a:gd name="connsiteY23" fmla="*/ 25146 h 371475"/>
                <a:gd name="connsiteX24" fmla="*/ 151162 w 371475"/>
                <a:gd name="connsiteY24" fmla="*/ 46101 h 371475"/>
                <a:gd name="connsiteX25" fmla="*/ 113919 w 371475"/>
                <a:gd name="connsiteY25" fmla="*/ 61531 h 371475"/>
                <a:gd name="connsiteX26" fmla="*/ 100679 w 371475"/>
                <a:gd name="connsiteY26" fmla="*/ 48292 h 371475"/>
                <a:gd name="connsiteX27" fmla="*/ 87344 w 371475"/>
                <a:gd name="connsiteY27" fmla="*/ 41624 h 371475"/>
                <a:gd name="connsiteX28" fmla="*/ 73628 w 371475"/>
                <a:gd name="connsiteY28" fmla="*/ 46672 h 371475"/>
                <a:gd name="connsiteX29" fmla="*/ 46863 w 371475"/>
                <a:gd name="connsiteY29" fmla="*/ 73438 h 371475"/>
                <a:gd name="connsiteX30" fmla="*/ 41624 w 371475"/>
                <a:gd name="connsiteY30" fmla="*/ 86201 h 371475"/>
                <a:gd name="connsiteX31" fmla="*/ 46863 w 371475"/>
                <a:gd name="connsiteY31" fmla="*/ 98965 h 371475"/>
                <a:gd name="connsiteX32" fmla="*/ 61722 w 371475"/>
                <a:gd name="connsiteY32" fmla="*/ 113824 h 371475"/>
                <a:gd name="connsiteX33" fmla="*/ 46196 w 371475"/>
                <a:gd name="connsiteY33" fmla="*/ 151067 h 371475"/>
                <a:gd name="connsiteX34" fmla="*/ 27432 w 371475"/>
                <a:gd name="connsiteY34" fmla="*/ 151067 h 371475"/>
                <a:gd name="connsiteX35" fmla="*/ 7144 w 371475"/>
                <a:gd name="connsiteY35" fmla="*/ 169069 h 371475"/>
                <a:gd name="connsiteX36" fmla="*/ 7144 w 371475"/>
                <a:gd name="connsiteY36" fmla="*/ 206883 h 371475"/>
                <a:gd name="connsiteX37" fmla="*/ 27432 w 371475"/>
                <a:gd name="connsiteY37" fmla="*/ 224885 h 371475"/>
                <a:gd name="connsiteX38" fmla="*/ 46196 w 371475"/>
                <a:gd name="connsiteY38" fmla="*/ 224885 h 371475"/>
                <a:gd name="connsiteX39" fmla="*/ 61722 w 371475"/>
                <a:gd name="connsiteY39" fmla="*/ 262128 h 371475"/>
                <a:gd name="connsiteX40" fmla="*/ 46863 w 371475"/>
                <a:gd name="connsiteY40" fmla="*/ 276987 h 371475"/>
                <a:gd name="connsiteX41" fmla="*/ 41624 w 371475"/>
                <a:gd name="connsiteY41" fmla="*/ 289750 h 371475"/>
                <a:gd name="connsiteX42" fmla="*/ 46863 w 371475"/>
                <a:gd name="connsiteY42" fmla="*/ 302514 h 371475"/>
                <a:gd name="connsiteX43" fmla="*/ 73628 w 371475"/>
                <a:gd name="connsiteY43" fmla="*/ 329279 h 371475"/>
                <a:gd name="connsiteX44" fmla="*/ 87344 w 371475"/>
                <a:gd name="connsiteY44" fmla="*/ 334327 h 371475"/>
                <a:gd name="connsiteX45" fmla="*/ 100679 w 371475"/>
                <a:gd name="connsiteY45" fmla="*/ 327660 h 371475"/>
                <a:gd name="connsiteX46" fmla="*/ 114014 w 371475"/>
                <a:gd name="connsiteY46" fmla="*/ 314420 h 371475"/>
                <a:gd name="connsiteX47" fmla="*/ 151257 w 371475"/>
                <a:gd name="connsiteY47" fmla="*/ 329851 h 371475"/>
                <a:gd name="connsiteX48" fmla="*/ 151257 w 371475"/>
                <a:gd name="connsiteY48" fmla="*/ 350806 h 371475"/>
                <a:gd name="connsiteX49" fmla="*/ 169259 w 371475"/>
                <a:gd name="connsiteY49" fmla="*/ 368808 h 371475"/>
                <a:gd name="connsiteX50" fmla="*/ 207074 w 371475"/>
                <a:gd name="connsiteY50" fmla="*/ 368808 h 371475"/>
                <a:gd name="connsiteX51" fmla="*/ 225076 w 371475"/>
                <a:gd name="connsiteY51" fmla="*/ 348520 h 371475"/>
                <a:gd name="connsiteX52" fmla="*/ 225076 w 371475"/>
                <a:gd name="connsiteY52" fmla="*/ 329755 h 371475"/>
                <a:gd name="connsiteX53" fmla="*/ 262318 w 371475"/>
                <a:gd name="connsiteY53" fmla="*/ 314230 h 371475"/>
                <a:gd name="connsiteX54" fmla="*/ 277177 w 371475"/>
                <a:gd name="connsiteY54" fmla="*/ 329089 h 371475"/>
                <a:gd name="connsiteX55" fmla="*/ 302705 w 371475"/>
                <a:gd name="connsiteY55" fmla="*/ 329089 h 371475"/>
                <a:gd name="connsiteX56" fmla="*/ 329470 w 371475"/>
                <a:gd name="connsiteY56" fmla="*/ 302323 h 371475"/>
                <a:gd name="connsiteX57" fmla="*/ 334518 w 371475"/>
                <a:gd name="connsiteY57" fmla="*/ 288607 h 371475"/>
                <a:gd name="connsiteX58" fmla="*/ 327850 w 371475"/>
                <a:gd name="connsiteY58" fmla="*/ 275272 h 371475"/>
                <a:gd name="connsiteX59" fmla="*/ 314516 w 371475"/>
                <a:gd name="connsiteY59" fmla="*/ 261938 h 371475"/>
                <a:gd name="connsiteX60" fmla="*/ 330041 w 371475"/>
                <a:gd name="connsiteY60" fmla="*/ 224695 h 371475"/>
                <a:gd name="connsiteX61" fmla="*/ 350996 w 371475"/>
                <a:gd name="connsiteY61" fmla="*/ 224695 h 371475"/>
                <a:gd name="connsiteX62" fmla="*/ 368999 w 371475"/>
                <a:gd name="connsiteY62" fmla="*/ 206692 h 371475"/>
                <a:gd name="connsiteX63" fmla="*/ 368999 w 371475"/>
                <a:gd name="connsiteY63" fmla="*/ 168878 h 371475"/>
                <a:gd name="connsiteX64" fmla="*/ 350996 w 371475"/>
                <a:gd name="connsiteY64" fmla="*/ 150876 h 371475"/>
                <a:gd name="connsiteX65" fmla="*/ 349949 w 371475"/>
                <a:gd name="connsiteY65" fmla="*/ 206121 h 371475"/>
                <a:gd name="connsiteX66" fmla="*/ 329184 w 371475"/>
                <a:gd name="connsiteY66" fmla="*/ 206121 h 371475"/>
                <a:gd name="connsiteX67" fmla="*/ 311658 w 371475"/>
                <a:gd name="connsiteY67" fmla="*/ 219837 h 371475"/>
                <a:gd name="connsiteX68" fmla="*/ 297751 w 371475"/>
                <a:gd name="connsiteY68" fmla="*/ 253175 h 371475"/>
                <a:gd name="connsiteX69" fmla="*/ 300418 w 371475"/>
                <a:gd name="connsiteY69" fmla="*/ 275272 h 371475"/>
                <a:gd name="connsiteX70" fmla="*/ 314325 w 371475"/>
                <a:gd name="connsiteY70" fmla="*/ 289179 h 371475"/>
                <a:gd name="connsiteX71" fmla="*/ 315087 w 371475"/>
                <a:gd name="connsiteY71" fmla="*/ 290131 h 371475"/>
                <a:gd name="connsiteX72" fmla="*/ 289846 w 371475"/>
                <a:gd name="connsiteY72" fmla="*/ 315373 h 371475"/>
                <a:gd name="connsiteX73" fmla="*/ 275177 w 371475"/>
                <a:gd name="connsiteY73" fmla="*/ 300704 h 371475"/>
                <a:gd name="connsiteX74" fmla="*/ 253079 w 371475"/>
                <a:gd name="connsiteY74" fmla="*/ 298037 h 371475"/>
                <a:gd name="connsiteX75" fmla="*/ 219742 w 371475"/>
                <a:gd name="connsiteY75" fmla="*/ 311944 h 371475"/>
                <a:gd name="connsiteX76" fmla="*/ 206026 w 371475"/>
                <a:gd name="connsiteY76" fmla="*/ 329375 h 371475"/>
                <a:gd name="connsiteX77" fmla="*/ 206026 w 371475"/>
                <a:gd name="connsiteY77" fmla="*/ 348996 h 371475"/>
                <a:gd name="connsiteX78" fmla="*/ 206026 w 371475"/>
                <a:gd name="connsiteY78" fmla="*/ 350234 h 371475"/>
                <a:gd name="connsiteX79" fmla="*/ 170307 w 371475"/>
                <a:gd name="connsiteY79" fmla="*/ 350234 h 371475"/>
                <a:gd name="connsiteX80" fmla="*/ 170307 w 371475"/>
                <a:gd name="connsiteY80" fmla="*/ 329470 h 371475"/>
                <a:gd name="connsiteX81" fmla="*/ 156591 w 371475"/>
                <a:gd name="connsiteY81" fmla="*/ 311944 h 371475"/>
                <a:gd name="connsiteX82" fmla="*/ 123254 w 371475"/>
                <a:gd name="connsiteY82" fmla="*/ 298132 h 371475"/>
                <a:gd name="connsiteX83" fmla="*/ 101156 w 371475"/>
                <a:gd name="connsiteY83" fmla="*/ 300704 h 371475"/>
                <a:gd name="connsiteX84" fmla="*/ 87249 w 371475"/>
                <a:gd name="connsiteY84" fmla="*/ 314611 h 371475"/>
                <a:gd name="connsiteX85" fmla="*/ 86297 w 371475"/>
                <a:gd name="connsiteY85" fmla="*/ 315373 h 371475"/>
                <a:gd name="connsiteX86" fmla="*/ 61055 w 371475"/>
                <a:gd name="connsiteY86" fmla="*/ 290131 h 371475"/>
                <a:gd name="connsiteX87" fmla="*/ 75819 w 371475"/>
                <a:gd name="connsiteY87" fmla="*/ 275463 h 371475"/>
                <a:gd name="connsiteX88" fmla="*/ 78486 w 371475"/>
                <a:gd name="connsiteY88" fmla="*/ 253365 h 371475"/>
                <a:gd name="connsiteX89" fmla="*/ 64580 w 371475"/>
                <a:gd name="connsiteY89" fmla="*/ 220027 h 371475"/>
                <a:gd name="connsiteX90" fmla="*/ 47149 w 371475"/>
                <a:gd name="connsiteY90" fmla="*/ 206311 h 371475"/>
                <a:gd name="connsiteX91" fmla="*/ 27527 w 371475"/>
                <a:gd name="connsiteY91" fmla="*/ 206311 h 371475"/>
                <a:gd name="connsiteX92" fmla="*/ 26289 w 371475"/>
                <a:gd name="connsiteY92" fmla="*/ 206311 h 371475"/>
                <a:gd name="connsiteX93" fmla="*/ 26289 w 371475"/>
                <a:gd name="connsiteY93" fmla="*/ 170688 h 371475"/>
                <a:gd name="connsiteX94" fmla="*/ 27527 w 371475"/>
                <a:gd name="connsiteY94" fmla="*/ 170688 h 371475"/>
                <a:gd name="connsiteX95" fmla="*/ 47149 w 371475"/>
                <a:gd name="connsiteY95" fmla="*/ 170688 h 371475"/>
                <a:gd name="connsiteX96" fmla="*/ 64580 w 371475"/>
                <a:gd name="connsiteY96" fmla="*/ 156972 h 371475"/>
                <a:gd name="connsiteX97" fmla="*/ 78486 w 371475"/>
                <a:gd name="connsiteY97" fmla="*/ 123634 h 371475"/>
                <a:gd name="connsiteX98" fmla="*/ 75819 w 371475"/>
                <a:gd name="connsiteY98" fmla="*/ 101536 h 371475"/>
                <a:gd name="connsiteX99" fmla="*/ 61150 w 371475"/>
                <a:gd name="connsiteY99" fmla="*/ 86868 h 371475"/>
                <a:gd name="connsiteX100" fmla="*/ 86392 w 371475"/>
                <a:gd name="connsiteY100" fmla="*/ 61627 h 371475"/>
                <a:gd name="connsiteX101" fmla="*/ 87344 w 371475"/>
                <a:gd name="connsiteY101" fmla="*/ 62389 h 371475"/>
                <a:gd name="connsiteX102" fmla="*/ 101251 w 371475"/>
                <a:gd name="connsiteY102" fmla="*/ 76295 h 371475"/>
                <a:gd name="connsiteX103" fmla="*/ 123349 w 371475"/>
                <a:gd name="connsiteY103" fmla="*/ 78867 h 371475"/>
                <a:gd name="connsiteX104" fmla="*/ 156686 w 371475"/>
                <a:gd name="connsiteY104" fmla="*/ 64960 h 371475"/>
                <a:gd name="connsiteX105" fmla="*/ 170402 w 371475"/>
                <a:gd name="connsiteY105" fmla="*/ 47434 h 371475"/>
                <a:gd name="connsiteX106" fmla="*/ 170402 w 371475"/>
                <a:gd name="connsiteY106" fmla="*/ 26670 h 371475"/>
                <a:gd name="connsiteX107" fmla="*/ 206121 w 371475"/>
                <a:gd name="connsiteY107" fmla="*/ 26670 h 371475"/>
                <a:gd name="connsiteX108" fmla="*/ 206121 w 371475"/>
                <a:gd name="connsiteY108" fmla="*/ 27908 h 371475"/>
                <a:gd name="connsiteX109" fmla="*/ 206121 w 371475"/>
                <a:gd name="connsiteY109" fmla="*/ 47530 h 371475"/>
                <a:gd name="connsiteX110" fmla="*/ 219837 w 371475"/>
                <a:gd name="connsiteY110" fmla="*/ 64960 h 371475"/>
                <a:gd name="connsiteX111" fmla="*/ 253175 w 371475"/>
                <a:gd name="connsiteY111" fmla="*/ 78867 h 371475"/>
                <a:gd name="connsiteX112" fmla="*/ 275273 w 371475"/>
                <a:gd name="connsiteY112" fmla="*/ 76200 h 371475"/>
                <a:gd name="connsiteX113" fmla="*/ 289941 w 371475"/>
                <a:gd name="connsiteY113" fmla="*/ 61531 h 371475"/>
                <a:gd name="connsiteX114" fmla="*/ 315182 w 371475"/>
                <a:gd name="connsiteY114" fmla="*/ 86773 h 371475"/>
                <a:gd name="connsiteX115" fmla="*/ 314420 w 371475"/>
                <a:gd name="connsiteY115" fmla="*/ 87725 h 371475"/>
                <a:gd name="connsiteX116" fmla="*/ 300514 w 371475"/>
                <a:gd name="connsiteY116" fmla="*/ 101632 h 371475"/>
                <a:gd name="connsiteX117" fmla="*/ 297847 w 371475"/>
                <a:gd name="connsiteY117" fmla="*/ 123730 h 371475"/>
                <a:gd name="connsiteX118" fmla="*/ 311753 w 371475"/>
                <a:gd name="connsiteY118" fmla="*/ 157067 h 371475"/>
                <a:gd name="connsiteX119" fmla="*/ 329279 w 371475"/>
                <a:gd name="connsiteY119" fmla="*/ 170783 h 371475"/>
                <a:gd name="connsiteX120" fmla="*/ 350044 w 371475"/>
                <a:gd name="connsiteY120" fmla="*/ 170783 h 371475"/>
                <a:gd name="connsiteX121" fmla="*/ 350044 w 371475"/>
                <a:gd name="connsiteY121" fmla="*/ 206597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371475" h="371475">
                  <a:moveTo>
                    <a:pt x="188024" y="121539"/>
                  </a:moveTo>
                  <a:cubicBezTo>
                    <a:pt x="151257" y="121539"/>
                    <a:pt x="121349" y="151447"/>
                    <a:pt x="121349" y="188214"/>
                  </a:cubicBezTo>
                  <a:cubicBezTo>
                    <a:pt x="121349" y="224980"/>
                    <a:pt x="151257" y="254889"/>
                    <a:pt x="188024" y="254889"/>
                  </a:cubicBezTo>
                  <a:cubicBezTo>
                    <a:pt x="224790" y="254889"/>
                    <a:pt x="254699" y="224980"/>
                    <a:pt x="254699" y="188214"/>
                  </a:cubicBezTo>
                  <a:cubicBezTo>
                    <a:pt x="254699" y="151447"/>
                    <a:pt x="224790" y="121539"/>
                    <a:pt x="188024" y="121539"/>
                  </a:cubicBezTo>
                  <a:close/>
                  <a:moveTo>
                    <a:pt x="188024" y="235839"/>
                  </a:moveTo>
                  <a:cubicBezTo>
                    <a:pt x="161734" y="235839"/>
                    <a:pt x="140399" y="214503"/>
                    <a:pt x="140399" y="188214"/>
                  </a:cubicBezTo>
                  <a:cubicBezTo>
                    <a:pt x="140399" y="161925"/>
                    <a:pt x="161734" y="140589"/>
                    <a:pt x="188024" y="140589"/>
                  </a:cubicBezTo>
                  <a:cubicBezTo>
                    <a:pt x="214313" y="140589"/>
                    <a:pt x="235649" y="161925"/>
                    <a:pt x="235649" y="188214"/>
                  </a:cubicBezTo>
                  <a:cubicBezTo>
                    <a:pt x="235649" y="214503"/>
                    <a:pt x="214313" y="235839"/>
                    <a:pt x="188024" y="235839"/>
                  </a:cubicBezTo>
                  <a:close/>
                  <a:moveTo>
                    <a:pt x="350996" y="151257"/>
                  </a:moveTo>
                  <a:lnTo>
                    <a:pt x="330041" y="151257"/>
                  </a:lnTo>
                  <a:cubicBezTo>
                    <a:pt x="326612" y="138208"/>
                    <a:pt x="321469" y="125730"/>
                    <a:pt x="314516" y="114014"/>
                  </a:cubicBezTo>
                  <a:lnTo>
                    <a:pt x="327755" y="100679"/>
                  </a:lnTo>
                  <a:cubicBezTo>
                    <a:pt x="331756" y="96774"/>
                    <a:pt x="334042" y="92107"/>
                    <a:pt x="334423" y="87344"/>
                  </a:cubicBezTo>
                  <a:cubicBezTo>
                    <a:pt x="334804" y="82201"/>
                    <a:pt x="333089" y="77343"/>
                    <a:pt x="329375" y="73628"/>
                  </a:cubicBezTo>
                  <a:lnTo>
                    <a:pt x="302609" y="46863"/>
                  </a:lnTo>
                  <a:cubicBezTo>
                    <a:pt x="295847" y="40100"/>
                    <a:pt x="283940" y="40100"/>
                    <a:pt x="277082" y="46863"/>
                  </a:cubicBezTo>
                  <a:lnTo>
                    <a:pt x="262223" y="61722"/>
                  </a:lnTo>
                  <a:cubicBezTo>
                    <a:pt x="250508" y="54864"/>
                    <a:pt x="238030" y="49625"/>
                    <a:pt x="224981" y="46196"/>
                  </a:cubicBezTo>
                  <a:lnTo>
                    <a:pt x="224981" y="27432"/>
                  </a:lnTo>
                  <a:cubicBezTo>
                    <a:pt x="224981" y="14097"/>
                    <a:pt x="215932" y="7144"/>
                    <a:pt x="206978" y="7144"/>
                  </a:cubicBezTo>
                  <a:lnTo>
                    <a:pt x="169164" y="7144"/>
                  </a:lnTo>
                  <a:cubicBezTo>
                    <a:pt x="159258" y="7144"/>
                    <a:pt x="151162" y="15240"/>
                    <a:pt x="151162" y="25146"/>
                  </a:cubicBezTo>
                  <a:lnTo>
                    <a:pt x="151162" y="46101"/>
                  </a:lnTo>
                  <a:cubicBezTo>
                    <a:pt x="138113" y="49530"/>
                    <a:pt x="125635" y="54673"/>
                    <a:pt x="113919" y="61531"/>
                  </a:cubicBezTo>
                  <a:lnTo>
                    <a:pt x="100679" y="48292"/>
                  </a:lnTo>
                  <a:cubicBezTo>
                    <a:pt x="96774" y="44291"/>
                    <a:pt x="92107" y="42005"/>
                    <a:pt x="87344" y="41624"/>
                  </a:cubicBezTo>
                  <a:cubicBezTo>
                    <a:pt x="82106" y="41243"/>
                    <a:pt x="77343" y="42958"/>
                    <a:pt x="73628" y="46672"/>
                  </a:cubicBezTo>
                  <a:lnTo>
                    <a:pt x="46863" y="73438"/>
                  </a:lnTo>
                  <a:cubicBezTo>
                    <a:pt x="43434" y="76867"/>
                    <a:pt x="41624" y="81343"/>
                    <a:pt x="41624" y="86201"/>
                  </a:cubicBezTo>
                  <a:cubicBezTo>
                    <a:pt x="41624" y="91059"/>
                    <a:pt x="43529" y="95536"/>
                    <a:pt x="46863" y="98965"/>
                  </a:cubicBezTo>
                  <a:lnTo>
                    <a:pt x="61722" y="113824"/>
                  </a:lnTo>
                  <a:cubicBezTo>
                    <a:pt x="54864" y="125539"/>
                    <a:pt x="49625" y="138113"/>
                    <a:pt x="46196" y="151067"/>
                  </a:cubicBezTo>
                  <a:lnTo>
                    <a:pt x="27432" y="151067"/>
                  </a:lnTo>
                  <a:cubicBezTo>
                    <a:pt x="14097" y="151067"/>
                    <a:pt x="7144" y="160115"/>
                    <a:pt x="7144" y="169069"/>
                  </a:cubicBezTo>
                  <a:lnTo>
                    <a:pt x="7144" y="206883"/>
                  </a:lnTo>
                  <a:cubicBezTo>
                    <a:pt x="7144" y="215836"/>
                    <a:pt x="14097" y="224885"/>
                    <a:pt x="27432" y="224885"/>
                  </a:cubicBezTo>
                  <a:lnTo>
                    <a:pt x="46196" y="224885"/>
                  </a:lnTo>
                  <a:cubicBezTo>
                    <a:pt x="49625" y="237934"/>
                    <a:pt x="54769" y="250507"/>
                    <a:pt x="61722" y="262128"/>
                  </a:cubicBezTo>
                  <a:lnTo>
                    <a:pt x="46863" y="276987"/>
                  </a:lnTo>
                  <a:cubicBezTo>
                    <a:pt x="43434" y="280416"/>
                    <a:pt x="41624" y="284893"/>
                    <a:pt x="41624" y="289750"/>
                  </a:cubicBezTo>
                  <a:cubicBezTo>
                    <a:pt x="41624" y="294608"/>
                    <a:pt x="43529" y="299085"/>
                    <a:pt x="46863" y="302514"/>
                  </a:cubicBezTo>
                  <a:lnTo>
                    <a:pt x="73628" y="329279"/>
                  </a:lnTo>
                  <a:cubicBezTo>
                    <a:pt x="77343" y="332994"/>
                    <a:pt x="82106" y="334709"/>
                    <a:pt x="87344" y="334327"/>
                  </a:cubicBezTo>
                  <a:cubicBezTo>
                    <a:pt x="92107" y="333946"/>
                    <a:pt x="96774" y="331660"/>
                    <a:pt x="100679" y="327660"/>
                  </a:cubicBezTo>
                  <a:lnTo>
                    <a:pt x="114014" y="314420"/>
                  </a:lnTo>
                  <a:cubicBezTo>
                    <a:pt x="125730" y="321278"/>
                    <a:pt x="138303" y="326517"/>
                    <a:pt x="151257" y="329851"/>
                  </a:cubicBezTo>
                  <a:lnTo>
                    <a:pt x="151257" y="350806"/>
                  </a:lnTo>
                  <a:cubicBezTo>
                    <a:pt x="151257" y="360712"/>
                    <a:pt x="159353" y="368808"/>
                    <a:pt x="169259" y="368808"/>
                  </a:cubicBezTo>
                  <a:lnTo>
                    <a:pt x="207074" y="368808"/>
                  </a:lnTo>
                  <a:cubicBezTo>
                    <a:pt x="216027" y="368808"/>
                    <a:pt x="225076" y="361855"/>
                    <a:pt x="225076" y="348520"/>
                  </a:cubicBezTo>
                  <a:lnTo>
                    <a:pt x="225076" y="329755"/>
                  </a:lnTo>
                  <a:cubicBezTo>
                    <a:pt x="238125" y="326326"/>
                    <a:pt x="250603" y="321183"/>
                    <a:pt x="262318" y="314230"/>
                  </a:cubicBezTo>
                  <a:lnTo>
                    <a:pt x="277177" y="329089"/>
                  </a:lnTo>
                  <a:cubicBezTo>
                    <a:pt x="283940" y="335851"/>
                    <a:pt x="295847" y="335851"/>
                    <a:pt x="302705" y="329089"/>
                  </a:cubicBezTo>
                  <a:lnTo>
                    <a:pt x="329470" y="302323"/>
                  </a:lnTo>
                  <a:cubicBezTo>
                    <a:pt x="333184" y="298609"/>
                    <a:pt x="334994" y="293751"/>
                    <a:pt x="334518" y="288607"/>
                  </a:cubicBezTo>
                  <a:cubicBezTo>
                    <a:pt x="334137" y="283845"/>
                    <a:pt x="331851" y="279178"/>
                    <a:pt x="327850" y="275272"/>
                  </a:cubicBezTo>
                  <a:lnTo>
                    <a:pt x="314516" y="261938"/>
                  </a:lnTo>
                  <a:cubicBezTo>
                    <a:pt x="321374" y="250222"/>
                    <a:pt x="326612" y="237744"/>
                    <a:pt x="330041" y="224695"/>
                  </a:cubicBezTo>
                  <a:lnTo>
                    <a:pt x="350996" y="224695"/>
                  </a:lnTo>
                  <a:cubicBezTo>
                    <a:pt x="360902" y="224695"/>
                    <a:pt x="368999" y="216598"/>
                    <a:pt x="368999" y="206692"/>
                  </a:cubicBezTo>
                  <a:lnTo>
                    <a:pt x="368999" y="168878"/>
                  </a:lnTo>
                  <a:cubicBezTo>
                    <a:pt x="368999" y="158972"/>
                    <a:pt x="360902" y="150876"/>
                    <a:pt x="350996" y="150876"/>
                  </a:cubicBezTo>
                  <a:close/>
                  <a:moveTo>
                    <a:pt x="349949" y="206121"/>
                  </a:moveTo>
                  <a:lnTo>
                    <a:pt x="329184" y="206121"/>
                  </a:lnTo>
                  <a:cubicBezTo>
                    <a:pt x="320992" y="206121"/>
                    <a:pt x="313754" y="211741"/>
                    <a:pt x="311658" y="219837"/>
                  </a:cubicBezTo>
                  <a:cubicBezTo>
                    <a:pt x="308705" y="231553"/>
                    <a:pt x="304038" y="242697"/>
                    <a:pt x="297751" y="253175"/>
                  </a:cubicBezTo>
                  <a:cubicBezTo>
                    <a:pt x="293465" y="260413"/>
                    <a:pt x="294608" y="269462"/>
                    <a:pt x="300418" y="275272"/>
                  </a:cubicBezTo>
                  <a:lnTo>
                    <a:pt x="314325" y="289179"/>
                  </a:lnTo>
                  <a:cubicBezTo>
                    <a:pt x="314325" y="289179"/>
                    <a:pt x="314897" y="289846"/>
                    <a:pt x="315087" y="290131"/>
                  </a:cubicBezTo>
                  <a:lnTo>
                    <a:pt x="289846" y="315373"/>
                  </a:lnTo>
                  <a:lnTo>
                    <a:pt x="275177" y="300704"/>
                  </a:lnTo>
                  <a:cubicBezTo>
                    <a:pt x="269367" y="294894"/>
                    <a:pt x="260318" y="293751"/>
                    <a:pt x="253079" y="298037"/>
                  </a:cubicBezTo>
                  <a:cubicBezTo>
                    <a:pt x="242602" y="304228"/>
                    <a:pt x="231362" y="308896"/>
                    <a:pt x="219742" y="311944"/>
                  </a:cubicBezTo>
                  <a:cubicBezTo>
                    <a:pt x="211646" y="314039"/>
                    <a:pt x="206026" y="321183"/>
                    <a:pt x="206026" y="329375"/>
                  </a:cubicBezTo>
                  <a:lnTo>
                    <a:pt x="206026" y="348996"/>
                  </a:lnTo>
                  <a:cubicBezTo>
                    <a:pt x="206026" y="349472"/>
                    <a:pt x="206026" y="349853"/>
                    <a:pt x="206026" y="350234"/>
                  </a:cubicBezTo>
                  <a:lnTo>
                    <a:pt x="170307" y="350234"/>
                  </a:lnTo>
                  <a:lnTo>
                    <a:pt x="170307" y="329470"/>
                  </a:lnTo>
                  <a:cubicBezTo>
                    <a:pt x="170307" y="321278"/>
                    <a:pt x="164687" y="314039"/>
                    <a:pt x="156591" y="311944"/>
                  </a:cubicBezTo>
                  <a:cubicBezTo>
                    <a:pt x="144971" y="308991"/>
                    <a:pt x="133731" y="304324"/>
                    <a:pt x="123254" y="298132"/>
                  </a:cubicBezTo>
                  <a:cubicBezTo>
                    <a:pt x="116015" y="293846"/>
                    <a:pt x="106966" y="294894"/>
                    <a:pt x="101156" y="300704"/>
                  </a:cubicBezTo>
                  <a:lnTo>
                    <a:pt x="87249" y="314611"/>
                  </a:lnTo>
                  <a:cubicBezTo>
                    <a:pt x="87249" y="314611"/>
                    <a:pt x="86582" y="315182"/>
                    <a:pt x="86297" y="315373"/>
                  </a:cubicBezTo>
                  <a:lnTo>
                    <a:pt x="61055" y="290131"/>
                  </a:lnTo>
                  <a:lnTo>
                    <a:pt x="75819" y="275463"/>
                  </a:lnTo>
                  <a:cubicBezTo>
                    <a:pt x="81629" y="269653"/>
                    <a:pt x="82677" y="260509"/>
                    <a:pt x="78486" y="253365"/>
                  </a:cubicBezTo>
                  <a:cubicBezTo>
                    <a:pt x="72295" y="242888"/>
                    <a:pt x="67627" y="231648"/>
                    <a:pt x="64580" y="220027"/>
                  </a:cubicBezTo>
                  <a:cubicBezTo>
                    <a:pt x="62484" y="211931"/>
                    <a:pt x="55340" y="206311"/>
                    <a:pt x="47149" y="206311"/>
                  </a:cubicBezTo>
                  <a:lnTo>
                    <a:pt x="27527" y="206311"/>
                  </a:lnTo>
                  <a:cubicBezTo>
                    <a:pt x="27051" y="206311"/>
                    <a:pt x="26670" y="206311"/>
                    <a:pt x="26289" y="206311"/>
                  </a:cubicBezTo>
                  <a:lnTo>
                    <a:pt x="26289" y="170688"/>
                  </a:lnTo>
                  <a:cubicBezTo>
                    <a:pt x="26289" y="170688"/>
                    <a:pt x="26956" y="170688"/>
                    <a:pt x="27527" y="170688"/>
                  </a:cubicBezTo>
                  <a:lnTo>
                    <a:pt x="47149" y="170688"/>
                  </a:lnTo>
                  <a:cubicBezTo>
                    <a:pt x="55340" y="170688"/>
                    <a:pt x="62484" y="165068"/>
                    <a:pt x="64580" y="156972"/>
                  </a:cubicBezTo>
                  <a:cubicBezTo>
                    <a:pt x="67532" y="145256"/>
                    <a:pt x="72200" y="134112"/>
                    <a:pt x="78486" y="123634"/>
                  </a:cubicBezTo>
                  <a:cubicBezTo>
                    <a:pt x="82772" y="116491"/>
                    <a:pt x="81629" y="107347"/>
                    <a:pt x="75819" y="101536"/>
                  </a:cubicBezTo>
                  <a:lnTo>
                    <a:pt x="61150" y="86868"/>
                  </a:lnTo>
                  <a:lnTo>
                    <a:pt x="86392" y="61627"/>
                  </a:lnTo>
                  <a:cubicBezTo>
                    <a:pt x="86392" y="61627"/>
                    <a:pt x="86963" y="62008"/>
                    <a:pt x="87344" y="62389"/>
                  </a:cubicBezTo>
                  <a:lnTo>
                    <a:pt x="101251" y="76295"/>
                  </a:lnTo>
                  <a:cubicBezTo>
                    <a:pt x="107061" y="82105"/>
                    <a:pt x="116110" y="83153"/>
                    <a:pt x="123349" y="78867"/>
                  </a:cubicBezTo>
                  <a:cubicBezTo>
                    <a:pt x="133826" y="72676"/>
                    <a:pt x="145066" y="68008"/>
                    <a:pt x="156686" y="64960"/>
                  </a:cubicBezTo>
                  <a:cubicBezTo>
                    <a:pt x="164783" y="62865"/>
                    <a:pt x="170402" y="55721"/>
                    <a:pt x="170402" y="47434"/>
                  </a:cubicBezTo>
                  <a:lnTo>
                    <a:pt x="170402" y="26670"/>
                  </a:lnTo>
                  <a:lnTo>
                    <a:pt x="206121" y="26670"/>
                  </a:lnTo>
                  <a:cubicBezTo>
                    <a:pt x="206121" y="26670"/>
                    <a:pt x="206121" y="27337"/>
                    <a:pt x="206121" y="27908"/>
                  </a:cubicBezTo>
                  <a:lnTo>
                    <a:pt x="206121" y="47530"/>
                  </a:lnTo>
                  <a:cubicBezTo>
                    <a:pt x="206121" y="55721"/>
                    <a:pt x="211741" y="62865"/>
                    <a:pt x="219837" y="64960"/>
                  </a:cubicBezTo>
                  <a:cubicBezTo>
                    <a:pt x="231553" y="67913"/>
                    <a:pt x="242697" y="72580"/>
                    <a:pt x="253175" y="78867"/>
                  </a:cubicBezTo>
                  <a:cubicBezTo>
                    <a:pt x="260318" y="83153"/>
                    <a:pt x="269462" y="82010"/>
                    <a:pt x="275273" y="76200"/>
                  </a:cubicBezTo>
                  <a:lnTo>
                    <a:pt x="289941" y="61531"/>
                  </a:lnTo>
                  <a:lnTo>
                    <a:pt x="315182" y="86773"/>
                  </a:lnTo>
                  <a:cubicBezTo>
                    <a:pt x="315182" y="86773"/>
                    <a:pt x="314801" y="87344"/>
                    <a:pt x="314420" y="87725"/>
                  </a:cubicBezTo>
                  <a:lnTo>
                    <a:pt x="300514" y="101632"/>
                  </a:lnTo>
                  <a:cubicBezTo>
                    <a:pt x="294704" y="107442"/>
                    <a:pt x="293656" y="116491"/>
                    <a:pt x="297847" y="123730"/>
                  </a:cubicBezTo>
                  <a:cubicBezTo>
                    <a:pt x="304038" y="134207"/>
                    <a:pt x="308705" y="145447"/>
                    <a:pt x="311753" y="157067"/>
                  </a:cubicBezTo>
                  <a:cubicBezTo>
                    <a:pt x="313849" y="165163"/>
                    <a:pt x="320992" y="170783"/>
                    <a:pt x="329279" y="170783"/>
                  </a:cubicBezTo>
                  <a:lnTo>
                    <a:pt x="350044" y="170783"/>
                  </a:lnTo>
                  <a:lnTo>
                    <a:pt x="350044" y="2065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C8D5157-6696-40EE-BE38-94A4711A54A8}"/>
                </a:ext>
              </a:extLst>
            </p:cNvPr>
            <p:cNvSpPr/>
            <p:nvPr/>
          </p:nvSpPr>
          <p:spPr>
            <a:xfrm>
              <a:off x="3090990" y="2035969"/>
              <a:ext cx="323850" cy="323850"/>
            </a:xfrm>
            <a:custGeom>
              <a:avLst/>
              <a:gdLst>
                <a:gd name="connsiteX0" fmla="*/ 299847 w 323850"/>
                <a:gd name="connsiteY0" fmla="*/ 143161 h 323850"/>
                <a:gd name="connsiteX1" fmla="*/ 280416 w 323850"/>
                <a:gd name="connsiteY1" fmla="*/ 143161 h 323850"/>
                <a:gd name="connsiteX2" fmla="*/ 266033 w 323850"/>
                <a:gd name="connsiteY2" fmla="*/ 108585 h 323850"/>
                <a:gd name="connsiteX3" fmla="*/ 278320 w 323850"/>
                <a:gd name="connsiteY3" fmla="*/ 96298 h 323850"/>
                <a:gd name="connsiteX4" fmla="*/ 279844 w 323850"/>
                <a:gd name="connsiteY4" fmla="*/ 70009 h 323850"/>
                <a:gd name="connsiteX5" fmla="*/ 254603 w 323850"/>
                <a:gd name="connsiteY5" fmla="*/ 44767 h 323850"/>
                <a:gd name="connsiteX6" fmla="*/ 229743 w 323850"/>
                <a:gd name="connsiteY6" fmla="*/ 44767 h 323850"/>
                <a:gd name="connsiteX7" fmla="*/ 216027 w 323850"/>
                <a:gd name="connsiteY7" fmla="*/ 58483 h 323850"/>
                <a:gd name="connsiteX8" fmla="*/ 181451 w 323850"/>
                <a:gd name="connsiteY8" fmla="*/ 44101 h 323850"/>
                <a:gd name="connsiteX9" fmla="*/ 181451 w 323850"/>
                <a:gd name="connsiteY9" fmla="*/ 26765 h 323850"/>
                <a:gd name="connsiteX10" fmla="*/ 163925 w 323850"/>
                <a:gd name="connsiteY10" fmla="*/ 7144 h 323850"/>
                <a:gd name="connsiteX11" fmla="*/ 128207 w 323850"/>
                <a:gd name="connsiteY11" fmla="*/ 7144 h 323850"/>
                <a:gd name="connsiteX12" fmla="*/ 110680 w 323850"/>
                <a:gd name="connsiteY12" fmla="*/ 24670 h 323850"/>
                <a:gd name="connsiteX13" fmla="*/ 110680 w 323850"/>
                <a:gd name="connsiteY13" fmla="*/ 44101 h 323850"/>
                <a:gd name="connsiteX14" fmla="*/ 76105 w 323850"/>
                <a:gd name="connsiteY14" fmla="*/ 58483 h 323850"/>
                <a:gd name="connsiteX15" fmla="*/ 63818 w 323850"/>
                <a:gd name="connsiteY15" fmla="*/ 46196 h 323850"/>
                <a:gd name="connsiteX16" fmla="*/ 37528 w 323850"/>
                <a:gd name="connsiteY16" fmla="*/ 44672 h 323850"/>
                <a:gd name="connsiteX17" fmla="*/ 12287 w 323850"/>
                <a:gd name="connsiteY17" fmla="*/ 69913 h 323850"/>
                <a:gd name="connsiteX18" fmla="*/ 12287 w 323850"/>
                <a:gd name="connsiteY18" fmla="*/ 94774 h 323850"/>
                <a:gd name="connsiteX19" fmla="*/ 26099 w 323850"/>
                <a:gd name="connsiteY19" fmla="*/ 108585 h 323850"/>
                <a:gd name="connsiteX20" fmla="*/ 25908 w 323850"/>
                <a:gd name="connsiteY20" fmla="*/ 108966 h 323850"/>
                <a:gd name="connsiteX21" fmla="*/ 29718 w 323850"/>
                <a:gd name="connsiteY21" fmla="*/ 121539 h 323850"/>
                <a:gd name="connsiteX22" fmla="*/ 42958 w 323850"/>
                <a:gd name="connsiteY22" fmla="*/ 117538 h 323850"/>
                <a:gd name="connsiteX23" fmla="*/ 40386 w 323850"/>
                <a:gd name="connsiteY23" fmla="*/ 96012 h 323850"/>
                <a:gd name="connsiteX24" fmla="*/ 26860 w 323850"/>
                <a:gd name="connsiteY24" fmla="*/ 82487 h 323850"/>
                <a:gd name="connsiteX25" fmla="*/ 50006 w 323850"/>
                <a:gd name="connsiteY25" fmla="*/ 59341 h 323850"/>
                <a:gd name="connsiteX26" fmla="*/ 50483 w 323850"/>
                <a:gd name="connsiteY26" fmla="*/ 59722 h 323850"/>
                <a:gd name="connsiteX27" fmla="*/ 63627 w 323850"/>
                <a:gd name="connsiteY27" fmla="*/ 72866 h 323850"/>
                <a:gd name="connsiteX28" fmla="*/ 85153 w 323850"/>
                <a:gd name="connsiteY28" fmla="*/ 75438 h 323850"/>
                <a:gd name="connsiteX29" fmla="*/ 116491 w 323850"/>
                <a:gd name="connsiteY29" fmla="*/ 62389 h 323850"/>
                <a:gd name="connsiteX30" fmla="*/ 129826 w 323850"/>
                <a:gd name="connsiteY30" fmla="*/ 45339 h 323850"/>
                <a:gd name="connsiteX31" fmla="*/ 129826 w 323850"/>
                <a:gd name="connsiteY31" fmla="*/ 26289 h 323850"/>
                <a:gd name="connsiteX32" fmla="*/ 162592 w 323850"/>
                <a:gd name="connsiteY32" fmla="*/ 26289 h 323850"/>
                <a:gd name="connsiteX33" fmla="*/ 162592 w 323850"/>
                <a:gd name="connsiteY33" fmla="*/ 26861 h 323850"/>
                <a:gd name="connsiteX34" fmla="*/ 162592 w 323850"/>
                <a:gd name="connsiteY34" fmla="*/ 45339 h 323850"/>
                <a:gd name="connsiteX35" fmla="*/ 176022 w 323850"/>
                <a:gd name="connsiteY35" fmla="*/ 62389 h 323850"/>
                <a:gd name="connsiteX36" fmla="*/ 207359 w 323850"/>
                <a:gd name="connsiteY36" fmla="*/ 75438 h 323850"/>
                <a:gd name="connsiteX37" fmla="*/ 228886 w 323850"/>
                <a:gd name="connsiteY37" fmla="*/ 72866 h 323850"/>
                <a:gd name="connsiteX38" fmla="*/ 242411 w 323850"/>
                <a:gd name="connsiteY38" fmla="*/ 59341 h 323850"/>
                <a:gd name="connsiteX39" fmla="*/ 265557 w 323850"/>
                <a:gd name="connsiteY39" fmla="*/ 82487 h 323850"/>
                <a:gd name="connsiteX40" fmla="*/ 265176 w 323850"/>
                <a:gd name="connsiteY40" fmla="*/ 82963 h 323850"/>
                <a:gd name="connsiteX41" fmla="*/ 252032 w 323850"/>
                <a:gd name="connsiteY41" fmla="*/ 96107 h 323850"/>
                <a:gd name="connsiteX42" fmla="*/ 249460 w 323850"/>
                <a:gd name="connsiteY42" fmla="*/ 117634 h 323850"/>
                <a:gd name="connsiteX43" fmla="*/ 262509 w 323850"/>
                <a:gd name="connsiteY43" fmla="*/ 148971 h 323850"/>
                <a:gd name="connsiteX44" fmla="*/ 279559 w 323850"/>
                <a:gd name="connsiteY44" fmla="*/ 162306 h 323850"/>
                <a:gd name="connsiteX45" fmla="*/ 298609 w 323850"/>
                <a:gd name="connsiteY45" fmla="*/ 162306 h 323850"/>
                <a:gd name="connsiteX46" fmla="*/ 298609 w 323850"/>
                <a:gd name="connsiteY46" fmla="*/ 195072 h 323850"/>
                <a:gd name="connsiteX47" fmla="*/ 279559 w 323850"/>
                <a:gd name="connsiteY47" fmla="*/ 195072 h 323850"/>
                <a:gd name="connsiteX48" fmla="*/ 262509 w 323850"/>
                <a:gd name="connsiteY48" fmla="*/ 208502 h 323850"/>
                <a:gd name="connsiteX49" fmla="*/ 249460 w 323850"/>
                <a:gd name="connsiteY49" fmla="*/ 239839 h 323850"/>
                <a:gd name="connsiteX50" fmla="*/ 252032 w 323850"/>
                <a:gd name="connsiteY50" fmla="*/ 261366 h 323850"/>
                <a:gd name="connsiteX51" fmla="*/ 265176 w 323850"/>
                <a:gd name="connsiteY51" fmla="*/ 274511 h 323850"/>
                <a:gd name="connsiteX52" fmla="*/ 265557 w 323850"/>
                <a:gd name="connsiteY52" fmla="*/ 274987 h 323850"/>
                <a:gd name="connsiteX53" fmla="*/ 242411 w 323850"/>
                <a:gd name="connsiteY53" fmla="*/ 298133 h 323850"/>
                <a:gd name="connsiteX54" fmla="*/ 228886 w 323850"/>
                <a:gd name="connsiteY54" fmla="*/ 284607 h 323850"/>
                <a:gd name="connsiteX55" fmla="*/ 207264 w 323850"/>
                <a:gd name="connsiteY55" fmla="*/ 282130 h 323850"/>
                <a:gd name="connsiteX56" fmla="*/ 206311 w 323850"/>
                <a:gd name="connsiteY56" fmla="*/ 282702 h 323850"/>
                <a:gd name="connsiteX57" fmla="*/ 203168 w 323850"/>
                <a:gd name="connsiteY57" fmla="*/ 295370 h 323850"/>
                <a:gd name="connsiteX58" fmla="*/ 216218 w 323850"/>
                <a:gd name="connsiteY58" fmla="*/ 298990 h 323850"/>
                <a:gd name="connsiteX59" fmla="*/ 216313 w 323850"/>
                <a:gd name="connsiteY59" fmla="*/ 298990 h 323850"/>
                <a:gd name="connsiteX60" fmla="*/ 230124 w 323850"/>
                <a:gd name="connsiteY60" fmla="*/ 312706 h 323850"/>
                <a:gd name="connsiteX61" fmla="*/ 242507 w 323850"/>
                <a:gd name="connsiteY61" fmla="*/ 317849 h 323850"/>
                <a:gd name="connsiteX62" fmla="*/ 254889 w 323850"/>
                <a:gd name="connsiteY62" fmla="*/ 312706 h 323850"/>
                <a:gd name="connsiteX63" fmla="*/ 280130 w 323850"/>
                <a:gd name="connsiteY63" fmla="*/ 287464 h 323850"/>
                <a:gd name="connsiteX64" fmla="*/ 278606 w 323850"/>
                <a:gd name="connsiteY64" fmla="*/ 261175 h 323850"/>
                <a:gd name="connsiteX65" fmla="*/ 266319 w 323850"/>
                <a:gd name="connsiteY65" fmla="*/ 248888 h 323850"/>
                <a:gd name="connsiteX66" fmla="*/ 280702 w 323850"/>
                <a:gd name="connsiteY66" fmla="*/ 214313 h 323850"/>
                <a:gd name="connsiteX67" fmla="*/ 300133 w 323850"/>
                <a:gd name="connsiteY67" fmla="*/ 214313 h 323850"/>
                <a:gd name="connsiteX68" fmla="*/ 317659 w 323850"/>
                <a:gd name="connsiteY68" fmla="*/ 196787 h 323850"/>
                <a:gd name="connsiteX69" fmla="*/ 317659 w 323850"/>
                <a:gd name="connsiteY69" fmla="*/ 161068 h 323850"/>
                <a:gd name="connsiteX70" fmla="*/ 300133 w 323850"/>
                <a:gd name="connsiteY70" fmla="*/ 143542 h 323850"/>
                <a:gd name="connsiteX71" fmla="*/ 222123 w 323850"/>
                <a:gd name="connsiteY71" fmla="*/ 178594 h 323850"/>
                <a:gd name="connsiteX72" fmla="*/ 145923 w 323850"/>
                <a:gd name="connsiteY72" fmla="*/ 102394 h 323850"/>
                <a:gd name="connsiteX73" fmla="*/ 76771 w 323850"/>
                <a:gd name="connsiteY73" fmla="*/ 146590 h 323850"/>
                <a:gd name="connsiteX74" fmla="*/ 81439 w 323850"/>
                <a:gd name="connsiteY74" fmla="*/ 159258 h 323850"/>
                <a:gd name="connsiteX75" fmla="*/ 94107 w 323850"/>
                <a:gd name="connsiteY75" fmla="*/ 154591 h 323850"/>
                <a:gd name="connsiteX76" fmla="*/ 145923 w 323850"/>
                <a:gd name="connsiteY76" fmla="*/ 121349 h 323850"/>
                <a:gd name="connsiteX77" fmla="*/ 203073 w 323850"/>
                <a:gd name="connsiteY77" fmla="*/ 178499 h 323850"/>
                <a:gd name="connsiteX78" fmla="*/ 169354 w 323850"/>
                <a:gd name="connsiteY78" fmla="*/ 230600 h 323850"/>
                <a:gd name="connsiteX79" fmla="*/ 164592 w 323850"/>
                <a:gd name="connsiteY79" fmla="*/ 243173 h 323850"/>
                <a:gd name="connsiteX80" fmla="*/ 173260 w 323850"/>
                <a:gd name="connsiteY80" fmla="*/ 248793 h 323850"/>
                <a:gd name="connsiteX81" fmla="*/ 177165 w 323850"/>
                <a:gd name="connsiteY81" fmla="*/ 247936 h 323850"/>
                <a:gd name="connsiteX82" fmla="*/ 222123 w 323850"/>
                <a:gd name="connsiteY82" fmla="*/ 178499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23850" h="323850">
                  <a:moveTo>
                    <a:pt x="299847" y="143161"/>
                  </a:moveTo>
                  <a:lnTo>
                    <a:pt x="280416" y="143161"/>
                  </a:lnTo>
                  <a:cubicBezTo>
                    <a:pt x="277273" y="131064"/>
                    <a:pt x="272415" y="119443"/>
                    <a:pt x="266033" y="108585"/>
                  </a:cubicBezTo>
                  <a:lnTo>
                    <a:pt x="278320" y="96298"/>
                  </a:lnTo>
                  <a:cubicBezTo>
                    <a:pt x="287464" y="87154"/>
                    <a:pt x="285941" y="76200"/>
                    <a:pt x="279844" y="70009"/>
                  </a:cubicBezTo>
                  <a:lnTo>
                    <a:pt x="254603" y="44767"/>
                  </a:lnTo>
                  <a:cubicBezTo>
                    <a:pt x="247745" y="37909"/>
                    <a:pt x="236601" y="37909"/>
                    <a:pt x="229743" y="44767"/>
                  </a:cubicBezTo>
                  <a:lnTo>
                    <a:pt x="216027" y="58483"/>
                  </a:lnTo>
                  <a:cubicBezTo>
                    <a:pt x="205169" y="52102"/>
                    <a:pt x="193548" y="47244"/>
                    <a:pt x="181451" y="44101"/>
                  </a:cubicBezTo>
                  <a:lnTo>
                    <a:pt x="181451" y="26765"/>
                  </a:lnTo>
                  <a:cubicBezTo>
                    <a:pt x="181451" y="13907"/>
                    <a:pt x="172593" y="7144"/>
                    <a:pt x="163925" y="7144"/>
                  </a:cubicBezTo>
                  <a:lnTo>
                    <a:pt x="128207" y="7144"/>
                  </a:lnTo>
                  <a:cubicBezTo>
                    <a:pt x="118491" y="7144"/>
                    <a:pt x="110680" y="15050"/>
                    <a:pt x="110680" y="24670"/>
                  </a:cubicBezTo>
                  <a:lnTo>
                    <a:pt x="110680" y="44101"/>
                  </a:lnTo>
                  <a:cubicBezTo>
                    <a:pt x="98584" y="47244"/>
                    <a:pt x="86963" y="52102"/>
                    <a:pt x="76105" y="58483"/>
                  </a:cubicBezTo>
                  <a:lnTo>
                    <a:pt x="63818" y="46196"/>
                  </a:lnTo>
                  <a:cubicBezTo>
                    <a:pt x="54674" y="37052"/>
                    <a:pt x="43720" y="38576"/>
                    <a:pt x="37528" y="44672"/>
                  </a:cubicBezTo>
                  <a:lnTo>
                    <a:pt x="12287" y="69913"/>
                  </a:lnTo>
                  <a:cubicBezTo>
                    <a:pt x="5429" y="76771"/>
                    <a:pt x="5429" y="87916"/>
                    <a:pt x="12287" y="94774"/>
                  </a:cubicBezTo>
                  <a:lnTo>
                    <a:pt x="26099" y="108585"/>
                  </a:lnTo>
                  <a:lnTo>
                    <a:pt x="25908" y="108966"/>
                  </a:lnTo>
                  <a:cubicBezTo>
                    <a:pt x="23336" y="113538"/>
                    <a:pt x="25146" y="118872"/>
                    <a:pt x="29718" y="121539"/>
                  </a:cubicBezTo>
                  <a:cubicBezTo>
                    <a:pt x="34290" y="124111"/>
                    <a:pt x="40386" y="122111"/>
                    <a:pt x="42958" y="117538"/>
                  </a:cubicBezTo>
                  <a:cubicBezTo>
                    <a:pt x="47149" y="110490"/>
                    <a:pt x="46101" y="101632"/>
                    <a:pt x="40386" y="96012"/>
                  </a:cubicBezTo>
                  <a:lnTo>
                    <a:pt x="26860" y="82487"/>
                  </a:lnTo>
                  <a:lnTo>
                    <a:pt x="50006" y="59341"/>
                  </a:lnTo>
                  <a:cubicBezTo>
                    <a:pt x="50006" y="59341"/>
                    <a:pt x="50292" y="59626"/>
                    <a:pt x="50483" y="59722"/>
                  </a:cubicBezTo>
                  <a:lnTo>
                    <a:pt x="63627" y="72866"/>
                  </a:lnTo>
                  <a:cubicBezTo>
                    <a:pt x="69247" y="78581"/>
                    <a:pt x="78105" y="79629"/>
                    <a:pt x="85153" y="75438"/>
                  </a:cubicBezTo>
                  <a:cubicBezTo>
                    <a:pt x="94964" y="69628"/>
                    <a:pt x="105537" y="65246"/>
                    <a:pt x="116491" y="62389"/>
                  </a:cubicBezTo>
                  <a:cubicBezTo>
                    <a:pt x="124396" y="60388"/>
                    <a:pt x="129826" y="53340"/>
                    <a:pt x="129826" y="45339"/>
                  </a:cubicBezTo>
                  <a:lnTo>
                    <a:pt x="129826" y="26289"/>
                  </a:lnTo>
                  <a:lnTo>
                    <a:pt x="162592" y="26289"/>
                  </a:lnTo>
                  <a:cubicBezTo>
                    <a:pt x="162592" y="26289"/>
                    <a:pt x="162592" y="26670"/>
                    <a:pt x="162592" y="26861"/>
                  </a:cubicBezTo>
                  <a:lnTo>
                    <a:pt x="162592" y="45339"/>
                  </a:lnTo>
                  <a:cubicBezTo>
                    <a:pt x="162592" y="53340"/>
                    <a:pt x="168116" y="60293"/>
                    <a:pt x="176022" y="62389"/>
                  </a:cubicBezTo>
                  <a:cubicBezTo>
                    <a:pt x="186976" y="65151"/>
                    <a:pt x="197549" y="69533"/>
                    <a:pt x="207359" y="75438"/>
                  </a:cubicBezTo>
                  <a:cubicBezTo>
                    <a:pt x="214408" y="79629"/>
                    <a:pt x="223266" y="78581"/>
                    <a:pt x="228886" y="72866"/>
                  </a:cubicBezTo>
                  <a:lnTo>
                    <a:pt x="242411" y="59341"/>
                  </a:lnTo>
                  <a:lnTo>
                    <a:pt x="265557" y="82487"/>
                  </a:lnTo>
                  <a:cubicBezTo>
                    <a:pt x="265557" y="82487"/>
                    <a:pt x="265271" y="82772"/>
                    <a:pt x="265176" y="82963"/>
                  </a:cubicBezTo>
                  <a:lnTo>
                    <a:pt x="252032" y="96107"/>
                  </a:lnTo>
                  <a:cubicBezTo>
                    <a:pt x="246412" y="101727"/>
                    <a:pt x="245364" y="110585"/>
                    <a:pt x="249460" y="117634"/>
                  </a:cubicBezTo>
                  <a:cubicBezTo>
                    <a:pt x="255270" y="127445"/>
                    <a:pt x="259652" y="138017"/>
                    <a:pt x="262509" y="148971"/>
                  </a:cubicBezTo>
                  <a:cubicBezTo>
                    <a:pt x="264509" y="156877"/>
                    <a:pt x="271558" y="162306"/>
                    <a:pt x="279559" y="162306"/>
                  </a:cubicBezTo>
                  <a:lnTo>
                    <a:pt x="298609" y="162306"/>
                  </a:lnTo>
                  <a:lnTo>
                    <a:pt x="298609" y="195072"/>
                  </a:lnTo>
                  <a:lnTo>
                    <a:pt x="279559" y="195072"/>
                  </a:lnTo>
                  <a:cubicBezTo>
                    <a:pt x="271558" y="195072"/>
                    <a:pt x="264509" y="200596"/>
                    <a:pt x="262509" y="208502"/>
                  </a:cubicBezTo>
                  <a:cubicBezTo>
                    <a:pt x="259747" y="219456"/>
                    <a:pt x="255365" y="230029"/>
                    <a:pt x="249460" y="239839"/>
                  </a:cubicBezTo>
                  <a:cubicBezTo>
                    <a:pt x="245269" y="246888"/>
                    <a:pt x="246317" y="255651"/>
                    <a:pt x="252032" y="261366"/>
                  </a:cubicBezTo>
                  <a:lnTo>
                    <a:pt x="265176" y="274511"/>
                  </a:lnTo>
                  <a:cubicBezTo>
                    <a:pt x="265176" y="274511"/>
                    <a:pt x="265462" y="274796"/>
                    <a:pt x="265557" y="274987"/>
                  </a:cubicBezTo>
                  <a:lnTo>
                    <a:pt x="242411" y="298133"/>
                  </a:lnTo>
                  <a:lnTo>
                    <a:pt x="228886" y="284607"/>
                  </a:lnTo>
                  <a:cubicBezTo>
                    <a:pt x="223171" y="278892"/>
                    <a:pt x="214312" y="277844"/>
                    <a:pt x="207264" y="282130"/>
                  </a:cubicBezTo>
                  <a:cubicBezTo>
                    <a:pt x="207074" y="282130"/>
                    <a:pt x="206407" y="282607"/>
                    <a:pt x="206311" y="282702"/>
                  </a:cubicBezTo>
                  <a:cubicBezTo>
                    <a:pt x="201835" y="285369"/>
                    <a:pt x="200596" y="290893"/>
                    <a:pt x="203168" y="295370"/>
                  </a:cubicBezTo>
                  <a:cubicBezTo>
                    <a:pt x="205645" y="299847"/>
                    <a:pt x="211645" y="301371"/>
                    <a:pt x="216218" y="298990"/>
                  </a:cubicBezTo>
                  <a:lnTo>
                    <a:pt x="216313" y="298990"/>
                  </a:lnTo>
                  <a:lnTo>
                    <a:pt x="230124" y="312706"/>
                  </a:lnTo>
                  <a:cubicBezTo>
                    <a:pt x="233553" y="316135"/>
                    <a:pt x="238030" y="317849"/>
                    <a:pt x="242507" y="317849"/>
                  </a:cubicBezTo>
                  <a:cubicBezTo>
                    <a:pt x="246983" y="317849"/>
                    <a:pt x="251460" y="316135"/>
                    <a:pt x="254889" y="312706"/>
                  </a:cubicBezTo>
                  <a:lnTo>
                    <a:pt x="280130" y="287464"/>
                  </a:lnTo>
                  <a:cubicBezTo>
                    <a:pt x="286321" y="281273"/>
                    <a:pt x="287750" y="270224"/>
                    <a:pt x="278606" y="261175"/>
                  </a:cubicBezTo>
                  <a:lnTo>
                    <a:pt x="266319" y="248888"/>
                  </a:lnTo>
                  <a:cubicBezTo>
                    <a:pt x="272701" y="238030"/>
                    <a:pt x="277559" y="226409"/>
                    <a:pt x="280702" y="214313"/>
                  </a:cubicBezTo>
                  <a:lnTo>
                    <a:pt x="300133" y="214313"/>
                  </a:lnTo>
                  <a:cubicBezTo>
                    <a:pt x="309848" y="214313"/>
                    <a:pt x="317659" y="206407"/>
                    <a:pt x="317659" y="196787"/>
                  </a:cubicBezTo>
                  <a:lnTo>
                    <a:pt x="317659" y="161068"/>
                  </a:lnTo>
                  <a:cubicBezTo>
                    <a:pt x="317659" y="151352"/>
                    <a:pt x="309753" y="143542"/>
                    <a:pt x="300133" y="143542"/>
                  </a:cubicBezTo>
                  <a:close/>
                  <a:moveTo>
                    <a:pt x="222123" y="178594"/>
                  </a:moveTo>
                  <a:cubicBezTo>
                    <a:pt x="222123" y="136588"/>
                    <a:pt x="187928" y="102394"/>
                    <a:pt x="145923" y="102394"/>
                  </a:cubicBezTo>
                  <a:cubicBezTo>
                    <a:pt x="116395" y="102394"/>
                    <a:pt x="89249" y="119729"/>
                    <a:pt x="76771" y="146590"/>
                  </a:cubicBezTo>
                  <a:cubicBezTo>
                    <a:pt x="74581" y="151352"/>
                    <a:pt x="76676" y="157067"/>
                    <a:pt x="81439" y="159258"/>
                  </a:cubicBezTo>
                  <a:cubicBezTo>
                    <a:pt x="86201" y="161449"/>
                    <a:pt x="91916" y="159353"/>
                    <a:pt x="94107" y="154591"/>
                  </a:cubicBezTo>
                  <a:cubicBezTo>
                    <a:pt x="103442" y="134398"/>
                    <a:pt x="123825" y="121349"/>
                    <a:pt x="145923" y="121349"/>
                  </a:cubicBezTo>
                  <a:cubicBezTo>
                    <a:pt x="177451" y="121349"/>
                    <a:pt x="203073" y="146971"/>
                    <a:pt x="203073" y="178499"/>
                  </a:cubicBezTo>
                  <a:cubicBezTo>
                    <a:pt x="203073" y="200882"/>
                    <a:pt x="189833" y="221361"/>
                    <a:pt x="169354" y="230600"/>
                  </a:cubicBezTo>
                  <a:cubicBezTo>
                    <a:pt x="164592" y="232791"/>
                    <a:pt x="162401" y="238411"/>
                    <a:pt x="164592" y="243173"/>
                  </a:cubicBezTo>
                  <a:cubicBezTo>
                    <a:pt x="166211" y="246697"/>
                    <a:pt x="169640" y="248793"/>
                    <a:pt x="173260" y="248793"/>
                  </a:cubicBezTo>
                  <a:cubicBezTo>
                    <a:pt x="174593" y="248793"/>
                    <a:pt x="175927" y="248507"/>
                    <a:pt x="177165" y="247936"/>
                  </a:cubicBezTo>
                  <a:cubicBezTo>
                    <a:pt x="204502" y="235649"/>
                    <a:pt x="222123" y="208312"/>
                    <a:pt x="222123" y="1784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6823937-9551-4F0D-82A2-FF5E94E9AB7B}"/>
              </a:ext>
            </a:extLst>
          </p:cNvPr>
          <p:cNvCxnSpPr>
            <a:cxnSpLocks/>
          </p:cNvCxnSpPr>
          <p:nvPr/>
        </p:nvCxnSpPr>
        <p:spPr>
          <a:xfrm>
            <a:off x="441325" y="1747838"/>
            <a:ext cx="7097713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07" name="Rectangle 3">
            <a:extLst>
              <a:ext uri="{FF2B5EF4-FFF2-40B4-BE49-F238E27FC236}">
                <a16:creationId xmlns:a16="http://schemas.microsoft.com/office/drawing/2014/main" id="{4602C5C5-7C29-41BB-98E5-D04D0A193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" y="1939925"/>
            <a:ext cx="6096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 – </a:t>
            </a:r>
            <a:r>
              <a:rPr lang="ru-RU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ҳолат.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изматчиларига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ўз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измат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вазифаларини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бажариши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муносабати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совғалар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олиш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тақиқланади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200" b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7CC400-A982-45DC-A724-3B5E00992C58}"/>
              </a:ext>
            </a:extLst>
          </p:cNvPr>
          <p:cNvCxnSpPr>
            <a:cxnSpLocks/>
          </p:cNvCxnSpPr>
          <p:nvPr/>
        </p:nvCxnSpPr>
        <p:spPr>
          <a:xfrm>
            <a:off x="511175" y="3660775"/>
            <a:ext cx="7097713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09" name="TextBox 4">
            <a:extLst>
              <a:ext uri="{FF2B5EF4-FFF2-40B4-BE49-F238E27FC236}">
                <a16:creationId xmlns:a16="http://schemas.microsoft.com/office/drawing/2014/main" id="{3E1A0E9A-3825-42BA-B0FE-6B7547A6B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3776663"/>
            <a:ext cx="6096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chemeClr val="tx2"/>
                </a:solidFill>
              </a:rPr>
              <a:t>2 – </a:t>
            </a:r>
            <a:r>
              <a:rPr lang="ru-RU" altLang="en-US" sz="1200" dirty="0" err="1">
                <a:solidFill>
                  <a:schemeClr val="tx2"/>
                </a:solidFill>
              </a:rPr>
              <a:t>ҳолат</a:t>
            </a:r>
            <a:r>
              <a:rPr lang="en-US" altLang="en-US" sz="1200" dirty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амалдорлари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сий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байрамлар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совға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қабул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қилишлари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мумкин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аммо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бу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вазиятда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совға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Аброр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томонидан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т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нд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рда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ғолиб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чиққани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уршидга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мукофот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б</a:t>
            </a:r>
            <a:r>
              <a:rPr lang="en-US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рилиши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авфи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мавжуд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en-US" altLang="en-US" sz="12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т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нд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ўтказмайдиган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вазиятда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уршидга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совға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жоиздир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чунки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бу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ҳолда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совға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расмий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ваколатларини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бажариши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А</a:t>
            </a:r>
            <a:r>
              <a:rPr lang="ru-RU" altLang="en-US" sz="1200" b="0" dirty="0" err="1">
                <a:solidFill>
                  <a:schemeClr val="tx2"/>
                </a:solidFill>
              </a:rPr>
              <a:t>брорнинг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т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нд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рида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иштирок</a:t>
            </a:r>
            <a:r>
              <a:rPr lang="ru-RU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этиши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билан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боғлиқ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бўлмайди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en-US" altLang="en-US" sz="12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 err="1">
                <a:solidFill>
                  <a:schemeClr val="tx2"/>
                </a:solidFill>
              </a:rPr>
              <a:t>Бундай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вазиятда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совғанинг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мақбуллиги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тўғрисида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қарор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қабул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қийматини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ҳам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ҳисобга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олиш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к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рак</a:t>
            </a:r>
            <a:r>
              <a:rPr lang="tr-TR" altLang="en-US" sz="1200" b="0" dirty="0">
                <a:solidFill>
                  <a:schemeClr val="tx2"/>
                </a:solidFill>
              </a:rPr>
              <a:t> - </a:t>
            </a:r>
            <a:r>
              <a:rPr lang="ru-RU" altLang="en-US" sz="1200" b="0" dirty="0" err="1">
                <a:solidFill>
                  <a:schemeClr val="tx2"/>
                </a:solidFill>
              </a:rPr>
              <a:t>аҳамиятсиз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совға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масалан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ътибор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б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лгисига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ў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шайди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ru-RU" altLang="en-US" sz="1200" b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4">
            <a:extLst>
              <a:ext uri="{FF2B5EF4-FFF2-40B4-BE49-F238E27FC236}">
                <a16:creationId xmlns:a16="http://schemas.microsoft.com/office/drawing/2014/main" id="{B6502814-AE12-45E6-9408-D05E739BE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Давлат</a:t>
            </a:r>
            <a:r>
              <a:rPr lang="tr-TR" altLang="en-US"/>
              <a:t> </a:t>
            </a:r>
            <a:r>
              <a:rPr lang="ru-RU" altLang="en-US"/>
              <a:t>фуқаролик</a:t>
            </a:r>
            <a:r>
              <a:rPr lang="en-US" altLang="en-US"/>
              <a:t> </a:t>
            </a:r>
            <a:r>
              <a:rPr lang="tr-TR" altLang="en-US"/>
              <a:t>x</a:t>
            </a:r>
            <a:r>
              <a:rPr lang="ru-RU" altLang="en-US"/>
              <a:t>изматлари</a:t>
            </a:r>
            <a:r>
              <a:rPr lang="tr-TR" altLang="en-US"/>
              <a:t> </a:t>
            </a:r>
            <a:r>
              <a:rPr lang="ru-RU" altLang="en-US"/>
              <a:t>ва</a:t>
            </a:r>
            <a:r>
              <a:rPr lang="tr-TR" altLang="en-US"/>
              <a:t> </a:t>
            </a:r>
            <a:r>
              <a:rPr lang="ru-RU" altLang="en-US"/>
              <a:t>коррупцияга</a:t>
            </a:r>
            <a:r>
              <a:rPr lang="tr-TR" altLang="en-US"/>
              <a:t> </a:t>
            </a:r>
            <a:r>
              <a:rPr lang="ru-RU" altLang="en-US"/>
              <a:t>қарши</a:t>
            </a:r>
            <a:r>
              <a:rPr lang="tr-TR" altLang="en-US"/>
              <a:t> </a:t>
            </a:r>
            <a:r>
              <a:rPr lang="ru-RU" altLang="en-US"/>
              <a:t>курашиш.</a:t>
            </a:r>
            <a:endParaRPr lang="en-US" altLang="en-US"/>
          </a:p>
        </p:txBody>
      </p:sp>
      <p:sp>
        <p:nvSpPr>
          <p:cNvPr id="26627" name="object 12">
            <a:extLst>
              <a:ext uri="{FF2B5EF4-FFF2-40B4-BE49-F238E27FC236}">
                <a16:creationId xmlns:a16="http://schemas.microsoft.com/office/drawing/2014/main" id="{F5EE7C73-AA22-4110-B345-BCC5FB88948E}"/>
              </a:ext>
            </a:extLst>
          </p:cNvPr>
          <p:cNvSpPr>
            <a:spLocks/>
          </p:cNvSpPr>
          <p:nvPr/>
        </p:nvSpPr>
        <p:spPr bwMode="auto">
          <a:xfrm>
            <a:off x="438150" y="128270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28" name="Rectangle 6">
            <a:extLst>
              <a:ext uri="{FF2B5EF4-FFF2-40B4-BE49-F238E27FC236}">
                <a16:creationId xmlns:a16="http://schemas.microsoft.com/office/drawing/2014/main" id="{C39BA19F-9DA1-4DC7-9CBE-EA23910AA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213" y="1271588"/>
            <a:ext cx="45783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600" dirty="0" err="1">
                <a:solidFill>
                  <a:srgbClr val="49A9F6"/>
                </a:solidFill>
              </a:rPr>
              <a:t>Ўзб</a:t>
            </a:r>
            <a:r>
              <a:rPr lang="tr-TR" altLang="en-US" sz="1600" dirty="0">
                <a:solidFill>
                  <a:srgbClr val="49A9F6"/>
                </a:solidFill>
              </a:rPr>
              <a:t>e</a:t>
            </a:r>
            <a:r>
              <a:rPr lang="ru-RU" altLang="en-US" sz="1600" dirty="0" err="1">
                <a:solidFill>
                  <a:srgbClr val="49A9F6"/>
                </a:solidFill>
              </a:rPr>
              <a:t>кистон</a:t>
            </a:r>
            <a:r>
              <a:rPr lang="tr-TR" altLang="en-US" sz="1600" dirty="0">
                <a:solidFill>
                  <a:srgbClr val="49A9F6"/>
                </a:solidFill>
              </a:rPr>
              <a:t> </a:t>
            </a:r>
            <a:r>
              <a:rPr lang="ru-RU" altLang="en-US" sz="1600" dirty="0">
                <a:solidFill>
                  <a:srgbClr val="49A9F6"/>
                </a:solidFill>
              </a:rPr>
              <a:t>р</a:t>
            </a:r>
            <a:r>
              <a:rPr lang="tr-TR" altLang="en-US" sz="1600" dirty="0">
                <a:solidFill>
                  <a:srgbClr val="49A9F6"/>
                </a:solidFill>
              </a:rPr>
              <a:t>e</a:t>
            </a:r>
            <a:r>
              <a:rPr lang="ru-RU" altLang="en-US" sz="1600" dirty="0" err="1">
                <a:solidFill>
                  <a:srgbClr val="49A9F6"/>
                </a:solidFill>
              </a:rPr>
              <a:t>спубликасининг</a:t>
            </a:r>
            <a:r>
              <a:rPr lang="tr-TR" altLang="en-US" sz="1600" dirty="0">
                <a:solidFill>
                  <a:srgbClr val="49A9F6"/>
                </a:solidFill>
              </a:rPr>
              <a:t> 08.08.2022 </a:t>
            </a:r>
            <a:r>
              <a:rPr lang="ru-RU" altLang="en-US" sz="1600" dirty="0" err="1">
                <a:solidFill>
                  <a:srgbClr val="49A9F6"/>
                </a:solidFill>
              </a:rPr>
              <a:t>йилдаги</a:t>
            </a:r>
            <a:r>
              <a:rPr lang="tr-TR" altLang="en-US" sz="1600" dirty="0">
                <a:solidFill>
                  <a:srgbClr val="49A9F6"/>
                </a:solidFill>
              </a:rPr>
              <a:t> 788-</a:t>
            </a:r>
            <a:r>
              <a:rPr lang="ru-RU" altLang="en-US" sz="1600" dirty="0" err="1">
                <a:solidFill>
                  <a:srgbClr val="49A9F6"/>
                </a:solidFill>
              </a:rPr>
              <a:t>сонли</a:t>
            </a:r>
            <a:r>
              <a:rPr lang="tr-TR" altLang="en-US" sz="1600" dirty="0">
                <a:solidFill>
                  <a:srgbClr val="49A9F6"/>
                </a:solidFill>
              </a:rPr>
              <a:t> “</a:t>
            </a:r>
            <a:r>
              <a:rPr lang="ru-RU" altLang="en-US" sz="1600" dirty="0">
                <a:solidFill>
                  <a:srgbClr val="49A9F6"/>
                </a:solidFill>
              </a:rPr>
              <a:t>Давлат</a:t>
            </a:r>
            <a:r>
              <a:rPr lang="tr-TR" altLang="en-US" sz="1600" dirty="0">
                <a:solidFill>
                  <a:srgbClr val="49A9F6"/>
                </a:solidFill>
              </a:rPr>
              <a:t> </a:t>
            </a:r>
            <a:r>
              <a:rPr lang="ru-RU" altLang="en-US" sz="1600" dirty="0" err="1">
                <a:solidFill>
                  <a:srgbClr val="49A9F6"/>
                </a:solidFill>
              </a:rPr>
              <a:t>фуқаролик</a:t>
            </a:r>
            <a:r>
              <a:rPr lang="en-US" altLang="en-US" sz="1600" dirty="0">
                <a:solidFill>
                  <a:srgbClr val="49A9F6"/>
                </a:solidFill>
              </a:rPr>
              <a:t> </a:t>
            </a:r>
            <a:r>
              <a:rPr lang="tr-TR" altLang="en-US" sz="1600" dirty="0">
                <a:solidFill>
                  <a:srgbClr val="49A9F6"/>
                </a:solidFill>
              </a:rPr>
              <a:t>x</a:t>
            </a:r>
            <a:r>
              <a:rPr lang="ru-RU" altLang="en-US" sz="1600" dirty="0" err="1">
                <a:solidFill>
                  <a:srgbClr val="49A9F6"/>
                </a:solidFill>
              </a:rPr>
              <a:t>изматлари</a:t>
            </a:r>
            <a:r>
              <a:rPr lang="tr-TR" altLang="en-US" sz="1600" dirty="0">
                <a:solidFill>
                  <a:srgbClr val="49A9F6"/>
                </a:solidFill>
              </a:rPr>
              <a:t> </a:t>
            </a:r>
            <a:r>
              <a:rPr lang="ru-RU" altLang="en-US" sz="1600" dirty="0" err="1">
                <a:solidFill>
                  <a:srgbClr val="49A9F6"/>
                </a:solidFill>
              </a:rPr>
              <a:t>тўғрисида</a:t>
            </a:r>
            <a:r>
              <a:rPr lang="tr-TR" altLang="en-US" sz="1600" dirty="0">
                <a:solidFill>
                  <a:srgbClr val="49A9F6"/>
                </a:solidFill>
              </a:rPr>
              <a:t>”</a:t>
            </a:r>
            <a:r>
              <a:rPr lang="ru-RU" altLang="en-US" sz="1600" dirty="0" err="1">
                <a:solidFill>
                  <a:srgbClr val="49A9F6"/>
                </a:solidFill>
              </a:rPr>
              <a:t>ги</a:t>
            </a:r>
            <a:r>
              <a:rPr lang="tr-TR" altLang="en-US" sz="1600" dirty="0">
                <a:solidFill>
                  <a:srgbClr val="49A9F6"/>
                </a:solidFill>
              </a:rPr>
              <a:t> </a:t>
            </a:r>
            <a:r>
              <a:rPr lang="ru-RU" altLang="en-US" sz="1600" dirty="0" err="1">
                <a:solidFill>
                  <a:srgbClr val="49A9F6"/>
                </a:solidFill>
              </a:rPr>
              <a:t>қонунининг</a:t>
            </a:r>
            <a:r>
              <a:rPr lang="tr-TR" altLang="en-US" sz="1600" dirty="0">
                <a:solidFill>
                  <a:srgbClr val="49A9F6"/>
                </a:solidFill>
              </a:rPr>
              <a:t> </a:t>
            </a:r>
            <a:r>
              <a:rPr lang="ru-RU" altLang="en-US" sz="1600" dirty="0">
                <a:solidFill>
                  <a:srgbClr val="49A9F6"/>
                </a:solidFill>
              </a:rPr>
              <a:t/>
            </a:r>
            <a:br>
              <a:rPr lang="ru-RU" altLang="en-US" sz="1600" dirty="0">
                <a:solidFill>
                  <a:srgbClr val="49A9F6"/>
                </a:solidFill>
              </a:rPr>
            </a:br>
            <a:r>
              <a:rPr lang="tr-TR" altLang="en-US" sz="1600" dirty="0">
                <a:solidFill>
                  <a:srgbClr val="49A9F6"/>
                </a:solidFill>
              </a:rPr>
              <a:t>10-</a:t>
            </a:r>
            <a:r>
              <a:rPr lang="ru-RU" altLang="en-US" sz="1600" dirty="0" err="1">
                <a:solidFill>
                  <a:srgbClr val="49A9F6"/>
                </a:solidFill>
              </a:rPr>
              <a:t>моддаси</a:t>
            </a:r>
            <a:r>
              <a:rPr lang="tr-TR" altLang="en-US" sz="1600" dirty="0">
                <a:solidFill>
                  <a:srgbClr val="49A9F6"/>
                </a:solidFill>
              </a:rPr>
              <a:t>:</a:t>
            </a:r>
            <a:endParaRPr lang="ru-RU" altLang="en-US" sz="1600" dirty="0">
              <a:solidFill>
                <a:srgbClr val="49A9F6"/>
              </a:solidFill>
            </a:endParaRPr>
          </a:p>
        </p:txBody>
      </p:sp>
      <p:grpSp>
        <p:nvGrpSpPr>
          <p:cNvPr id="2" name="Group 44">
            <a:extLst>
              <a:ext uri="{FF2B5EF4-FFF2-40B4-BE49-F238E27FC236}">
                <a16:creationId xmlns:a16="http://schemas.microsoft.com/office/drawing/2014/main" id="{0F810ACA-23B4-4451-A47D-4F32E331042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281" y="1283751"/>
            <a:ext cx="656158" cy="648893"/>
            <a:chOff x="2326" y="2390"/>
            <a:chExt cx="271" cy="268"/>
          </a:xfrm>
          <a:solidFill>
            <a:schemeClr val="bg2">
              <a:lumMod val="25000"/>
            </a:schemeClr>
          </a:solidFill>
        </p:grpSpPr>
        <p:sp>
          <p:nvSpPr>
            <p:cNvPr id="9" name="Freeform 45">
              <a:extLst>
                <a:ext uri="{FF2B5EF4-FFF2-40B4-BE49-F238E27FC236}">
                  <a16:creationId xmlns:a16="http://schemas.microsoft.com/office/drawing/2014/main" id="{BAD696C5-A222-4A0C-8FF4-7D91C3030B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6" y="2390"/>
              <a:ext cx="271" cy="268"/>
            </a:xfrm>
            <a:custGeom>
              <a:avLst/>
              <a:gdLst>
                <a:gd name="T0" fmla="*/ 8533 w 8533"/>
                <a:gd name="T1" fmla="*/ 5179 h 8434"/>
                <a:gd name="T2" fmla="*/ 7300 w 8533"/>
                <a:gd name="T3" fmla="*/ 3267 h 8434"/>
                <a:gd name="T4" fmla="*/ 5463 w 8533"/>
                <a:gd name="T5" fmla="*/ 1136 h 8434"/>
                <a:gd name="T6" fmla="*/ 5661 w 8533"/>
                <a:gd name="T7" fmla="*/ 1386 h 8434"/>
                <a:gd name="T8" fmla="*/ 6780 w 8533"/>
                <a:gd name="T9" fmla="*/ 2784 h 8434"/>
                <a:gd name="T10" fmla="*/ 5577 w 8533"/>
                <a:gd name="T11" fmla="*/ 1614 h 8434"/>
                <a:gd name="T12" fmla="*/ 4572 w 8533"/>
                <a:gd name="T13" fmla="*/ 2058 h 8434"/>
                <a:gd name="T14" fmla="*/ 3871 w 8533"/>
                <a:gd name="T15" fmla="*/ 2011 h 8434"/>
                <a:gd name="T16" fmla="*/ 1753 w 8533"/>
                <a:gd name="T17" fmla="*/ 2784 h 8434"/>
                <a:gd name="T18" fmla="*/ 2873 w 8533"/>
                <a:gd name="T19" fmla="*/ 1386 h 8434"/>
                <a:gd name="T20" fmla="*/ 4268 w 8533"/>
                <a:gd name="T21" fmla="*/ 1386 h 8434"/>
                <a:gd name="T22" fmla="*/ 4908 w 8533"/>
                <a:gd name="T23" fmla="*/ 1136 h 8434"/>
                <a:gd name="T24" fmla="*/ 4648 w 8533"/>
                <a:gd name="T25" fmla="*/ 386 h 8434"/>
                <a:gd name="T26" fmla="*/ 3885 w 8533"/>
                <a:gd name="T27" fmla="*/ 381 h 8434"/>
                <a:gd name="T28" fmla="*/ 4142 w 8533"/>
                <a:gd name="T29" fmla="*/ 1136 h 8434"/>
                <a:gd name="T30" fmla="*/ 1233 w 8533"/>
                <a:gd name="T31" fmla="*/ 3267 h 8434"/>
                <a:gd name="T32" fmla="*/ 910 w 8533"/>
                <a:gd name="T33" fmla="*/ 6091 h 8434"/>
                <a:gd name="T34" fmla="*/ 2717 w 8533"/>
                <a:gd name="T35" fmla="*/ 5182 h 8434"/>
                <a:gd name="T36" fmla="*/ 2716 w 8533"/>
                <a:gd name="T37" fmla="*/ 5170 h 8434"/>
                <a:gd name="T38" fmla="*/ 2003 w 8533"/>
                <a:gd name="T39" fmla="*/ 2784 h 8434"/>
                <a:gd name="T40" fmla="*/ 3695 w 8533"/>
                <a:gd name="T41" fmla="*/ 2189 h 8434"/>
                <a:gd name="T42" fmla="*/ 4142 w 8533"/>
                <a:gd name="T43" fmla="*/ 2440 h 8434"/>
                <a:gd name="T44" fmla="*/ 2895 w 8533"/>
                <a:gd name="T45" fmla="*/ 7723 h 8434"/>
                <a:gd name="T46" fmla="*/ 1830 w 8533"/>
                <a:gd name="T47" fmla="*/ 8434 h 8434"/>
                <a:gd name="T48" fmla="*/ 6242 w 8533"/>
                <a:gd name="T49" fmla="*/ 7723 h 8434"/>
                <a:gd name="T50" fmla="*/ 4392 w 8533"/>
                <a:gd name="T51" fmla="*/ 7262 h 8434"/>
                <a:gd name="T52" fmla="*/ 4794 w 8533"/>
                <a:gd name="T53" fmla="*/ 2187 h 8434"/>
                <a:gd name="T54" fmla="*/ 6530 w 8533"/>
                <a:gd name="T55" fmla="*/ 2771 h 8434"/>
                <a:gd name="T56" fmla="*/ 5868 w 8533"/>
                <a:gd name="T57" fmla="*/ 5074 h 8434"/>
                <a:gd name="T58" fmla="*/ 7624 w 8533"/>
                <a:gd name="T59" fmla="*/ 6091 h 8434"/>
                <a:gd name="T60" fmla="*/ 4135 w 8533"/>
                <a:gd name="T61" fmla="*/ 381 h 8434"/>
                <a:gd name="T62" fmla="*/ 4398 w 8533"/>
                <a:gd name="T63" fmla="*/ 386 h 8434"/>
                <a:gd name="T64" fmla="*/ 4135 w 8533"/>
                <a:gd name="T65" fmla="*/ 381 h 8434"/>
                <a:gd name="T66" fmla="*/ 371 w 8533"/>
                <a:gd name="T67" fmla="*/ 5042 h 8434"/>
                <a:gd name="T68" fmla="*/ 910 w 8533"/>
                <a:gd name="T69" fmla="*/ 5841 h 8434"/>
                <a:gd name="T70" fmla="*/ 1807 w 8533"/>
                <a:gd name="T71" fmla="*/ 5841 h 8434"/>
                <a:gd name="T72" fmla="*/ 3783 w 8533"/>
                <a:gd name="T73" fmla="*/ 7848 h 8434"/>
                <a:gd name="T74" fmla="*/ 6554 w 8533"/>
                <a:gd name="T75" fmla="*/ 8184 h 8434"/>
                <a:gd name="T76" fmla="*/ 3433 w 8533"/>
                <a:gd name="T77" fmla="*/ 7973 h 8434"/>
                <a:gd name="T78" fmla="*/ 3156 w 8533"/>
                <a:gd name="T79" fmla="*/ 7723 h 8434"/>
                <a:gd name="T80" fmla="*/ 4267 w 8533"/>
                <a:gd name="T81" fmla="*/ 7512 h 8434"/>
                <a:gd name="T82" fmla="*/ 5378 w 8533"/>
                <a:gd name="T83" fmla="*/ 7723 h 8434"/>
                <a:gd name="T84" fmla="*/ 7175 w 8533"/>
                <a:gd name="T85" fmla="*/ 3532 h 8434"/>
                <a:gd name="T86" fmla="*/ 6726 w 8533"/>
                <a:gd name="T87" fmla="*/ 5841 h 8434"/>
                <a:gd name="T88" fmla="*/ 7624 w 8533"/>
                <a:gd name="T89" fmla="*/ 5841 h 8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33" h="8434">
                  <a:moveTo>
                    <a:pt x="8533" y="5183"/>
                  </a:moveTo>
                  <a:lnTo>
                    <a:pt x="8533" y="5182"/>
                  </a:lnTo>
                  <a:cubicBezTo>
                    <a:pt x="8533" y="5181"/>
                    <a:pt x="8533" y="5180"/>
                    <a:pt x="8533" y="5179"/>
                  </a:cubicBezTo>
                  <a:cubicBezTo>
                    <a:pt x="8533" y="5176"/>
                    <a:pt x="8533" y="5173"/>
                    <a:pt x="8533" y="5170"/>
                  </a:cubicBezTo>
                  <a:cubicBezTo>
                    <a:pt x="8530" y="5138"/>
                    <a:pt x="8516" y="5108"/>
                    <a:pt x="8495" y="5086"/>
                  </a:cubicBezTo>
                  <a:lnTo>
                    <a:pt x="7300" y="3267"/>
                  </a:lnTo>
                  <a:lnTo>
                    <a:pt x="7300" y="2775"/>
                  </a:lnTo>
                  <a:cubicBezTo>
                    <a:pt x="7300" y="1871"/>
                    <a:pt x="6565" y="1136"/>
                    <a:pt x="5661" y="1136"/>
                  </a:cubicBezTo>
                  <a:lnTo>
                    <a:pt x="5463" y="1136"/>
                  </a:lnTo>
                  <a:cubicBezTo>
                    <a:pt x="5393" y="1136"/>
                    <a:pt x="5338" y="1192"/>
                    <a:pt x="5338" y="1261"/>
                  </a:cubicBezTo>
                  <a:cubicBezTo>
                    <a:pt x="5338" y="1330"/>
                    <a:pt x="5393" y="1386"/>
                    <a:pt x="5463" y="1386"/>
                  </a:cubicBezTo>
                  <a:lnTo>
                    <a:pt x="5661" y="1386"/>
                  </a:lnTo>
                  <a:cubicBezTo>
                    <a:pt x="6427" y="1386"/>
                    <a:pt x="7050" y="2009"/>
                    <a:pt x="7050" y="2775"/>
                  </a:cubicBezTo>
                  <a:lnTo>
                    <a:pt x="7050" y="3159"/>
                  </a:lnTo>
                  <a:cubicBezTo>
                    <a:pt x="6893" y="3106"/>
                    <a:pt x="6780" y="2958"/>
                    <a:pt x="6780" y="2784"/>
                  </a:cubicBezTo>
                  <a:lnTo>
                    <a:pt x="6780" y="2771"/>
                  </a:lnTo>
                  <a:cubicBezTo>
                    <a:pt x="6780" y="2133"/>
                    <a:pt x="6261" y="1614"/>
                    <a:pt x="5622" y="1614"/>
                  </a:cubicBezTo>
                  <a:lnTo>
                    <a:pt x="5577" y="1614"/>
                  </a:lnTo>
                  <a:cubicBezTo>
                    <a:pt x="5214" y="1614"/>
                    <a:pt x="4872" y="1755"/>
                    <a:pt x="4616" y="2012"/>
                  </a:cubicBezTo>
                  <a:cubicBezTo>
                    <a:pt x="4615" y="2013"/>
                    <a:pt x="4614" y="2014"/>
                    <a:pt x="4613" y="2015"/>
                  </a:cubicBezTo>
                  <a:lnTo>
                    <a:pt x="4572" y="2058"/>
                  </a:lnTo>
                  <a:cubicBezTo>
                    <a:pt x="4490" y="2145"/>
                    <a:pt x="4378" y="2195"/>
                    <a:pt x="4258" y="2198"/>
                  </a:cubicBezTo>
                  <a:cubicBezTo>
                    <a:pt x="4137" y="2201"/>
                    <a:pt x="4023" y="2157"/>
                    <a:pt x="3936" y="2074"/>
                  </a:cubicBezTo>
                  <a:lnTo>
                    <a:pt x="3871" y="2011"/>
                  </a:lnTo>
                  <a:cubicBezTo>
                    <a:pt x="3614" y="1755"/>
                    <a:pt x="3274" y="1614"/>
                    <a:pt x="2911" y="1614"/>
                  </a:cubicBezTo>
                  <a:cubicBezTo>
                    <a:pt x="2273" y="1614"/>
                    <a:pt x="1753" y="2133"/>
                    <a:pt x="1753" y="2771"/>
                  </a:cubicBezTo>
                  <a:lnTo>
                    <a:pt x="1753" y="2784"/>
                  </a:lnTo>
                  <a:cubicBezTo>
                    <a:pt x="1753" y="2958"/>
                    <a:pt x="1640" y="3106"/>
                    <a:pt x="1483" y="3159"/>
                  </a:cubicBezTo>
                  <a:lnTo>
                    <a:pt x="1483" y="2775"/>
                  </a:lnTo>
                  <a:cubicBezTo>
                    <a:pt x="1483" y="2009"/>
                    <a:pt x="2107" y="1386"/>
                    <a:pt x="2873" y="1386"/>
                  </a:cubicBezTo>
                  <a:lnTo>
                    <a:pt x="4265" y="1386"/>
                  </a:lnTo>
                  <a:cubicBezTo>
                    <a:pt x="4266" y="1386"/>
                    <a:pt x="4266" y="1386"/>
                    <a:pt x="4267" y="1386"/>
                  </a:cubicBezTo>
                  <a:cubicBezTo>
                    <a:pt x="4267" y="1386"/>
                    <a:pt x="4268" y="1386"/>
                    <a:pt x="4268" y="1386"/>
                  </a:cubicBezTo>
                  <a:lnTo>
                    <a:pt x="4908" y="1386"/>
                  </a:lnTo>
                  <a:cubicBezTo>
                    <a:pt x="4977" y="1386"/>
                    <a:pt x="5033" y="1330"/>
                    <a:pt x="5033" y="1261"/>
                  </a:cubicBezTo>
                  <a:cubicBezTo>
                    <a:pt x="5033" y="1192"/>
                    <a:pt x="4977" y="1136"/>
                    <a:pt x="4908" y="1136"/>
                  </a:cubicBezTo>
                  <a:lnTo>
                    <a:pt x="4392" y="1136"/>
                  </a:lnTo>
                  <a:lnTo>
                    <a:pt x="4392" y="746"/>
                  </a:lnTo>
                  <a:cubicBezTo>
                    <a:pt x="4541" y="694"/>
                    <a:pt x="4648" y="553"/>
                    <a:pt x="4648" y="386"/>
                  </a:cubicBezTo>
                  <a:lnTo>
                    <a:pt x="4648" y="381"/>
                  </a:lnTo>
                  <a:cubicBezTo>
                    <a:pt x="4648" y="171"/>
                    <a:pt x="4477" y="0"/>
                    <a:pt x="4267" y="0"/>
                  </a:cubicBezTo>
                  <a:cubicBezTo>
                    <a:pt x="4056" y="0"/>
                    <a:pt x="3885" y="171"/>
                    <a:pt x="3885" y="381"/>
                  </a:cubicBezTo>
                  <a:lnTo>
                    <a:pt x="3885" y="386"/>
                  </a:lnTo>
                  <a:cubicBezTo>
                    <a:pt x="3885" y="553"/>
                    <a:pt x="3993" y="694"/>
                    <a:pt x="4142" y="746"/>
                  </a:cubicBezTo>
                  <a:lnTo>
                    <a:pt x="4142" y="1136"/>
                  </a:lnTo>
                  <a:lnTo>
                    <a:pt x="2873" y="1136"/>
                  </a:lnTo>
                  <a:cubicBezTo>
                    <a:pt x="1969" y="1136"/>
                    <a:pt x="1233" y="1871"/>
                    <a:pt x="1233" y="2775"/>
                  </a:cubicBezTo>
                  <a:lnTo>
                    <a:pt x="1233" y="3267"/>
                  </a:lnTo>
                  <a:lnTo>
                    <a:pt x="51" y="5074"/>
                  </a:lnTo>
                  <a:cubicBezTo>
                    <a:pt x="20" y="5100"/>
                    <a:pt x="0" y="5138"/>
                    <a:pt x="0" y="5182"/>
                  </a:cubicBezTo>
                  <a:cubicBezTo>
                    <a:pt x="0" y="5683"/>
                    <a:pt x="408" y="6091"/>
                    <a:pt x="910" y="6091"/>
                  </a:cubicBezTo>
                  <a:lnTo>
                    <a:pt x="1807" y="6091"/>
                  </a:lnTo>
                  <a:cubicBezTo>
                    <a:pt x="2308" y="6091"/>
                    <a:pt x="2715" y="5685"/>
                    <a:pt x="2717" y="5185"/>
                  </a:cubicBezTo>
                  <a:cubicBezTo>
                    <a:pt x="2717" y="5184"/>
                    <a:pt x="2717" y="5183"/>
                    <a:pt x="2717" y="5182"/>
                  </a:cubicBezTo>
                  <a:lnTo>
                    <a:pt x="2717" y="5182"/>
                  </a:lnTo>
                  <a:cubicBezTo>
                    <a:pt x="2717" y="5181"/>
                    <a:pt x="2717" y="5180"/>
                    <a:pt x="2717" y="5179"/>
                  </a:cubicBezTo>
                  <a:cubicBezTo>
                    <a:pt x="2716" y="5176"/>
                    <a:pt x="2716" y="5173"/>
                    <a:pt x="2716" y="5170"/>
                  </a:cubicBezTo>
                  <a:cubicBezTo>
                    <a:pt x="2713" y="5137"/>
                    <a:pt x="2699" y="5108"/>
                    <a:pt x="2678" y="5086"/>
                  </a:cubicBezTo>
                  <a:lnTo>
                    <a:pt x="1567" y="3394"/>
                  </a:lnTo>
                  <a:cubicBezTo>
                    <a:pt x="1821" y="3307"/>
                    <a:pt x="2003" y="3067"/>
                    <a:pt x="2003" y="2784"/>
                  </a:cubicBezTo>
                  <a:lnTo>
                    <a:pt x="2003" y="2771"/>
                  </a:lnTo>
                  <a:cubicBezTo>
                    <a:pt x="2003" y="2271"/>
                    <a:pt x="2410" y="1864"/>
                    <a:pt x="2911" y="1864"/>
                  </a:cubicBezTo>
                  <a:cubicBezTo>
                    <a:pt x="3207" y="1864"/>
                    <a:pt x="3486" y="1979"/>
                    <a:pt x="3695" y="2189"/>
                  </a:cubicBezTo>
                  <a:cubicBezTo>
                    <a:pt x="3696" y="2189"/>
                    <a:pt x="3696" y="2190"/>
                    <a:pt x="3697" y="2190"/>
                  </a:cubicBezTo>
                  <a:lnTo>
                    <a:pt x="3763" y="2254"/>
                  </a:lnTo>
                  <a:cubicBezTo>
                    <a:pt x="3868" y="2355"/>
                    <a:pt x="4000" y="2419"/>
                    <a:pt x="4142" y="2440"/>
                  </a:cubicBezTo>
                  <a:lnTo>
                    <a:pt x="4142" y="7262"/>
                  </a:lnTo>
                  <a:lnTo>
                    <a:pt x="3467" y="7262"/>
                  </a:lnTo>
                  <a:cubicBezTo>
                    <a:pt x="3187" y="7262"/>
                    <a:pt x="2952" y="7460"/>
                    <a:pt x="2895" y="7723"/>
                  </a:cubicBezTo>
                  <a:lnTo>
                    <a:pt x="2292" y="7723"/>
                  </a:lnTo>
                  <a:cubicBezTo>
                    <a:pt x="1968" y="7723"/>
                    <a:pt x="1705" y="7986"/>
                    <a:pt x="1705" y="8309"/>
                  </a:cubicBezTo>
                  <a:cubicBezTo>
                    <a:pt x="1705" y="8378"/>
                    <a:pt x="1761" y="8434"/>
                    <a:pt x="1830" y="8434"/>
                  </a:cubicBezTo>
                  <a:lnTo>
                    <a:pt x="6703" y="8434"/>
                  </a:lnTo>
                  <a:cubicBezTo>
                    <a:pt x="6772" y="8434"/>
                    <a:pt x="6828" y="8378"/>
                    <a:pt x="6828" y="8309"/>
                  </a:cubicBezTo>
                  <a:cubicBezTo>
                    <a:pt x="6828" y="7986"/>
                    <a:pt x="6565" y="7723"/>
                    <a:pt x="6242" y="7723"/>
                  </a:cubicBezTo>
                  <a:lnTo>
                    <a:pt x="5638" y="7723"/>
                  </a:lnTo>
                  <a:cubicBezTo>
                    <a:pt x="5581" y="7460"/>
                    <a:pt x="5346" y="7262"/>
                    <a:pt x="5066" y="7262"/>
                  </a:cubicBezTo>
                  <a:lnTo>
                    <a:pt x="4392" y="7262"/>
                  </a:lnTo>
                  <a:lnTo>
                    <a:pt x="4392" y="2433"/>
                  </a:lnTo>
                  <a:cubicBezTo>
                    <a:pt x="4530" y="2404"/>
                    <a:pt x="4655" y="2334"/>
                    <a:pt x="4754" y="2229"/>
                  </a:cubicBezTo>
                  <a:lnTo>
                    <a:pt x="4794" y="2187"/>
                  </a:lnTo>
                  <a:cubicBezTo>
                    <a:pt x="5003" y="1979"/>
                    <a:pt x="5281" y="1864"/>
                    <a:pt x="5577" y="1864"/>
                  </a:cubicBezTo>
                  <a:lnTo>
                    <a:pt x="5622" y="1864"/>
                  </a:lnTo>
                  <a:cubicBezTo>
                    <a:pt x="6123" y="1864"/>
                    <a:pt x="6530" y="2271"/>
                    <a:pt x="6530" y="2771"/>
                  </a:cubicBezTo>
                  <a:lnTo>
                    <a:pt x="6530" y="2784"/>
                  </a:lnTo>
                  <a:cubicBezTo>
                    <a:pt x="6530" y="3067"/>
                    <a:pt x="6713" y="3307"/>
                    <a:pt x="6967" y="3394"/>
                  </a:cubicBezTo>
                  <a:lnTo>
                    <a:pt x="5868" y="5074"/>
                  </a:lnTo>
                  <a:cubicBezTo>
                    <a:pt x="5837" y="5100"/>
                    <a:pt x="5817" y="5138"/>
                    <a:pt x="5817" y="5182"/>
                  </a:cubicBezTo>
                  <a:cubicBezTo>
                    <a:pt x="5817" y="5683"/>
                    <a:pt x="6225" y="6091"/>
                    <a:pt x="6726" y="6091"/>
                  </a:cubicBezTo>
                  <a:lnTo>
                    <a:pt x="7624" y="6091"/>
                  </a:lnTo>
                  <a:cubicBezTo>
                    <a:pt x="8124" y="6091"/>
                    <a:pt x="8532" y="5685"/>
                    <a:pt x="8533" y="5185"/>
                  </a:cubicBezTo>
                  <a:cubicBezTo>
                    <a:pt x="8533" y="5184"/>
                    <a:pt x="8533" y="5183"/>
                    <a:pt x="8533" y="5183"/>
                  </a:cubicBezTo>
                  <a:close/>
                  <a:moveTo>
                    <a:pt x="4135" y="381"/>
                  </a:moveTo>
                  <a:cubicBezTo>
                    <a:pt x="4135" y="309"/>
                    <a:pt x="4194" y="250"/>
                    <a:pt x="4267" y="250"/>
                  </a:cubicBezTo>
                  <a:cubicBezTo>
                    <a:pt x="4339" y="250"/>
                    <a:pt x="4398" y="309"/>
                    <a:pt x="4398" y="381"/>
                  </a:cubicBezTo>
                  <a:lnTo>
                    <a:pt x="4398" y="386"/>
                  </a:lnTo>
                  <a:cubicBezTo>
                    <a:pt x="4398" y="459"/>
                    <a:pt x="4339" y="517"/>
                    <a:pt x="4267" y="517"/>
                  </a:cubicBezTo>
                  <a:cubicBezTo>
                    <a:pt x="4194" y="517"/>
                    <a:pt x="4135" y="459"/>
                    <a:pt x="4135" y="386"/>
                  </a:cubicBezTo>
                  <a:lnTo>
                    <a:pt x="4135" y="381"/>
                  </a:lnTo>
                  <a:close/>
                  <a:moveTo>
                    <a:pt x="1359" y="3532"/>
                  </a:moveTo>
                  <a:lnTo>
                    <a:pt x="2351" y="5042"/>
                  </a:lnTo>
                  <a:lnTo>
                    <a:pt x="371" y="5042"/>
                  </a:lnTo>
                  <a:lnTo>
                    <a:pt x="1359" y="3532"/>
                  </a:lnTo>
                  <a:close/>
                  <a:moveTo>
                    <a:pt x="1807" y="5841"/>
                  </a:moveTo>
                  <a:lnTo>
                    <a:pt x="910" y="5841"/>
                  </a:lnTo>
                  <a:cubicBezTo>
                    <a:pt x="584" y="5841"/>
                    <a:pt x="312" y="5604"/>
                    <a:pt x="259" y="5292"/>
                  </a:cubicBezTo>
                  <a:lnTo>
                    <a:pt x="2457" y="5292"/>
                  </a:lnTo>
                  <a:cubicBezTo>
                    <a:pt x="2405" y="5604"/>
                    <a:pt x="2133" y="5841"/>
                    <a:pt x="1807" y="5841"/>
                  </a:cubicBezTo>
                  <a:close/>
                  <a:moveTo>
                    <a:pt x="5378" y="7723"/>
                  </a:moveTo>
                  <a:lnTo>
                    <a:pt x="3908" y="7723"/>
                  </a:lnTo>
                  <a:cubicBezTo>
                    <a:pt x="3839" y="7723"/>
                    <a:pt x="3783" y="7779"/>
                    <a:pt x="3783" y="7848"/>
                  </a:cubicBezTo>
                  <a:cubicBezTo>
                    <a:pt x="3783" y="7917"/>
                    <a:pt x="3839" y="7973"/>
                    <a:pt x="3908" y="7973"/>
                  </a:cubicBezTo>
                  <a:lnTo>
                    <a:pt x="6242" y="7973"/>
                  </a:lnTo>
                  <a:cubicBezTo>
                    <a:pt x="6383" y="7973"/>
                    <a:pt x="6504" y="8060"/>
                    <a:pt x="6554" y="8184"/>
                  </a:cubicBezTo>
                  <a:lnTo>
                    <a:pt x="1980" y="8184"/>
                  </a:lnTo>
                  <a:cubicBezTo>
                    <a:pt x="2029" y="8060"/>
                    <a:pt x="2150" y="7973"/>
                    <a:pt x="2292" y="7973"/>
                  </a:cubicBezTo>
                  <a:lnTo>
                    <a:pt x="3433" y="7973"/>
                  </a:lnTo>
                  <a:cubicBezTo>
                    <a:pt x="3502" y="7973"/>
                    <a:pt x="3558" y="7917"/>
                    <a:pt x="3558" y="7848"/>
                  </a:cubicBezTo>
                  <a:cubicBezTo>
                    <a:pt x="3558" y="7779"/>
                    <a:pt x="3502" y="7723"/>
                    <a:pt x="3433" y="7723"/>
                  </a:cubicBezTo>
                  <a:lnTo>
                    <a:pt x="3156" y="7723"/>
                  </a:lnTo>
                  <a:cubicBezTo>
                    <a:pt x="3205" y="7599"/>
                    <a:pt x="3326" y="7512"/>
                    <a:pt x="3467" y="7512"/>
                  </a:cubicBezTo>
                  <a:lnTo>
                    <a:pt x="4266" y="7512"/>
                  </a:lnTo>
                  <a:cubicBezTo>
                    <a:pt x="4266" y="7512"/>
                    <a:pt x="4266" y="7512"/>
                    <a:pt x="4267" y="7512"/>
                  </a:cubicBezTo>
                  <a:cubicBezTo>
                    <a:pt x="4267" y="7512"/>
                    <a:pt x="4267" y="7512"/>
                    <a:pt x="4268" y="7512"/>
                  </a:cubicBezTo>
                  <a:lnTo>
                    <a:pt x="5066" y="7512"/>
                  </a:lnTo>
                  <a:cubicBezTo>
                    <a:pt x="5207" y="7512"/>
                    <a:pt x="5328" y="7599"/>
                    <a:pt x="5378" y="7723"/>
                  </a:cubicBezTo>
                  <a:close/>
                  <a:moveTo>
                    <a:pt x="8167" y="5042"/>
                  </a:moveTo>
                  <a:lnTo>
                    <a:pt x="6187" y="5042"/>
                  </a:lnTo>
                  <a:lnTo>
                    <a:pt x="7175" y="3532"/>
                  </a:lnTo>
                  <a:lnTo>
                    <a:pt x="8167" y="5042"/>
                  </a:lnTo>
                  <a:close/>
                  <a:moveTo>
                    <a:pt x="7624" y="5841"/>
                  </a:moveTo>
                  <a:lnTo>
                    <a:pt x="6726" y="5841"/>
                  </a:lnTo>
                  <a:cubicBezTo>
                    <a:pt x="6400" y="5841"/>
                    <a:pt x="6129" y="5604"/>
                    <a:pt x="6076" y="5292"/>
                  </a:cubicBezTo>
                  <a:lnTo>
                    <a:pt x="8274" y="5292"/>
                  </a:lnTo>
                  <a:cubicBezTo>
                    <a:pt x="8221" y="5604"/>
                    <a:pt x="7950" y="5841"/>
                    <a:pt x="7624" y="5841"/>
                  </a:cubicBezTo>
                  <a:close/>
                  <a:moveTo>
                    <a:pt x="7624" y="584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" name="Freeform 46">
              <a:extLst>
                <a:ext uri="{FF2B5EF4-FFF2-40B4-BE49-F238E27FC236}">
                  <a16:creationId xmlns:a16="http://schemas.microsoft.com/office/drawing/2014/main" id="{14361E23-07EB-4F7F-920C-6BBAF303E6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8" y="2441"/>
              <a:ext cx="8" cy="8"/>
            </a:xfrm>
            <a:custGeom>
              <a:avLst/>
              <a:gdLst>
                <a:gd name="T0" fmla="*/ 250 w 250"/>
                <a:gd name="T1" fmla="*/ 125 h 250"/>
                <a:gd name="T2" fmla="*/ 125 w 250"/>
                <a:gd name="T3" fmla="*/ 250 h 250"/>
                <a:gd name="T4" fmla="*/ 0 w 250"/>
                <a:gd name="T5" fmla="*/ 125 h 250"/>
                <a:gd name="T6" fmla="*/ 125 w 250"/>
                <a:gd name="T7" fmla="*/ 0 h 250"/>
                <a:gd name="T8" fmla="*/ 250 w 250"/>
                <a:gd name="T9" fmla="*/ 125 h 250"/>
                <a:gd name="T10" fmla="*/ 250 w 250"/>
                <a:gd name="T11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250" y="125"/>
                  </a:moveTo>
                  <a:cubicBezTo>
                    <a:pt x="250" y="194"/>
                    <a:pt x="194" y="250"/>
                    <a:pt x="125" y="250"/>
                  </a:cubicBezTo>
                  <a:cubicBezTo>
                    <a:pt x="56" y="250"/>
                    <a:pt x="0" y="194"/>
                    <a:pt x="0" y="125"/>
                  </a:cubicBezTo>
                  <a:cubicBezTo>
                    <a:pt x="0" y="56"/>
                    <a:pt x="56" y="0"/>
                    <a:pt x="125" y="0"/>
                  </a:cubicBezTo>
                  <a:cubicBezTo>
                    <a:pt x="194" y="0"/>
                    <a:pt x="250" y="56"/>
                    <a:pt x="250" y="125"/>
                  </a:cubicBezTo>
                  <a:close/>
                  <a:moveTo>
                    <a:pt x="250" y="1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6630" name="Rectangle 10">
            <a:extLst>
              <a:ext uri="{FF2B5EF4-FFF2-40B4-BE49-F238E27FC236}">
                <a16:creationId xmlns:a16="http://schemas.microsoft.com/office/drawing/2014/main" id="{8B5D7C90-B665-42F1-9C38-09FFE991F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2452688"/>
            <a:ext cx="5591175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/>
              <a:t>Давлат фуқаролик хизмати лавозимида ўз фаолиятини амалга ошираётган Ўзбекистон Республикаси фуқароси давлат фуқаролик хизматчисидир.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/>
              <a:t>Ўзбекистон Республикаси фуқароси давлат фуқаролик хизмати лавозимига тайинланган пайтдан эътиборан давлат фуқаролик хизматчисининг ҳуқуқий мақомига эга бўлади ва давлат фуқаролик хизматчисининг фаолияти тугатилиши муносабати билан уни йўқотади.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/>
              <a:t>Давлат фуқаролик хизмати лавозимларининг сиёсий гуруҳига тааллуқли давлат фуқаролик хизматчиларининг ҳуқуқий мақоми билан боғлиқ бўлган қўшимча ҳуқуқлар, мажбуриятлар ва чекловлар алоҳида қонунчилик билан белгиланади</a:t>
            </a:r>
          </a:p>
        </p:txBody>
      </p:sp>
      <p:sp>
        <p:nvSpPr>
          <p:cNvPr id="26631" name="object 12">
            <a:extLst>
              <a:ext uri="{FF2B5EF4-FFF2-40B4-BE49-F238E27FC236}">
                <a16:creationId xmlns:a16="http://schemas.microsoft.com/office/drawing/2014/main" id="{5AB14C7C-9DD0-45D6-8362-367A8F3237F3}"/>
              </a:ext>
            </a:extLst>
          </p:cNvPr>
          <p:cNvSpPr>
            <a:spLocks/>
          </p:cNvSpPr>
          <p:nvPr/>
        </p:nvSpPr>
        <p:spPr bwMode="auto">
          <a:xfrm>
            <a:off x="6173788" y="1293813"/>
            <a:ext cx="687387" cy="685800"/>
          </a:xfrm>
          <a:custGeom>
            <a:avLst/>
            <a:gdLst>
              <a:gd name="T0" fmla="*/ 1118729 w 381000"/>
              <a:gd name="T1" fmla="*/ 0 h 379730"/>
              <a:gd name="T2" fmla="*/ 862312 w 381000"/>
              <a:gd name="T3" fmla="*/ 29518 h 379730"/>
              <a:gd name="T4" fmla="*/ 626873 w 381000"/>
              <a:gd name="T5" fmla="*/ 113615 h 379730"/>
              <a:gd name="T6" fmla="*/ 419151 w 381000"/>
              <a:gd name="T7" fmla="*/ 245568 h 379730"/>
              <a:gd name="T8" fmla="*/ 245868 w 381000"/>
              <a:gd name="T9" fmla="*/ 418663 h 379730"/>
              <a:gd name="T10" fmla="*/ 113763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3 w 381000"/>
              <a:gd name="T19" fmla="*/ 1609184 h 379730"/>
              <a:gd name="T20" fmla="*/ 245868 w 381000"/>
              <a:gd name="T21" fmla="*/ 1816714 h 379730"/>
              <a:gd name="T22" fmla="*/ 419151 w 381000"/>
              <a:gd name="T23" fmla="*/ 1989812 h 379730"/>
              <a:gd name="T24" fmla="*/ 626873 w 381000"/>
              <a:gd name="T25" fmla="*/ 2121765 h 379730"/>
              <a:gd name="T26" fmla="*/ 862312 w 381000"/>
              <a:gd name="T27" fmla="*/ 2205860 h 379730"/>
              <a:gd name="T28" fmla="*/ 1118729 w 381000"/>
              <a:gd name="T29" fmla="*/ 2235376 h 379730"/>
              <a:gd name="T30" fmla="*/ 1375135 w 381000"/>
              <a:gd name="T31" fmla="*/ 2205860 h 379730"/>
              <a:gd name="T32" fmla="*/ 1610573 w 381000"/>
              <a:gd name="T33" fmla="*/ 2121765 h 379730"/>
              <a:gd name="T34" fmla="*/ 1818299 w 381000"/>
              <a:gd name="T35" fmla="*/ 1989812 h 379730"/>
              <a:gd name="T36" fmla="*/ 1991580 w 381000"/>
              <a:gd name="T37" fmla="*/ 1816714 h 379730"/>
              <a:gd name="T38" fmla="*/ 2123685 w 381000"/>
              <a:gd name="T39" fmla="*/ 1609184 h 379730"/>
              <a:gd name="T40" fmla="*/ 2207885 w 381000"/>
              <a:gd name="T41" fmla="*/ 1373935 h 379730"/>
              <a:gd name="T42" fmla="*/ 2237454 w 381000"/>
              <a:gd name="T43" fmla="*/ 1117686 h 379730"/>
              <a:gd name="T44" fmla="*/ 2207885 w 381000"/>
              <a:gd name="T45" fmla="*/ 861441 h 379730"/>
              <a:gd name="T46" fmla="*/ 2123685 w 381000"/>
              <a:gd name="T47" fmla="*/ 626196 h 379730"/>
              <a:gd name="T48" fmla="*/ 1991580 w 381000"/>
              <a:gd name="T49" fmla="*/ 418663 h 379730"/>
              <a:gd name="T50" fmla="*/ 1818299 w 381000"/>
              <a:gd name="T51" fmla="*/ 245568 h 379730"/>
              <a:gd name="T52" fmla="*/ 1610573 w 381000"/>
              <a:gd name="T53" fmla="*/ 113615 h 379730"/>
              <a:gd name="T54" fmla="*/ 1375135 w 381000"/>
              <a:gd name="T55" fmla="*/ 29518 h 379730"/>
              <a:gd name="T56" fmla="*/ 1118729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32" name="Rectangle 12">
            <a:extLst>
              <a:ext uri="{FF2B5EF4-FFF2-40B4-BE49-F238E27FC236}">
                <a16:creationId xmlns:a16="http://schemas.microsoft.com/office/drawing/2014/main" id="{700FA218-0EB1-44D9-831D-71CC1E9D8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850" y="1282700"/>
            <a:ext cx="45783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600" dirty="0" err="1">
                <a:solidFill>
                  <a:srgbClr val="49A9F6"/>
                </a:solidFill>
              </a:rPr>
              <a:t>Ўзб</a:t>
            </a:r>
            <a:r>
              <a:rPr lang="tr-TR" altLang="en-US" sz="1600" dirty="0">
                <a:solidFill>
                  <a:srgbClr val="49A9F6"/>
                </a:solidFill>
              </a:rPr>
              <a:t>e</a:t>
            </a:r>
            <a:r>
              <a:rPr lang="ru-RU" altLang="en-US" sz="1600" dirty="0" err="1">
                <a:solidFill>
                  <a:srgbClr val="49A9F6"/>
                </a:solidFill>
              </a:rPr>
              <a:t>кистон</a:t>
            </a:r>
            <a:r>
              <a:rPr lang="tr-TR" altLang="en-US" sz="1600" dirty="0">
                <a:solidFill>
                  <a:srgbClr val="49A9F6"/>
                </a:solidFill>
              </a:rPr>
              <a:t> </a:t>
            </a:r>
            <a:r>
              <a:rPr lang="ru-RU" altLang="en-US" sz="1600" dirty="0">
                <a:solidFill>
                  <a:srgbClr val="49A9F6"/>
                </a:solidFill>
              </a:rPr>
              <a:t>р</a:t>
            </a:r>
            <a:r>
              <a:rPr lang="tr-TR" altLang="en-US" sz="1600" dirty="0">
                <a:solidFill>
                  <a:srgbClr val="49A9F6"/>
                </a:solidFill>
              </a:rPr>
              <a:t>e</a:t>
            </a:r>
            <a:r>
              <a:rPr lang="ru-RU" altLang="en-US" sz="1600" dirty="0" err="1">
                <a:solidFill>
                  <a:srgbClr val="49A9F6"/>
                </a:solidFill>
              </a:rPr>
              <a:t>спубликасининг</a:t>
            </a:r>
            <a:r>
              <a:rPr lang="tr-TR" altLang="en-US" sz="1600" dirty="0">
                <a:solidFill>
                  <a:srgbClr val="49A9F6"/>
                </a:solidFill>
              </a:rPr>
              <a:t> 08.08.2022 </a:t>
            </a:r>
            <a:r>
              <a:rPr lang="ru-RU" altLang="en-US" sz="1600" dirty="0" err="1">
                <a:solidFill>
                  <a:srgbClr val="49A9F6"/>
                </a:solidFill>
              </a:rPr>
              <a:t>йилдаги</a:t>
            </a:r>
            <a:r>
              <a:rPr lang="tr-TR" altLang="en-US" sz="1600" dirty="0">
                <a:solidFill>
                  <a:srgbClr val="49A9F6"/>
                </a:solidFill>
              </a:rPr>
              <a:t> 788-</a:t>
            </a:r>
            <a:r>
              <a:rPr lang="ru-RU" altLang="en-US" sz="1600" dirty="0" err="1">
                <a:solidFill>
                  <a:srgbClr val="49A9F6"/>
                </a:solidFill>
              </a:rPr>
              <a:t>сонли</a:t>
            </a:r>
            <a:r>
              <a:rPr lang="tr-TR" altLang="en-US" sz="1600" dirty="0">
                <a:solidFill>
                  <a:srgbClr val="49A9F6"/>
                </a:solidFill>
              </a:rPr>
              <a:t> “</a:t>
            </a:r>
            <a:r>
              <a:rPr lang="ru-RU" altLang="en-US" sz="1600" dirty="0">
                <a:solidFill>
                  <a:srgbClr val="49A9F6"/>
                </a:solidFill>
              </a:rPr>
              <a:t>Давлат</a:t>
            </a:r>
            <a:r>
              <a:rPr lang="tr-TR" altLang="en-US" sz="1600" dirty="0">
                <a:solidFill>
                  <a:srgbClr val="49A9F6"/>
                </a:solidFill>
              </a:rPr>
              <a:t> </a:t>
            </a:r>
            <a:r>
              <a:rPr lang="ru-RU" altLang="en-US" sz="1600" dirty="0" err="1">
                <a:solidFill>
                  <a:srgbClr val="49A9F6"/>
                </a:solidFill>
              </a:rPr>
              <a:t>фуқаролик</a:t>
            </a:r>
            <a:r>
              <a:rPr lang="en-US" altLang="en-US" sz="1600" dirty="0">
                <a:solidFill>
                  <a:srgbClr val="49A9F6"/>
                </a:solidFill>
              </a:rPr>
              <a:t> </a:t>
            </a:r>
            <a:r>
              <a:rPr lang="tr-TR" altLang="en-US" sz="1600" dirty="0">
                <a:solidFill>
                  <a:srgbClr val="49A9F6"/>
                </a:solidFill>
              </a:rPr>
              <a:t>x</a:t>
            </a:r>
            <a:r>
              <a:rPr lang="ru-RU" altLang="en-US" sz="1600" dirty="0" err="1">
                <a:solidFill>
                  <a:srgbClr val="49A9F6"/>
                </a:solidFill>
              </a:rPr>
              <a:t>изматлари</a:t>
            </a:r>
            <a:r>
              <a:rPr lang="tr-TR" altLang="en-US" sz="1600" dirty="0">
                <a:solidFill>
                  <a:srgbClr val="49A9F6"/>
                </a:solidFill>
              </a:rPr>
              <a:t> </a:t>
            </a:r>
            <a:r>
              <a:rPr lang="ru-RU" altLang="en-US" sz="1600" dirty="0" err="1">
                <a:solidFill>
                  <a:srgbClr val="49A9F6"/>
                </a:solidFill>
              </a:rPr>
              <a:t>тўғрисида</a:t>
            </a:r>
            <a:r>
              <a:rPr lang="tr-TR" altLang="en-US" sz="1600" dirty="0">
                <a:solidFill>
                  <a:srgbClr val="49A9F6"/>
                </a:solidFill>
              </a:rPr>
              <a:t>”</a:t>
            </a:r>
            <a:r>
              <a:rPr lang="ru-RU" altLang="en-US" sz="1600" dirty="0" err="1">
                <a:solidFill>
                  <a:srgbClr val="49A9F6"/>
                </a:solidFill>
              </a:rPr>
              <a:t>ги</a:t>
            </a:r>
            <a:r>
              <a:rPr lang="tr-TR" altLang="en-US" sz="1600" dirty="0">
                <a:solidFill>
                  <a:srgbClr val="49A9F6"/>
                </a:solidFill>
              </a:rPr>
              <a:t> </a:t>
            </a:r>
            <a:r>
              <a:rPr lang="ru-RU" altLang="en-US" sz="1600" dirty="0" err="1">
                <a:solidFill>
                  <a:srgbClr val="49A9F6"/>
                </a:solidFill>
              </a:rPr>
              <a:t>қонунининг</a:t>
            </a:r>
            <a:r>
              <a:rPr lang="tr-TR" altLang="en-US" sz="1600" dirty="0">
                <a:solidFill>
                  <a:srgbClr val="49A9F6"/>
                </a:solidFill>
              </a:rPr>
              <a:t> </a:t>
            </a:r>
            <a:r>
              <a:rPr lang="ru-RU" altLang="en-US" sz="1600" dirty="0">
                <a:solidFill>
                  <a:srgbClr val="49A9F6"/>
                </a:solidFill>
              </a:rPr>
              <a:t/>
            </a:r>
            <a:br>
              <a:rPr lang="ru-RU" altLang="en-US" sz="1600" dirty="0">
                <a:solidFill>
                  <a:srgbClr val="49A9F6"/>
                </a:solidFill>
              </a:rPr>
            </a:br>
            <a:r>
              <a:rPr lang="tr-TR" altLang="en-US" sz="1600" dirty="0">
                <a:solidFill>
                  <a:srgbClr val="49A9F6"/>
                </a:solidFill>
              </a:rPr>
              <a:t>1</a:t>
            </a:r>
            <a:r>
              <a:rPr lang="en-US" altLang="en-US" sz="1600" dirty="0">
                <a:solidFill>
                  <a:srgbClr val="49A9F6"/>
                </a:solidFill>
              </a:rPr>
              <a:t>5</a:t>
            </a:r>
            <a:r>
              <a:rPr lang="tr-TR" altLang="en-US" sz="1600" dirty="0">
                <a:solidFill>
                  <a:srgbClr val="49A9F6"/>
                </a:solidFill>
              </a:rPr>
              <a:t>-</a:t>
            </a:r>
            <a:r>
              <a:rPr lang="ru-RU" altLang="en-US" sz="1600" dirty="0" err="1">
                <a:solidFill>
                  <a:srgbClr val="49A9F6"/>
                </a:solidFill>
              </a:rPr>
              <a:t>моддаси</a:t>
            </a:r>
            <a:r>
              <a:rPr lang="tr-TR" altLang="en-US" sz="1600" dirty="0">
                <a:solidFill>
                  <a:srgbClr val="49A9F6"/>
                </a:solidFill>
              </a:rPr>
              <a:t>:</a:t>
            </a:r>
            <a:endParaRPr lang="ru-RU" altLang="en-US" sz="1600" dirty="0">
              <a:solidFill>
                <a:srgbClr val="49A9F6"/>
              </a:solidFill>
            </a:endParaRPr>
          </a:p>
        </p:txBody>
      </p:sp>
      <p:grpSp>
        <p:nvGrpSpPr>
          <p:cNvPr id="3" name="Group 44">
            <a:extLst>
              <a:ext uri="{FF2B5EF4-FFF2-40B4-BE49-F238E27FC236}">
                <a16:creationId xmlns:a16="http://schemas.microsoft.com/office/drawing/2014/main" id="{95FC4850-7666-460E-AF00-B296ADBDE02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44721" y="1294781"/>
            <a:ext cx="656158" cy="648893"/>
            <a:chOff x="2326" y="2390"/>
            <a:chExt cx="271" cy="268"/>
          </a:xfrm>
          <a:solidFill>
            <a:schemeClr val="bg2">
              <a:lumMod val="25000"/>
            </a:schemeClr>
          </a:solidFill>
        </p:grpSpPr>
        <p:sp>
          <p:nvSpPr>
            <p:cNvPr id="15" name="Freeform 45">
              <a:extLst>
                <a:ext uri="{FF2B5EF4-FFF2-40B4-BE49-F238E27FC236}">
                  <a16:creationId xmlns:a16="http://schemas.microsoft.com/office/drawing/2014/main" id="{D29657B6-E2C6-43F0-A9C4-59700AC30A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6" y="2390"/>
              <a:ext cx="271" cy="268"/>
            </a:xfrm>
            <a:custGeom>
              <a:avLst/>
              <a:gdLst>
                <a:gd name="T0" fmla="*/ 8533 w 8533"/>
                <a:gd name="T1" fmla="*/ 5179 h 8434"/>
                <a:gd name="T2" fmla="*/ 7300 w 8533"/>
                <a:gd name="T3" fmla="*/ 3267 h 8434"/>
                <a:gd name="T4" fmla="*/ 5463 w 8533"/>
                <a:gd name="T5" fmla="*/ 1136 h 8434"/>
                <a:gd name="T6" fmla="*/ 5661 w 8533"/>
                <a:gd name="T7" fmla="*/ 1386 h 8434"/>
                <a:gd name="T8" fmla="*/ 6780 w 8533"/>
                <a:gd name="T9" fmla="*/ 2784 h 8434"/>
                <a:gd name="T10" fmla="*/ 5577 w 8533"/>
                <a:gd name="T11" fmla="*/ 1614 h 8434"/>
                <a:gd name="T12" fmla="*/ 4572 w 8533"/>
                <a:gd name="T13" fmla="*/ 2058 h 8434"/>
                <a:gd name="T14" fmla="*/ 3871 w 8533"/>
                <a:gd name="T15" fmla="*/ 2011 h 8434"/>
                <a:gd name="T16" fmla="*/ 1753 w 8533"/>
                <a:gd name="T17" fmla="*/ 2784 h 8434"/>
                <a:gd name="T18" fmla="*/ 2873 w 8533"/>
                <a:gd name="T19" fmla="*/ 1386 h 8434"/>
                <a:gd name="T20" fmla="*/ 4268 w 8533"/>
                <a:gd name="T21" fmla="*/ 1386 h 8434"/>
                <a:gd name="T22" fmla="*/ 4908 w 8533"/>
                <a:gd name="T23" fmla="*/ 1136 h 8434"/>
                <a:gd name="T24" fmla="*/ 4648 w 8533"/>
                <a:gd name="T25" fmla="*/ 386 h 8434"/>
                <a:gd name="T26" fmla="*/ 3885 w 8533"/>
                <a:gd name="T27" fmla="*/ 381 h 8434"/>
                <a:gd name="T28" fmla="*/ 4142 w 8533"/>
                <a:gd name="T29" fmla="*/ 1136 h 8434"/>
                <a:gd name="T30" fmla="*/ 1233 w 8533"/>
                <a:gd name="T31" fmla="*/ 3267 h 8434"/>
                <a:gd name="T32" fmla="*/ 910 w 8533"/>
                <a:gd name="T33" fmla="*/ 6091 h 8434"/>
                <a:gd name="T34" fmla="*/ 2717 w 8533"/>
                <a:gd name="T35" fmla="*/ 5182 h 8434"/>
                <a:gd name="T36" fmla="*/ 2716 w 8533"/>
                <a:gd name="T37" fmla="*/ 5170 h 8434"/>
                <a:gd name="T38" fmla="*/ 2003 w 8533"/>
                <a:gd name="T39" fmla="*/ 2784 h 8434"/>
                <a:gd name="T40" fmla="*/ 3695 w 8533"/>
                <a:gd name="T41" fmla="*/ 2189 h 8434"/>
                <a:gd name="T42" fmla="*/ 4142 w 8533"/>
                <a:gd name="T43" fmla="*/ 2440 h 8434"/>
                <a:gd name="T44" fmla="*/ 2895 w 8533"/>
                <a:gd name="T45" fmla="*/ 7723 h 8434"/>
                <a:gd name="T46" fmla="*/ 1830 w 8533"/>
                <a:gd name="T47" fmla="*/ 8434 h 8434"/>
                <a:gd name="T48" fmla="*/ 6242 w 8533"/>
                <a:gd name="T49" fmla="*/ 7723 h 8434"/>
                <a:gd name="T50" fmla="*/ 4392 w 8533"/>
                <a:gd name="T51" fmla="*/ 7262 h 8434"/>
                <a:gd name="T52" fmla="*/ 4794 w 8533"/>
                <a:gd name="T53" fmla="*/ 2187 h 8434"/>
                <a:gd name="T54" fmla="*/ 6530 w 8533"/>
                <a:gd name="T55" fmla="*/ 2771 h 8434"/>
                <a:gd name="T56" fmla="*/ 5868 w 8533"/>
                <a:gd name="T57" fmla="*/ 5074 h 8434"/>
                <a:gd name="T58" fmla="*/ 7624 w 8533"/>
                <a:gd name="T59" fmla="*/ 6091 h 8434"/>
                <a:gd name="T60" fmla="*/ 4135 w 8533"/>
                <a:gd name="T61" fmla="*/ 381 h 8434"/>
                <a:gd name="T62" fmla="*/ 4398 w 8533"/>
                <a:gd name="T63" fmla="*/ 386 h 8434"/>
                <a:gd name="T64" fmla="*/ 4135 w 8533"/>
                <a:gd name="T65" fmla="*/ 381 h 8434"/>
                <a:gd name="T66" fmla="*/ 371 w 8533"/>
                <a:gd name="T67" fmla="*/ 5042 h 8434"/>
                <a:gd name="T68" fmla="*/ 910 w 8533"/>
                <a:gd name="T69" fmla="*/ 5841 h 8434"/>
                <a:gd name="T70" fmla="*/ 1807 w 8533"/>
                <a:gd name="T71" fmla="*/ 5841 h 8434"/>
                <a:gd name="T72" fmla="*/ 3783 w 8533"/>
                <a:gd name="T73" fmla="*/ 7848 h 8434"/>
                <a:gd name="T74" fmla="*/ 6554 w 8533"/>
                <a:gd name="T75" fmla="*/ 8184 h 8434"/>
                <a:gd name="T76" fmla="*/ 3433 w 8533"/>
                <a:gd name="T77" fmla="*/ 7973 h 8434"/>
                <a:gd name="T78" fmla="*/ 3156 w 8533"/>
                <a:gd name="T79" fmla="*/ 7723 h 8434"/>
                <a:gd name="T80" fmla="*/ 4267 w 8533"/>
                <a:gd name="T81" fmla="*/ 7512 h 8434"/>
                <a:gd name="T82" fmla="*/ 5378 w 8533"/>
                <a:gd name="T83" fmla="*/ 7723 h 8434"/>
                <a:gd name="T84" fmla="*/ 7175 w 8533"/>
                <a:gd name="T85" fmla="*/ 3532 h 8434"/>
                <a:gd name="T86" fmla="*/ 6726 w 8533"/>
                <a:gd name="T87" fmla="*/ 5841 h 8434"/>
                <a:gd name="T88" fmla="*/ 7624 w 8533"/>
                <a:gd name="T89" fmla="*/ 5841 h 8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33" h="8434">
                  <a:moveTo>
                    <a:pt x="8533" y="5183"/>
                  </a:moveTo>
                  <a:lnTo>
                    <a:pt x="8533" y="5182"/>
                  </a:lnTo>
                  <a:cubicBezTo>
                    <a:pt x="8533" y="5181"/>
                    <a:pt x="8533" y="5180"/>
                    <a:pt x="8533" y="5179"/>
                  </a:cubicBezTo>
                  <a:cubicBezTo>
                    <a:pt x="8533" y="5176"/>
                    <a:pt x="8533" y="5173"/>
                    <a:pt x="8533" y="5170"/>
                  </a:cubicBezTo>
                  <a:cubicBezTo>
                    <a:pt x="8530" y="5138"/>
                    <a:pt x="8516" y="5108"/>
                    <a:pt x="8495" y="5086"/>
                  </a:cubicBezTo>
                  <a:lnTo>
                    <a:pt x="7300" y="3267"/>
                  </a:lnTo>
                  <a:lnTo>
                    <a:pt x="7300" y="2775"/>
                  </a:lnTo>
                  <a:cubicBezTo>
                    <a:pt x="7300" y="1871"/>
                    <a:pt x="6565" y="1136"/>
                    <a:pt x="5661" y="1136"/>
                  </a:cubicBezTo>
                  <a:lnTo>
                    <a:pt x="5463" y="1136"/>
                  </a:lnTo>
                  <a:cubicBezTo>
                    <a:pt x="5393" y="1136"/>
                    <a:pt x="5338" y="1192"/>
                    <a:pt x="5338" y="1261"/>
                  </a:cubicBezTo>
                  <a:cubicBezTo>
                    <a:pt x="5338" y="1330"/>
                    <a:pt x="5393" y="1386"/>
                    <a:pt x="5463" y="1386"/>
                  </a:cubicBezTo>
                  <a:lnTo>
                    <a:pt x="5661" y="1386"/>
                  </a:lnTo>
                  <a:cubicBezTo>
                    <a:pt x="6427" y="1386"/>
                    <a:pt x="7050" y="2009"/>
                    <a:pt x="7050" y="2775"/>
                  </a:cubicBezTo>
                  <a:lnTo>
                    <a:pt x="7050" y="3159"/>
                  </a:lnTo>
                  <a:cubicBezTo>
                    <a:pt x="6893" y="3106"/>
                    <a:pt x="6780" y="2958"/>
                    <a:pt x="6780" y="2784"/>
                  </a:cubicBezTo>
                  <a:lnTo>
                    <a:pt x="6780" y="2771"/>
                  </a:lnTo>
                  <a:cubicBezTo>
                    <a:pt x="6780" y="2133"/>
                    <a:pt x="6261" y="1614"/>
                    <a:pt x="5622" y="1614"/>
                  </a:cubicBezTo>
                  <a:lnTo>
                    <a:pt x="5577" y="1614"/>
                  </a:lnTo>
                  <a:cubicBezTo>
                    <a:pt x="5214" y="1614"/>
                    <a:pt x="4872" y="1755"/>
                    <a:pt x="4616" y="2012"/>
                  </a:cubicBezTo>
                  <a:cubicBezTo>
                    <a:pt x="4615" y="2013"/>
                    <a:pt x="4614" y="2014"/>
                    <a:pt x="4613" y="2015"/>
                  </a:cubicBezTo>
                  <a:lnTo>
                    <a:pt x="4572" y="2058"/>
                  </a:lnTo>
                  <a:cubicBezTo>
                    <a:pt x="4490" y="2145"/>
                    <a:pt x="4378" y="2195"/>
                    <a:pt x="4258" y="2198"/>
                  </a:cubicBezTo>
                  <a:cubicBezTo>
                    <a:pt x="4137" y="2201"/>
                    <a:pt x="4023" y="2157"/>
                    <a:pt x="3936" y="2074"/>
                  </a:cubicBezTo>
                  <a:lnTo>
                    <a:pt x="3871" y="2011"/>
                  </a:lnTo>
                  <a:cubicBezTo>
                    <a:pt x="3614" y="1755"/>
                    <a:pt x="3274" y="1614"/>
                    <a:pt x="2911" y="1614"/>
                  </a:cubicBezTo>
                  <a:cubicBezTo>
                    <a:pt x="2273" y="1614"/>
                    <a:pt x="1753" y="2133"/>
                    <a:pt x="1753" y="2771"/>
                  </a:cubicBezTo>
                  <a:lnTo>
                    <a:pt x="1753" y="2784"/>
                  </a:lnTo>
                  <a:cubicBezTo>
                    <a:pt x="1753" y="2958"/>
                    <a:pt x="1640" y="3106"/>
                    <a:pt x="1483" y="3159"/>
                  </a:cubicBezTo>
                  <a:lnTo>
                    <a:pt x="1483" y="2775"/>
                  </a:lnTo>
                  <a:cubicBezTo>
                    <a:pt x="1483" y="2009"/>
                    <a:pt x="2107" y="1386"/>
                    <a:pt x="2873" y="1386"/>
                  </a:cubicBezTo>
                  <a:lnTo>
                    <a:pt x="4265" y="1386"/>
                  </a:lnTo>
                  <a:cubicBezTo>
                    <a:pt x="4266" y="1386"/>
                    <a:pt x="4266" y="1386"/>
                    <a:pt x="4267" y="1386"/>
                  </a:cubicBezTo>
                  <a:cubicBezTo>
                    <a:pt x="4267" y="1386"/>
                    <a:pt x="4268" y="1386"/>
                    <a:pt x="4268" y="1386"/>
                  </a:cubicBezTo>
                  <a:lnTo>
                    <a:pt x="4908" y="1386"/>
                  </a:lnTo>
                  <a:cubicBezTo>
                    <a:pt x="4977" y="1386"/>
                    <a:pt x="5033" y="1330"/>
                    <a:pt x="5033" y="1261"/>
                  </a:cubicBezTo>
                  <a:cubicBezTo>
                    <a:pt x="5033" y="1192"/>
                    <a:pt x="4977" y="1136"/>
                    <a:pt x="4908" y="1136"/>
                  </a:cubicBezTo>
                  <a:lnTo>
                    <a:pt x="4392" y="1136"/>
                  </a:lnTo>
                  <a:lnTo>
                    <a:pt x="4392" y="746"/>
                  </a:lnTo>
                  <a:cubicBezTo>
                    <a:pt x="4541" y="694"/>
                    <a:pt x="4648" y="553"/>
                    <a:pt x="4648" y="386"/>
                  </a:cubicBezTo>
                  <a:lnTo>
                    <a:pt x="4648" y="381"/>
                  </a:lnTo>
                  <a:cubicBezTo>
                    <a:pt x="4648" y="171"/>
                    <a:pt x="4477" y="0"/>
                    <a:pt x="4267" y="0"/>
                  </a:cubicBezTo>
                  <a:cubicBezTo>
                    <a:pt x="4056" y="0"/>
                    <a:pt x="3885" y="171"/>
                    <a:pt x="3885" y="381"/>
                  </a:cubicBezTo>
                  <a:lnTo>
                    <a:pt x="3885" y="386"/>
                  </a:lnTo>
                  <a:cubicBezTo>
                    <a:pt x="3885" y="553"/>
                    <a:pt x="3993" y="694"/>
                    <a:pt x="4142" y="746"/>
                  </a:cubicBezTo>
                  <a:lnTo>
                    <a:pt x="4142" y="1136"/>
                  </a:lnTo>
                  <a:lnTo>
                    <a:pt x="2873" y="1136"/>
                  </a:lnTo>
                  <a:cubicBezTo>
                    <a:pt x="1969" y="1136"/>
                    <a:pt x="1233" y="1871"/>
                    <a:pt x="1233" y="2775"/>
                  </a:cubicBezTo>
                  <a:lnTo>
                    <a:pt x="1233" y="3267"/>
                  </a:lnTo>
                  <a:lnTo>
                    <a:pt x="51" y="5074"/>
                  </a:lnTo>
                  <a:cubicBezTo>
                    <a:pt x="20" y="5100"/>
                    <a:pt x="0" y="5138"/>
                    <a:pt x="0" y="5182"/>
                  </a:cubicBezTo>
                  <a:cubicBezTo>
                    <a:pt x="0" y="5683"/>
                    <a:pt x="408" y="6091"/>
                    <a:pt x="910" y="6091"/>
                  </a:cubicBezTo>
                  <a:lnTo>
                    <a:pt x="1807" y="6091"/>
                  </a:lnTo>
                  <a:cubicBezTo>
                    <a:pt x="2308" y="6091"/>
                    <a:pt x="2715" y="5685"/>
                    <a:pt x="2717" y="5185"/>
                  </a:cubicBezTo>
                  <a:cubicBezTo>
                    <a:pt x="2717" y="5184"/>
                    <a:pt x="2717" y="5183"/>
                    <a:pt x="2717" y="5182"/>
                  </a:cubicBezTo>
                  <a:lnTo>
                    <a:pt x="2717" y="5182"/>
                  </a:lnTo>
                  <a:cubicBezTo>
                    <a:pt x="2717" y="5181"/>
                    <a:pt x="2717" y="5180"/>
                    <a:pt x="2717" y="5179"/>
                  </a:cubicBezTo>
                  <a:cubicBezTo>
                    <a:pt x="2716" y="5176"/>
                    <a:pt x="2716" y="5173"/>
                    <a:pt x="2716" y="5170"/>
                  </a:cubicBezTo>
                  <a:cubicBezTo>
                    <a:pt x="2713" y="5137"/>
                    <a:pt x="2699" y="5108"/>
                    <a:pt x="2678" y="5086"/>
                  </a:cubicBezTo>
                  <a:lnTo>
                    <a:pt x="1567" y="3394"/>
                  </a:lnTo>
                  <a:cubicBezTo>
                    <a:pt x="1821" y="3307"/>
                    <a:pt x="2003" y="3067"/>
                    <a:pt x="2003" y="2784"/>
                  </a:cubicBezTo>
                  <a:lnTo>
                    <a:pt x="2003" y="2771"/>
                  </a:lnTo>
                  <a:cubicBezTo>
                    <a:pt x="2003" y="2271"/>
                    <a:pt x="2410" y="1864"/>
                    <a:pt x="2911" y="1864"/>
                  </a:cubicBezTo>
                  <a:cubicBezTo>
                    <a:pt x="3207" y="1864"/>
                    <a:pt x="3486" y="1979"/>
                    <a:pt x="3695" y="2189"/>
                  </a:cubicBezTo>
                  <a:cubicBezTo>
                    <a:pt x="3696" y="2189"/>
                    <a:pt x="3696" y="2190"/>
                    <a:pt x="3697" y="2190"/>
                  </a:cubicBezTo>
                  <a:lnTo>
                    <a:pt x="3763" y="2254"/>
                  </a:lnTo>
                  <a:cubicBezTo>
                    <a:pt x="3868" y="2355"/>
                    <a:pt x="4000" y="2419"/>
                    <a:pt x="4142" y="2440"/>
                  </a:cubicBezTo>
                  <a:lnTo>
                    <a:pt x="4142" y="7262"/>
                  </a:lnTo>
                  <a:lnTo>
                    <a:pt x="3467" y="7262"/>
                  </a:lnTo>
                  <a:cubicBezTo>
                    <a:pt x="3187" y="7262"/>
                    <a:pt x="2952" y="7460"/>
                    <a:pt x="2895" y="7723"/>
                  </a:cubicBezTo>
                  <a:lnTo>
                    <a:pt x="2292" y="7723"/>
                  </a:lnTo>
                  <a:cubicBezTo>
                    <a:pt x="1968" y="7723"/>
                    <a:pt x="1705" y="7986"/>
                    <a:pt x="1705" y="8309"/>
                  </a:cubicBezTo>
                  <a:cubicBezTo>
                    <a:pt x="1705" y="8378"/>
                    <a:pt x="1761" y="8434"/>
                    <a:pt x="1830" y="8434"/>
                  </a:cubicBezTo>
                  <a:lnTo>
                    <a:pt x="6703" y="8434"/>
                  </a:lnTo>
                  <a:cubicBezTo>
                    <a:pt x="6772" y="8434"/>
                    <a:pt x="6828" y="8378"/>
                    <a:pt x="6828" y="8309"/>
                  </a:cubicBezTo>
                  <a:cubicBezTo>
                    <a:pt x="6828" y="7986"/>
                    <a:pt x="6565" y="7723"/>
                    <a:pt x="6242" y="7723"/>
                  </a:cubicBezTo>
                  <a:lnTo>
                    <a:pt x="5638" y="7723"/>
                  </a:lnTo>
                  <a:cubicBezTo>
                    <a:pt x="5581" y="7460"/>
                    <a:pt x="5346" y="7262"/>
                    <a:pt x="5066" y="7262"/>
                  </a:cubicBezTo>
                  <a:lnTo>
                    <a:pt x="4392" y="7262"/>
                  </a:lnTo>
                  <a:lnTo>
                    <a:pt x="4392" y="2433"/>
                  </a:lnTo>
                  <a:cubicBezTo>
                    <a:pt x="4530" y="2404"/>
                    <a:pt x="4655" y="2334"/>
                    <a:pt x="4754" y="2229"/>
                  </a:cubicBezTo>
                  <a:lnTo>
                    <a:pt x="4794" y="2187"/>
                  </a:lnTo>
                  <a:cubicBezTo>
                    <a:pt x="5003" y="1979"/>
                    <a:pt x="5281" y="1864"/>
                    <a:pt x="5577" y="1864"/>
                  </a:cubicBezTo>
                  <a:lnTo>
                    <a:pt x="5622" y="1864"/>
                  </a:lnTo>
                  <a:cubicBezTo>
                    <a:pt x="6123" y="1864"/>
                    <a:pt x="6530" y="2271"/>
                    <a:pt x="6530" y="2771"/>
                  </a:cubicBezTo>
                  <a:lnTo>
                    <a:pt x="6530" y="2784"/>
                  </a:lnTo>
                  <a:cubicBezTo>
                    <a:pt x="6530" y="3067"/>
                    <a:pt x="6713" y="3307"/>
                    <a:pt x="6967" y="3394"/>
                  </a:cubicBezTo>
                  <a:lnTo>
                    <a:pt x="5868" y="5074"/>
                  </a:lnTo>
                  <a:cubicBezTo>
                    <a:pt x="5837" y="5100"/>
                    <a:pt x="5817" y="5138"/>
                    <a:pt x="5817" y="5182"/>
                  </a:cubicBezTo>
                  <a:cubicBezTo>
                    <a:pt x="5817" y="5683"/>
                    <a:pt x="6225" y="6091"/>
                    <a:pt x="6726" y="6091"/>
                  </a:cubicBezTo>
                  <a:lnTo>
                    <a:pt x="7624" y="6091"/>
                  </a:lnTo>
                  <a:cubicBezTo>
                    <a:pt x="8124" y="6091"/>
                    <a:pt x="8532" y="5685"/>
                    <a:pt x="8533" y="5185"/>
                  </a:cubicBezTo>
                  <a:cubicBezTo>
                    <a:pt x="8533" y="5184"/>
                    <a:pt x="8533" y="5183"/>
                    <a:pt x="8533" y="5183"/>
                  </a:cubicBezTo>
                  <a:close/>
                  <a:moveTo>
                    <a:pt x="4135" y="381"/>
                  </a:moveTo>
                  <a:cubicBezTo>
                    <a:pt x="4135" y="309"/>
                    <a:pt x="4194" y="250"/>
                    <a:pt x="4267" y="250"/>
                  </a:cubicBezTo>
                  <a:cubicBezTo>
                    <a:pt x="4339" y="250"/>
                    <a:pt x="4398" y="309"/>
                    <a:pt x="4398" y="381"/>
                  </a:cubicBezTo>
                  <a:lnTo>
                    <a:pt x="4398" y="386"/>
                  </a:lnTo>
                  <a:cubicBezTo>
                    <a:pt x="4398" y="459"/>
                    <a:pt x="4339" y="517"/>
                    <a:pt x="4267" y="517"/>
                  </a:cubicBezTo>
                  <a:cubicBezTo>
                    <a:pt x="4194" y="517"/>
                    <a:pt x="4135" y="459"/>
                    <a:pt x="4135" y="386"/>
                  </a:cubicBezTo>
                  <a:lnTo>
                    <a:pt x="4135" y="381"/>
                  </a:lnTo>
                  <a:close/>
                  <a:moveTo>
                    <a:pt x="1359" y="3532"/>
                  </a:moveTo>
                  <a:lnTo>
                    <a:pt x="2351" y="5042"/>
                  </a:lnTo>
                  <a:lnTo>
                    <a:pt x="371" y="5042"/>
                  </a:lnTo>
                  <a:lnTo>
                    <a:pt x="1359" y="3532"/>
                  </a:lnTo>
                  <a:close/>
                  <a:moveTo>
                    <a:pt x="1807" y="5841"/>
                  </a:moveTo>
                  <a:lnTo>
                    <a:pt x="910" y="5841"/>
                  </a:lnTo>
                  <a:cubicBezTo>
                    <a:pt x="584" y="5841"/>
                    <a:pt x="312" y="5604"/>
                    <a:pt x="259" y="5292"/>
                  </a:cubicBezTo>
                  <a:lnTo>
                    <a:pt x="2457" y="5292"/>
                  </a:lnTo>
                  <a:cubicBezTo>
                    <a:pt x="2405" y="5604"/>
                    <a:pt x="2133" y="5841"/>
                    <a:pt x="1807" y="5841"/>
                  </a:cubicBezTo>
                  <a:close/>
                  <a:moveTo>
                    <a:pt x="5378" y="7723"/>
                  </a:moveTo>
                  <a:lnTo>
                    <a:pt x="3908" y="7723"/>
                  </a:lnTo>
                  <a:cubicBezTo>
                    <a:pt x="3839" y="7723"/>
                    <a:pt x="3783" y="7779"/>
                    <a:pt x="3783" y="7848"/>
                  </a:cubicBezTo>
                  <a:cubicBezTo>
                    <a:pt x="3783" y="7917"/>
                    <a:pt x="3839" y="7973"/>
                    <a:pt x="3908" y="7973"/>
                  </a:cubicBezTo>
                  <a:lnTo>
                    <a:pt x="6242" y="7973"/>
                  </a:lnTo>
                  <a:cubicBezTo>
                    <a:pt x="6383" y="7973"/>
                    <a:pt x="6504" y="8060"/>
                    <a:pt x="6554" y="8184"/>
                  </a:cubicBezTo>
                  <a:lnTo>
                    <a:pt x="1980" y="8184"/>
                  </a:lnTo>
                  <a:cubicBezTo>
                    <a:pt x="2029" y="8060"/>
                    <a:pt x="2150" y="7973"/>
                    <a:pt x="2292" y="7973"/>
                  </a:cubicBezTo>
                  <a:lnTo>
                    <a:pt x="3433" y="7973"/>
                  </a:lnTo>
                  <a:cubicBezTo>
                    <a:pt x="3502" y="7973"/>
                    <a:pt x="3558" y="7917"/>
                    <a:pt x="3558" y="7848"/>
                  </a:cubicBezTo>
                  <a:cubicBezTo>
                    <a:pt x="3558" y="7779"/>
                    <a:pt x="3502" y="7723"/>
                    <a:pt x="3433" y="7723"/>
                  </a:cubicBezTo>
                  <a:lnTo>
                    <a:pt x="3156" y="7723"/>
                  </a:lnTo>
                  <a:cubicBezTo>
                    <a:pt x="3205" y="7599"/>
                    <a:pt x="3326" y="7512"/>
                    <a:pt x="3467" y="7512"/>
                  </a:cubicBezTo>
                  <a:lnTo>
                    <a:pt x="4266" y="7512"/>
                  </a:lnTo>
                  <a:cubicBezTo>
                    <a:pt x="4266" y="7512"/>
                    <a:pt x="4266" y="7512"/>
                    <a:pt x="4267" y="7512"/>
                  </a:cubicBezTo>
                  <a:cubicBezTo>
                    <a:pt x="4267" y="7512"/>
                    <a:pt x="4267" y="7512"/>
                    <a:pt x="4268" y="7512"/>
                  </a:cubicBezTo>
                  <a:lnTo>
                    <a:pt x="5066" y="7512"/>
                  </a:lnTo>
                  <a:cubicBezTo>
                    <a:pt x="5207" y="7512"/>
                    <a:pt x="5328" y="7599"/>
                    <a:pt x="5378" y="7723"/>
                  </a:cubicBezTo>
                  <a:close/>
                  <a:moveTo>
                    <a:pt x="8167" y="5042"/>
                  </a:moveTo>
                  <a:lnTo>
                    <a:pt x="6187" y="5042"/>
                  </a:lnTo>
                  <a:lnTo>
                    <a:pt x="7175" y="3532"/>
                  </a:lnTo>
                  <a:lnTo>
                    <a:pt x="8167" y="5042"/>
                  </a:lnTo>
                  <a:close/>
                  <a:moveTo>
                    <a:pt x="7624" y="5841"/>
                  </a:moveTo>
                  <a:lnTo>
                    <a:pt x="6726" y="5841"/>
                  </a:lnTo>
                  <a:cubicBezTo>
                    <a:pt x="6400" y="5841"/>
                    <a:pt x="6129" y="5604"/>
                    <a:pt x="6076" y="5292"/>
                  </a:cubicBezTo>
                  <a:lnTo>
                    <a:pt x="8274" y="5292"/>
                  </a:lnTo>
                  <a:cubicBezTo>
                    <a:pt x="8221" y="5604"/>
                    <a:pt x="7950" y="5841"/>
                    <a:pt x="7624" y="5841"/>
                  </a:cubicBezTo>
                  <a:close/>
                  <a:moveTo>
                    <a:pt x="7624" y="584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" name="Freeform 46">
              <a:extLst>
                <a:ext uri="{FF2B5EF4-FFF2-40B4-BE49-F238E27FC236}">
                  <a16:creationId xmlns:a16="http://schemas.microsoft.com/office/drawing/2014/main" id="{D93AED28-7CF9-4A1B-ACF3-F9FCFBB263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8" y="2441"/>
              <a:ext cx="8" cy="8"/>
            </a:xfrm>
            <a:custGeom>
              <a:avLst/>
              <a:gdLst>
                <a:gd name="T0" fmla="*/ 250 w 250"/>
                <a:gd name="T1" fmla="*/ 125 h 250"/>
                <a:gd name="T2" fmla="*/ 125 w 250"/>
                <a:gd name="T3" fmla="*/ 250 h 250"/>
                <a:gd name="T4" fmla="*/ 0 w 250"/>
                <a:gd name="T5" fmla="*/ 125 h 250"/>
                <a:gd name="T6" fmla="*/ 125 w 250"/>
                <a:gd name="T7" fmla="*/ 0 h 250"/>
                <a:gd name="T8" fmla="*/ 250 w 250"/>
                <a:gd name="T9" fmla="*/ 125 h 250"/>
                <a:gd name="T10" fmla="*/ 250 w 250"/>
                <a:gd name="T11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250" y="125"/>
                  </a:moveTo>
                  <a:cubicBezTo>
                    <a:pt x="250" y="194"/>
                    <a:pt x="194" y="250"/>
                    <a:pt x="125" y="250"/>
                  </a:cubicBezTo>
                  <a:cubicBezTo>
                    <a:pt x="56" y="250"/>
                    <a:pt x="0" y="194"/>
                    <a:pt x="0" y="125"/>
                  </a:cubicBezTo>
                  <a:cubicBezTo>
                    <a:pt x="0" y="56"/>
                    <a:pt x="56" y="0"/>
                    <a:pt x="125" y="0"/>
                  </a:cubicBezTo>
                  <a:cubicBezTo>
                    <a:pt x="194" y="0"/>
                    <a:pt x="250" y="56"/>
                    <a:pt x="250" y="125"/>
                  </a:cubicBezTo>
                  <a:close/>
                  <a:moveTo>
                    <a:pt x="250" y="1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6634" name="Rectangle 16">
            <a:extLst>
              <a:ext uri="{FF2B5EF4-FFF2-40B4-BE49-F238E27FC236}">
                <a16:creationId xmlns:a16="http://schemas.microsoft.com/office/drawing/2014/main" id="{13A0226C-AD5D-42D5-8453-81325B398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2473325"/>
            <a:ext cx="5592762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/>
              <a:t>Давлат фуқаролик хизмати соҳасида коррупциянинг олдини олишга доир чора-тадбирлар қуйидагилардан иборат: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en-US" sz="1200" b="0"/>
              <a:t>Давлат фуқаролик хизматчилари томонидан коррупцияга оид ҳуқуқбузарликларга йўл қўйилмаслиги;</a:t>
            </a:r>
            <a:endParaRPr lang="en-US" altLang="en-US" sz="1200" b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en-US" sz="1200" b="0"/>
              <a:t>Давлат фуқаролик хизматчиларининг одоб-ахлоқ қоидаларига риоя этилишини таъминлаш;</a:t>
            </a:r>
            <a:endParaRPr lang="en-US" altLang="en-US" sz="1200" b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en-US" sz="1200" b="0"/>
              <a:t>Давлат фуқаролик хизматчисининг манфаатлар тўқнашувини олдини олиш ва ҳал қилишнинг ташкилий-ҳуқуқий асосларини яратиш, уларга риоя этилиши устидан мониторинг ва назорат ўтказилишини таъминлаш;</a:t>
            </a:r>
            <a:endParaRPr lang="en-US" altLang="en-US" sz="1200" b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en-US" sz="1200" b="0"/>
              <a:t>Давлат фуқаролик хизматчисининг даромадлари ва мол-мулкини декларациялаш тизимини жорий этиш;</a:t>
            </a:r>
            <a:endParaRPr lang="en-US" altLang="en-US" sz="1200" b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en-US" sz="1200" b="0"/>
              <a:t>Давлат фуқаролик хизматчиси томонидан совғалар олиш ва бериш тартибини белгилаш;</a:t>
            </a:r>
            <a:endParaRPr lang="en-US" altLang="en-US" sz="1200" b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en-US" sz="1200" b="0"/>
              <a:t>Давлат фуқаролик хизматчисининг ижтимоий жиҳатдан ҳимоя қилинишини, моддий таъминот олишини ва рағбатлантирилишини таъминлаш.</a:t>
            </a:r>
            <a:endParaRPr lang="en-US" altLang="en-US" sz="1200" b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en-US" sz="1200" b="0"/>
              <a:t>Қонунчиликда давлат фуқаролик хизмати соҳасида коррупциянинг олдини олишга доир бошқа чора-тадбирлар ҳам назарда тутилиши мумкин.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EF19726-4802-4757-BA2A-602483051E1A}"/>
              </a:ext>
            </a:extLst>
          </p:cNvPr>
          <p:cNvSpPr/>
          <p:nvPr/>
        </p:nvSpPr>
        <p:spPr>
          <a:xfrm>
            <a:off x="431800" y="4514850"/>
            <a:ext cx="5465763" cy="1543050"/>
          </a:xfrm>
          <a:prstGeom prst="roundRect">
            <a:avLst>
              <a:gd name="adj" fmla="val 21111"/>
            </a:avLst>
          </a:prstGeom>
          <a:solidFill>
            <a:schemeClr val="bg1"/>
          </a:solidFill>
          <a:ln w="19050"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>
                <a:solidFill>
                  <a:schemeClr val="tx1"/>
                </a:solidFill>
              </a:rPr>
              <a:t>Давлат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фуқаролик хизмати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лавозимларининг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давлат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реестри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Ўзбекистон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Республикаси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Президенти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томонидан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тасдиқланади ҳамда махсус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ваколатли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давлат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органи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томонидан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юритилади</a:t>
            </a:r>
            <a:r>
              <a:rPr lang="ru-RU" sz="1400" dirty="0">
                <a:solidFill>
                  <a:schemeClr val="tx1"/>
                </a:solidFill>
              </a:rPr>
              <a:t>.</a:t>
            </a:r>
            <a:endParaRPr lang="en-US" sz="1400" b="1" dirty="0">
              <a:solidFill>
                <a:schemeClr val="tx1"/>
              </a:solidFill>
            </a:endParaRPr>
          </a:p>
        </p:txBody>
      </p:sp>
      <p:grpSp>
        <p:nvGrpSpPr>
          <p:cNvPr id="26636" name="Group 18">
            <a:extLst>
              <a:ext uri="{FF2B5EF4-FFF2-40B4-BE49-F238E27FC236}">
                <a16:creationId xmlns:a16="http://schemas.microsoft.com/office/drawing/2014/main" id="{EA7ABA56-BE38-49DA-8B29-94EA69DD22DB}"/>
              </a:ext>
            </a:extLst>
          </p:cNvPr>
          <p:cNvGrpSpPr>
            <a:grpSpLocks/>
          </p:cNvGrpSpPr>
          <p:nvPr/>
        </p:nvGrpSpPr>
        <p:grpSpPr bwMode="auto">
          <a:xfrm>
            <a:off x="582613" y="4772025"/>
            <a:ext cx="682625" cy="679450"/>
            <a:chOff x="8817753" y="2391900"/>
            <a:chExt cx="520711" cy="518443"/>
          </a:xfrm>
        </p:grpSpPr>
        <p:sp>
          <p:nvSpPr>
            <p:cNvPr id="26637" name="Freeform: Shape 19">
              <a:extLst>
                <a:ext uri="{FF2B5EF4-FFF2-40B4-BE49-F238E27FC236}">
                  <a16:creationId xmlns:a16="http://schemas.microsoft.com/office/drawing/2014/main" id="{F0B4D6BD-4138-4DE0-9D76-2C1EEBDC1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5464" y="2724027"/>
              <a:ext cx="129611" cy="24302"/>
            </a:xfrm>
            <a:custGeom>
              <a:avLst/>
              <a:gdLst>
                <a:gd name="T0" fmla="*/ 12151 w 129610"/>
                <a:gd name="T1" fmla="*/ 12151 h 24302"/>
                <a:gd name="T2" fmla="*/ 118194 w 129610"/>
                <a:gd name="T3" fmla="*/ 12151 h 24302"/>
                <a:gd name="T4" fmla="*/ 0 60000 65536"/>
                <a:gd name="T5" fmla="*/ 0 60000 65536"/>
                <a:gd name="T6" fmla="*/ 0 w 129610"/>
                <a:gd name="T7" fmla="*/ 0 h 24302"/>
                <a:gd name="T8" fmla="*/ 129610 w 129610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9610" h="24302">
                  <a:moveTo>
                    <a:pt x="12151" y="12151"/>
                  </a:moveTo>
                  <a:lnTo>
                    <a:pt x="118189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38" name="Freeform: Shape 20">
              <a:extLst>
                <a:ext uri="{FF2B5EF4-FFF2-40B4-BE49-F238E27FC236}">
                  <a16:creationId xmlns:a16="http://schemas.microsoft.com/office/drawing/2014/main" id="{264511F6-DDEA-4FCA-B49B-1DAFE9B4A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5464" y="2764531"/>
              <a:ext cx="170114" cy="24302"/>
            </a:xfrm>
            <a:custGeom>
              <a:avLst/>
              <a:gdLst>
                <a:gd name="T0" fmla="*/ 12151 w 170114"/>
                <a:gd name="T1" fmla="*/ 12151 h 24302"/>
                <a:gd name="T2" fmla="*/ 158692 w 170114"/>
                <a:gd name="T3" fmla="*/ 12151 h 24302"/>
                <a:gd name="T4" fmla="*/ 0 60000 65536"/>
                <a:gd name="T5" fmla="*/ 0 60000 65536"/>
                <a:gd name="T6" fmla="*/ 0 w 170114"/>
                <a:gd name="T7" fmla="*/ 0 h 24302"/>
                <a:gd name="T8" fmla="*/ 170114 w 170114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0114" h="24302">
                  <a:moveTo>
                    <a:pt x="12151" y="12151"/>
                  </a:moveTo>
                  <a:lnTo>
                    <a:pt x="158692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39" name="Freeform: Shape 21">
              <a:extLst>
                <a:ext uri="{FF2B5EF4-FFF2-40B4-BE49-F238E27FC236}">
                  <a16:creationId xmlns:a16="http://schemas.microsoft.com/office/drawing/2014/main" id="{402A9649-B91F-4BD0-B518-888E0CC81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5464" y="2805034"/>
              <a:ext cx="56705" cy="24302"/>
            </a:xfrm>
            <a:custGeom>
              <a:avLst/>
              <a:gdLst>
                <a:gd name="T0" fmla="*/ 12151 w 56704"/>
                <a:gd name="T1" fmla="*/ 12151 h 24302"/>
                <a:gd name="T2" fmla="*/ 46017 w 56704"/>
                <a:gd name="T3" fmla="*/ 12151 h 24302"/>
                <a:gd name="T4" fmla="*/ 0 60000 65536"/>
                <a:gd name="T5" fmla="*/ 0 60000 65536"/>
                <a:gd name="T6" fmla="*/ 0 w 56704"/>
                <a:gd name="T7" fmla="*/ 0 h 24302"/>
                <a:gd name="T8" fmla="*/ 56704 w 56704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6704" h="24302">
                  <a:moveTo>
                    <a:pt x="12151" y="12151"/>
                  </a:moveTo>
                  <a:lnTo>
                    <a:pt x="46012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40" name="Freeform: Shape 22">
              <a:extLst>
                <a:ext uri="{FF2B5EF4-FFF2-40B4-BE49-F238E27FC236}">
                  <a16:creationId xmlns:a16="http://schemas.microsoft.com/office/drawing/2014/main" id="{666A5E01-4D91-4F7B-A7EC-F9657FCF1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5464" y="2643021"/>
              <a:ext cx="162013" cy="24302"/>
            </a:xfrm>
            <a:custGeom>
              <a:avLst/>
              <a:gdLst>
                <a:gd name="T0" fmla="*/ 155290 w 162013"/>
                <a:gd name="T1" fmla="*/ 12151 h 24302"/>
                <a:gd name="T2" fmla="*/ 12151 w 162013"/>
                <a:gd name="T3" fmla="*/ 12151 h 24302"/>
                <a:gd name="T4" fmla="*/ 0 60000 65536"/>
                <a:gd name="T5" fmla="*/ 0 60000 65536"/>
                <a:gd name="T6" fmla="*/ 0 w 162013"/>
                <a:gd name="T7" fmla="*/ 0 h 24302"/>
                <a:gd name="T8" fmla="*/ 162013 w 162013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2013" h="24302">
                  <a:moveTo>
                    <a:pt x="155290" y="12151"/>
                  </a:move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41" name="Freeform: Shape 23">
              <a:extLst>
                <a:ext uri="{FF2B5EF4-FFF2-40B4-BE49-F238E27FC236}">
                  <a16:creationId xmlns:a16="http://schemas.microsoft.com/office/drawing/2014/main" id="{08BBDF49-ECB9-475A-AB83-4EE42275F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5464" y="2602517"/>
              <a:ext cx="40503" cy="24302"/>
            </a:xfrm>
            <a:custGeom>
              <a:avLst/>
              <a:gdLst>
                <a:gd name="T0" fmla="*/ 30054 w 40503"/>
                <a:gd name="T1" fmla="*/ 12151 h 24302"/>
                <a:gd name="T2" fmla="*/ 12151 w 40503"/>
                <a:gd name="T3" fmla="*/ 12151 h 24302"/>
                <a:gd name="T4" fmla="*/ 0 60000 65536"/>
                <a:gd name="T5" fmla="*/ 0 60000 65536"/>
                <a:gd name="T6" fmla="*/ 0 w 40503"/>
                <a:gd name="T7" fmla="*/ 0 h 24302"/>
                <a:gd name="T8" fmla="*/ 40503 w 40503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503" h="24302">
                  <a:moveTo>
                    <a:pt x="30054" y="12151"/>
                  </a:move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42" name="Freeform: Shape 24">
              <a:extLst>
                <a:ext uri="{FF2B5EF4-FFF2-40B4-BE49-F238E27FC236}">
                  <a16:creationId xmlns:a16="http://schemas.microsoft.com/office/drawing/2014/main" id="{858938EB-62F8-4BF8-94C9-4FC34F7FB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7065" y="2602517"/>
              <a:ext cx="113409" cy="24302"/>
            </a:xfrm>
            <a:custGeom>
              <a:avLst/>
              <a:gdLst>
                <a:gd name="T0" fmla="*/ 107658 w 113409"/>
                <a:gd name="T1" fmla="*/ 12151 h 24302"/>
                <a:gd name="T2" fmla="*/ 12151 w 113409"/>
                <a:gd name="T3" fmla="*/ 12151 h 24302"/>
                <a:gd name="T4" fmla="*/ 0 60000 65536"/>
                <a:gd name="T5" fmla="*/ 0 60000 65536"/>
                <a:gd name="T6" fmla="*/ 0 w 113409"/>
                <a:gd name="T7" fmla="*/ 0 h 24302"/>
                <a:gd name="T8" fmla="*/ 113409 w 113409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3409" h="24302">
                  <a:moveTo>
                    <a:pt x="107658" y="12151"/>
                  </a:move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43" name="Freeform: Shape 25">
              <a:extLst>
                <a:ext uri="{FF2B5EF4-FFF2-40B4-BE49-F238E27FC236}">
                  <a16:creationId xmlns:a16="http://schemas.microsoft.com/office/drawing/2014/main" id="{9DB14C50-98E6-429F-9C9A-50004DD8E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5464" y="2562014"/>
              <a:ext cx="97208" cy="24302"/>
            </a:xfrm>
            <a:custGeom>
              <a:avLst/>
              <a:gdLst>
                <a:gd name="T0" fmla="*/ 88459 w 97208"/>
                <a:gd name="T1" fmla="*/ 12151 h 24302"/>
                <a:gd name="T2" fmla="*/ 12151 w 97208"/>
                <a:gd name="T3" fmla="*/ 12151 h 24302"/>
                <a:gd name="T4" fmla="*/ 0 60000 65536"/>
                <a:gd name="T5" fmla="*/ 0 60000 65536"/>
                <a:gd name="T6" fmla="*/ 0 w 97208"/>
                <a:gd name="T7" fmla="*/ 0 h 24302"/>
                <a:gd name="T8" fmla="*/ 97208 w 97208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7208" h="24302">
                  <a:moveTo>
                    <a:pt x="88459" y="12151"/>
                  </a:move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44" name="Freeform: Shape 26">
              <a:extLst>
                <a:ext uri="{FF2B5EF4-FFF2-40B4-BE49-F238E27FC236}">
                  <a16:creationId xmlns:a16="http://schemas.microsoft.com/office/drawing/2014/main" id="{B82CD6AE-83E1-44E9-B293-B0CEBC144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901" y="2562014"/>
              <a:ext cx="72906" cy="24302"/>
            </a:xfrm>
            <a:custGeom>
              <a:avLst/>
              <a:gdLst>
                <a:gd name="T0" fmla="*/ 67559 w 72906"/>
                <a:gd name="T1" fmla="*/ 12151 h 24302"/>
                <a:gd name="T2" fmla="*/ 12151 w 72906"/>
                <a:gd name="T3" fmla="*/ 12151 h 24302"/>
                <a:gd name="T4" fmla="*/ 0 60000 65536"/>
                <a:gd name="T5" fmla="*/ 0 60000 65536"/>
                <a:gd name="T6" fmla="*/ 0 w 72906"/>
                <a:gd name="T7" fmla="*/ 0 h 24302"/>
                <a:gd name="T8" fmla="*/ 72906 w 72906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906" h="24302">
                  <a:moveTo>
                    <a:pt x="67559" y="12151"/>
                  </a:move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45" name="Freeform: Shape 27">
              <a:extLst>
                <a:ext uri="{FF2B5EF4-FFF2-40B4-BE49-F238E27FC236}">
                  <a16:creationId xmlns:a16="http://schemas.microsoft.com/office/drawing/2014/main" id="{11596EA1-4118-4BFF-9EF5-1C3773776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8198" y="2724027"/>
              <a:ext cx="64805" cy="24302"/>
            </a:xfrm>
            <a:custGeom>
              <a:avLst/>
              <a:gdLst>
                <a:gd name="T0" fmla="*/ 59783 w 64805"/>
                <a:gd name="T1" fmla="*/ 12151 h 24302"/>
                <a:gd name="T2" fmla="*/ 12151 w 64805"/>
                <a:gd name="T3" fmla="*/ 12151 h 24302"/>
                <a:gd name="T4" fmla="*/ 0 60000 65536"/>
                <a:gd name="T5" fmla="*/ 0 60000 65536"/>
                <a:gd name="T6" fmla="*/ 0 w 64805"/>
                <a:gd name="T7" fmla="*/ 0 h 24302"/>
                <a:gd name="T8" fmla="*/ 64805 w 64805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4805" h="24302">
                  <a:moveTo>
                    <a:pt x="59783" y="12151"/>
                  </a:move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46" name="Freeform: Shape 28">
              <a:extLst>
                <a:ext uri="{FF2B5EF4-FFF2-40B4-BE49-F238E27FC236}">
                  <a16:creationId xmlns:a16="http://schemas.microsoft.com/office/drawing/2014/main" id="{E1400B1F-E06B-4289-A43C-A819C81B2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2023" y="2764531"/>
              <a:ext cx="81007" cy="24302"/>
            </a:xfrm>
            <a:custGeom>
              <a:avLst/>
              <a:gdLst>
                <a:gd name="T0" fmla="*/ 69833 w 81006"/>
                <a:gd name="T1" fmla="*/ 12151 h 24302"/>
                <a:gd name="T2" fmla="*/ 12151 w 81006"/>
                <a:gd name="T3" fmla="*/ 12151 h 24302"/>
                <a:gd name="T4" fmla="*/ 0 60000 65536"/>
                <a:gd name="T5" fmla="*/ 0 60000 65536"/>
                <a:gd name="T6" fmla="*/ 0 w 81006"/>
                <a:gd name="T7" fmla="*/ 0 h 24302"/>
                <a:gd name="T8" fmla="*/ 81006 w 81006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1006" h="24302">
                  <a:moveTo>
                    <a:pt x="69828" y="12151"/>
                  </a:move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47" name="Freeform: Shape 29">
              <a:extLst>
                <a:ext uri="{FF2B5EF4-FFF2-40B4-BE49-F238E27FC236}">
                  <a16:creationId xmlns:a16="http://schemas.microsoft.com/office/drawing/2014/main" id="{CA801089-1AE5-47B6-BBB1-29710A5EF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5464" y="2683524"/>
              <a:ext cx="81007" cy="24302"/>
            </a:xfrm>
            <a:custGeom>
              <a:avLst/>
              <a:gdLst>
                <a:gd name="T0" fmla="*/ 12151 w 81006"/>
                <a:gd name="T1" fmla="*/ 12151 h 24302"/>
                <a:gd name="T2" fmla="*/ 75017 w 81006"/>
                <a:gd name="T3" fmla="*/ 12151 h 24302"/>
                <a:gd name="T4" fmla="*/ 0 60000 65536"/>
                <a:gd name="T5" fmla="*/ 0 60000 65536"/>
                <a:gd name="T6" fmla="*/ 0 w 81006"/>
                <a:gd name="T7" fmla="*/ 0 h 24302"/>
                <a:gd name="T8" fmla="*/ 81006 w 81006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1006" h="24302">
                  <a:moveTo>
                    <a:pt x="12151" y="12151"/>
                  </a:moveTo>
                  <a:lnTo>
                    <a:pt x="75012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48" name="Freeform: Shape 30">
              <a:extLst>
                <a:ext uri="{FF2B5EF4-FFF2-40B4-BE49-F238E27FC236}">
                  <a16:creationId xmlns:a16="http://schemas.microsoft.com/office/drawing/2014/main" id="{C7134635-A7AE-43B6-BF0D-DD563CD3A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1214" y="2683524"/>
              <a:ext cx="81007" cy="24302"/>
            </a:xfrm>
            <a:custGeom>
              <a:avLst/>
              <a:gdLst>
                <a:gd name="T0" fmla="*/ 71453 w 81006"/>
                <a:gd name="T1" fmla="*/ 12151 h 24302"/>
                <a:gd name="T2" fmla="*/ 12151 w 81006"/>
                <a:gd name="T3" fmla="*/ 12151 h 24302"/>
                <a:gd name="T4" fmla="*/ 0 60000 65536"/>
                <a:gd name="T5" fmla="*/ 0 60000 65536"/>
                <a:gd name="T6" fmla="*/ 0 w 81006"/>
                <a:gd name="T7" fmla="*/ 0 h 24302"/>
                <a:gd name="T8" fmla="*/ 81006 w 81006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1006" h="24302">
                  <a:moveTo>
                    <a:pt x="71448" y="12151"/>
                  </a:move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49" name="Freeform: Shape 31">
              <a:extLst>
                <a:ext uri="{FF2B5EF4-FFF2-40B4-BE49-F238E27FC236}">
                  <a16:creationId xmlns:a16="http://schemas.microsoft.com/office/drawing/2014/main" id="{BDEBB7A9-E671-4249-9127-F3C4B1BAE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5464" y="2521510"/>
              <a:ext cx="32403" cy="24302"/>
            </a:xfrm>
            <a:custGeom>
              <a:avLst/>
              <a:gdLst>
                <a:gd name="T0" fmla="*/ 24955 w 32402"/>
                <a:gd name="T1" fmla="*/ 12151 h 24302"/>
                <a:gd name="T2" fmla="*/ 12151 w 32402"/>
                <a:gd name="T3" fmla="*/ 12151 h 24302"/>
                <a:gd name="T4" fmla="*/ 0 60000 65536"/>
                <a:gd name="T5" fmla="*/ 0 60000 65536"/>
                <a:gd name="T6" fmla="*/ 0 w 32402"/>
                <a:gd name="T7" fmla="*/ 0 h 24302"/>
                <a:gd name="T8" fmla="*/ 32402 w 32402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402" h="24302">
                  <a:moveTo>
                    <a:pt x="24950" y="12151"/>
                  </a:move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50" name="Freeform: Shape 32">
              <a:extLst>
                <a:ext uri="{FF2B5EF4-FFF2-40B4-BE49-F238E27FC236}">
                  <a16:creationId xmlns:a16="http://schemas.microsoft.com/office/drawing/2014/main" id="{D503E1AB-3345-43C2-82B8-CC1C2CC94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0747" y="2521510"/>
              <a:ext cx="137711" cy="24302"/>
            </a:xfrm>
            <a:custGeom>
              <a:avLst/>
              <a:gdLst>
                <a:gd name="T0" fmla="*/ 133580 w 137711"/>
                <a:gd name="T1" fmla="*/ 12151 h 24302"/>
                <a:gd name="T2" fmla="*/ 12151 w 137711"/>
                <a:gd name="T3" fmla="*/ 12151 h 24302"/>
                <a:gd name="T4" fmla="*/ 0 60000 65536"/>
                <a:gd name="T5" fmla="*/ 0 60000 65536"/>
                <a:gd name="T6" fmla="*/ 0 w 137711"/>
                <a:gd name="T7" fmla="*/ 0 h 24302"/>
                <a:gd name="T8" fmla="*/ 137711 w 137711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7711" h="24302">
                  <a:moveTo>
                    <a:pt x="133580" y="12151"/>
                  </a:move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51" name="Freeform: Shape 33">
              <a:extLst>
                <a:ext uri="{FF2B5EF4-FFF2-40B4-BE49-F238E27FC236}">
                  <a16:creationId xmlns:a16="http://schemas.microsoft.com/office/drawing/2014/main" id="{EDFC9335-8F5C-4F45-B543-6B43C7BB5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5506" y="2481007"/>
              <a:ext cx="72906" cy="24302"/>
            </a:xfrm>
            <a:custGeom>
              <a:avLst/>
              <a:gdLst>
                <a:gd name="T0" fmla="*/ 65129 w 72906"/>
                <a:gd name="T1" fmla="*/ 12151 h 24302"/>
                <a:gd name="T2" fmla="*/ 12151 w 72906"/>
                <a:gd name="T3" fmla="*/ 12151 h 24302"/>
                <a:gd name="T4" fmla="*/ 0 60000 65536"/>
                <a:gd name="T5" fmla="*/ 0 60000 65536"/>
                <a:gd name="T6" fmla="*/ 0 w 72906"/>
                <a:gd name="T7" fmla="*/ 0 h 24302"/>
                <a:gd name="T8" fmla="*/ 72906 w 72906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906" h="24302">
                  <a:moveTo>
                    <a:pt x="65129" y="12151"/>
                  </a:move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52" name="Freeform: Shape 34">
              <a:extLst>
                <a:ext uri="{FF2B5EF4-FFF2-40B4-BE49-F238E27FC236}">
                  <a16:creationId xmlns:a16="http://schemas.microsoft.com/office/drawing/2014/main" id="{701CCE83-B6FA-45A8-B8E9-8042BF314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6855" y="2440504"/>
              <a:ext cx="40503" cy="24302"/>
            </a:xfrm>
            <a:custGeom>
              <a:avLst/>
              <a:gdLst>
                <a:gd name="T0" fmla="*/ 33780 w 40503"/>
                <a:gd name="T1" fmla="*/ 12151 h 24302"/>
                <a:gd name="T2" fmla="*/ 12151 w 40503"/>
                <a:gd name="T3" fmla="*/ 12151 h 24302"/>
                <a:gd name="T4" fmla="*/ 0 60000 65536"/>
                <a:gd name="T5" fmla="*/ 0 60000 65536"/>
                <a:gd name="T6" fmla="*/ 0 w 40503"/>
                <a:gd name="T7" fmla="*/ 0 h 24302"/>
                <a:gd name="T8" fmla="*/ 40503 w 40503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503" h="24302">
                  <a:moveTo>
                    <a:pt x="33780" y="12151"/>
                  </a:move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53" name="Freeform: Shape 35">
              <a:extLst>
                <a:ext uri="{FF2B5EF4-FFF2-40B4-BE49-F238E27FC236}">
                  <a16:creationId xmlns:a16="http://schemas.microsoft.com/office/drawing/2014/main" id="{E404979C-5A02-4160-AE0B-2EA382D36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7981" y="2521510"/>
              <a:ext cx="64805" cy="24302"/>
            </a:xfrm>
            <a:custGeom>
              <a:avLst/>
              <a:gdLst>
                <a:gd name="T0" fmla="*/ 52654 w 64805"/>
                <a:gd name="T1" fmla="*/ 12151 h 24302"/>
                <a:gd name="T2" fmla="*/ 12151 w 64805"/>
                <a:gd name="T3" fmla="*/ 12151 h 24302"/>
                <a:gd name="T4" fmla="*/ 0 60000 65536"/>
                <a:gd name="T5" fmla="*/ 0 60000 65536"/>
                <a:gd name="T6" fmla="*/ 0 w 64805"/>
                <a:gd name="T7" fmla="*/ 0 h 24302"/>
                <a:gd name="T8" fmla="*/ 64805 w 64805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4805" h="24302">
                  <a:moveTo>
                    <a:pt x="52654" y="12151"/>
                  </a:move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54" name="Freeform: Shape 36">
              <a:extLst>
                <a:ext uri="{FF2B5EF4-FFF2-40B4-BE49-F238E27FC236}">
                  <a16:creationId xmlns:a16="http://schemas.microsoft.com/office/drawing/2014/main" id="{43DC800A-CCCB-4ECE-8D46-9ECBD763D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5464" y="2481007"/>
              <a:ext cx="64805" cy="24302"/>
            </a:xfrm>
            <a:custGeom>
              <a:avLst/>
              <a:gdLst>
                <a:gd name="T0" fmla="*/ 55652 w 64805"/>
                <a:gd name="T1" fmla="*/ 12151 h 24302"/>
                <a:gd name="T2" fmla="*/ 12151 w 64805"/>
                <a:gd name="T3" fmla="*/ 12151 h 24302"/>
                <a:gd name="T4" fmla="*/ 0 60000 65536"/>
                <a:gd name="T5" fmla="*/ 0 60000 65536"/>
                <a:gd name="T6" fmla="*/ 0 w 64805"/>
                <a:gd name="T7" fmla="*/ 0 h 24302"/>
                <a:gd name="T8" fmla="*/ 64805 w 64805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4805" h="24302">
                  <a:moveTo>
                    <a:pt x="55652" y="12151"/>
                  </a:move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55" name="Freeform: Shape 37">
              <a:extLst>
                <a:ext uri="{FF2B5EF4-FFF2-40B4-BE49-F238E27FC236}">
                  <a16:creationId xmlns:a16="http://schemas.microsoft.com/office/drawing/2014/main" id="{2705D282-84C0-4A04-A185-EDFCD9B32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5418" y="2481007"/>
              <a:ext cx="89107" cy="24302"/>
            </a:xfrm>
            <a:custGeom>
              <a:avLst/>
              <a:gdLst>
                <a:gd name="T0" fmla="*/ 82708 w 89107"/>
                <a:gd name="T1" fmla="*/ 12151 h 24302"/>
                <a:gd name="T2" fmla="*/ 12151 w 89107"/>
                <a:gd name="T3" fmla="*/ 12151 h 24302"/>
                <a:gd name="T4" fmla="*/ 0 60000 65536"/>
                <a:gd name="T5" fmla="*/ 0 60000 65536"/>
                <a:gd name="T6" fmla="*/ 0 w 89107"/>
                <a:gd name="T7" fmla="*/ 0 h 24302"/>
                <a:gd name="T8" fmla="*/ 89107 w 89107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9107" h="24302">
                  <a:moveTo>
                    <a:pt x="82708" y="12151"/>
                  </a:move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56" name="Freeform: Shape 38">
              <a:extLst>
                <a:ext uri="{FF2B5EF4-FFF2-40B4-BE49-F238E27FC236}">
                  <a16:creationId xmlns:a16="http://schemas.microsoft.com/office/drawing/2014/main" id="{29E4E50F-A449-4F43-B7E3-A8222F29A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7964" y="2805034"/>
              <a:ext cx="97208" cy="24302"/>
            </a:xfrm>
            <a:custGeom>
              <a:avLst/>
              <a:gdLst>
                <a:gd name="T0" fmla="*/ 92672 w 97208"/>
                <a:gd name="T1" fmla="*/ 12151 h 24302"/>
                <a:gd name="T2" fmla="*/ 12151 w 97208"/>
                <a:gd name="T3" fmla="*/ 12151 h 24302"/>
                <a:gd name="T4" fmla="*/ 0 60000 65536"/>
                <a:gd name="T5" fmla="*/ 0 60000 65536"/>
                <a:gd name="T6" fmla="*/ 0 w 97208"/>
                <a:gd name="T7" fmla="*/ 0 h 24302"/>
                <a:gd name="T8" fmla="*/ 97208 w 97208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7208" h="24302">
                  <a:moveTo>
                    <a:pt x="92672" y="12151"/>
                  </a:move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57" name="Freeform: Shape 39">
              <a:extLst>
                <a:ext uri="{FF2B5EF4-FFF2-40B4-BE49-F238E27FC236}">
                  <a16:creationId xmlns:a16="http://schemas.microsoft.com/office/drawing/2014/main" id="{BA2BFB1A-A98B-4AD4-8069-F9D6EE504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3996" y="2805034"/>
              <a:ext cx="72906" cy="24302"/>
            </a:xfrm>
            <a:custGeom>
              <a:avLst/>
              <a:gdLst>
                <a:gd name="T0" fmla="*/ 66669 w 72906"/>
                <a:gd name="T1" fmla="*/ 12151 h 24302"/>
                <a:gd name="T2" fmla="*/ 12151 w 72906"/>
                <a:gd name="T3" fmla="*/ 12151 h 24302"/>
                <a:gd name="T4" fmla="*/ 0 60000 65536"/>
                <a:gd name="T5" fmla="*/ 0 60000 65536"/>
                <a:gd name="T6" fmla="*/ 0 w 72906"/>
                <a:gd name="T7" fmla="*/ 0 h 24302"/>
                <a:gd name="T8" fmla="*/ 72906 w 72906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906" h="24302">
                  <a:moveTo>
                    <a:pt x="66669" y="12151"/>
                  </a:move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58" name="Freeform: Shape 40">
              <a:extLst>
                <a:ext uri="{FF2B5EF4-FFF2-40B4-BE49-F238E27FC236}">
                  <a16:creationId xmlns:a16="http://schemas.microsoft.com/office/drawing/2014/main" id="{98230738-582C-4758-93BA-5A85696A8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5464" y="2440504"/>
              <a:ext cx="210617" cy="24302"/>
            </a:xfrm>
            <a:custGeom>
              <a:avLst/>
              <a:gdLst>
                <a:gd name="T0" fmla="*/ 200816 w 210617"/>
                <a:gd name="T1" fmla="*/ 12151 h 24302"/>
                <a:gd name="T2" fmla="*/ 12151 w 210617"/>
                <a:gd name="T3" fmla="*/ 12151 h 24302"/>
                <a:gd name="T4" fmla="*/ 0 60000 65536"/>
                <a:gd name="T5" fmla="*/ 0 60000 65536"/>
                <a:gd name="T6" fmla="*/ 0 w 210617"/>
                <a:gd name="T7" fmla="*/ 0 h 24302"/>
                <a:gd name="T8" fmla="*/ 210617 w 210617"/>
                <a:gd name="T9" fmla="*/ 24302 h 243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0617" h="24302">
                  <a:moveTo>
                    <a:pt x="200816" y="12151"/>
                  </a:move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59" name="Freeform: Shape 41">
              <a:extLst>
                <a:ext uri="{FF2B5EF4-FFF2-40B4-BE49-F238E27FC236}">
                  <a16:creationId xmlns:a16="http://schemas.microsoft.com/office/drawing/2014/main" id="{643E5DA4-43B9-40EB-8FD1-354B76E6B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6357" y="2391900"/>
              <a:ext cx="396933" cy="153913"/>
            </a:xfrm>
            <a:custGeom>
              <a:avLst/>
              <a:gdLst>
                <a:gd name="T0" fmla="*/ 384787 w 396932"/>
                <a:gd name="T1" fmla="*/ 145655 h 153912"/>
                <a:gd name="T2" fmla="*/ 384787 w 396932"/>
                <a:gd name="T3" fmla="*/ 60755 h 153912"/>
                <a:gd name="T4" fmla="*/ 336183 w 396932"/>
                <a:gd name="T5" fmla="*/ 12151 h 153912"/>
                <a:gd name="T6" fmla="*/ 12151 w 396932"/>
                <a:gd name="T7" fmla="*/ 12151 h 153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6932"/>
                <a:gd name="T13" fmla="*/ 0 h 153912"/>
                <a:gd name="T14" fmla="*/ 396932 w 396932"/>
                <a:gd name="T15" fmla="*/ 153912 h 153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6932" h="153912">
                  <a:moveTo>
                    <a:pt x="384782" y="145650"/>
                  </a:moveTo>
                  <a:lnTo>
                    <a:pt x="384782" y="60755"/>
                  </a:lnTo>
                  <a:cubicBezTo>
                    <a:pt x="384782" y="33942"/>
                    <a:pt x="362991" y="12151"/>
                    <a:pt x="336178" y="12151"/>
                  </a:cubicBez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60" name="Freeform: Shape 42">
              <a:extLst>
                <a:ext uri="{FF2B5EF4-FFF2-40B4-BE49-F238E27FC236}">
                  <a16:creationId xmlns:a16="http://schemas.microsoft.com/office/drawing/2014/main" id="{5AA05FDF-DBC5-421F-B9F7-6B032B7DF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7753" y="2391900"/>
              <a:ext cx="445537" cy="518443"/>
            </a:xfrm>
            <a:custGeom>
              <a:avLst/>
              <a:gdLst>
                <a:gd name="T0" fmla="*/ 85057 w 445537"/>
                <a:gd name="T1" fmla="*/ 141762 h 518443"/>
                <a:gd name="T2" fmla="*/ 12151 w 445537"/>
                <a:gd name="T3" fmla="*/ 141762 h 518443"/>
                <a:gd name="T4" fmla="*/ 12151 w 445537"/>
                <a:gd name="T5" fmla="*/ 60755 h 518443"/>
                <a:gd name="T6" fmla="*/ 60755 w 445537"/>
                <a:gd name="T7" fmla="*/ 12151 h 518443"/>
                <a:gd name="T8" fmla="*/ 109359 w 445537"/>
                <a:gd name="T9" fmla="*/ 60755 h 518443"/>
                <a:gd name="T10" fmla="*/ 109359 w 445537"/>
                <a:gd name="T11" fmla="*/ 514393 h 518443"/>
                <a:gd name="T12" fmla="*/ 149862 w 445537"/>
                <a:gd name="T13" fmla="*/ 473889 h 518443"/>
                <a:gd name="T14" fmla="*/ 190366 w 445537"/>
                <a:gd name="T15" fmla="*/ 514393 h 518443"/>
                <a:gd name="T16" fmla="*/ 230869 w 445537"/>
                <a:gd name="T17" fmla="*/ 473889 h 518443"/>
                <a:gd name="T18" fmla="*/ 271373 w 445537"/>
                <a:gd name="T19" fmla="*/ 514393 h 518443"/>
                <a:gd name="T20" fmla="*/ 311876 w 445537"/>
                <a:gd name="T21" fmla="*/ 473889 h 518443"/>
                <a:gd name="T22" fmla="*/ 352379 w 445537"/>
                <a:gd name="T23" fmla="*/ 514393 h 518443"/>
                <a:gd name="T24" fmla="*/ 392883 w 445537"/>
                <a:gd name="T25" fmla="*/ 473889 h 518443"/>
                <a:gd name="T26" fmla="*/ 433386 w 445537"/>
                <a:gd name="T27" fmla="*/ 514393 h 518443"/>
                <a:gd name="T28" fmla="*/ 433386 w 445537"/>
                <a:gd name="T29" fmla="*/ 360642 h 5184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45537"/>
                <a:gd name="T46" fmla="*/ 0 h 518443"/>
                <a:gd name="T47" fmla="*/ 445537 w 445537"/>
                <a:gd name="T48" fmla="*/ 518443 h 5184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45537" h="518443">
                  <a:moveTo>
                    <a:pt x="85057" y="141762"/>
                  </a:moveTo>
                  <a:lnTo>
                    <a:pt x="12151" y="141762"/>
                  </a:lnTo>
                  <a:lnTo>
                    <a:pt x="12151" y="60755"/>
                  </a:lnTo>
                  <a:cubicBezTo>
                    <a:pt x="12151" y="33942"/>
                    <a:pt x="33942" y="12151"/>
                    <a:pt x="60755" y="12151"/>
                  </a:cubicBezTo>
                  <a:cubicBezTo>
                    <a:pt x="87568" y="12151"/>
                    <a:pt x="109359" y="33942"/>
                    <a:pt x="109359" y="60755"/>
                  </a:cubicBezTo>
                  <a:lnTo>
                    <a:pt x="109359" y="514393"/>
                  </a:lnTo>
                  <a:lnTo>
                    <a:pt x="149862" y="473889"/>
                  </a:lnTo>
                  <a:lnTo>
                    <a:pt x="190366" y="514393"/>
                  </a:lnTo>
                  <a:lnTo>
                    <a:pt x="230869" y="473889"/>
                  </a:lnTo>
                  <a:lnTo>
                    <a:pt x="271373" y="514393"/>
                  </a:lnTo>
                  <a:lnTo>
                    <a:pt x="311876" y="473889"/>
                  </a:lnTo>
                  <a:lnTo>
                    <a:pt x="352379" y="514393"/>
                  </a:lnTo>
                  <a:lnTo>
                    <a:pt x="392883" y="473889"/>
                  </a:lnTo>
                  <a:lnTo>
                    <a:pt x="433386" y="514393"/>
                  </a:lnTo>
                  <a:lnTo>
                    <a:pt x="433386" y="360642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61" name="Freeform: Shape 43">
              <a:extLst>
                <a:ext uri="{FF2B5EF4-FFF2-40B4-BE49-F238E27FC236}">
                  <a16:creationId xmlns:a16="http://schemas.microsoft.com/office/drawing/2014/main" id="{4D1B275C-502E-458E-A616-D2EDBCEAC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0763" y="2553913"/>
              <a:ext cx="178215" cy="178215"/>
            </a:xfrm>
            <a:custGeom>
              <a:avLst/>
              <a:gdLst>
                <a:gd name="T0" fmla="*/ 170119 w 178214"/>
                <a:gd name="T1" fmla="*/ 91138 h 178214"/>
                <a:gd name="T2" fmla="*/ 91138 w 178214"/>
                <a:gd name="T3" fmla="*/ 170119 h 178214"/>
                <a:gd name="T4" fmla="*/ 12151 w 178214"/>
                <a:gd name="T5" fmla="*/ 91138 h 178214"/>
                <a:gd name="T6" fmla="*/ 91138 w 178214"/>
                <a:gd name="T7" fmla="*/ 12151 h 178214"/>
                <a:gd name="T8" fmla="*/ 170119 w 178214"/>
                <a:gd name="T9" fmla="*/ 91138 h 178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8214"/>
                <a:gd name="T16" fmla="*/ 0 h 178214"/>
                <a:gd name="T17" fmla="*/ 178214 w 178214"/>
                <a:gd name="T18" fmla="*/ 178214 h 1782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8214" h="178214">
                  <a:moveTo>
                    <a:pt x="170114" y="91133"/>
                  </a:moveTo>
                  <a:cubicBezTo>
                    <a:pt x="170114" y="134753"/>
                    <a:pt x="134753" y="170114"/>
                    <a:pt x="91133" y="170114"/>
                  </a:cubicBezTo>
                  <a:cubicBezTo>
                    <a:pt x="47513" y="170114"/>
                    <a:pt x="12151" y="134753"/>
                    <a:pt x="12151" y="91133"/>
                  </a:cubicBezTo>
                  <a:cubicBezTo>
                    <a:pt x="12151" y="47512"/>
                    <a:pt x="47513" y="12151"/>
                    <a:pt x="91133" y="12151"/>
                  </a:cubicBezTo>
                  <a:cubicBezTo>
                    <a:pt x="134753" y="12151"/>
                    <a:pt x="170114" y="47512"/>
                    <a:pt x="170114" y="91133"/>
                  </a:cubicBezTo>
                  <a:close/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62" name="Freeform: Shape 44">
              <a:extLst>
                <a:ext uri="{FF2B5EF4-FFF2-40B4-BE49-F238E27FC236}">
                  <a16:creationId xmlns:a16="http://schemas.microsoft.com/office/drawing/2014/main" id="{A470375D-CBAE-40D3-86DF-59FE0DEBF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5558" y="2688708"/>
              <a:ext cx="72906" cy="72906"/>
            </a:xfrm>
            <a:custGeom>
              <a:avLst/>
              <a:gdLst>
                <a:gd name="T0" fmla="*/ 12151 w 72906"/>
                <a:gd name="T1" fmla="*/ 12151 h 72906"/>
                <a:gd name="T2" fmla="*/ 66830 w 72906"/>
                <a:gd name="T3" fmla="*/ 66831 h 72906"/>
                <a:gd name="T4" fmla="*/ 0 60000 65536"/>
                <a:gd name="T5" fmla="*/ 0 60000 65536"/>
                <a:gd name="T6" fmla="*/ 0 w 72906"/>
                <a:gd name="T7" fmla="*/ 0 h 72906"/>
                <a:gd name="T8" fmla="*/ 72906 w 72906"/>
                <a:gd name="T9" fmla="*/ 72906 h 7290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906" h="72906">
                  <a:moveTo>
                    <a:pt x="12151" y="12151"/>
                  </a:moveTo>
                  <a:lnTo>
                    <a:pt x="66830" y="66831"/>
                  </a:lnTo>
                </a:path>
              </a:pathLst>
            </a:custGeom>
            <a:noFill/>
            <a:ln w="19050" cap="rnd">
              <a:solidFill>
                <a:srgbClr val="004B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>
            <a:extLst>
              <a:ext uri="{FF2B5EF4-FFF2-40B4-BE49-F238E27FC236}">
                <a16:creationId xmlns:a16="http://schemas.microsoft.com/office/drawing/2014/main" id="{BACD53F0-009C-40BD-9E31-2356C7952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en-US" altLang="en-US"/>
              <a:t>3 – </a:t>
            </a:r>
            <a:r>
              <a:rPr lang="ru-RU" altLang="en-US"/>
              <a:t>Вазифа</a:t>
            </a:r>
            <a:r>
              <a:rPr lang="en-US" altLang="en-US"/>
              <a:t>.</a:t>
            </a:r>
          </a:p>
        </p:txBody>
      </p:sp>
      <p:sp>
        <p:nvSpPr>
          <p:cNvPr id="78851" name="object 12">
            <a:extLst>
              <a:ext uri="{FF2B5EF4-FFF2-40B4-BE49-F238E27FC236}">
                <a16:creationId xmlns:a16="http://schemas.microsoft.com/office/drawing/2014/main" id="{0A82D151-40D5-4DC6-B9B2-72F4242B24CA}"/>
              </a:ext>
            </a:extLst>
          </p:cNvPr>
          <p:cNvSpPr>
            <a:spLocks/>
          </p:cNvSpPr>
          <p:nvPr/>
        </p:nvSpPr>
        <p:spPr bwMode="auto">
          <a:xfrm>
            <a:off x="438150" y="92075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8852" name="Rectangle 34">
            <a:extLst>
              <a:ext uri="{FF2B5EF4-FFF2-40B4-BE49-F238E27FC236}">
                <a16:creationId xmlns:a16="http://schemas.microsoft.com/office/drawing/2014/main" id="{8329172F-B97C-4D63-9188-5F06ECA71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025" y="1063625"/>
            <a:ext cx="10279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000">
                <a:solidFill>
                  <a:srgbClr val="49A9F6"/>
                </a:solidFill>
              </a:rPr>
              <a:t>Вазият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таҳлили</a:t>
            </a:r>
            <a:r>
              <a:rPr lang="tr-TR" altLang="en-US" sz="2000">
                <a:solidFill>
                  <a:srgbClr val="49A9F6"/>
                </a:solidFill>
              </a:rPr>
              <a:t>.</a:t>
            </a:r>
            <a:endParaRPr lang="ru-RU" altLang="en-US" sz="2000">
              <a:solidFill>
                <a:srgbClr val="49A9F6"/>
              </a:solidFill>
            </a:endParaRPr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id="{44254DBF-BA17-47B7-BD59-10202A148E1A}"/>
              </a:ext>
            </a:extLst>
          </p:cNvPr>
          <p:cNvGrpSpPr/>
          <p:nvPr/>
        </p:nvGrpSpPr>
        <p:grpSpPr>
          <a:xfrm>
            <a:off x="768696" y="971075"/>
            <a:ext cx="590812" cy="586056"/>
            <a:chOff x="2906014" y="2035969"/>
            <a:chExt cx="508826" cy="504730"/>
          </a:xfrm>
          <a:solidFill>
            <a:schemeClr val="accent1">
              <a:lumMod val="25000"/>
            </a:schemeClr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EA12379-42BA-49CA-8A11-37FB64B9C2F5}"/>
                </a:ext>
              </a:extLst>
            </p:cNvPr>
            <p:cNvSpPr/>
            <p:nvPr/>
          </p:nvSpPr>
          <p:spPr>
            <a:xfrm>
              <a:off x="2906014" y="2169224"/>
              <a:ext cx="371475" cy="371475"/>
            </a:xfrm>
            <a:custGeom>
              <a:avLst/>
              <a:gdLst>
                <a:gd name="connsiteX0" fmla="*/ 188024 w 371475"/>
                <a:gd name="connsiteY0" fmla="*/ 121539 h 371475"/>
                <a:gd name="connsiteX1" fmla="*/ 121349 w 371475"/>
                <a:gd name="connsiteY1" fmla="*/ 188214 h 371475"/>
                <a:gd name="connsiteX2" fmla="*/ 188024 w 371475"/>
                <a:gd name="connsiteY2" fmla="*/ 254889 h 371475"/>
                <a:gd name="connsiteX3" fmla="*/ 254699 w 371475"/>
                <a:gd name="connsiteY3" fmla="*/ 188214 h 371475"/>
                <a:gd name="connsiteX4" fmla="*/ 188024 w 371475"/>
                <a:gd name="connsiteY4" fmla="*/ 121539 h 371475"/>
                <a:gd name="connsiteX5" fmla="*/ 188024 w 371475"/>
                <a:gd name="connsiteY5" fmla="*/ 235839 h 371475"/>
                <a:gd name="connsiteX6" fmla="*/ 140399 w 371475"/>
                <a:gd name="connsiteY6" fmla="*/ 188214 h 371475"/>
                <a:gd name="connsiteX7" fmla="*/ 188024 w 371475"/>
                <a:gd name="connsiteY7" fmla="*/ 140589 h 371475"/>
                <a:gd name="connsiteX8" fmla="*/ 235649 w 371475"/>
                <a:gd name="connsiteY8" fmla="*/ 188214 h 371475"/>
                <a:gd name="connsiteX9" fmla="*/ 188024 w 371475"/>
                <a:gd name="connsiteY9" fmla="*/ 235839 h 371475"/>
                <a:gd name="connsiteX10" fmla="*/ 350996 w 371475"/>
                <a:gd name="connsiteY10" fmla="*/ 151257 h 371475"/>
                <a:gd name="connsiteX11" fmla="*/ 330041 w 371475"/>
                <a:gd name="connsiteY11" fmla="*/ 151257 h 371475"/>
                <a:gd name="connsiteX12" fmla="*/ 314516 w 371475"/>
                <a:gd name="connsiteY12" fmla="*/ 114014 h 371475"/>
                <a:gd name="connsiteX13" fmla="*/ 327755 w 371475"/>
                <a:gd name="connsiteY13" fmla="*/ 100679 h 371475"/>
                <a:gd name="connsiteX14" fmla="*/ 334423 w 371475"/>
                <a:gd name="connsiteY14" fmla="*/ 87344 h 371475"/>
                <a:gd name="connsiteX15" fmla="*/ 329375 w 371475"/>
                <a:gd name="connsiteY15" fmla="*/ 73628 h 371475"/>
                <a:gd name="connsiteX16" fmla="*/ 302609 w 371475"/>
                <a:gd name="connsiteY16" fmla="*/ 46863 h 371475"/>
                <a:gd name="connsiteX17" fmla="*/ 277082 w 371475"/>
                <a:gd name="connsiteY17" fmla="*/ 46863 h 371475"/>
                <a:gd name="connsiteX18" fmla="*/ 262223 w 371475"/>
                <a:gd name="connsiteY18" fmla="*/ 61722 h 371475"/>
                <a:gd name="connsiteX19" fmla="*/ 224981 w 371475"/>
                <a:gd name="connsiteY19" fmla="*/ 46196 h 371475"/>
                <a:gd name="connsiteX20" fmla="*/ 224981 w 371475"/>
                <a:gd name="connsiteY20" fmla="*/ 27432 h 371475"/>
                <a:gd name="connsiteX21" fmla="*/ 206978 w 371475"/>
                <a:gd name="connsiteY21" fmla="*/ 7144 h 371475"/>
                <a:gd name="connsiteX22" fmla="*/ 169164 w 371475"/>
                <a:gd name="connsiteY22" fmla="*/ 7144 h 371475"/>
                <a:gd name="connsiteX23" fmla="*/ 151162 w 371475"/>
                <a:gd name="connsiteY23" fmla="*/ 25146 h 371475"/>
                <a:gd name="connsiteX24" fmla="*/ 151162 w 371475"/>
                <a:gd name="connsiteY24" fmla="*/ 46101 h 371475"/>
                <a:gd name="connsiteX25" fmla="*/ 113919 w 371475"/>
                <a:gd name="connsiteY25" fmla="*/ 61531 h 371475"/>
                <a:gd name="connsiteX26" fmla="*/ 100679 w 371475"/>
                <a:gd name="connsiteY26" fmla="*/ 48292 h 371475"/>
                <a:gd name="connsiteX27" fmla="*/ 87344 w 371475"/>
                <a:gd name="connsiteY27" fmla="*/ 41624 h 371475"/>
                <a:gd name="connsiteX28" fmla="*/ 73628 w 371475"/>
                <a:gd name="connsiteY28" fmla="*/ 46672 h 371475"/>
                <a:gd name="connsiteX29" fmla="*/ 46863 w 371475"/>
                <a:gd name="connsiteY29" fmla="*/ 73438 h 371475"/>
                <a:gd name="connsiteX30" fmla="*/ 41624 w 371475"/>
                <a:gd name="connsiteY30" fmla="*/ 86201 h 371475"/>
                <a:gd name="connsiteX31" fmla="*/ 46863 w 371475"/>
                <a:gd name="connsiteY31" fmla="*/ 98965 h 371475"/>
                <a:gd name="connsiteX32" fmla="*/ 61722 w 371475"/>
                <a:gd name="connsiteY32" fmla="*/ 113824 h 371475"/>
                <a:gd name="connsiteX33" fmla="*/ 46196 w 371475"/>
                <a:gd name="connsiteY33" fmla="*/ 151067 h 371475"/>
                <a:gd name="connsiteX34" fmla="*/ 27432 w 371475"/>
                <a:gd name="connsiteY34" fmla="*/ 151067 h 371475"/>
                <a:gd name="connsiteX35" fmla="*/ 7144 w 371475"/>
                <a:gd name="connsiteY35" fmla="*/ 169069 h 371475"/>
                <a:gd name="connsiteX36" fmla="*/ 7144 w 371475"/>
                <a:gd name="connsiteY36" fmla="*/ 206883 h 371475"/>
                <a:gd name="connsiteX37" fmla="*/ 27432 w 371475"/>
                <a:gd name="connsiteY37" fmla="*/ 224885 h 371475"/>
                <a:gd name="connsiteX38" fmla="*/ 46196 w 371475"/>
                <a:gd name="connsiteY38" fmla="*/ 224885 h 371475"/>
                <a:gd name="connsiteX39" fmla="*/ 61722 w 371475"/>
                <a:gd name="connsiteY39" fmla="*/ 262128 h 371475"/>
                <a:gd name="connsiteX40" fmla="*/ 46863 w 371475"/>
                <a:gd name="connsiteY40" fmla="*/ 276987 h 371475"/>
                <a:gd name="connsiteX41" fmla="*/ 41624 w 371475"/>
                <a:gd name="connsiteY41" fmla="*/ 289750 h 371475"/>
                <a:gd name="connsiteX42" fmla="*/ 46863 w 371475"/>
                <a:gd name="connsiteY42" fmla="*/ 302514 h 371475"/>
                <a:gd name="connsiteX43" fmla="*/ 73628 w 371475"/>
                <a:gd name="connsiteY43" fmla="*/ 329279 h 371475"/>
                <a:gd name="connsiteX44" fmla="*/ 87344 w 371475"/>
                <a:gd name="connsiteY44" fmla="*/ 334327 h 371475"/>
                <a:gd name="connsiteX45" fmla="*/ 100679 w 371475"/>
                <a:gd name="connsiteY45" fmla="*/ 327660 h 371475"/>
                <a:gd name="connsiteX46" fmla="*/ 114014 w 371475"/>
                <a:gd name="connsiteY46" fmla="*/ 314420 h 371475"/>
                <a:gd name="connsiteX47" fmla="*/ 151257 w 371475"/>
                <a:gd name="connsiteY47" fmla="*/ 329851 h 371475"/>
                <a:gd name="connsiteX48" fmla="*/ 151257 w 371475"/>
                <a:gd name="connsiteY48" fmla="*/ 350806 h 371475"/>
                <a:gd name="connsiteX49" fmla="*/ 169259 w 371475"/>
                <a:gd name="connsiteY49" fmla="*/ 368808 h 371475"/>
                <a:gd name="connsiteX50" fmla="*/ 207074 w 371475"/>
                <a:gd name="connsiteY50" fmla="*/ 368808 h 371475"/>
                <a:gd name="connsiteX51" fmla="*/ 225076 w 371475"/>
                <a:gd name="connsiteY51" fmla="*/ 348520 h 371475"/>
                <a:gd name="connsiteX52" fmla="*/ 225076 w 371475"/>
                <a:gd name="connsiteY52" fmla="*/ 329755 h 371475"/>
                <a:gd name="connsiteX53" fmla="*/ 262318 w 371475"/>
                <a:gd name="connsiteY53" fmla="*/ 314230 h 371475"/>
                <a:gd name="connsiteX54" fmla="*/ 277177 w 371475"/>
                <a:gd name="connsiteY54" fmla="*/ 329089 h 371475"/>
                <a:gd name="connsiteX55" fmla="*/ 302705 w 371475"/>
                <a:gd name="connsiteY55" fmla="*/ 329089 h 371475"/>
                <a:gd name="connsiteX56" fmla="*/ 329470 w 371475"/>
                <a:gd name="connsiteY56" fmla="*/ 302323 h 371475"/>
                <a:gd name="connsiteX57" fmla="*/ 334518 w 371475"/>
                <a:gd name="connsiteY57" fmla="*/ 288607 h 371475"/>
                <a:gd name="connsiteX58" fmla="*/ 327850 w 371475"/>
                <a:gd name="connsiteY58" fmla="*/ 275272 h 371475"/>
                <a:gd name="connsiteX59" fmla="*/ 314516 w 371475"/>
                <a:gd name="connsiteY59" fmla="*/ 261938 h 371475"/>
                <a:gd name="connsiteX60" fmla="*/ 330041 w 371475"/>
                <a:gd name="connsiteY60" fmla="*/ 224695 h 371475"/>
                <a:gd name="connsiteX61" fmla="*/ 350996 w 371475"/>
                <a:gd name="connsiteY61" fmla="*/ 224695 h 371475"/>
                <a:gd name="connsiteX62" fmla="*/ 368999 w 371475"/>
                <a:gd name="connsiteY62" fmla="*/ 206692 h 371475"/>
                <a:gd name="connsiteX63" fmla="*/ 368999 w 371475"/>
                <a:gd name="connsiteY63" fmla="*/ 168878 h 371475"/>
                <a:gd name="connsiteX64" fmla="*/ 350996 w 371475"/>
                <a:gd name="connsiteY64" fmla="*/ 150876 h 371475"/>
                <a:gd name="connsiteX65" fmla="*/ 349949 w 371475"/>
                <a:gd name="connsiteY65" fmla="*/ 206121 h 371475"/>
                <a:gd name="connsiteX66" fmla="*/ 329184 w 371475"/>
                <a:gd name="connsiteY66" fmla="*/ 206121 h 371475"/>
                <a:gd name="connsiteX67" fmla="*/ 311658 w 371475"/>
                <a:gd name="connsiteY67" fmla="*/ 219837 h 371475"/>
                <a:gd name="connsiteX68" fmla="*/ 297751 w 371475"/>
                <a:gd name="connsiteY68" fmla="*/ 253175 h 371475"/>
                <a:gd name="connsiteX69" fmla="*/ 300418 w 371475"/>
                <a:gd name="connsiteY69" fmla="*/ 275272 h 371475"/>
                <a:gd name="connsiteX70" fmla="*/ 314325 w 371475"/>
                <a:gd name="connsiteY70" fmla="*/ 289179 h 371475"/>
                <a:gd name="connsiteX71" fmla="*/ 315087 w 371475"/>
                <a:gd name="connsiteY71" fmla="*/ 290131 h 371475"/>
                <a:gd name="connsiteX72" fmla="*/ 289846 w 371475"/>
                <a:gd name="connsiteY72" fmla="*/ 315373 h 371475"/>
                <a:gd name="connsiteX73" fmla="*/ 275177 w 371475"/>
                <a:gd name="connsiteY73" fmla="*/ 300704 h 371475"/>
                <a:gd name="connsiteX74" fmla="*/ 253079 w 371475"/>
                <a:gd name="connsiteY74" fmla="*/ 298037 h 371475"/>
                <a:gd name="connsiteX75" fmla="*/ 219742 w 371475"/>
                <a:gd name="connsiteY75" fmla="*/ 311944 h 371475"/>
                <a:gd name="connsiteX76" fmla="*/ 206026 w 371475"/>
                <a:gd name="connsiteY76" fmla="*/ 329375 h 371475"/>
                <a:gd name="connsiteX77" fmla="*/ 206026 w 371475"/>
                <a:gd name="connsiteY77" fmla="*/ 348996 h 371475"/>
                <a:gd name="connsiteX78" fmla="*/ 206026 w 371475"/>
                <a:gd name="connsiteY78" fmla="*/ 350234 h 371475"/>
                <a:gd name="connsiteX79" fmla="*/ 170307 w 371475"/>
                <a:gd name="connsiteY79" fmla="*/ 350234 h 371475"/>
                <a:gd name="connsiteX80" fmla="*/ 170307 w 371475"/>
                <a:gd name="connsiteY80" fmla="*/ 329470 h 371475"/>
                <a:gd name="connsiteX81" fmla="*/ 156591 w 371475"/>
                <a:gd name="connsiteY81" fmla="*/ 311944 h 371475"/>
                <a:gd name="connsiteX82" fmla="*/ 123254 w 371475"/>
                <a:gd name="connsiteY82" fmla="*/ 298132 h 371475"/>
                <a:gd name="connsiteX83" fmla="*/ 101156 w 371475"/>
                <a:gd name="connsiteY83" fmla="*/ 300704 h 371475"/>
                <a:gd name="connsiteX84" fmla="*/ 87249 w 371475"/>
                <a:gd name="connsiteY84" fmla="*/ 314611 h 371475"/>
                <a:gd name="connsiteX85" fmla="*/ 86297 w 371475"/>
                <a:gd name="connsiteY85" fmla="*/ 315373 h 371475"/>
                <a:gd name="connsiteX86" fmla="*/ 61055 w 371475"/>
                <a:gd name="connsiteY86" fmla="*/ 290131 h 371475"/>
                <a:gd name="connsiteX87" fmla="*/ 75819 w 371475"/>
                <a:gd name="connsiteY87" fmla="*/ 275463 h 371475"/>
                <a:gd name="connsiteX88" fmla="*/ 78486 w 371475"/>
                <a:gd name="connsiteY88" fmla="*/ 253365 h 371475"/>
                <a:gd name="connsiteX89" fmla="*/ 64580 w 371475"/>
                <a:gd name="connsiteY89" fmla="*/ 220027 h 371475"/>
                <a:gd name="connsiteX90" fmla="*/ 47149 w 371475"/>
                <a:gd name="connsiteY90" fmla="*/ 206311 h 371475"/>
                <a:gd name="connsiteX91" fmla="*/ 27527 w 371475"/>
                <a:gd name="connsiteY91" fmla="*/ 206311 h 371475"/>
                <a:gd name="connsiteX92" fmla="*/ 26289 w 371475"/>
                <a:gd name="connsiteY92" fmla="*/ 206311 h 371475"/>
                <a:gd name="connsiteX93" fmla="*/ 26289 w 371475"/>
                <a:gd name="connsiteY93" fmla="*/ 170688 h 371475"/>
                <a:gd name="connsiteX94" fmla="*/ 27527 w 371475"/>
                <a:gd name="connsiteY94" fmla="*/ 170688 h 371475"/>
                <a:gd name="connsiteX95" fmla="*/ 47149 w 371475"/>
                <a:gd name="connsiteY95" fmla="*/ 170688 h 371475"/>
                <a:gd name="connsiteX96" fmla="*/ 64580 w 371475"/>
                <a:gd name="connsiteY96" fmla="*/ 156972 h 371475"/>
                <a:gd name="connsiteX97" fmla="*/ 78486 w 371475"/>
                <a:gd name="connsiteY97" fmla="*/ 123634 h 371475"/>
                <a:gd name="connsiteX98" fmla="*/ 75819 w 371475"/>
                <a:gd name="connsiteY98" fmla="*/ 101536 h 371475"/>
                <a:gd name="connsiteX99" fmla="*/ 61150 w 371475"/>
                <a:gd name="connsiteY99" fmla="*/ 86868 h 371475"/>
                <a:gd name="connsiteX100" fmla="*/ 86392 w 371475"/>
                <a:gd name="connsiteY100" fmla="*/ 61627 h 371475"/>
                <a:gd name="connsiteX101" fmla="*/ 87344 w 371475"/>
                <a:gd name="connsiteY101" fmla="*/ 62389 h 371475"/>
                <a:gd name="connsiteX102" fmla="*/ 101251 w 371475"/>
                <a:gd name="connsiteY102" fmla="*/ 76295 h 371475"/>
                <a:gd name="connsiteX103" fmla="*/ 123349 w 371475"/>
                <a:gd name="connsiteY103" fmla="*/ 78867 h 371475"/>
                <a:gd name="connsiteX104" fmla="*/ 156686 w 371475"/>
                <a:gd name="connsiteY104" fmla="*/ 64960 h 371475"/>
                <a:gd name="connsiteX105" fmla="*/ 170402 w 371475"/>
                <a:gd name="connsiteY105" fmla="*/ 47434 h 371475"/>
                <a:gd name="connsiteX106" fmla="*/ 170402 w 371475"/>
                <a:gd name="connsiteY106" fmla="*/ 26670 h 371475"/>
                <a:gd name="connsiteX107" fmla="*/ 206121 w 371475"/>
                <a:gd name="connsiteY107" fmla="*/ 26670 h 371475"/>
                <a:gd name="connsiteX108" fmla="*/ 206121 w 371475"/>
                <a:gd name="connsiteY108" fmla="*/ 27908 h 371475"/>
                <a:gd name="connsiteX109" fmla="*/ 206121 w 371475"/>
                <a:gd name="connsiteY109" fmla="*/ 47530 h 371475"/>
                <a:gd name="connsiteX110" fmla="*/ 219837 w 371475"/>
                <a:gd name="connsiteY110" fmla="*/ 64960 h 371475"/>
                <a:gd name="connsiteX111" fmla="*/ 253175 w 371475"/>
                <a:gd name="connsiteY111" fmla="*/ 78867 h 371475"/>
                <a:gd name="connsiteX112" fmla="*/ 275273 w 371475"/>
                <a:gd name="connsiteY112" fmla="*/ 76200 h 371475"/>
                <a:gd name="connsiteX113" fmla="*/ 289941 w 371475"/>
                <a:gd name="connsiteY113" fmla="*/ 61531 h 371475"/>
                <a:gd name="connsiteX114" fmla="*/ 315182 w 371475"/>
                <a:gd name="connsiteY114" fmla="*/ 86773 h 371475"/>
                <a:gd name="connsiteX115" fmla="*/ 314420 w 371475"/>
                <a:gd name="connsiteY115" fmla="*/ 87725 h 371475"/>
                <a:gd name="connsiteX116" fmla="*/ 300514 w 371475"/>
                <a:gd name="connsiteY116" fmla="*/ 101632 h 371475"/>
                <a:gd name="connsiteX117" fmla="*/ 297847 w 371475"/>
                <a:gd name="connsiteY117" fmla="*/ 123730 h 371475"/>
                <a:gd name="connsiteX118" fmla="*/ 311753 w 371475"/>
                <a:gd name="connsiteY118" fmla="*/ 157067 h 371475"/>
                <a:gd name="connsiteX119" fmla="*/ 329279 w 371475"/>
                <a:gd name="connsiteY119" fmla="*/ 170783 h 371475"/>
                <a:gd name="connsiteX120" fmla="*/ 350044 w 371475"/>
                <a:gd name="connsiteY120" fmla="*/ 170783 h 371475"/>
                <a:gd name="connsiteX121" fmla="*/ 350044 w 371475"/>
                <a:gd name="connsiteY121" fmla="*/ 206597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371475" h="371475">
                  <a:moveTo>
                    <a:pt x="188024" y="121539"/>
                  </a:moveTo>
                  <a:cubicBezTo>
                    <a:pt x="151257" y="121539"/>
                    <a:pt x="121349" y="151447"/>
                    <a:pt x="121349" y="188214"/>
                  </a:cubicBezTo>
                  <a:cubicBezTo>
                    <a:pt x="121349" y="224980"/>
                    <a:pt x="151257" y="254889"/>
                    <a:pt x="188024" y="254889"/>
                  </a:cubicBezTo>
                  <a:cubicBezTo>
                    <a:pt x="224790" y="254889"/>
                    <a:pt x="254699" y="224980"/>
                    <a:pt x="254699" y="188214"/>
                  </a:cubicBezTo>
                  <a:cubicBezTo>
                    <a:pt x="254699" y="151447"/>
                    <a:pt x="224790" y="121539"/>
                    <a:pt x="188024" y="121539"/>
                  </a:cubicBezTo>
                  <a:close/>
                  <a:moveTo>
                    <a:pt x="188024" y="235839"/>
                  </a:moveTo>
                  <a:cubicBezTo>
                    <a:pt x="161734" y="235839"/>
                    <a:pt x="140399" y="214503"/>
                    <a:pt x="140399" y="188214"/>
                  </a:cubicBezTo>
                  <a:cubicBezTo>
                    <a:pt x="140399" y="161925"/>
                    <a:pt x="161734" y="140589"/>
                    <a:pt x="188024" y="140589"/>
                  </a:cubicBezTo>
                  <a:cubicBezTo>
                    <a:pt x="214313" y="140589"/>
                    <a:pt x="235649" y="161925"/>
                    <a:pt x="235649" y="188214"/>
                  </a:cubicBezTo>
                  <a:cubicBezTo>
                    <a:pt x="235649" y="214503"/>
                    <a:pt x="214313" y="235839"/>
                    <a:pt x="188024" y="235839"/>
                  </a:cubicBezTo>
                  <a:close/>
                  <a:moveTo>
                    <a:pt x="350996" y="151257"/>
                  </a:moveTo>
                  <a:lnTo>
                    <a:pt x="330041" y="151257"/>
                  </a:lnTo>
                  <a:cubicBezTo>
                    <a:pt x="326612" y="138208"/>
                    <a:pt x="321469" y="125730"/>
                    <a:pt x="314516" y="114014"/>
                  </a:cubicBezTo>
                  <a:lnTo>
                    <a:pt x="327755" y="100679"/>
                  </a:lnTo>
                  <a:cubicBezTo>
                    <a:pt x="331756" y="96774"/>
                    <a:pt x="334042" y="92107"/>
                    <a:pt x="334423" y="87344"/>
                  </a:cubicBezTo>
                  <a:cubicBezTo>
                    <a:pt x="334804" y="82201"/>
                    <a:pt x="333089" y="77343"/>
                    <a:pt x="329375" y="73628"/>
                  </a:cubicBezTo>
                  <a:lnTo>
                    <a:pt x="302609" y="46863"/>
                  </a:lnTo>
                  <a:cubicBezTo>
                    <a:pt x="295847" y="40100"/>
                    <a:pt x="283940" y="40100"/>
                    <a:pt x="277082" y="46863"/>
                  </a:cubicBezTo>
                  <a:lnTo>
                    <a:pt x="262223" y="61722"/>
                  </a:lnTo>
                  <a:cubicBezTo>
                    <a:pt x="250508" y="54864"/>
                    <a:pt x="238030" y="49625"/>
                    <a:pt x="224981" y="46196"/>
                  </a:cubicBezTo>
                  <a:lnTo>
                    <a:pt x="224981" y="27432"/>
                  </a:lnTo>
                  <a:cubicBezTo>
                    <a:pt x="224981" y="14097"/>
                    <a:pt x="215932" y="7144"/>
                    <a:pt x="206978" y="7144"/>
                  </a:cubicBezTo>
                  <a:lnTo>
                    <a:pt x="169164" y="7144"/>
                  </a:lnTo>
                  <a:cubicBezTo>
                    <a:pt x="159258" y="7144"/>
                    <a:pt x="151162" y="15240"/>
                    <a:pt x="151162" y="25146"/>
                  </a:cubicBezTo>
                  <a:lnTo>
                    <a:pt x="151162" y="46101"/>
                  </a:lnTo>
                  <a:cubicBezTo>
                    <a:pt x="138113" y="49530"/>
                    <a:pt x="125635" y="54673"/>
                    <a:pt x="113919" y="61531"/>
                  </a:cubicBezTo>
                  <a:lnTo>
                    <a:pt x="100679" y="48292"/>
                  </a:lnTo>
                  <a:cubicBezTo>
                    <a:pt x="96774" y="44291"/>
                    <a:pt x="92107" y="42005"/>
                    <a:pt x="87344" y="41624"/>
                  </a:cubicBezTo>
                  <a:cubicBezTo>
                    <a:pt x="82106" y="41243"/>
                    <a:pt x="77343" y="42958"/>
                    <a:pt x="73628" y="46672"/>
                  </a:cubicBezTo>
                  <a:lnTo>
                    <a:pt x="46863" y="73438"/>
                  </a:lnTo>
                  <a:cubicBezTo>
                    <a:pt x="43434" y="76867"/>
                    <a:pt x="41624" y="81343"/>
                    <a:pt x="41624" y="86201"/>
                  </a:cubicBezTo>
                  <a:cubicBezTo>
                    <a:pt x="41624" y="91059"/>
                    <a:pt x="43529" y="95536"/>
                    <a:pt x="46863" y="98965"/>
                  </a:cubicBezTo>
                  <a:lnTo>
                    <a:pt x="61722" y="113824"/>
                  </a:lnTo>
                  <a:cubicBezTo>
                    <a:pt x="54864" y="125539"/>
                    <a:pt x="49625" y="138113"/>
                    <a:pt x="46196" y="151067"/>
                  </a:cubicBezTo>
                  <a:lnTo>
                    <a:pt x="27432" y="151067"/>
                  </a:lnTo>
                  <a:cubicBezTo>
                    <a:pt x="14097" y="151067"/>
                    <a:pt x="7144" y="160115"/>
                    <a:pt x="7144" y="169069"/>
                  </a:cubicBezTo>
                  <a:lnTo>
                    <a:pt x="7144" y="206883"/>
                  </a:lnTo>
                  <a:cubicBezTo>
                    <a:pt x="7144" y="215836"/>
                    <a:pt x="14097" y="224885"/>
                    <a:pt x="27432" y="224885"/>
                  </a:cubicBezTo>
                  <a:lnTo>
                    <a:pt x="46196" y="224885"/>
                  </a:lnTo>
                  <a:cubicBezTo>
                    <a:pt x="49625" y="237934"/>
                    <a:pt x="54769" y="250507"/>
                    <a:pt x="61722" y="262128"/>
                  </a:cubicBezTo>
                  <a:lnTo>
                    <a:pt x="46863" y="276987"/>
                  </a:lnTo>
                  <a:cubicBezTo>
                    <a:pt x="43434" y="280416"/>
                    <a:pt x="41624" y="284893"/>
                    <a:pt x="41624" y="289750"/>
                  </a:cubicBezTo>
                  <a:cubicBezTo>
                    <a:pt x="41624" y="294608"/>
                    <a:pt x="43529" y="299085"/>
                    <a:pt x="46863" y="302514"/>
                  </a:cubicBezTo>
                  <a:lnTo>
                    <a:pt x="73628" y="329279"/>
                  </a:lnTo>
                  <a:cubicBezTo>
                    <a:pt x="77343" y="332994"/>
                    <a:pt x="82106" y="334709"/>
                    <a:pt x="87344" y="334327"/>
                  </a:cubicBezTo>
                  <a:cubicBezTo>
                    <a:pt x="92107" y="333946"/>
                    <a:pt x="96774" y="331660"/>
                    <a:pt x="100679" y="327660"/>
                  </a:cubicBezTo>
                  <a:lnTo>
                    <a:pt x="114014" y="314420"/>
                  </a:lnTo>
                  <a:cubicBezTo>
                    <a:pt x="125730" y="321278"/>
                    <a:pt x="138303" y="326517"/>
                    <a:pt x="151257" y="329851"/>
                  </a:cubicBezTo>
                  <a:lnTo>
                    <a:pt x="151257" y="350806"/>
                  </a:lnTo>
                  <a:cubicBezTo>
                    <a:pt x="151257" y="360712"/>
                    <a:pt x="159353" y="368808"/>
                    <a:pt x="169259" y="368808"/>
                  </a:cubicBezTo>
                  <a:lnTo>
                    <a:pt x="207074" y="368808"/>
                  </a:lnTo>
                  <a:cubicBezTo>
                    <a:pt x="216027" y="368808"/>
                    <a:pt x="225076" y="361855"/>
                    <a:pt x="225076" y="348520"/>
                  </a:cubicBezTo>
                  <a:lnTo>
                    <a:pt x="225076" y="329755"/>
                  </a:lnTo>
                  <a:cubicBezTo>
                    <a:pt x="238125" y="326326"/>
                    <a:pt x="250603" y="321183"/>
                    <a:pt x="262318" y="314230"/>
                  </a:cubicBezTo>
                  <a:lnTo>
                    <a:pt x="277177" y="329089"/>
                  </a:lnTo>
                  <a:cubicBezTo>
                    <a:pt x="283940" y="335851"/>
                    <a:pt x="295847" y="335851"/>
                    <a:pt x="302705" y="329089"/>
                  </a:cubicBezTo>
                  <a:lnTo>
                    <a:pt x="329470" y="302323"/>
                  </a:lnTo>
                  <a:cubicBezTo>
                    <a:pt x="333184" y="298609"/>
                    <a:pt x="334994" y="293751"/>
                    <a:pt x="334518" y="288607"/>
                  </a:cubicBezTo>
                  <a:cubicBezTo>
                    <a:pt x="334137" y="283845"/>
                    <a:pt x="331851" y="279178"/>
                    <a:pt x="327850" y="275272"/>
                  </a:cubicBezTo>
                  <a:lnTo>
                    <a:pt x="314516" y="261938"/>
                  </a:lnTo>
                  <a:cubicBezTo>
                    <a:pt x="321374" y="250222"/>
                    <a:pt x="326612" y="237744"/>
                    <a:pt x="330041" y="224695"/>
                  </a:cubicBezTo>
                  <a:lnTo>
                    <a:pt x="350996" y="224695"/>
                  </a:lnTo>
                  <a:cubicBezTo>
                    <a:pt x="360902" y="224695"/>
                    <a:pt x="368999" y="216598"/>
                    <a:pt x="368999" y="206692"/>
                  </a:cubicBezTo>
                  <a:lnTo>
                    <a:pt x="368999" y="168878"/>
                  </a:lnTo>
                  <a:cubicBezTo>
                    <a:pt x="368999" y="158972"/>
                    <a:pt x="360902" y="150876"/>
                    <a:pt x="350996" y="150876"/>
                  </a:cubicBezTo>
                  <a:close/>
                  <a:moveTo>
                    <a:pt x="349949" y="206121"/>
                  </a:moveTo>
                  <a:lnTo>
                    <a:pt x="329184" y="206121"/>
                  </a:lnTo>
                  <a:cubicBezTo>
                    <a:pt x="320992" y="206121"/>
                    <a:pt x="313754" y="211741"/>
                    <a:pt x="311658" y="219837"/>
                  </a:cubicBezTo>
                  <a:cubicBezTo>
                    <a:pt x="308705" y="231553"/>
                    <a:pt x="304038" y="242697"/>
                    <a:pt x="297751" y="253175"/>
                  </a:cubicBezTo>
                  <a:cubicBezTo>
                    <a:pt x="293465" y="260413"/>
                    <a:pt x="294608" y="269462"/>
                    <a:pt x="300418" y="275272"/>
                  </a:cubicBezTo>
                  <a:lnTo>
                    <a:pt x="314325" y="289179"/>
                  </a:lnTo>
                  <a:cubicBezTo>
                    <a:pt x="314325" y="289179"/>
                    <a:pt x="314897" y="289846"/>
                    <a:pt x="315087" y="290131"/>
                  </a:cubicBezTo>
                  <a:lnTo>
                    <a:pt x="289846" y="315373"/>
                  </a:lnTo>
                  <a:lnTo>
                    <a:pt x="275177" y="300704"/>
                  </a:lnTo>
                  <a:cubicBezTo>
                    <a:pt x="269367" y="294894"/>
                    <a:pt x="260318" y="293751"/>
                    <a:pt x="253079" y="298037"/>
                  </a:cubicBezTo>
                  <a:cubicBezTo>
                    <a:pt x="242602" y="304228"/>
                    <a:pt x="231362" y="308896"/>
                    <a:pt x="219742" y="311944"/>
                  </a:cubicBezTo>
                  <a:cubicBezTo>
                    <a:pt x="211646" y="314039"/>
                    <a:pt x="206026" y="321183"/>
                    <a:pt x="206026" y="329375"/>
                  </a:cubicBezTo>
                  <a:lnTo>
                    <a:pt x="206026" y="348996"/>
                  </a:lnTo>
                  <a:cubicBezTo>
                    <a:pt x="206026" y="349472"/>
                    <a:pt x="206026" y="349853"/>
                    <a:pt x="206026" y="350234"/>
                  </a:cubicBezTo>
                  <a:lnTo>
                    <a:pt x="170307" y="350234"/>
                  </a:lnTo>
                  <a:lnTo>
                    <a:pt x="170307" y="329470"/>
                  </a:lnTo>
                  <a:cubicBezTo>
                    <a:pt x="170307" y="321278"/>
                    <a:pt x="164687" y="314039"/>
                    <a:pt x="156591" y="311944"/>
                  </a:cubicBezTo>
                  <a:cubicBezTo>
                    <a:pt x="144971" y="308991"/>
                    <a:pt x="133731" y="304324"/>
                    <a:pt x="123254" y="298132"/>
                  </a:cubicBezTo>
                  <a:cubicBezTo>
                    <a:pt x="116015" y="293846"/>
                    <a:pt x="106966" y="294894"/>
                    <a:pt x="101156" y="300704"/>
                  </a:cubicBezTo>
                  <a:lnTo>
                    <a:pt x="87249" y="314611"/>
                  </a:lnTo>
                  <a:cubicBezTo>
                    <a:pt x="87249" y="314611"/>
                    <a:pt x="86582" y="315182"/>
                    <a:pt x="86297" y="315373"/>
                  </a:cubicBezTo>
                  <a:lnTo>
                    <a:pt x="61055" y="290131"/>
                  </a:lnTo>
                  <a:lnTo>
                    <a:pt x="75819" y="275463"/>
                  </a:lnTo>
                  <a:cubicBezTo>
                    <a:pt x="81629" y="269653"/>
                    <a:pt x="82677" y="260509"/>
                    <a:pt x="78486" y="253365"/>
                  </a:cubicBezTo>
                  <a:cubicBezTo>
                    <a:pt x="72295" y="242888"/>
                    <a:pt x="67627" y="231648"/>
                    <a:pt x="64580" y="220027"/>
                  </a:cubicBezTo>
                  <a:cubicBezTo>
                    <a:pt x="62484" y="211931"/>
                    <a:pt x="55340" y="206311"/>
                    <a:pt x="47149" y="206311"/>
                  </a:cubicBezTo>
                  <a:lnTo>
                    <a:pt x="27527" y="206311"/>
                  </a:lnTo>
                  <a:cubicBezTo>
                    <a:pt x="27051" y="206311"/>
                    <a:pt x="26670" y="206311"/>
                    <a:pt x="26289" y="206311"/>
                  </a:cubicBezTo>
                  <a:lnTo>
                    <a:pt x="26289" y="170688"/>
                  </a:lnTo>
                  <a:cubicBezTo>
                    <a:pt x="26289" y="170688"/>
                    <a:pt x="26956" y="170688"/>
                    <a:pt x="27527" y="170688"/>
                  </a:cubicBezTo>
                  <a:lnTo>
                    <a:pt x="47149" y="170688"/>
                  </a:lnTo>
                  <a:cubicBezTo>
                    <a:pt x="55340" y="170688"/>
                    <a:pt x="62484" y="165068"/>
                    <a:pt x="64580" y="156972"/>
                  </a:cubicBezTo>
                  <a:cubicBezTo>
                    <a:pt x="67532" y="145256"/>
                    <a:pt x="72200" y="134112"/>
                    <a:pt x="78486" y="123634"/>
                  </a:cubicBezTo>
                  <a:cubicBezTo>
                    <a:pt x="82772" y="116491"/>
                    <a:pt x="81629" y="107347"/>
                    <a:pt x="75819" y="101536"/>
                  </a:cubicBezTo>
                  <a:lnTo>
                    <a:pt x="61150" y="86868"/>
                  </a:lnTo>
                  <a:lnTo>
                    <a:pt x="86392" y="61627"/>
                  </a:lnTo>
                  <a:cubicBezTo>
                    <a:pt x="86392" y="61627"/>
                    <a:pt x="86963" y="62008"/>
                    <a:pt x="87344" y="62389"/>
                  </a:cubicBezTo>
                  <a:lnTo>
                    <a:pt x="101251" y="76295"/>
                  </a:lnTo>
                  <a:cubicBezTo>
                    <a:pt x="107061" y="82105"/>
                    <a:pt x="116110" y="83153"/>
                    <a:pt x="123349" y="78867"/>
                  </a:cubicBezTo>
                  <a:cubicBezTo>
                    <a:pt x="133826" y="72676"/>
                    <a:pt x="145066" y="68008"/>
                    <a:pt x="156686" y="64960"/>
                  </a:cubicBezTo>
                  <a:cubicBezTo>
                    <a:pt x="164783" y="62865"/>
                    <a:pt x="170402" y="55721"/>
                    <a:pt x="170402" y="47434"/>
                  </a:cubicBezTo>
                  <a:lnTo>
                    <a:pt x="170402" y="26670"/>
                  </a:lnTo>
                  <a:lnTo>
                    <a:pt x="206121" y="26670"/>
                  </a:lnTo>
                  <a:cubicBezTo>
                    <a:pt x="206121" y="26670"/>
                    <a:pt x="206121" y="27337"/>
                    <a:pt x="206121" y="27908"/>
                  </a:cubicBezTo>
                  <a:lnTo>
                    <a:pt x="206121" y="47530"/>
                  </a:lnTo>
                  <a:cubicBezTo>
                    <a:pt x="206121" y="55721"/>
                    <a:pt x="211741" y="62865"/>
                    <a:pt x="219837" y="64960"/>
                  </a:cubicBezTo>
                  <a:cubicBezTo>
                    <a:pt x="231553" y="67913"/>
                    <a:pt x="242697" y="72580"/>
                    <a:pt x="253175" y="78867"/>
                  </a:cubicBezTo>
                  <a:cubicBezTo>
                    <a:pt x="260318" y="83153"/>
                    <a:pt x="269462" y="82010"/>
                    <a:pt x="275273" y="76200"/>
                  </a:cubicBezTo>
                  <a:lnTo>
                    <a:pt x="289941" y="61531"/>
                  </a:lnTo>
                  <a:lnTo>
                    <a:pt x="315182" y="86773"/>
                  </a:lnTo>
                  <a:cubicBezTo>
                    <a:pt x="315182" y="86773"/>
                    <a:pt x="314801" y="87344"/>
                    <a:pt x="314420" y="87725"/>
                  </a:cubicBezTo>
                  <a:lnTo>
                    <a:pt x="300514" y="101632"/>
                  </a:lnTo>
                  <a:cubicBezTo>
                    <a:pt x="294704" y="107442"/>
                    <a:pt x="293656" y="116491"/>
                    <a:pt x="297847" y="123730"/>
                  </a:cubicBezTo>
                  <a:cubicBezTo>
                    <a:pt x="304038" y="134207"/>
                    <a:pt x="308705" y="145447"/>
                    <a:pt x="311753" y="157067"/>
                  </a:cubicBezTo>
                  <a:cubicBezTo>
                    <a:pt x="313849" y="165163"/>
                    <a:pt x="320992" y="170783"/>
                    <a:pt x="329279" y="170783"/>
                  </a:cubicBezTo>
                  <a:lnTo>
                    <a:pt x="350044" y="170783"/>
                  </a:lnTo>
                  <a:lnTo>
                    <a:pt x="350044" y="2065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5618D5E-66B1-4140-9D2F-543961F0E98D}"/>
                </a:ext>
              </a:extLst>
            </p:cNvPr>
            <p:cNvSpPr/>
            <p:nvPr/>
          </p:nvSpPr>
          <p:spPr>
            <a:xfrm>
              <a:off x="3090990" y="2035969"/>
              <a:ext cx="323850" cy="323850"/>
            </a:xfrm>
            <a:custGeom>
              <a:avLst/>
              <a:gdLst>
                <a:gd name="connsiteX0" fmla="*/ 299847 w 323850"/>
                <a:gd name="connsiteY0" fmla="*/ 143161 h 323850"/>
                <a:gd name="connsiteX1" fmla="*/ 280416 w 323850"/>
                <a:gd name="connsiteY1" fmla="*/ 143161 h 323850"/>
                <a:gd name="connsiteX2" fmla="*/ 266033 w 323850"/>
                <a:gd name="connsiteY2" fmla="*/ 108585 h 323850"/>
                <a:gd name="connsiteX3" fmla="*/ 278320 w 323850"/>
                <a:gd name="connsiteY3" fmla="*/ 96298 h 323850"/>
                <a:gd name="connsiteX4" fmla="*/ 279844 w 323850"/>
                <a:gd name="connsiteY4" fmla="*/ 70009 h 323850"/>
                <a:gd name="connsiteX5" fmla="*/ 254603 w 323850"/>
                <a:gd name="connsiteY5" fmla="*/ 44767 h 323850"/>
                <a:gd name="connsiteX6" fmla="*/ 229743 w 323850"/>
                <a:gd name="connsiteY6" fmla="*/ 44767 h 323850"/>
                <a:gd name="connsiteX7" fmla="*/ 216027 w 323850"/>
                <a:gd name="connsiteY7" fmla="*/ 58483 h 323850"/>
                <a:gd name="connsiteX8" fmla="*/ 181451 w 323850"/>
                <a:gd name="connsiteY8" fmla="*/ 44101 h 323850"/>
                <a:gd name="connsiteX9" fmla="*/ 181451 w 323850"/>
                <a:gd name="connsiteY9" fmla="*/ 26765 h 323850"/>
                <a:gd name="connsiteX10" fmla="*/ 163925 w 323850"/>
                <a:gd name="connsiteY10" fmla="*/ 7144 h 323850"/>
                <a:gd name="connsiteX11" fmla="*/ 128207 w 323850"/>
                <a:gd name="connsiteY11" fmla="*/ 7144 h 323850"/>
                <a:gd name="connsiteX12" fmla="*/ 110680 w 323850"/>
                <a:gd name="connsiteY12" fmla="*/ 24670 h 323850"/>
                <a:gd name="connsiteX13" fmla="*/ 110680 w 323850"/>
                <a:gd name="connsiteY13" fmla="*/ 44101 h 323850"/>
                <a:gd name="connsiteX14" fmla="*/ 76105 w 323850"/>
                <a:gd name="connsiteY14" fmla="*/ 58483 h 323850"/>
                <a:gd name="connsiteX15" fmla="*/ 63818 w 323850"/>
                <a:gd name="connsiteY15" fmla="*/ 46196 h 323850"/>
                <a:gd name="connsiteX16" fmla="*/ 37528 w 323850"/>
                <a:gd name="connsiteY16" fmla="*/ 44672 h 323850"/>
                <a:gd name="connsiteX17" fmla="*/ 12287 w 323850"/>
                <a:gd name="connsiteY17" fmla="*/ 69913 h 323850"/>
                <a:gd name="connsiteX18" fmla="*/ 12287 w 323850"/>
                <a:gd name="connsiteY18" fmla="*/ 94774 h 323850"/>
                <a:gd name="connsiteX19" fmla="*/ 26099 w 323850"/>
                <a:gd name="connsiteY19" fmla="*/ 108585 h 323850"/>
                <a:gd name="connsiteX20" fmla="*/ 25908 w 323850"/>
                <a:gd name="connsiteY20" fmla="*/ 108966 h 323850"/>
                <a:gd name="connsiteX21" fmla="*/ 29718 w 323850"/>
                <a:gd name="connsiteY21" fmla="*/ 121539 h 323850"/>
                <a:gd name="connsiteX22" fmla="*/ 42958 w 323850"/>
                <a:gd name="connsiteY22" fmla="*/ 117538 h 323850"/>
                <a:gd name="connsiteX23" fmla="*/ 40386 w 323850"/>
                <a:gd name="connsiteY23" fmla="*/ 96012 h 323850"/>
                <a:gd name="connsiteX24" fmla="*/ 26860 w 323850"/>
                <a:gd name="connsiteY24" fmla="*/ 82487 h 323850"/>
                <a:gd name="connsiteX25" fmla="*/ 50006 w 323850"/>
                <a:gd name="connsiteY25" fmla="*/ 59341 h 323850"/>
                <a:gd name="connsiteX26" fmla="*/ 50483 w 323850"/>
                <a:gd name="connsiteY26" fmla="*/ 59722 h 323850"/>
                <a:gd name="connsiteX27" fmla="*/ 63627 w 323850"/>
                <a:gd name="connsiteY27" fmla="*/ 72866 h 323850"/>
                <a:gd name="connsiteX28" fmla="*/ 85153 w 323850"/>
                <a:gd name="connsiteY28" fmla="*/ 75438 h 323850"/>
                <a:gd name="connsiteX29" fmla="*/ 116491 w 323850"/>
                <a:gd name="connsiteY29" fmla="*/ 62389 h 323850"/>
                <a:gd name="connsiteX30" fmla="*/ 129826 w 323850"/>
                <a:gd name="connsiteY30" fmla="*/ 45339 h 323850"/>
                <a:gd name="connsiteX31" fmla="*/ 129826 w 323850"/>
                <a:gd name="connsiteY31" fmla="*/ 26289 h 323850"/>
                <a:gd name="connsiteX32" fmla="*/ 162592 w 323850"/>
                <a:gd name="connsiteY32" fmla="*/ 26289 h 323850"/>
                <a:gd name="connsiteX33" fmla="*/ 162592 w 323850"/>
                <a:gd name="connsiteY33" fmla="*/ 26861 h 323850"/>
                <a:gd name="connsiteX34" fmla="*/ 162592 w 323850"/>
                <a:gd name="connsiteY34" fmla="*/ 45339 h 323850"/>
                <a:gd name="connsiteX35" fmla="*/ 176022 w 323850"/>
                <a:gd name="connsiteY35" fmla="*/ 62389 h 323850"/>
                <a:gd name="connsiteX36" fmla="*/ 207359 w 323850"/>
                <a:gd name="connsiteY36" fmla="*/ 75438 h 323850"/>
                <a:gd name="connsiteX37" fmla="*/ 228886 w 323850"/>
                <a:gd name="connsiteY37" fmla="*/ 72866 h 323850"/>
                <a:gd name="connsiteX38" fmla="*/ 242411 w 323850"/>
                <a:gd name="connsiteY38" fmla="*/ 59341 h 323850"/>
                <a:gd name="connsiteX39" fmla="*/ 265557 w 323850"/>
                <a:gd name="connsiteY39" fmla="*/ 82487 h 323850"/>
                <a:gd name="connsiteX40" fmla="*/ 265176 w 323850"/>
                <a:gd name="connsiteY40" fmla="*/ 82963 h 323850"/>
                <a:gd name="connsiteX41" fmla="*/ 252032 w 323850"/>
                <a:gd name="connsiteY41" fmla="*/ 96107 h 323850"/>
                <a:gd name="connsiteX42" fmla="*/ 249460 w 323850"/>
                <a:gd name="connsiteY42" fmla="*/ 117634 h 323850"/>
                <a:gd name="connsiteX43" fmla="*/ 262509 w 323850"/>
                <a:gd name="connsiteY43" fmla="*/ 148971 h 323850"/>
                <a:gd name="connsiteX44" fmla="*/ 279559 w 323850"/>
                <a:gd name="connsiteY44" fmla="*/ 162306 h 323850"/>
                <a:gd name="connsiteX45" fmla="*/ 298609 w 323850"/>
                <a:gd name="connsiteY45" fmla="*/ 162306 h 323850"/>
                <a:gd name="connsiteX46" fmla="*/ 298609 w 323850"/>
                <a:gd name="connsiteY46" fmla="*/ 195072 h 323850"/>
                <a:gd name="connsiteX47" fmla="*/ 279559 w 323850"/>
                <a:gd name="connsiteY47" fmla="*/ 195072 h 323850"/>
                <a:gd name="connsiteX48" fmla="*/ 262509 w 323850"/>
                <a:gd name="connsiteY48" fmla="*/ 208502 h 323850"/>
                <a:gd name="connsiteX49" fmla="*/ 249460 w 323850"/>
                <a:gd name="connsiteY49" fmla="*/ 239839 h 323850"/>
                <a:gd name="connsiteX50" fmla="*/ 252032 w 323850"/>
                <a:gd name="connsiteY50" fmla="*/ 261366 h 323850"/>
                <a:gd name="connsiteX51" fmla="*/ 265176 w 323850"/>
                <a:gd name="connsiteY51" fmla="*/ 274511 h 323850"/>
                <a:gd name="connsiteX52" fmla="*/ 265557 w 323850"/>
                <a:gd name="connsiteY52" fmla="*/ 274987 h 323850"/>
                <a:gd name="connsiteX53" fmla="*/ 242411 w 323850"/>
                <a:gd name="connsiteY53" fmla="*/ 298133 h 323850"/>
                <a:gd name="connsiteX54" fmla="*/ 228886 w 323850"/>
                <a:gd name="connsiteY54" fmla="*/ 284607 h 323850"/>
                <a:gd name="connsiteX55" fmla="*/ 207264 w 323850"/>
                <a:gd name="connsiteY55" fmla="*/ 282130 h 323850"/>
                <a:gd name="connsiteX56" fmla="*/ 206311 w 323850"/>
                <a:gd name="connsiteY56" fmla="*/ 282702 h 323850"/>
                <a:gd name="connsiteX57" fmla="*/ 203168 w 323850"/>
                <a:gd name="connsiteY57" fmla="*/ 295370 h 323850"/>
                <a:gd name="connsiteX58" fmla="*/ 216218 w 323850"/>
                <a:gd name="connsiteY58" fmla="*/ 298990 h 323850"/>
                <a:gd name="connsiteX59" fmla="*/ 216313 w 323850"/>
                <a:gd name="connsiteY59" fmla="*/ 298990 h 323850"/>
                <a:gd name="connsiteX60" fmla="*/ 230124 w 323850"/>
                <a:gd name="connsiteY60" fmla="*/ 312706 h 323850"/>
                <a:gd name="connsiteX61" fmla="*/ 242507 w 323850"/>
                <a:gd name="connsiteY61" fmla="*/ 317849 h 323850"/>
                <a:gd name="connsiteX62" fmla="*/ 254889 w 323850"/>
                <a:gd name="connsiteY62" fmla="*/ 312706 h 323850"/>
                <a:gd name="connsiteX63" fmla="*/ 280130 w 323850"/>
                <a:gd name="connsiteY63" fmla="*/ 287464 h 323850"/>
                <a:gd name="connsiteX64" fmla="*/ 278606 w 323850"/>
                <a:gd name="connsiteY64" fmla="*/ 261175 h 323850"/>
                <a:gd name="connsiteX65" fmla="*/ 266319 w 323850"/>
                <a:gd name="connsiteY65" fmla="*/ 248888 h 323850"/>
                <a:gd name="connsiteX66" fmla="*/ 280702 w 323850"/>
                <a:gd name="connsiteY66" fmla="*/ 214313 h 323850"/>
                <a:gd name="connsiteX67" fmla="*/ 300133 w 323850"/>
                <a:gd name="connsiteY67" fmla="*/ 214313 h 323850"/>
                <a:gd name="connsiteX68" fmla="*/ 317659 w 323850"/>
                <a:gd name="connsiteY68" fmla="*/ 196787 h 323850"/>
                <a:gd name="connsiteX69" fmla="*/ 317659 w 323850"/>
                <a:gd name="connsiteY69" fmla="*/ 161068 h 323850"/>
                <a:gd name="connsiteX70" fmla="*/ 300133 w 323850"/>
                <a:gd name="connsiteY70" fmla="*/ 143542 h 323850"/>
                <a:gd name="connsiteX71" fmla="*/ 222123 w 323850"/>
                <a:gd name="connsiteY71" fmla="*/ 178594 h 323850"/>
                <a:gd name="connsiteX72" fmla="*/ 145923 w 323850"/>
                <a:gd name="connsiteY72" fmla="*/ 102394 h 323850"/>
                <a:gd name="connsiteX73" fmla="*/ 76771 w 323850"/>
                <a:gd name="connsiteY73" fmla="*/ 146590 h 323850"/>
                <a:gd name="connsiteX74" fmla="*/ 81439 w 323850"/>
                <a:gd name="connsiteY74" fmla="*/ 159258 h 323850"/>
                <a:gd name="connsiteX75" fmla="*/ 94107 w 323850"/>
                <a:gd name="connsiteY75" fmla="*/ 154591 h 323850"/>
                <a:gd name="connsiteX76" fmla="*/ 145923 w 323850"/>
                <a:gd name="connsiteY76" fmla="*/ 121349 h 323850"/>
                <a:gd name="connsiteX77" fmla="*/ 203073 w 323850"/>
                <a:gd name="connsiteY77" fmla="*/ 178499 h 323850"/>
                <a:gd name="connsiteX78" fmla="*/ 169354 w 323850"/>
                <a:gd name="connsiteY78" fmla="*/ 230600 h 323850"/>
                <a:gd name="connsiteX79" fmla="*/ 164592 w 323850"/>
                <a:gd name="connsiteY79" fmla="*/ 243173 h 323850"/>
                <a:gd name="connsiteX80" fmla="*/ 173260 w 323850"/>
                <a:gd name="connsiteY80" fmla="*/ 248793 h 323850"/>
                <a:gd name="connsiteX81" fmla="*/ 177165 w 323850"/>
                <a:gd name="connsiteY81" fmla="*/ 247936 h 323850"/>
                <a:gd name="connsiteX82" fmla="*/ 222123 w 323850"/>
                <a:gd name="connsiteY82" fmla="*/ 178499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23850" h="323850">
                  <a:moveTo>
                    <a:pt x="299847" y="143161"/>
                  </a:moveTo>
                  <a:lnTo>
                    <a:pt x="280416" y="143161"/>
                  </a:lnTo>
                  <a:cubicBezTo>
                    <a:pt x="277273" y="131064"/>
                    <a:pt x="272415" y="119443"/>
                    <a:pt x="266033" y="108585"/>
                  </a:cubicBezTo>
                  <a:lnTo>
                    <a:pt x="278320" y="96298"/>
                  </a:lnTo>
                  <a:cubicBezTo>
                    <a:pt x="287464" y="87154"/>
                    <a:pt x="285941" y="76200"/>
                    <a:pt x="279844" y="70009"/>
                  </a:cubicBezTo>
                  <a:lnTo>
                    <a:pt x="254603" y="44767"/>
                  </a:lnTo>
                  <a:cubicBezTo>
                    <a:pt x="247745" y="37909"/>
                    <a:pt x="236601" y="37909"/>
                    <a:pt x="229743" y="44767"/>
                  </a:cubicBezTo>
                  <a:lnTo>
                    <a:pt x="216027" y="58483"/>
                  </a:lnTo>
                  <a:cubicBezTo>
                    <a:pt x="205169" y="52102"/>
                    <a:pt x="193548" y="47244"/>
                    <a:pt x="181451" y="44101"/>
                  </a:cubicBezTo>
                  <a:lnTo>
                    <a:pt x="181451" y="26765"/>
                  </a:lnTo>
                  <a:cubicBezTo>
                    <a:pt x="181451" y="13907"/>
                    <a:pt x="172593" y="7144"/>
                    <a:pt x="163925" y="7144"/>
                  </a:cubicBezTo>
                  <a:lnTo>
                    <a:pt x="128207" y="7144"/>
                  </a:lnTo>
                  <a:cubicBezTo>
                    <a:pt x="118491" y="7144"/>
                    <a:pt x="110680" y="15050"/>
                    <a:pt x="110680" y="24670"/>
                  </a:cubicBezTo>
                  <a:lnTo>
                    <a:pt x="110680" y="44101"/>
                  </a:lnTo>
                  <a:cubicBezTo>
                    <a:pt x="98584" y="47244"/>
                    <a:pt x="86963" y="52102"/>
                    <a:pt x="76105" y="58483"/>
                  </a:cubicBezTo>
                  <a:lnTo>
                    <a:pt x="63818" y="46196"/>
                  </a:lnTo>
                  <a:cubicBezTo>
                    <a:pt x="54674" y="37052"/>
                    <a:pt x="43720" y="38576"/>
                    <a:pt x="37528" y="44672"/>
                  </a:cubicBezTo>
                  <a:lnTo>
                    <a:pt x="12287" y="69913"/>
                  </a:lnTo>
                  <a:cubicBezTo>
                    <a:pt x="5429" y="76771"/>
                    <a:pt x="5429" y="87916"/>
                    <a:pt x="12287" y="94774"/>
                  </a:cubicBezTo>
                  <a:lnTo>
                    <a:pt x="26099" y="108585"/>
                  </a:lnTo>
                  <a:lnTo>
                    <a:pt x="25908" y="108966"/>
                  </a:lnTo>
                  <a:cubicBezTo>
                    <a:pt x="23336" y="113538"/>
                    <a:pt x="25146" y="118872"/>
                    <a:pt x="29718" y="121539"/>
                  </a:cubicBezTo>
                  <a:cubicBezTo>
                    <a:pt x="34290" y="124111"/>
                    <a:pt x="40386" y="122111"/>
                    <a:pt x="42958" y="117538"/>
                  </a:cubicBezTo>
                  <a:cubicBezTo>
                    <a:pt x="47149" y="110490"/>
                    <a:pt x="46101" y="101632"/>
                    <a:pt x="40386" y="96012"/>
                  </a:cubicBezTo>
                  <a:lnTo>
                    <a:pt x="26860" y="82487"/>
                  </a:lnTo>
                  <a:lnTo>
                    <a:pt x="50006" y="59341"/>
                  </a:lnTo>
                  <a:cubicBezTo>
                    <a:pt x="50006" y="59341"/>
                    <a:pt x="50292" y="59626"/>
                    <a:pt x="50483" y="59722"/>
                  </a:cubicBezTo>
                  <a:lnTo>
                    <a:pt x="63627" y="72866"/>
                  </a:lnTo>
                  <a:cubicBezTo>
                    <a:pt x="69247" y="78581"/>
                    <a:pt x="78105" y="79629"/>
                    <a:pt x="85153" y="75438"/>
                  </a:cubicBezTo>
                  <a:cubicBezTo>
                    <a:pt x="94964" y="69628"/>
                    <a:pt x="105537" y="65246"/>
                    <a:pt x="116491" y="62389"/>
                  </a:cubicBezTo>
                  <a:cubicBezTo>
                    <a:pt x="124396" y="60388"/>
                    <a:pt x="129826" y="53340"/>
                    <a:pt x="129826" y="45339"/>
                  </a:cubicBezTo>
                  <a:lnTo>
                    <a:pt x="129826" y="26289"/>
                  </a:lnTo>
                  <a:lnTo>
                    <a:pt x="162592" y="26289"/>
                  </a:lnTo>
                  <a:cubicBezTo>
                    <a:pt x="162592" y="26289"/>
                    <a:pt x="162592" y="26670"/>
                    <a:pt x="162592" y="26861"/>
                  </a:cubicBezTo>
                  <a:lnTo>
                    <a:pt x="162592" y="45339"/>
                  </a:lnTo>
                  <a:cubicBezTo>
                    <a:pt x="162592" y="53340"/>
                    <a:pt x="168116" y="60293"/>
                    <a:pt x="176022" y="62389"/>
                  </a:cubicBezTo>
                  <a:cubicBezTo>
                    <a:pt x="186976" y="65151"/>
                    <a:pt x="197549" y="69533"/>
                    <a:pt x="207359" y="75438"/>
                  </a:cubicBezTo>
                  <a:cubicBezTo>
                    <a:pt x="214408" y="79629"/>
                    <a:pt x="223266" y="78581"/>
                    <a:pt x="228886" y="72866"/>
                  </a:cubicBezTo>
                  <a:lnTo>
                    <a:pt x="242411" y="59341"/>
                  </a:lnTo>
                  <a:lnTo>
                    <a:pt x="265557" y="82487"/>
                  </a:lnTo>
                  <a:cubicBezTo>
                    <a:pt x="265557" y="82487"/>
                    <a:pt x="265271" y="82772"/>
                    <a:pt x="265176" y="82963"/>
                  </a:cubicBezTo>
                  <a:lnTo>
                    <a:pt x="252032" y="96107"/>
                  </a:lnTo>
                  <a:cubicBezTo>
                    <a:pt x="246412" y="101727"/>
                    <a:pt x="245364" y="110585"/>
                    <a:pt x="249460" y="117634"/>
                  </a:cubicBezTo>
                  <a:cubicBezTo>
                    <a:pt x="255270" y="127445"/>
                    <a:pt x="259652" y="138017"/>
                    <a:pt x="262509" y="148971"/>
                  </a:cubicBezTo>
                  <a:cubicBezTo>
                    <a:pt x="264509" y="156877"/>
                    <a:pt x="271558" y="162306"/>
                    <a:pt x="279559" y="162306"/>
                  </a:cubicBezTo>
                  <a:lnTo>
                    <a:pt x="298609" y="162306"/>
                  </a:lnTo>
                  <a:lnTo>
                    <a:pt x="298609" y="195072"/>
                  </a:lnTo>
                  <a:lnTo>
                    <a:pt x="279559" y="195072"/>
                  </a:lnTo>
                  <a:cubicBezTo>
                    <a:pt x="271558" y="195072"/>
                    <a:pt x="264509" y="200596"/>
                    <a:pt x="262509" y="208502"/>
                  </a:cubicBezTo>
                  <a:cubicBezTo>
                    <a:pt x="259747" y="219456"/>
                    <a:pt x="255365" y="230029"/>
                    <a:pt x="249460" y="239839"/>
                  </a:cubicBezTo>
                  <a:cubicBezTo>
                    <a:pt x="245269" y="246888"/>
                    <a:pt x="246317" y="255651"/>
                    <a:pt x="252032" y="261366"/>
                  </a:cubicBezTo>
                  <a:lnTo>
                    <a:pt x="265176" y="274511"/>
                  </a:lnTo>
                  <a:cubicBezTo>
                    <a:pt x="265176" y="274511"/>
                    <a:pt x="265462" y="274796"/>
                    <a:pt x="265557" y="274987"/>
                  </a:cubicBezTo>
                  <a:lnTo>
                    <a:pt x="242411" y="298133"/>
                  </a:lnTo>
                  <a:lnTo>
                    <a:pt x="228886" y="284607"/>
                  </a:lnTo>
                  <a:cubicBezTo>
                    <a:pt x="223171" y="278892"/>
                    <a:pt x="214312" y="277844"/>
                    <a:pt x="207264" y="282130"/>
                  </a:cubicBezTo>
                  <a:cubicBezTo>
                    <a:pt x="207074" y="282130"/>
                    <a:pt x="206407" y="282607"/>
                    <a:pt x="206311" y="282702"/>
                  </a:cubicBezTo>
                  <a:cubicBezTo>
                    <a:pt x="201835" y="285369"/>
                    <a:pt x="200596" y="290893"/>
                    <a:pt x="203168" y="295370"/>
                  </a:cubicBezTo>
                  <a:cubicBezTo>
                    <a:pt x="205645" y="299847"/>
                    <a:pt x="211645" y="301371"/>
                    <a:pt x="216218" y="298990"/>
                  </a:cubicBezTo>
                  <a:lnTo>
                    <a:pt x="216313" y="298990"/>
                  </a:lnTo>
                  <a:lnTo>
                    <a:pt x="230124" y="312706"/>
                  </a:lnTo>
                  <a:cubicBezTo>
                    <a:pt x="233553" y="316135"/>
                    <a:pt x="238030" y="317849"/>
                    <a:pt x="242507" y="317849"/>
                  </a:cubicBezTo>
                  <a:cubicBezTo>
                    <a:pt x="246983" y="317849"/>
                    <a:pt x="251460" y="316135"/>
                    <a:pt x="254889" y="312706"/>
                  </a:cubicBezTo>
                  <a:lnTo>
                    <a:pt x="280130" y="287464"/>
                  </a:lnTo>
                  <a:cubicBezTo>
                    <a:pt x="286321" y="281273"/>
                    <a:pt x="287750" y="270224"/>
                    <a:pt x="278606" y="261175"/>
                  </a:cubicBezTo>
                  <a:lnTo>
                    <a:pt x="266319" y="248888"/>
                  </a:lnTo>
                  <a:cubicBezTo>
                    <a:pt x="272701" y="238030"/>
                    <a:pt x="277559" y="226409"/>
                    <a:pt x="280702" y="214313"/>
                  </a:cubicBezTo>
                  <a:lnTo>
                    <a:pt x="300133" y="214313"/>
                  </a:lnTo>
                  <a:cubicBezTo>
                    <a:pt x="309848" y="214313"/>
                    <a:pt x="317659" y="206407"/>
                    <a:pt x="317659" y="196787"/>
                  </a:cubicBezTo>
                  <a:lnTo>
                    <a:pt x="317659" y="161068"/>
                  </a:lnTo>
                  <a:cubicBezTo>
                    <a:pt x="317659" y="151352"/>
                    <a:pt x="309753" y="143542"/>
                    <a:pt x="300133" y="143542"/>
                  </a:cubicBezTo>
                  <a:close/>
                  <a:moveTo>
                    <a:pt x="222123" y="178594"/>
                  </a:moveTo>
                  <a:cubicBezTo>
                    <a:pt x="222123" y="136588"/>
                    <a:pt x="187928" y="102394"/>
                    <a:pt x="145923" y="102394"/>
                  </a:cubicBezTo>
                  <a:cubicBezTo>
                    <a:pt x="116395" y="102394"/>
                    <a:pt x="89249" y="119729"/>
                    <a:pt x="76771" y="146590"/>
                  </a:cubicBezTo>
                  <a:cubicBezTo>
                    <a:pt x="74581" y="151352"/>
                    <a:pt x="76676" y="157067"/>
                    <a:pt x="81439" y="159258"/>
                  </a:cubicBezTo>
                  <a:cubicBezTo>
                    <a:pt x="86201" y="161449"/>
                    <a:pt x="91916" y="159353"/>
                    <a:pt x="94107" y="154591"/>
                  </a:cubicBezTo>
                  <a:cubicBezTo>
                    <a:pt x="103442" y="134398"/>
                    <a:pt x="123825" y="121349"/>
                    <a:pt x="145923" y="121349"/>
                  </a:cubicBezTo>
                  <a:cubicBezTo>
                    <a:pt x="177451" y="121349"/>
                    <a:pt x="203073" y="146971"/>
                    <a:pt x="203073" y="178499"/>
                  </a:cubicBezTo>
                  <a:cubicBezTo>
                    <a:pt x="203073" y="200882"/>
                    <a:pt x="189833" y="221361"/>
                    <a:pt x="169354" y="230600"/>
                  </a:cubicBezTo>
                  <a:cubicBezTo>
                    <a:pt x="164592" y="232791"/>
                    <a:pt x="162401" y="238411"/>
                    <a:pt x="164592" y="243173"/>
                  </a:cubicBezTo>
                  <a:cubicBezTo>
                    <a:pt x="166211" y="246697"/>
                    <a:pt x="169640" y="248793"/>
                    <a:pt x="173260" y="248793"/>
                  </a:cubicBezTo>
                  <a:cubicBezTo>
                    <a:pt x="174593" y="248793"/>
                    <a:pt x="175927" y="248507"/>
                    <a:pt x="177165" y="247936"/>
                  </a:cubicBezTo>
                  <a:cubicBezTo>
                    <a:pt x="204502" y="235649"/>
                    <a:pt x="222123" y="208312"/>
                    <a:pt x="222123" y="1784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E95C8FA-227C-493B-AC9F-8239DA613D42}"/>
              </a:ext>
            </a:extLst>
          </p:cNvPr>
          <p:cNvCxnSpPr>
            <a:cxnSpLocks/>
          </p:cNvCxnSpPr>
          <p:nvPr/>
        </p:nvCxnSpPr>
        <p:spPr>
          <a:xfrm>
            <a:off x="441325" y="1747838"/>
            <a:ext cx="7097713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55" name="Rectangle 2">
            <a:extLst>
              <a:ext uri="{FF2B5EF4-FFF2-40B4-BE49-F238E27FC236}">
                <a16:creationId xmlns:a16="http://schemas.microsoft.com/office/drawing/2014/main" id="{94B3DD37-C809-44C0-88DE-2BB5BADCC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088" y="1463675"/>
            <a:ext cx="4035425" cy="261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Слайдда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талабалар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муҳокама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учун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чта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вазиятлар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кўрсатилган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ҳар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вазиятни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таҳлил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қилишда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изматчиларига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совға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риш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қабул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жоиз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ёки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z-Cyrl-UZ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жоиз эмаслиги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тасвирланган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вазият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коррупцияга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мисол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бўлиши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ёки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z-Cyrl-UZ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бўлмаслигини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аниқлаш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шунингдек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изматчиларига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совғаларни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қабул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риш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нуқтаи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назаридан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қонун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ҳужжатлари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қоидаларига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зид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бўлиши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мумкин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бўлган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анъана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урф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одатларга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эътибор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бериш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лозим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b="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856" name="Rectangle 3">
            <a:extLst>
              <a:ext uri="{FF2B5EF4-FFF2-40B4-BE49-F238E27FC236}">
                <a16:creationId xmlns:a16="http://schemas.microsoft.com/office/drawing/2014/main" id="{513CB23C-47D9-4CF0-A66C-2E6BCD0A7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" y="1939925"/>
            <a:ext cx="60960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12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 – </a:t>
            </a:r>
            <a:r>
              <a:rPr lang="ru-RU" altLang="en-US" sz="120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ҳолат</a:t>
            </a:r>
            <a:r>
              <a:rPr lang="en-US" altLang="en-US" sz="12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Қурилиш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ташкилотлари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вакиллари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қурилиш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инсп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кцияси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одимини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комиссияси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баҳолаш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натижаларига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кўра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“X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измат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кўрсатган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қурувчи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спублика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унвони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рилгани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табриклаб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uz-Cyrl-UZ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унга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гўзал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гулдаста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торт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совға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қилишди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200" b="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FB9A49-80E7-489F-B5D9-226AF85EAB7B}"/>
              </a:ext>
            </a:extLst>
          </p:cNvPr>
          <p:cNvCxnSpPr>
            <a:cxnSpLocks/>
          </p:cNvCxnSpPr>
          <p:nvPr/>
        </p:nvCxnSpPr>
        <p:spPr>
          <a:xfrm>
            <a:off x="511175" y="3660775"/>
            <a:ext cx="7097713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58" name="TextBox 4">
            <a:extLst>
              <a:ext uri="{FF2B5EF4-FFF2-40B4-BE49-F238E27FC236}">
                <a16:creationId xmlns:a16="http://schemas.microsoft.com/office/drawing/2014/main" id="{0A2F8A10-2DCE-42D6-A6CD-768085CF2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3776663"/>
            <a:ext cx="60960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chemeClr val="tx2"/>
                </a:solidFill>
              </a:rPr>
              <a:t>4 – </a:t>
            </a:r>
            <a:r>
              <a:rPr lang="ru-RU" altLang="en-US" sz="1200" dirty="0" err="1">
                <a:solidFill>
                  <a:schemeClr val="tx2"/>
                </a:solidFill>
              </a:rPr>
              <a:t>ҳолат</a:t>
            </a:r>
            <a:r>
              <a:rPr lang="en-US" altLang="en-US" sz="1200" dirty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en-US" sz="12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 err="1">
                <a:solidFill>
                  <a:schemeClr val="tx2"/>
                </a:solidFill>
              </a:rPr>
              <a:t>Иккита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фармац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втика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компанияси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тоғларда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оғир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даволаб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бўлмайдиган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касалликларга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курашиш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шифокорларнинг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ташриф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буюрувчи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конф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р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нциясини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ўтказмоқда</a:t>
            </a:r>
            <a:r>
              <a:rPr lang="tr-TR" altLang="en-US" sz="1200" b="0" dirty="0">
                <a:solidFill>
                  <a:schemeClr val="tx2"/>
                </a:solidFill>
              </a:rPr>
              <a:t>. </a:t>
            </a:r>
            <a:r>
              <a:rPr lang="ru-RU" altLang="en-US" sz="1200" b="0" dirty="0" err="1">
                <a:solidFill>
                  <a:schemeClr val="tx2"/>
                </a:solidFill>
              </a:rPr>
              <a:t>Анжуманда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қатор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янги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дори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воситаларининг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клиник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синовлари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натижалари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уларни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амалдаги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даволаш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р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жимларига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киритиш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имкониятларига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оид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маърузалар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муҳокама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қилинади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>
                <a:solidFill>
                  <a:schemeClr val="tx2"/>
                </a:solidFill>
              </a:rPr>
              <a:t>Сиз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дори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воситалари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муомаласини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тартибга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солиш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бўлими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бошлиғи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лавозимида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ишлайсиз</a:t>
            </a:r>
            <a:r>
              <a:rPr lang="tr-TR" altLang="en-US" sz="1200" b="0" dirty="0">
                <a:solidFill>
                  <a:schemeClr val="tx2"/>
                </a:solidFill>
              </a:rPr>
              <a:t>. </a:t>
            </a:r>
            <a:r>
              <a:rPr lang="ru-RU" altLang="en-US" sz="1200" b="0" dirty="0">
                <a:solidFill>
                  <a:schemeClr val="tx2"/>
                </a:solidFill>
              </a:rPr>
              <a:t>Сиз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ушбу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анжуманга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таклифнома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олдингиз</a:t>
            </a:r>
            <a:r>
              <a:rPr lang="tr-TR" altLang="en-US" sz="1200" b="0" dirty="0">
                <a:solidFill>
                  <a:schemeClr val="tx2"/>
                </a:solidFill>
              </a:rPr>
              <a:t>. </a:t>
            </a:r>
            <a:endParaRPr lang="en-US" altLang="en-US" sz="12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 err="1">
                <a:solidFill>
                  <a:schemeClr val="tx2"/>
                </a:solidFill>
              </a:rPr>
              <a:t>Шифокорлар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олимларнинг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чиқишларидан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ташқари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коф</a:t>
            </a:r>
            <a:r>
              <a:rPr lang="tr-TR" altLang="en-US" sz="1200" b="0" dirty="0">
                <a:solidFill>
                  <a:schemeClr val="tx2"/>
                </a:solidFill>
              </a:rPr>
              <a:t>e-</a:t>
            </a:r>
            <a:r>
              <a:rPr lang="ru-RU" altLang="en-US" sz="1200" b="0" dirty="0" err="1">
                <a:solidFill>
                  <a:schemeClr val="tx2"/>
                </a:solidFill>
              </a:rPr>
              <a:t>бр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йк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>
                <a:solidFill>
                  <a:schemeClr val="tx2"/>
                </a:solidFill>
              </a:rPr>
              <a:t>к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чки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овқат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тоғларга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кскурсия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дастур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билан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танишиб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>
                <a:solidFill>
                  <a:schemeClr val="tx2"/>
                </a:solidFill>
              </a:rPr>
              <a:t>сиз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боришга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қарор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қилдингиз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чунки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конф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р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нцияда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орижлик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шифокорлар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нутқ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сўзлашади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у</a:t>
            </a:r>
            <a:r>
              <a:rPr lang="tr-TR" altLang="en-US" sz="1200" b="0" dirty="0">
                <a:solidFill>
                  <a:schemeClr val="tx2"/>
                </a:solidFill>
              </a:rPr>
              <a:t> e</a:t>
            </a:r>
            <a:r>
              <a:rPr lang="ru-RU" altLang="en-US" sz="1200" b="0" dirty="0" err="1">
                <a:solidFill>
                  <a:schemeClr val="tx2"/>
                </a:solidFill>
              </a:rPr>
              <a:t>рда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бўлишади</a:t>
            </a:r>
            <a:r>
              <a:rPr lang="tr-TR" altLang="en-US" sz="1200" b="0" dirty="0">
                <a:solidFill>
                  <a:schemeClr val="tx2"/>
                </a:solidFill>
              </a:rPr>
              <a:t>. </a:t>
            </a:r>
            <a:endParaRPr lang="en-US" altLang="en-US" sz="12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 err="1">
                <a:solidFill>
                  <a:schemeClr val="tx2"/>
                </a:solidFill>
              </a:rPr>
              <a:t>Шунингд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к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uz-Cyrl-UZ" altLang="en-US" sz="1200" b="0" dirty="0">
                <a:solidFill>
                  <a:schemeClr val="tx2"/>
                </a:solidFill>
              </a:rPr>
              <a:t>у ерда </a:t>
            </a:r>
            <a:r>
              <a:rPr lang="ru-RU" altLang="en-US" sz="1200" b="0" dirty="0" err="1">
                <a:solidFill>
                  <a:schemeClr val="tx2"/>
                </a:solidFill>
              </a:rPr>
              <a:t>фармац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втика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компаниялари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вакиллари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бўлиб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>
                <a:solidFill>
                  <a:schemeClr val="tx2"/>
                </a:solidFill>
              </a:rPr>
              <a:t>улар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Ўзб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кистонга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дори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воситаларининг</a:t>
            </a:r>
            <a:r>
              <a:rPr lang="tr-TR" altLang="en-US" sz="1200" b="0" dirty="0">
                <a:solidFill>
                  <a:schemeClr val="tx2"/>
                </a:solidFill>
              </a:rPr>
              <a:t> e</a:t>
            </a:r>
            <a:r>
              <a:rPr lang="ru-RU" altLang="en-US" sz="1200" b="0" dirty="0" err="1">
                <a:solidFill>
                  <a:schemeClr val="tx2"/>
                </a:solidFill>
              </a:rPr>
              <a:t>тказиб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б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рилиши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билан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боғлиқ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саволларга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дарҳол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жавоб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б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ришлари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мумкин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r>
              <a:rPr lang="ru-RU" altLang="en-US" sz="1200" b="0" dirty="0">
                <a:solidFill>
                  <a:schemeClr val="tx2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CFBCC3B3-591E-4FEA-8DFD-06CF3CCCB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en-US" altLang="en-US"/>
              <a:t>3 – </a:t>
            </a:r>
            <a:r>
              <a:rPr lang="ru-RU" altLang="en-US"/>
              <a:t>Вазифа</a:t>
            </a:r>
            <a:r>
              <a:rPr lang="en-US" altLang="en-US"/>
              <a:t>.</a:t>
            </a:r>
          </a:p>
        </p:txBody>
      </p:sp>
      <p:sp>
        <p:nvSpPr>
          <p:cNvPr id="80899" name="object 12">
            <a:extLst>
              <a:ext uri="{FF2B5EF4-FFF2-40B4-BE49-F238E27FC236}">
                <a16:creationId xmlns:a16="http://schemas.microsoft.com/office/drawing/2014/main" id="{C3D44BC9-07B6-434A-B867-7ACBBDA637DC}"/>
              </a:ext>
            </a:extLst>
          </p:cNvPr>
          <p:cNvSpPr>
            <a:spLocks/>
          </p:cNvSpPr>
          <p:nvPr/>
        </p:nvSpPr>
        <p:spPr bwMode="auto">
          <a:xfrm>
            <a:off x="438150" y="92075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0" name="Rectangle 34">
            <a:extLst>
              <a:ext uri="{FF2B5EF4-FFF2-40B4-BE49-F238E27FC236}">
                <a16:creationId xmlns:a16="http://schemas.microsoft.com/office/drawing/2014/main" id="{5027D6FF-C0CE-4276-8EC5-005A3CC13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025" y="1063625"/>
            <a:ext cx="10279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000">
                <a:solidFill>
                  <a:srgbClr val="49A9F6"/>
                </a:solidFill>
              </a:rPr>
              <a:t>Жавоблар</a:t>
            </a:r>
            <a:r>
              <a:rPr lang="en-US" altLang="en-US" sz="2000">
                <a:solidFill>
                  <a:srgbClr val="49A9F6"/>
                </a:solidFill>
              </a:rPr>
              <a:t>.</a:t>
            </a:r>
            <a:endParaRPr lang="ru-RU" altLang="en-US" sz="2000">
              <a:solidFill>
                <a:srgbClr val="49A9F6"/>
              </a:solidFill>
            </a:endParaRPr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id="{A247A6F4-6BAF-499A-AEC4-9CC5C6B85F8E}"/>
              </a:ext>
            </a:extLst>
          </p:cNvPr>
          <p:cNvGrpSpPr/>
          <p:nvPr/>
        </p:nvGrpSpPr>
        <p:grpSpPr>
          <a:xfrm>
            <a:off x="768696" y="971075"/>
            <a:ext cx="590812" cy="586056"/>
            <a:chOff x="2906014" y="2035969"/>
            <a:chExt cx="508826" cy="504730"/>
          </a:xfrm>
          <a:solidFill>
            <a:schemeClr val="accent1">
              <a:lumMod val="25000"/>
            </a:schemeClr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1EDABE8-AE35-48D3-9190-06F5B8754143}"/>
                </a:ext>
              </a:extLst>
            </p:cNvPr>
            <p:cNvSpPr/>
            <p:nvPr/>
          </p:nvSpPr>
          <p:spPr>
            <a:xfrm>
              <a:off x="2906014" y="2169224"/>
              <a:ext cx="371475" cy="371475"/>
            </a:xfrm>
            <a:custGeom>
              <a:avLst/>
              <a:gdLst>
                <a:gd name="connsiteX0" fmla="*/ 188024 w 371475"/>
                <a:gd name="connsiteY0" fmla="*/ 121539 h 371475"/>
                <a:gd name="connsiteX1" fmla="*/ 121349 w 371475"/>
                <a:gd name="connsiteY1" fmla="*/ 188214 h 371475"/>
                <a:gd name="connsiteX2" fmla="*/ 188024 w 371475"/>
                <a:gd name="connsiteY2" fmla="*/ 254889 h 371475"/>
                <a:gd name="connsiteX3" fmla="*/ 254699 w 371475"/>
                <a:gd name="connsiteY3" fmla="*/ 188214 h 371475"/>
                <a:gd name="connsiteX4" fmla="*/ 188024 w 371475"/>
                <a:gd name="connsiteY4" fmla="*/ 121539 h 371475"/>
                <a:gd name="connsiteX5" fmla="*/ 188024 w 371475"/>
                <a:gd name="connsiteY5" fmla="*/ 235839 h 371475"/>
                <a:gd name="connsiteX6" fmla="*/ 140399 w 371475"/>
                <a:gd name="connsiteY6" fmla="*/ 188214 h 371475"/>
                <a:gd name="connsiteX7" fmla="*/ 188024 w 371475"/>
                <a:gd name="connsiteY7" fmla="*/ 140589 h 371475"/>
                <a:gd name="connsiteX8" fmla="*/ 235649 w 371475"/>
                <a:gd name="connsiteY8" fmla="*/ 188214 h 371475"/>
                <a:gd name="connsiteX9" fmla="*/ 188024 w 371475"/>
                <a:gd name="connsiteY9" fmla="*/ 235839 h 371475"/>
                <a:gd name="connsiteX10" fmla="*/ 350996 w 371475"/>
                <a:gd name="connsiteY10" fmla="*/ 151257 h 371475"/>
                <a:gd name="connsiteX11" fmla="*/ 330041 w 371475"/>
                <a:gd name="connsiteY11" fmla="*/ 151257 h 371475"/>
                <a:gd name="connsiteX12" fmla="*/ 314516 w 371475"/>
                <a:gd name="connsiteY12" fmla="*/ 114014 h 371475"/>
                <a:gd name="connsiteX13" fmla="*/ 327755 w 371475"/>
                <a:gd name="connsiteY13" fmla="*/ 100679 h 371475"/>
                <a:gd name="connsiteX14" fmla="*/ 334423 w 371475"/>
                <a:gd name="connsiteY14" fmla="*/ 87344 h 371475"/>
                <a:gd name="connsiteX15" fmla="*/ 329375 w 371475"/>
                <a:gd name="connsiteY15" fmla="*/ 73628 h 371475"/>
                <a:gd name="connsiteX16" fmla="*/ 302609 w 371475"/>
                <a:gd name="connsiteY16" fmla="*/ 46863 h 371475"/>
                <a:gd name="connsiteX17" fmla="*/ 277082 w 371475"/>
                <a:gd name="connsiteY17" fmla="*/ 46863 h 371475"/>
                <a:gd name="connsiteX18" fmla="*/ 262223 w 371475"/>
                <a:gd name="connsiteY18" fmla="*/ 61722 h 371475"/>
                <a:gd name="connsiteX19" fmla="*/ 224981 w 371475"/>
                <a:gd name="connsiteY19" fmla="*/ 46196 h 371475"/>
                <a:gd name="connsiteX20" fmla="*/ 224981 w 371475"/>
                <a:gd name="connsiteY20" fmla="*/ 27432 h 371475"/>
                <a:gd name="connsiteX21" fmla="*/ 206978 w 371475"/>
                <a:gd name="connsiteY21" fmla="*/ 7144 h 371475"/>
                <a:gd name="connsiteX22" fmla="*/ 169164 w 371475"/>
                <a:gd name="connsiteY22" fmla="*/ 7144 h 371475"/>
                <a:gd name="connsiteX23" fmla="*/ 151162 w 371475"/>
                <a:gd name="connsiteY23" fmla="*/ 25146 h 371475"/>
                <a:gd name="connsiteX24" fmla="*/ 151162 w 371475"/>
                <a:gd name="connsiteY24" fmla="*/ 46101 h 371475"/>
                <a:gd name="connsiteX25" fmla="*/ 113919 w 371475"/>
                <a:gd name="connsiteY25" fmla="*/ 61531 h 371475"/>
                <a:gd name="connsiteX26" fmla="*/ 100679 w 371475"/>
                <a:gd name="connsiteY26" fmla="*/ 48292 h 371475"/>
                <a:gd name="connsiteX27" fmla="*/ 87344 w 371475"/>
                <a:gd name="connsiteY27" fmla="*/ 41624 h 371475"/>
                <a:gd name="connsiteX28" fmla="*/ 73628 w 371475"/>
                <a:gd name="connsiteY28" fmla="*/ 46672 h 371475"/>
                <a:gd name="connsiteX29" fmla="*/ 46863 w 371475"/>
                <a:gd name="connsiteY29" fmla="*/ 73438 h 371475"/>
                <a:gd name="connsiteX30" fmla="*/ 41624 w 371475"/>
                <a:gd name="connsiteY30" fmla="*/ 86201 h 371475"/>
                <a:gd name="connsiteX31" fmla="*/ 46863 w 371475"/>
                <a:gd name="connsiteY31" fmla="*/ 98965 h 371475"/>
                <a:gd name="connsiteX32" fmla="*/ 61722 w 371475"/>
                <a:gd name="connsiteY32" fmla="*/ 113824 h 371475"/>
                <a:gd name="connsiteX33" fmla="*/ 46196 w 371475"/>
                <a:gd name="connsiteY33" fmla="*/ 151067 h 371475"/>
                <a:gd name="connsiteX34" fmla="*/ 27432 w 371475"/>
                <a:gd name="connsiteY34" fmla="*/ 151067 h 371475"/>
                <a:gd name="connsiteX35" fmla="*/ 7144 w 371475"/>
                <a:gd name="connsiteY35" fmla="*/ 169069 h 371475"/>
                <a:gd name="connsiteX36" fmla="*/ 7144 w 371475"/>
                <a:gd name="connsiteY36" fmla="*/ 206883 h 371475"/>
                <a:gd name="connsiteX37" fmla="*/ 27432 w 371475"/>
                <a:gd name="connsiteY37" fmla="*/ 224885 h 371475"/>
                <a:gd name="connsiteX38" fmla="*/ 46196 w 371475"/>
                <a:gd name="connsiteY38" fmla="*/ 224885 h 371475"/>
                <a:gd name="connsiteX39" fmla="*/ 61722 w 371475"/>
                <a:gd name="connsiteY39" fmla="*/ 262128 h 371475"/>
                <a:gd name="connsiteX40" fmla="*/ 46863 w 371475"/>
                <a:gd name="connsiteY40" fmla="*/ 276987 h 371475"/>
                <a:gd name="connsiteX41" fmla="*/ 41624 w 371475"/>
                <a:gd name="connsiteY41" fmla="*/ 289750 h 371475"/>
                <a:gd name="connsiteX42" fmla="*/ 46863 w 371475"/>
                <a:gd name="connsiteY42" fmla="*/ 302514 h 371475"/>
                <a:gd name="connsiteX43" fmla="*/ 73628 w 371475"/>
                <a:gd name="connsiteY43" fmla="*/ 329279 h 371475"/>
                <a:gd name="connsiteX44" fmla="*/ 87344 w 371475"/>
                <a:gd name="connsiteY44" fmla="*/ 334327 h 371475"/>
                <a:gd name="connsiteX45" fmla="*/ 100679 w 371475"/>
                <a:gd name="connsiteY45" fmla="*/ 327660 h 371475"/>
                <a:gd name="connsiteX46" fmla="*/ 114014 w 371475"/>
                <a:gd name="connsiteY46" fmla="*/ 314420 h 371475"/>
                <a:gd name="connsiteX47" fmla="*/ 151257 w 371475"/>
                <a:gd name="connsiteY47" fmla="*/ 329851 h 371475"/>
                <a:gd name="connsiteX48" fmla="*/ 151257 w 371475"/>
                <a:gd name="connsiteY48" fmla="*/ 350806 h 371475"/>
                <a:gd name="connsiteX49" fmla="*/ 169259 w 371475"/>
                <a:gd name="connsiteY49" fmla="*/ 368808 h 371475"/>
                <a:gd name="connsiteX50" fmla="*/ 207074 w 371475"/>
                <a:gd name="connsiteY50" fmla="*/ 368808 h 371475"/>
                <a:gd name="connsiteX51" fmla="*/ 225076 w 371475"/>
                <a:gd name="connsiteY51" fmla="*/ 348520 h 371475"/>
                <a:gd name="connsiteX52" fmla="*/ 225076 w 371475"/>
                <a:gd name="connsiteY52" fmla="*/ 329755 h 371475"/>
                <a:gd name="connsiteX53" fmla="*/ 262318 w 371475"/>
                <a:gd name="connsiteY53" fmla="*/ 314230 h 371475"/>
                <a:gd name="connsiteX54" fmla="*/ 277177 w 371475"/>
                <a:gd name="connsiteY54" fmla="*/ 329089 h 371475"/>
                <a:gd name="connsiteX55" fmla="*/ 302705 w 371475"/>
                <a:gd name="connsiteY55" fmla="*/ 329089 h 371475"/>
                <a:gd name="connsiteX56" fmla="*/ 329470 w 371475"/>
                <a:gd name="connsiteY56" fmla="*/ 302323 h 371475"/>
                <a:gd name="connsiteX57" fmla="*/ 334518 w 371475"/>
                <a:gd name="connsiteY57" fmla="*/ 288607 h 371475"/>
                <a:gd name="connsiteX58" fmla="*/ 327850 w 371475"/>
                <a:gd name="connsiteY58" fmla="*/ 275272 h 371475"/>
                <a:gd name="connsiteX59" fmla="*/ 314516 w 371475"/>
                <a:gd name="connsiteY59" fmla="*/ 261938 h 371475"/>
                <a:gd name="connsiteX60" fmla="*/ 330041 w 371475"/>
                <a:gd name="connsiteY60" fmla="*/ 224695 h 371475"/>
                <a:gd name="connsiteX61" fmla="*/ 350996 w 371475"/>
                <a:gd name="connsiteY61" fmla="*/ 224695 h 371475"/>
                <a:gd name="connsiteX62" fmla="*/ 368999 w 371475"/>
                <a:gd name="connsiteY62" fmla="*/ 206692 h 371475"/>
                <a:gd name="connsiteX63" fmla="*/ 368999 w 371475"/>
                <a:gd name="connsiteY63" fmla="*/ 168878 h 371475"/>
                <a:gd name="connsiteX64" fmla="*/ 350996 w 371475"/>
                <a:gd name="connsiteY64" fmla="*/ 150876 h 371475"/>
                <a:gd name="connsiteX65" fmla="*/ 349949 w 371475"/>
                <a:gd name="connsiteY65" fmla="*/ 206121 h 371475"/>
                <a:gd name="connsiteX66" fmla="*/ 329184 w 371475"/>
                <a:gd name="connsiteY66" fmla="*/ 206121 h 371475"/>
                <a:gd name="connsiteX67" fmla="*/ 311658 w 371475"/>
                <a:gd name="connsiteY67" fmla="*/ 219837 h 371475"/>
                <a:gd name="connsiteX68" fmla="*/ 297751 w 371475"/>
                <a:gd name="connsiteY68" fmla="*/ 253175 h 371475"/>
                <a:gd name="connsiteX69" fmla="*/ 300418 w 371475"/>
                <a:gd name="connsiteY69" fmla="*/ 275272 h 371475"/>
                <a:gd name="connsiteX70" fmla="*/ 314325 w 371475"/>
                <a:gd name="connsiteY70" fmla="*/ 289179 h 371475"/>
                <a:gd name="connsiteX71" fmla="*/ 315087 w 371475"/>
                <a:gd name="connsiteY71" fmla="*/ 290131 h 371475"/>
                <a:gd name="connsiteX72" fmla="*/ 289846 w 371475"/>
                <a:gd name="connsiteY72" fmla="*/ 315373 h 371475"/>
                <a:gd name="connsiteX73" fmla="*/ 275177 w 371475"/>
                <a:gd name="connsiteY73" fmla="*/ 300704 h 371475"/>
                <a:gd name="connsiteX74" fmla="*/ 253079 w 371475"/>
                <a:gd name="connsiteY74" fmla="*/ 298037 h 371475"/>
                <a:gd name="connsiteX75" fmla="*/ 219742 w 371475"/>
                <a:gd name="connsiteY75" fmla="*/ 311944 h 371475"/>
                <a:gd name="connsiteX76" fmla="*/ 206026 w 371475"/>
                <a:gd name="connsiteY76" fmla="*/ 329375 h 371475"/>
                <a:gd name="connsiteX77" fmla="*/ 206026 w 371475"/>
                <a:gd name="connsiteY77" fmla="*/ 348996 h 371475"/>
                <a:gd name="connsiteX78" fmla="*/ 206026 w 371475"/>
                <a:gd name="connsiteY78" fmla="*/ 350234 h 371475"/>
                <a:gd name="connsiteX79" fmla="*/ 170307 w 371475"/>
                <a:gd name="connsiteY79" fmla="*/ 350234 h 371475"/>
                <a:gd name="connsiteX80" fmla="*/ 170307 w 371475"/>
                <a:gd name="connsiteY80" fmla="*/ 329470 h 371475"/>
                <a:gd name="connsiteX81" fmla="*/ 156591 w 371475"/>
                <a:gd name="connsiteY81" fmla="*/ 311944 h 371475"/>
                <a:gd name="connsiteX82" fmla="*/ 123254 w 371475"/>
                <a:gd name="connsiteY82" fmla="*/ 298132 h 371475"/>
                <a:gd name="connsiteX83" fmla="*/ 101156 w 371475"/>
                <a:gd name="connsiteY83" fmla="*/ 300704 h 371475"/>
                <a:gd name="connsiteX84" fmla="*/ 87249 w 371475"/>
                <a:gd name="connsiteY84" fmla="*/ 314611 h 371475"/>
                <a:gd name="connsiteX85" fmla="*/ 86297 w 371475"/>
                <a:gd name="connsiteY85" fmla="*/ 315373 h 371475"/>
                <a:gd name="connsiteX86" fmla="*/ 61055 w 371475"/>
                <a:gd name="connsiteY86" fmla="*/ 290131 h 371475"/>
                <a:gd name="connsiteX87" fmla="*/ 75819 w 371475"/>
                <a:gd name="connsiteY87" fmla="*/ 275463 h 371475"/>
                <a:gd name="connsiteX88" fmla="*/ 78486 w 371475"/>
                <a:gd name="connsiteY88" fmla="*/ 253365 h 371475"/>
                <a:gd name="connsiteX89" fmla="*/ 64580 w 371475"/>
                <a:gd name="connsiteY89" fmla="*/ 220027 h 371475"/>
                <a:gd name="connsiteX90" fmla="*/ 47149 w 371475"/>
                <a:gd name="connsiteY90" fmla="*/ 206311 h 371475"/>
                <a:gd name="connsiteX91" fmla="*/ 27527 w 371475"/>
                <a:gd name="connsiteY91" fmla="*/ 206311 h 371475"/>
                <a:gd name="connsiteX92" fmla="*/ 26289 w 371475"/>
                <a:gd name="connsiteY92" fmla="*/ 206311 h 371475"/>
                <a:gd name="connsiteX93" fmla="*/ 26289 w 371475"/>
                <a:gd name="connsiteY93" fmla="*/ 170688 h 371475"/>
                <a:gd name="connsiteX94" fmla="*/ 27527 w 371475"/>
                <a:gd name="connsiteY94" fmla="*/ 170688 h 371475"/>
                <a:gd name="connsiteX95" fmla="*/ 47149 w 371475"/>
                <a:gd name="connsiteY95" fmla="*/ 170688 h 371475"/>
                <a:gd name="connsiteX96" fmla="*/ 64580 w 371475"/>
                <a:gd name="connsiteY96" fmla="*/ 156972 h 371475"/>
                <a:gd name="connsiteX97" fmla="*/ 78486 w 371475"/>
                <a:gd name="connsiteY97" fmla="*/ 123634 h 371475"/>
                <a:gd name="connsiteX98" fmla="*/ 75819 w 371475"/>
                <a:gd name="connsiteY98" fmla="*/ 101536 h 371475"/>
                <a:gd name="connsiteX99" fmla="*/ 61150 w 371475"/>
                <a:gd name="connsiteY99" fmla="*/ 86868 h 371475"/>
                <a:gd name="connsiteX100" fmla="*/ 86392 w 371475"/>
                <a:gd name="connsiteY100" fmla="*/ 61627 h 371475"/>
                <a:gd name="connsiteX101" fmla="*/ 87344 w 371475"/>
                <a:gd name="connsiteY101" fmla="*/ 62389 h 371475"/>
                <a:gd name="connsiteX102" fmla="*/ 101251 w 371475"/>
                <a:gd name="connsiteY102" fmla="*/ 76295 h 371475"/>
                <a:gd name="connsiteX103" fmla="*/ 123349 w 371475"/>
                <a:gd name="connsiteY103" fmla="*/ 78867 h 371475"/>
                <a:gd name="connsiteX104" fmla="*/ 156686 w 371475"/>
                <a:gd name="connsiteY104" fmla="*/ 64960 h 371475"/>
                <a:gd name="connsiteX105" fmla="*/ 170402 w 371475"/>
                <a:gd name="connsiteY105" fmla="*/ 47434 h 371475"/>
                <a:gd name="connsiteX106" fmla="*/ 170402 w 371475"/>
                <a:gd name="connsiteY106" fmla="*/ 26670 h 371475"/>
                <a:gd name="connsiteX107" fmla="*/ 206121 w 371475"/>
                <a:gd name="connsiteY107" fmla="*/ 26670 h 371475"/>
                <a:gd name="connsiteX108" fmla="*/ 206121 w 371475"/>
                <a:gd name="connsiteY108" fmla="*/ 27908 h 371475"/>
                <a:gd name="connsiteX109" fmla="*/ 206121 w 371475"/>
                <a:gd name="connsiteY109" fmla="*/ 47530 h 371475"/>
                <a:gd name="connsiteX110" fmla="*/ 219837 w 371475"/>
                <a:gd name="connsiteY110" fmla="*/ 64960 h 371475"/>
                <a:gd name="connsiteX111" fmla="*/ 253175 w 371475"/>
                <a:gd name="connsiteY111" fmla="*/ 78867 h 371475"/>
                <a:gd name="connsiteX112" fmla="*/ 275273 w 371475"/>
                <a:gd name="connsiteY112" fmla="*/ 76200 h 371475"/>
                <a:gd name="connsiteX113" fmla="*/ 289941 w 371475"/>
                <a:gd name="connsiteY113" fmla="*/ 61531 h 371475"/>
                <a:gd name="connsiteX114" fmla="*/ 315182 w 371475"/>
                <a:gd name="connsiteY114" fmla="*/ 86773 h 371475"/>
                <a:gd name="connsiteX115" fmla="*/ 314420 w 371475"/>
                <a:gd name="connsiteY115" fmla="*/ 87725 h 371475"/>
                <a:gd name="connsiteX116" fmla="*/ 300514 w 371475"/>
                <a:gd name="connsiteY116" fmla="*/ 101632 h 371475"/>
                <a:gd name="connsiteX117" fmla="*/ 297847 w 371475"/>
                <a:gd name="connsiteY117" fmla="*/ 123730 h 371475"/>
                <a:gd name="connsiteX118" fmla="*/ 311753 w 371475"/>
                <a:gd name="connsiteY118" fmla="*/ 157067 h 371475"/>
                <a:gd name="connsiteX119" fmla="*/ 329279 w 371475"/>
                <a:gd name="connsiteY119" fmla="*/ 170783 h 371475"/>
                <a:gd name="connsiteX120" fmla="*/ 350044 w 371475"/>
                <a:gd name="connsiteY120" fmla="*/ 170783 h 371475"/>
                <a:gd name="connsiteX121" fmla="*/ 350044 w 371475"/>
                <a:gd name="connsiteY121" fmla="*/ 206597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371475" h="371475">
                  <a:moveTo>
                    <a:pt x="188024" y="121539"/>
                  </a:moveTo>
                  <a:cubicBezTo>
                    <a:pt x="151257" y="121539"/>
                    <a:pt x="121349" y="151447"/>
                    <a:pt x="121349" y="188214"/>
                  </a:cubicBezTo>
                  <a:cubicBezTo>
                    <a:pt x="121349" y="224980"/>
                    <a:pt x="151257" y="254889"/>
                    <a:pt x="188024" y="254889"/>
                  </a:cubicBezTo>
                  <a:cubicBezTo>
                    <a:pt x="224790" y="254889"/>
                    <a:pt x="254699" y="224980"/>
                    <a:pt x="254699" y="188214"/>
                  </a:cubicBezTo>
                  <a:cubicBezTo>
                    <a:pt x="254699" y="151447"/>
                    <a:pt x="224790" y="121539"/>
                    <a:pt x="188024" y="121539"/>
                  </a:cubicBezTo>
                  <a:close/>
                  <a:moveTo>
                    <a:pt x="188024" y="235839"/>
                  </a:moveTo>
                  <a:cubicBezTo>
                    <a:pt x="161734" y="235839"/>
                    <a:pt x="140399" y="214503"/>
                    <a:pt x="140399" y="188214"/>
                  </a:cubicBezTo>
                  <a:cubicBezTo>
                    <a:pt x="140399" y="161925"/>
                    <a:pt x="161734" y="140589"/>
                    <a:pt x="188024" y="140589"/>
                  </a:cubicBezTo>
                  <a:cubicBezTo>
                    <a:pt x="214313" y="140589"/>
                    <a:pt x="235649" y="161925"/>
                    <a:pt x="235649" y="188214"/>
                  </a:cubicBezTo>
                  <a:cubicBezTo>
                    <a:pt x="235649" y="214503"/>
                    <a:pt x="214313" y="235839"/>
                    <a:pt x="188024" y="235839"/>
                  </a:cubicBezTo>
                  <a:close/>
                  <a:moveTo>
                    <a:pt x="350996" y="151257"/>
                  </a:moveTo>
                  <a:lnTo>
                    <a:pt x="330041" y="151257"/>
                  </a:lnTo>
                  <a:cubicBezTo>
                    <a:pt x="326612" y="138208"/>
                    <a:pt x="321469" y="125730"/>
                    <a:pt x="314516" y="114014"/>
                  </a:cubicBezTo>
                  <a:lnTo>
                    <a:pt x="327755" y="100679"/>
                  </a:lnTo>
                  <a:cubicBezTo>
                    <a:pt x="331756" y="96774"/>
                    <a:pt x="334042" y="92107"/>
                    <a:pt x="334423" y="87344"/>
                  </a:cubicBezTo>
                  <a:cubicBezTo>
                    <a:pt x="334804" y="82201"/>
                    <a:pt x="333089" y="77343"/>
                    <a:pt x="329375" y="73628"/>
                  </a:cubicBezTo>
                  <a:lnTo>
                    <a:pt x="302609" y="46863"/>
                  </a:lnTo>
                  <a:cubicBezTo>
                    <a:pt x="295847" y="40100"/>
                    <a:pt x="283940" y="40100"/>
                    <a:pt x="277082" y="46863"/>
                  </a:cubicBezTo>
                  <a:lnTo>
                    <a:pt x="262223" y="61722"/>
                  </a:lnTo>
                  <a:cubicBezTo>
                    <a:pt x="250508" y="54864"/>
                    <a:pt x="238030" y="49625"/>
                    <a:pt x="224981" y="46196"/>
                  </a:cubicBezTo>
                  <a:lnTo>
                    <a:pt x="224981" y="27432"/>
                  </a:lnTo>
                  <a:cubicBezTo>
                    <a:pt x="224981" y="14097"/>
                    <a:pt x="215932" y="7144"/>
                    <a:pt x="206978" y="7144"/>
                  </a:cubicBezTo>
                  <a:lnTo>
                    <a:pt x="169164" y="7144"/>
                  </a:lnTo>
                  <a:cubicBezTo>
                    <a:pt x="159258" y="7144"/>
                    <a:pt x="151162" y="15240"/>
                    <a:pt x="151162" y="25146"/>
                  </a:cubicBezTo>
                  <a:lnTo>
                    <a:pt x="151162" y="46101"/>
                  </a:lnTo>
                  <a:cubicBezTo>
                    <a:pt x="138113" y="49530"/>
                    <a:pt x="125635" y="54673"/>
                    <a:pt x="113919" y="61531"/>
                  </a:cubicBezTo>
                  <a:lnTo>
                    <a:pt x="100679" y="48292"/>
                  </a:lnTo>
                  <a:cubicBezTo>
                    <a:pt x="96774" y="44291"/>
                    <a:pt x="92107" y="42005"/>
                    <a:pt x="87344" y="41624"/>
                  </a:cubicBezTo>
                  <a:cubicBezTo>
                    <a:pt x="82106" y="41243"/>
                    <a:pt x="77343" y="42958"/>
                    <a:pt x="73628" y="46672"/>
                  </a:cubicBezTo>
                  <a:lnTo>
                    <a:pt x="46863" y="73438"/>
                  </a:lnTo>
                  <a:cubicBezTo>
                    <a:pt x="43434" y="76867"/>
                    <a:pt x="41624" y="81343"/>
                    <a:pt x="41624" y="86201"/>
                  </a:cubicBezTo>
                  <a:cubicBezTo>
                    <a:pt x="41624" y="91059"/>
                    <a:pt x="43529" y="95536"/>
                    <a:pt x="46863" y="98965"/>
                  </a:cubicBezTo>
                  <a:lnTo>
                    <a:pt x="61722" y="113824"/>
                  </a:lnTo>
                  <a:cubicBezTo>
                    <a:pt x="54864" y="125539"/>
                    <a:pt x="49625" y="138113"/>
                    <a:pt x="46196" y="151067"/>
                  </a:cubicBezTo>
                  <a:lnTo>
                    <a:pt x="27432" y="151067"/>
                  </a:lnTo>
                  <a:cubicBezTo>
                    <a:pt x="14097" y="151067"/>
                    <a:pt x="7144" y="160115"/>
                    <a:pt x="7144" y="169069"/>
                  </a:cubicBezTo>
                  <a:lnTo>
                    <a:pt x="7144" y="206883"/>
                  </a:lnTo>
                  <a:cubicBezTo>
                    <a:pt x="7144" y="215836"/>
                    <a:pt x="14097" y="224885"/>
                    <a:pt x="27432" y="224885"/>
                  </a:cubicBezTo>
                  <a:lnTo>
                    <a:pt x="46196" y="224885"/>
                  </a:lnTo>
                  <a:cubicBezTo>
                    <a:pt x="49625" y="237934"/>
                    <a:pt x="54769" y="250507"/>
                    <a:pt x="61722" y="262128"/>
                  </a:cubicBezTo>
                  <a:lnTo>
                    <a:pt x="46863" y="276987"/>
                  </a:lnTo>
                  <a:cubicBezTo>
                    <a:pt x="43434" y="280416"/>
                    <a:pt x="41624" y="284893"/>
                    <a:pt x="41624" y="289750"/>
                  </a:cubicBezTo>
                  <a:cubicBezTo>
                    <a:pt x="41624" y="294608"/>
                    <a:pt x="43529" y="299085"/>
                    <a:pt x="46863" y="302514"/>
                  </a:cubicBezTo>
                  <a:lnTo>
                    <a:pt x="73628" y="329279"/>
                  </a:lnTo>
                  <a:cubicBezTo>
                    <a:pt x="77343" y="332994"/>
                    <a:pt x="82106" y="334709"/>
                    <a:pt x="87344" y="334327"/>
                  </a:cubicBezTo>
                  <a:cubicBezTo>
                    <a:pt x="92107" y="333946"/>
                    <a:pt x="96774" y="331660"/>
                    <a:pt x="100679" y="327660"/>
                  </a:cubicBezTo>
                  <a:lnTo>
                    <a:pt x="114014" y="314420"/>
                  </a:lnTo>
                  <a:cubicBezTo>
                    <a:pt x="125730" y="321278"/>
                    <a:pt x="138303" y="326517"/>
                    <a:pt x="151257" y="329851"/>
                  </a:cubicBezTo>
                  <a:lnTo>
                    <a:pt x="151257" y="350806"/>
                  </a:lnTo>
                  <a:cubicBezTo>
                    <a:pt x="151257" y="360712"/>
                    <a:pt x="159353" y="368808"/>
                    <a:pt x="169259" y="368808"/>
                  </a:cubicBezTo>
                  <a:lnTo>
                    <a:pt x="207074" y="368808"/>
                  </a:lnTo>
                  <a:cubicBezTo>
                    <a:pt x="216027" y="368808"/>
                    <a:pt x="225076" y="361855"/>
                    <a:pt x="225076" y="348520"/>
                  </a:cubicBezTo>
                  <a:lnTo>
                    <a:pt x="225076" y="329755"/>
                  </a:lnTo>
                  <a:cubicBezTo>
                    <a:pt x="238125" y="326326"/>
                    <a:pt x="250603" y="321183"/>
                    <a:pt x="262318" y="314230"/>
                  </a:cubicBezTo>
                  <a:lnTo>
                    <a:pt x="277177" y="329089"/>
                  </a:lnTo>
                  <a:cubicBezTo>
                    <a:pt x="283940" y="335851"/>
                    <a:pt x="295847" y="335851"/>
                    <a:pt x="302705" y="329089"/>
                  </a:cubicBezTo>
                  <a:lnTo>
                    <a:pt x="329470" y="302323"/>
                  </a:lnTo>
                  <a:cubicBezTo>
                    <a:pt x="333184" y="298609"/>
                    <a:pt x="334994" y="293751"/>
                    <a:pt x="334518" y="288607"/>
                  </a:cubicBezTo>
                  <a:cubicBezTo>
                    <a:pt x="334137" y="283845"/>
                    <a:pt x="331851" y="279178"/>
                    <a:pt x="327850" y="275272"/>
                  </a:cubicBezTo>
                  <a:lnTo>
                    <a:pt x="314516" y="261938"/>
                  </a:lnTo>
                  <a:cubicBezTo>
                    <a:pt x="321374" y="250222"/>
                    <a:pt x="326612" y="237744"/>
                    <a:pt x="330041" y="224695"/>
                  </a:cubicBezTo>
                  <a:lnTo>
                    <a:pt x="350996" y="224695"/>
                  </a:lnTo>
                  <a:cubicBezTo>
                    <a:pt x="360902" y="224695"/>
                    <a:pt x="368999" y="216598"/>
                    <a:pt x="368999" y="206692"/>
                  </a:cubicBezTo>
                  <a:lnTo>
                    <a:pt x="368999" y="168878"/>
                  </a:lnTo>
                  <a:cubicBezTo>
                    <a:pt x="368999" y="158972"/>
                    <a:pt x="360902" y="150876"/>
                    <a:pt x="350996" y="150876"/>
                  </a:cubicBezTo>
                  <a:close/>
                  <a:moveTo>
                    <a:pt x="349949" y="206121"/>
                  </a:moveTo>
                  <a:lnTo>
                    <a:pt x="329184" y="206121"/>
                  </a:lnTo>
                  <a:cubicBezTo>
                    <a:pt x="320992" y="206121"/>
                    <a:pt x="313754" y="211741"/>
                    <a:pt x="311658" y="219837"/>
                  </a:cubicBezTo>
                  <a:cubicBezTo>
                    <a:pt x="308705" y="231553"/>
                    <a:pt x="304038" y="242697"/>
                    <a:pt x="297751" y="253175"/>
                  </a:cubicBezTo>
                  <a:cubicBezTo>
                    <a:pt x="293465" y="260413"/>
                    <a:pt x="294608" y="269462"/>
                    <a:pt x="300418" y="275272"/>
                  </a:cubicBezTo>
                  <a:lnTo>
                    <a:pt x="314325" y="289179"/>
                  </a:lnTo>
                  <a:cubicBezTo>
                    <a:pt x="314325" y="289179"/>
                    <a:pt x="314897" y="289846"/>
                    <a:pt x="315087" y="290131"/>
                  </a:cubicBezTo>
                  <a:lnTo>
                    <a:pt x="289846" y="315373"/>
                  </a:lnTo>
                  <a:lnTo>
                    <a:pt x="275177" y="300704"/>
                  </a:lnTo>
                  <a:cubicBezTo>
                    <a:pt x="269367" y="294894"/>
                    <a:pt x="260318" y="293751"/>
                    <a:pt x="253079" y="298037"/>
                  </a:cubicBezTo>
                  <a:cubicBezTo>
                    <a:pt x="242602" y="304228"/>
                    <a:pt x="231362" y="308896"/>
                    <a:pt x="219742" y="311944"/>
                  </a:cubicBezTo>
                  <a:cubicBezTo>
                    <a:pt x="211646" y="314039"/>
                    <a:pt x="206026" y="321183"/>
                    <a:pt x="206026" y="329375"/>
                  </a:cubicBezTo>
                  <a:lnTo>
                    <a:pt x="206026" y="348996"/>
                  </a:lnTo>
                  <a:cubicBezTo>
                    <a:pt x="206026" y="349472"/>
                    <a:pt x="206026" y="349853"/>
                    <a:pt x="206026" y="350234"/>
                  </a:cubicBezTo>
                  <a:lnTo>
                    <a:pt x="170307" y="350234"/>
                  </a:lnTo>
                  <a:lnTo>
                    <a:pt x="170307" y="329470"/>
                  </a:lnTo>
                  <a:cubicBezTo>
                    <a:pt x="170307" y="321278"/>
                    <a:pt x="164687" y="314039"/>
                    <a:pt x="156591" y="311944"/>
                  </a:cubicBezTo>
                  <a:cubicBezTo>
                    <a:pt x="144971" y="308991"/>
                    <a:pt x="133731" y="304324"/>
                    <a:pt x="123254" y="298132"/>
                  </a:cubicBezTo>
                  <a:cubicBezTo>
                    <a:pt x="116015" y="293846"/>
                    <a:pt x="106966" y="294894"/>
                    <a:pt x="101156" y="300704"/>
                  </a:cubicBezTo>
                  <a:lnTo>
                    <a:pt x="87249" y="314611"/>
                  </a:lnTo>
                  <a:cubicBezTo>
                    <a:pt x="87249" y="314611"/>
                    <a:pt x="86582" y="315182"/>
                    <a:pt x="86297" y="315373"/>
                  </a:cubicBezTo>
                  <a:lnTo>
                    <a:pt x="61055" y="290131"/>
                  </a:lnTo>
                  <a:lnTo>
                    <a:pt x="75819" y="275463"/>
                  </a:lnTo>
                  <a:cubicBezTo>
                    <a:pt x="81629" y="269653"/>
                    <a:pt x="82677" y="260509"/>
                    <a:pt x="78486" y="253365"/>
                  </a:cubicBezTo>
                  <a:cubicBezTo>
                    <a:pt x="72295" y="242888"/>
                    <a:pt x="67627" y="231648"/>
                    <a:pt x="64580" y="220027"/>
                  </a:cubicBezTo>
                  <a:cubicBezTo>
                    <a:pt x="62484" y="211931"/>
                    <a:pt x="55340" y="206311"/>
                    <a:pt x="47149" y="206311"/>
                  </a:cubicBezTo>
                  <a:lnTo>
                    <a:pt x="27527" y="206311"/>
                  </a:lnTo>
                  <a:cubicBezTo>
                    <a:pt x="27051" y="206311"/>
                    <a:pt x="26670" y="206311"/>
                    <a:pt x="26289" y="206311"/>
                  </a:cubicBezTo>
                  <a:lnTo>
                    <a:pt x="26289" y="170688"/>
                  </a:lnTo>
                  <a:cubicBezTo>
                    <a:pt x="26289" y="170688"/>
                    <a:pt x="26956" y="170688"/>
                    <a:pt x="27527" y="170688"/>
                  </a:cubicBezTo>
                  <a:lnTo>
                    <a:pt x="47149" y="170688"/>
                  </a:lnTo>
                  <a:cubicBezTo>
                    <a:pt x="55340" y="170688"/>
                    <a:pt x="62484" y="165068"/>
                    <a:pt x="64580" y="156972"/>
                  </a:cubicBezTo>
                  <a:cubicBezTo>
                    <a:pt x="67532" y="145256"/>
                    <a:pt x="72200" y="134112"/>
                    <a:pt x="78486" y="123634"/>
                  </a:cubicBezTo>
                  <a:cubicBezTo>
                    <a:pt x="82772" y="116491"/>
                    <a:pt x="81629" y="107347"/>
                    <a:pt x="75819" y="101536"/>
                  </a:cubicBezTo>
                  <a:lnTo>
                    <a:pt x="61150" y="86868"/>
                  </a:lnTo>
                  <a:lnTo>
                    <a:pt x="86392" y="61627"/>
                  </a:lnTo>
                  <a:cubicBezTo>
                    <a:pt x="86392" y="61627"/>
                    <a:pt x="86963" y="62008"/>
                    <a:pt x="87344" y="62389"/>
                  </a:cubicBezTo>
                  <a:lnTo>
                    <a:pt x="101251" y="76295"/>
                  </a:lnTo>
                  <a:cubicBezTo>
                    <a:pt x="107061" y="82105"/>
                    <a:pt x="116110" y="83153"/>
                    <a:pt x="123349" y="78867"/>
                  </a:cubicBezTo>
                  <a:cubicBezTo>
                    <a:pt x="133826" y="72676"/>
                    <a:pt x="145066" y="68008"/>
                    <a:pt x="156686" y="64960"/>
                  </a:cubicBezTo>
                  <a:cubicBezTo>
                    <a:pt x="164783" y="62865"/>
                    <a:pt x="170402" y="55721"/>
                    <a:pt x="170402" y="47434"/>
                  </a:cubicBezTo>
                  <a:lnTo>
                    <a:pt x="170402" y="26670"/>
                  </a:lnTo>
                  <a:lnTo>
                    <a:pt x="206121" y="26670"/>
                  </a:lnTo>
                  <a:cubicBezTo>
                    <a:pt x="206121" y="26670"/>
                    <a:pt x="206121" y="27337"/>
                    <a:pt x="206121" y="27908"/>
                  </a:cubicBezTo>
                  <a:lnTo>
                    <a:pt x="206121" y="47530"/>
                  </a:lnTo>
                  <a:cubicBezTo>
                    <a:pt x="206121" y="55721"/>
                    <a:pt x="211741" y="62865"/>
                    <a:pt x="219837" y="64960"/>
                  </a:cubicBezTo>
                  <a:cubicBezTo>
                    <a:pt x="231553" y="67913"/>
                    <a:pt x="242697" y="72580"/>
                    <a:pt x="253175" y="78867"/>
                  </a:cubicBezTo>
                  <a:cubicBezTo>
                    <a:pt x="260318" y="83153"/>
                    <a:pt x="269462" y="82010"/>
                    <a:pt x="275273" y="76200"/>
                  </a:cubicBezTo>
                  <a:lnTo>
                    <a:pt x="289941" y="61531"/>
                  </a:lnTo>
                  <a:lnTo>
                    <a:pt x="315182" y="86773"/>
                  </a:lnTo>
                  <a:cubicBezTo>
                    <a:pt x="315182" y="86773"/>
                    <a:pt x="314801" y="87344"/>
                    <a:pt x="314420" y="87725"/>
                  </a:cubicBezTo>
                  <a:lnTo>
                    <a:pt x="300514" y="101632"/>
                  </a:lnTo>
                  <a:cubicBezTo>
                    <a:pt x="294704" y="107442"/>
                    <a:pt x="293656" y="116491"/>
                    <a:pt x="297847" y="123730"/>
                  </a:cubicBezTo>
                  <a:cubicBezTo>
                    <a:pt x="304038" y="134207"/>
                    <a:pt x="308705" y="145447"/>
                    <a:pt x="311753" y="157067"/>
                  </a:cubicBezTo>
                  <a:cubicBezTo>
                    <a:pt x="313849" y="165163"/>
                    <a:pt x="320992" y="170783"/>
                    <a:pt x="329279" y="170783"/>
                  </a:cubicBezTo>
                  <a:lnTo>
                    <a:pt x="350044" y="170783"/>
                  </a:lnTo>
                  <a:lnTo>
                    <a:pt x="350044" y="2065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ABF58F6-C252-4349-B41F-6030F1D7343C}"/>
                </a:ext>
              </a:extLst>
            </p:cNvPr>
            <p:cNvSpPr/>
            <p:nvPr/>
          </p:nvSpPr>
          <p:spPr>
            <a:xfrm>
              <a:off x="3090990" y="2035969"/>
              <a:ext cx="323850" cy="323850"/>
            </a:xfrm>
            <a:custGeom>
              <a:avLst/>
              <a:gdLst>
                <a:gd name="connsiteX0" fmla="*/ 299847 w 323850"/>
                <a:gd name="connsiteY0" fmla="*/ 143161 h 323850"/>
                <a:gd name="connsiteX1" fmla="*/ 280416 w 323850"/>
                <a:gd name="connsiteY1" fmla="*/ 143161 h 323850"/>
                <a:gd name="connsiteX2" fmla="*/ 266033 w 323850"/>
                <a:gd name="connsiteY2" fmla="*/ 108585 h 323850"/>
                <a:gd name="connsiteX3" fmla="*/ 278320 w 323850"/>
                <a:gd name="connsiteY3" fmla="*/ 96298 h 323850"/>
                <a:gd name="connsiteX4" fmla="*/ 279844 w 323850"/>
                <a:gd name="connsiteY4" fmla="*/ 70009 h 323850"/>
                <a:gd name="connsiteX5" fmla="*/ 254603 w 323850"/>
                <a:gd name="connsiteY5" fmla="*/ 44767 h 323850"/>
                <a:gd name="connsiteX6" fmla="*/ 229743 w 323850"/>
                <a:gd name="connsiteY6" fmla="*/ 44767 h 323850"/>
                <a:gd name="connsiteX7" fmla="*/ 216027 w 323850"/>
                <a:gd name="connsiteY7" fmla="*/ 58483 h 323850"/>
                <a:gd name="connsiteX8" fmla="*/ 181451 w 323850"/>
                <a:gd name="connsiteY8" fmla="*/ 44101 h 323850"/>
                <a:gd name="connsiteX9" fmla="*/ 181451 w 323850"/>
                <a:gd name="connsiteY9" fmla="*/ 26765 h 323850"/>
                <a:gd name="connsiteX10" fmla="*/ 163925 w 323850"/>
                <a:gd name="connsiteY10" fmla="*/ 7144 h 323850"/>
                <a:gd name="connsiteX11" fmla="*/ 128207 w 323850"/>
                <a:gd name="connsiteY11" fmla="*/ 7144 h 323850"/>
                <a:gd name="connsiteX12" fmla="*/ 110680 w 323850"/>
                <a:gd name="connsiteY12" fmla="*/ 24670 h 323850"/>
                <a:gd name="connsiteX13" fmla="*/ 110680 w 323850"/>
                <a:gd name="connsiteY13" fmla="*/ 44101 h 323850"/>
                <a:gd name="connsiteX14" fmla="*/ 76105 w 323850"/>
                <a:gd name="connsiteY14" fmla="*/ 58483 h 323850"/>
                <a:gd name="connsiteX15" fmla="*/ 63818 w 323850"/>
                <a:gd name="connsiteY15" fmla="*/ 46196 h 323850"/>
                <a:gd name="connsiteX16" fmla="*/ 37528 w 323850"/>
                <a:gd name="connsiteY16" fmla="*/ 44672 h 323850"/>
                <a:gd name="connsiteX17" fmla="*/ 12287 w 323850"/>
                <a:gd name="connsiteY17" fmla="*/ 69913 h 323850"/>
                <a:gd name="connsiteX18" fmla="*/ 12287 w 323850"/>
                <a:gd name="connsiteY18" fmla="*/ 94774 h 323850"/>
                <a:gd name="connsiteX19" fmla="*/ 26099 w 323850"/>
                <a:gd name="connsiteY19" fmla="*/ 108585 h 323850"/>
                <a:gd name="connsiteX20" fmla="*/ 25908 w 323850"/>
                <a:gd name="connsiteY20" fmla="*/ 108966 h 323850"/>
                <a:gd name="connsiteX21" fmla="*/ 29718 w 323850"/>
                <a:gd name="connsiteY21" fmla="*/ 121539 h 323850"/>
                <a:gd name="connsiteX22" fmla="*/ 42958 w 323850"/>
                <a:gd name="connsiteY22" fmla="*/ 117538 h 323850"/>
                <a:gd name="connsiteX23" fmla="*/ 40386 w 323850"/>
                <a:gd name="connsiteY23" fmla="*/ 96012 h 323850"/>
                <a:gd name="connsiteX24" fmla="*/ 26860 w 323850"/>
                <a:gd name="connsiteY24" fmla="*/ 82487 h 323850"/>
                <a:gd name="connsiteX25" fmla="*/ 50006 w 323850"/>
                <a:gd name="connsiteY25" fmla="*/ 59341 h 323850"/>
                <a:gd name="connsiteX26" fmla="*/ 50483 w 323850"/>
                <a:gd name="connsiteY26" fmla="*/ 59722 h 323850"/>
                <a:gd name="connsiteX27" fmla="*/ 63627 w 323850"/>
                <a:gd name="connsiteY27" fmla="*/ 72866 h 323850"/>
                <a:gd name="connsiteX28" fmla="*/ 85153 w 323850"/>
                <a:gd name="connsiteY28" fmla="*/ 75438 h 323850"/>
                <a:gd name="connsiteX29" fmla="*/ 116491 w 323850"/>
                <a:gd name="connsiteY29" fmla="*/ 62389 h 323850"/>
                <a:gd name="connsiteX30" fmla="*/ 129826 w 323850"/>
                <a:gd name="connsiteY30" fmla="*/ 45339 h 323850"/>
                <a:gd name="connsiteX31" fmla="*/ 129826 w 323850"/>
                <a:gd name="connsiteY31" fmla="*/ 26289 h 323850"/>
                <a:gd name="connsiteX32" fmla="*/ 162592 w 323850"/>
                <a:gd name="connsiteY32" fmla="*/ 26289 h 323850"/>
                <a:gd name="connsiteX33" fmla="*/ 162592 w 323850"/>
                <a:gd name="connsiteY33" fmla="*/ 26861 h 323850"/>
                <a:gd name="connsiteX34" fmla="*/ 162592 w 323850"/>
                <a:gd name="connsiteY34" fmla="*/ 45339 h 323850"/>
                <a:gd name="connsiteX35" fmla="*/ 176022 w 323850"/>
                <a:gd name="connsiteY35" fmla="*/ 62389 h 323850"/>
                <a:gd name="connsiteX36" fmla="*/ 207359 w 323850"/>
                <a:gd name="connsiteY36" fmla="*/ 75438 h 323850"/>
                <a:gd name="connsiteX37" fmla="*/ 228886 w 323850"/>
                <a:gd name="connsiteY37" fmla="*/ 72866 h 323850"/>
                <a:gd name="connsiteX38" fmla="*/ 242411 w 323850"/>
                <a:gd name="connsiteY38" fmla="*/ 59341 h 323850"/>
                <a:gd name="connsiteX39" fmla="*/ 265557 w 323850"/>
                <a:gd name="connsiteY39" fmla="*/ 82487 h 323850"/>
                <a:gd name="connsiteX40" fmla="*/ 265176 w 323850"/>
                <a:gd name="connsiteY40" fmla="*/ 82963 h 323850"/>
                <a:gd name="connsiteX41" fmla="*/ 252032 w 323850"/>
                <a:gd name="connsiteY41" fmla="*/ 96107 h 323850"/>
                <a:gd name="connsiteX42" fmla="*/ 249460 w 323850"/>
                <a:gd name="connsiteY42" fmla="*/ 117634 h 323850"/>
                <a:gd name="connsiteX43" fmla="*/ 262509 w 323850"/>
                <a:gd name="connsiteY43" fmla="*/ 148971 h 323850"/>
                <a:gd name="connsiteX44" fmla="*/ 279559 w 323850"/>
                <a:gd name="connsiteY44" fmla="*/ 162306 h 323850"/>
                <a:gd name="connsiteX45" fmla="*/ 298609 w 323850"/>
                <a:gd name="connsiteY45" fmla="*/ 162306 h 323850"/>
                <a:gd name="connsiteX46" fmla="*/ 298609 w 323850"/>
                <a:gd name="connsiteY46" fmla="*/ 195072 h 323850"/>
                <a:gd name="connsiteX47" fmla="*/ 279559 w 323850"/>
                <a:gd name="connsiteY47" fmla="*/ 195072 h 323850"/>
                <a:gd name="connsiteX48" fmla="*/ 262509 w 323850"/>
                <a:gd name="connsiteY48" fmla="*/ 208502 h 323850"/>
                <a:gd name="connsiteX49" fmla="*/ 249460 w 323850"/>
                <a:gd name="connsiteY49" fmla="*/ 239839 h 323850"/>
                <a:gd name="connsiteX50" fmla="*/ 252032 w 323850"/>
                <a:gd name="connsiteY50" fmla="*/ 261366 h 323850"/>
                <a:gd name="connsiteX51" fmla="*/ 265176 w 323850"/>
                <a:gd name="connsiteY51" fmla="*/ 274511 h 323850"/>
                <a:gd name="connsiteX52" fmla="*/ 265557 w 323850"/>
                <a:gd name="connsiteY52" fmla="*/ 274987 h 323850"/>
                <a:gd name="connsiteX53" fmla="*/ 242411 w 323850"/>
                <a:gd name="connsiteY53" fmla="*/ 298133 h 323850"/>
                <a:gd name="connsiteX54" fmla="*/ 228886 w 323850"/>
                <a:gd name="connsiteY54" fmla="*/ 284607 h 323850"/>
                <a:gd name="connsiteX55" fmla="*/ 207264 w 323850"/>
                <a:gd name="connsiteY55" fmla="*/ 282130 h 323850"/>
                <a:gd name="connsiteX56" fmla="*/ 206311 w 323850"/>
                <a:gd name="connsiteY56" fmla="*/ 282702 h 323850"/>
                <a:gd name="connsiteX57" fmla="*/ 203168 w 323850"/>
                <a:gd name="connsiteY57" fmla="*/ 295370 h 323850"/>
                <a:gd name="connsiteX58" fmla="*/ 216218 w 323850"/>
                <a:gd name="connsiteY58" fmla="*/ 298990 h 323850"/>
                <a:gd name="connsiteX59" fmla="*/ 216313 w 323850"/>
                <a:gd name="connsiteY59" fmla="*/ 298990 h 323850"/>
                <a:gd name="connsiteX60" fmla="*/ 230124 w 323850"/>
                <a:gd name="connsiteY60" fmla="*/ 312706 h 323850"/>
                <a:gd name="connsiteX61" fmla="*/ 242507 w 323850"/>
                <a:gd name="connsiteY61" fmla="*/ 317849 h 323850"/>
                <a:gd name="connsiteX62" fmla="*/ 254889 w 323850"/>
                <a:gd name="connsiteY62" fmla="*/ 312706 h 323850"/>
                <a:gd name="connsiteX63" fmla="*/ 280130 w 323850"/>
                <a:gd name="connsiteY63" fmla="*/ 287464 h 323850"/>
                <a:gd name="connsiteX64" fmla="*/ 278606 w 323850"/>
                <a:gd name="connsiteY64" fmla="*/ 261175 h 323850"/>
                <a:gd name="connsiteX65" fmla="*/ 266319 w 323850"/>
                <a:gd name="connsiteY65" fmla="*/ 248888 h 323850"/>
                <a:gd name="connsiteX66" fmla="*/ 280702 w 323850"/>
                <a:gd name="connsiteY66" fmla="*/ 214313 h 323850"/>
                <a:gd name="connsiteX67" fmla="*/ 300133 w 323850"/>
                <a:gd name="connsiteY67" fmla="*/ 214313 h 323850"/>
                <a:gd name="connsiteX68" fmla="*/ 317659 w 323850"/>
                <a:gd name="connsiteY68" fmla="*/ 196787 h 323850"/>
                <a:gd name="connsiteX69" fmla="*/ 317659 w 323850"/>
                <a:gd name="connsiteY69" fmla="*/ 161068 h 323850"/>
                <a:gd name="connsiteX70" fmla="*/ 300133 w 323850"/>
                <a:gd name="connsiteY70" fmla="*/ 143542 h 323850"/>
                <a:gd name="connsiteX71" fmla="*/ 222123 w 323850"/>
                <a:gd name="connsiteY71" fmla="*/ 178594 h 323850"/>
                <a:gd name="connsiteX72" fmla="*/ 145923 w 323850"/>
                <a:gd name="connsiteY72" fmla="*/ 102394 h 323850"/>
                <a:gd name="connsiteX73" fmla="*/ 76771 w 323850"/>
                <a:gd name="connsiteY73" fmla="*/ 146590 h 323850"/>
                <a:gd name="connsiteX74" fmla="*/ 81439 w 323850"/>
                <a:gd name="connsiteY74" fmla="*/ 159258 h 323850"/>
                <a:gd name="connsiteX75" fmla="*/ 94107 w 323850"/>
                <a:gd name="connsiteY75" fmla="*/ 154591 h 323850"/>
                <a:gd name="connsiteX76" fmla="*/ 145923 w 323850"/>
                <a:gd name="connsiteY76" fmla="*/ 121349 h 323850"/>
                <a:gd name="connsiteX77" fmla="*/ 203073 w 323850"/>
                <a:gd name="connsiteY77" fmla="*/ 178499 h 323850"/>
                <a:gd name="connsiteX78" fmla="*/ 169354 w 323850"/>
                <a:gd name="connsiteY78" fmla="*/ 230600 h 323850"/>
                <a:gd name="connsiteX79" fmla="*/ 164592 w 323850"/>
                <a:gd name="connsiteY79" fmla="*/ 243173 h 323850"/>
                <a:gd name="connsiteX80" fmla="*/ 173260 w 323850"/>
                <a:gd name="connsiteY80" fmla="*/ 248793 h 323850"/>
                <a:gd name="connsiteX81" fmla="*/ 177165 w 323850"/>
                <a:gd name="connsiteY81" fmla="*/ 247936 h 323850"/>
                <a:gd name="connsiteX82" fmla="*/ 222123 w 323850"/>
                <a:gd name="connsiteY82" fmla="*/ 178499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23850" h="323850">
                  <a:moveTo>
                    <a:pt x="299847" y="143161"/>
                  </a:moveTo>
                  <a:lnTo>
                    <a:pt x="280416" y="143161"/>
                  </a:lnTo>
                  <a:cubicBezTo>
                    <a:pt x="277273" y="131064"/>
                    <a:pt x="272415" y="119443"/>
                    <a:pt x="266033" y="108585"/>
                  </a:cubicBezTo>
                  <a:lnTo>
                    <a:pt x="278320" y="96298"/>
                  </a:lnTo>
                  <a:cubicBezTo>
                    <a:pt x="287464" y="87154"/>
                    <a:pt x="285941" y="76200"/>
                    <a:pt x="279844" y="70009"/>
                  </a:cubicBezTo>
                  <a:lnTo>
                    <a:pt x="254603" y="44767"/>
                  </a:lnTo>
                  <a:cubicBezTo>
                    <a:pt x="247745" y="37909"/>
                    <a:pt x="236601" y="37909"/>
                    <a:pt x="229743" y="44767"/>
                  </a:cubicBezTo>
                  <a:lnTo>
                    <a:pt x="216027" y="58483"/>
                  </a:lnTo>
                  <a:cubicBezTo>
                    <a:pt x="205169" y="52102"/>
                    <a:pt x="193548" y="47244"/>
                    <a:pt x="181451" y="44101"/>
                  </a:cubicBezTo>
                  <a:lnTo>
                    <a:pt x="181451" y="26765"/>
                  </a:lnTo>
                  <a:cubicBezTo>
                    <a:pt x="181451" y="13907"/>
                    <a:pt x="172593" y="7144"/>
                    <a:pt x="163925" y="7144"/>
                  </a:cubicBezTo>
                  <a:lnTo>
                    <a:pt x="128207" y="7144"/>
                  </a:lnTo>
                  <a:cubicBezTo>
                    <a:pt x="118491" y="7144"/>
                    <a:pt x="110680" y="15050"/>
                    <a:pt x="110680" y="24670"/>
                  </a:cubicBezTo>
                  <a:lnTo>
                    <a:pt x="110680" y="44101"/>
                  </a:lnTo>
                  <a:cubicBezTo>
                    <a:pt x="98584" y="47244"/>
                    <a:pt x="86963" y="52102"/>
                    <a:pt x="76105" y="58483"/>
                  </a:cubicBezTo>
                  <a:lnTo>
                    <a:pt x="63818" y="46196"/>
                  </a:lnTo>
                  <a:cubicBezTo>
                    <a:pt x="54674" y="37052"/>
                    <a:pt x="43720" y="38576"/>
                    <a:pt x="37528" y="44672"/>
                  </a:cubicBezTo>
                  <a:lnTo>
                    <a:pt x="12287" y="69913"/>
                  </a:lnTo>
                  <a:cubicBezTo>
                    <a:pt x="5429" y="76771"/>
                    <a:pt x="5429" y="87916"/>
                    <a:pt x="12287" y="94774"/>
                  </a:cubicBezTo>
                  <a:lnTo>
                    <a:pt x="26099" y="108585"/>
                  </a:lnTo>
                  <a:lnTo>
                    <a:pt x="25908" y="108966"/>
                  </a:lnTo>
                  <a:cubicBezTo>
                    <a:pt x="23336" y="113538"/>
                    <a:pt x="25146" y="118872"/>
                    <a:pt x="29718" y="121539"/>
                  </a:cubicBezTo>
                  <a:cubicBezTo>
                    <a:pt x="34290" y="124111"/>
                    <a:pt x="40386" y="122111"/>
                    <a:pt x="42958" y="117538"/>
                  </a:cubicBezTo>
                  <a:cubicBezTo>
                    <a:pt x="47149" y="110490"/>
                    <a:pt x="46101" y="101632"/>
                    <a:pt x="40386" y="96012"/>
                  </a:cubicBezTo>
                  <a:lnTo>
                    <a:pt x="26860" y="82487"/>
                  </a:lnTo>
                  <a:lnTo>
                    <a:pt x="50006" y="59341"/>
                  </a:lnTo>
                  <a:cubicBezTo>
                    <a:pt x="50006" y="59341"/>
                    <a:pt x="50292" y="59626"/>
                    <a:pt x="50483" y="59722"/>
                  </a:cubicBezTo>
                  <a:lnTo>
                    <a:pt x="63627" y="72866"/>
                  </a:lnTo>
                  <a:cubicBezTo>
                    <a:pt x="69247" y="78581"/>
                    <a:pt x="78105" y="79629"/>
                    <a:pt x="85153" y="75438"/>
                  </a:cubicBezTo>
                  <a:cubicBezTo>
                    <a:pt x="94964" y="69628"/>
                    <a:pt x="105537" y="65246"/>
                    <a:pt x="116491" y="62389"/>
                  </a:cubicBezTo>
                  <a:cubicBezTo>
                    <a:pt x="124396" y="60388"/>
                    <a:pt x="129826" y="53340"/>
                    <a:pt x="129826" y="45339"/>
                  </a:cubicBezTo>
                  <a:lnTo>
                    <a:pt x="129826" y="26289"/>
                  </a:lnTo>
                  <a:lnTo>
                    <a:pt x="162592" y="26289"/>
                  </a:lnTo>
                  <a:cubicBezTo>
                    <a:pt x="162592" y="26289"/>
                    <a:pt x="162592" y="26670"/>
                    <a:pt x="162592" y="26861"/>
                  </a:cubicBezTo>
                  <a:lnTo>
                    <a:pt x="162592" y="45339"/>
                  </a:lnTo>
                  <a:cubicBezTo>
                    <a:pt x="162592" y="53340"/>
                    <a:pt x="168116" y="60293"/>
                    <a:pt x="176022" y="62389"/>
                  </a:cubicBezTo>
                  <a:cubicBezTo>
                    <a:pt x="186976" y="65151"/>
                    <a:pt x="197549" y="69533"/>
                    <a:pt x="207359" y="75438"/>
                  </a:cubicBezTo>
                  <a:cubicBezTo>
                    <a:pt x="214408" y="79629"/>
                    <a:pt x="223266" y="78581"/>
                    <a:pt x="228886" y="72866"/>
                  </a:cubicBezTo>
                  <a:lnTo>
                    <a:pt x="242411" y="59341"/>
                  </a:lnTo>
                  <a:lnTo>
                    <a:pt x="265557" y="82487"/>
                  </a:lnTo>
                  <a:cubicBezTo>
                    <a:pt x="265557" y="82487"/>
                    <a:pt x="265271" y="82772"/>
                    <a:pt x="265176" y="82963"/>
                  </a:cubicBezTo>
                  <a:lnTo>
                    <a:pt x="252032" y="96107"/>
                  </a:lnTo>
                  <a:cubicBezTo>
                    <a:pt x="246412" y="101727"/>
                    <a:pt x="245364" y="110585"/>
                    <a:pt x="249460" y="117634"/>
                  </a:cubicBezTo>
                  <a:cubicBezTo>
                    <a:pt x="255270" y="127445"/>
                    <a:pt x="259652" y="138017"/>
                    <a:pt x="262509" y="148971"/>
                  </a:cubicBezTo>
                  <a:cubicBezTo>
                    <a:pt x="264509" y="156877"/>
                    <a:pt x="271558" y="162306"/>
                    <a:pt x="279559" y="162306"/>
                  </a:cubicBezTo>
                  <a:lnTo>
                    <a:pt x="298609" y="162306"/>
                  </a:lnTo>
                  <a:lnTo>
                    <a:pt x="298609" y="195072"/>
                  </a:lnTo>
                  <a:lnTo>
                    <a:pt x="279559" y="195072"/>
                  </a:lnTo>
                  <a:cubicBezTo>
                    <a:pt x="271558" y="195072"/>
                    <a:pt x="264509" y="200596"/>
                    <a:pt x="262509" y="208502"/>
                  </a:cubicBezTo>
                  <a:cubicBezTo>
                    <a:pt x="259747" y="219456"/>
                    <a:pt x="255365" y="230029"/>
                    <a:pt x="249460" y="239839"/>
                  </a:cubicBezTo>
                  <a:cubicBezTo>
                    <a:pt x="245269" y="246888"/>
                    <a:pt x="246317" y="255651"/>
                    <a:pt x="252032" y="261366"/>
                  </a:cubicBezTo>
                  <a:lnTo>
                    <a:pt x="265176" y="274511"/>
                  </a:lnTo>
                  <a:cubicBezTo>
                    <a:pt x="265176" y="274511"/>
                    <a:pt x="265462" y="274796"/>
                    <a:pt x="265557" y="274987"/>
                  </a:cubicBezTo>
                  <a:lnTo>
                    <a:pt x="242411" y="298133"/>
                  </a:lnTo>
                  <a:lnTo>
                    <a:pt x="228886" y="284607"/>
                  </a:lnTo>
                  <a:cubicBezTo>
                    <a:pt x="223171" y="278892"/>
                    <a:pt x="214312" y="277844"/>
                    <a:pt x="207264" y="282130"/>
                  </a:cubicBezTo>
                  <a:cubicBezTo>
                    <a:pt x="207074" y="282130"/>
                    <a:pt x="206407" y="282607"/>
                    <a:pt x="206311" y="282702"/>
                  </a:cubicBezTo>
                  <a:cubicBezTo>
                    <a:pt x="201835" y="285369"/>
                    <a:pt x="200596" y="290893"/>
                    <a:pt x="203168" y="295370"/>
                  </a:cubicBezTo>
                  <a:cubicBezTo>
                    <a:pt x="205645" y="299847"/>
                    <a:pt x="211645" y="301371"/>
                    <a:pt x="216218" y="298990"/>
                  </a:cubicBezTo>
                  <a:lnTo>
                    <a:pt x="216313" y="298990"/>
                  </a:lnTo>
                  <a:lnTo>
                    <a:pt x="230124" y="312706"/>
                  </a:lnTo>
                  <a:cubicBezTo>
                    <a:pt x="233553" y="316135"/>
                    <a:pt x="238030" y="317849"/>
                    <a:pt x="242507" y="317849"/>
                  </a:cubicBezTo>
                  <a:cubicBezTo>
                    <a:pt x="246983" y="317849"/>
                    <a:pt x="251460" y="316135"/>
                    <a:pt x="254889" y="312706"/>
                  </a:cubicBezTo>
                  <a:lnTo>
                    <a:pt x="280130" y="287464"/>
                  </a:lnTo>
                  <a:cubicBezTo>
                    <a:pt x="286321" y="281273"/>
                    <a:pt x="287750" y="270224"/>
                    <a:pt x="278606" y="261175"/>
                  </a:cubicBezTo>
                  <a:lnTo>
                    <a:pt x="266319" y="248888"/>
                  </a:lnTo>
                  <a:cubicBezTo>
                    <a:pt x="272701" y="238030"/>
                    <a:pt x="277559" y="226409"/>
                    <a:pt x="280702" y="214313"/>
                  </a:cubicBezTo>
                  <a:lnTo>
                    <a:pt x="300133" y="214313"/>
                  </a:lnTo>
                  <a:cubicBezTo>
                    <a:pt x="309848" y="214313"/>
                    <a:pt x="317659" y="206407"/>
                    <a:pt x="317659" y="196787"/>
                  </a:cubicBezTo>
                  <a:lnTo>
                    <a:pt x="317659" y="161068"/>
                  </a:lnTo>
                  <a:cubicBezTo>
                    <a:pt x="317659" y="151352"/>
                    <a:pt x="309753" y="143542"/>
                    <a:pt x="300133" y="143542"/>
                  </a:cubicBezTo>
                  <a:close/>
                  <a:moveTo>
                    <a:pt x="222123" y="178594"/>
                  </a:moveTo>
                  <a:cubicBezTo>
                    <a:pt x="222123" y="136588"/>
                    <a:pt x="187928" y="102394"/>
                    <a:pt x="145923" y="102394"/>
                  </a:cubicBezTo>
                  <a:cubicBezTo>
                    <a:pt x="116395" y="102394"/>
                    <a:pt x="89249" y="119729"/>
                    <a:pt x="76771" y="146590"/>
                  </a:cubicBezTo>
                  <a:cubicBezTo>
                    <a:pt x="74581" y="151352"/>
                    <a:pt x="76676" y="157067"/>
                    <a:pt x="81439" y="159258"/>
                  </a:cubicBezTo>
                  <a:cubicBezTo>
                    <a:pt x="86201" y="161449"/>
                    <a:pt x="91916" y="159353"/>
                    <a:pt x="94107" y="154591"/>
                  </a:cubicBezTo>
                  <a:cubicBezTo>
                    <a:pt x="103442" y="134398"/>
                    <a:pt x="123825" y="121349"/>
                    <a:pt x="145923" y="121349"/>
                  </a:cubicBezTo>
                  <a:cubicBezTo>
                    <a:pt x="177451" y="121349"/>
                    <a:pt x="203073" y="146971"/>
                    <a:pt x="203073" y="178499"/>
                  </a:cubicBezTo>
                  <a:cubicBezTo>
                    <a:pt x="203073" y="200882"/>
                    <a:pt x="189833" y="221361"/>
                    <a:pt x="169354" y="230600"/>
                  </a:cubicBezTo>
                  <a:cubicBezTo>
                    <a:pt x="164592" y="232791"/>
                    <a:pt x="162401" y="238411"/>
                    <a:pt x="164592" y="243173"/>
                  </a:cubicBezTo>
                  <a:cubicBezTo>
                    <a:pt x="166211" y="246697"/>
                    <a:pt x="169640" y="248793"/>
                    <a:pt x="173260" y="248793"/>
                  </a:cubicBezTo>
                  <a:cubicBezTo>
                    <a:pt x="174593" y="248793"/>
                    <a:pt x="175927" y="248507"/>
                    <a:pt x="177165" y="247936"/>
                  </a:cubicBezTo>
                  <a:cubicBezTo>
                    <a:pt x="204502" y="235649"/>
                    <a:pt x="222123" y="208312"/>
                    <a:pt x="222123" y="1784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D537C03-8708-4C5C-8D8B-EDB2B015452D}"/>
              </a:ext>
            </a:extLst>
          </p:cNvPr>
          <p:cNvCxnSpPr>
            <a:cxnSpLocks/>
          </p:cNvCxnSpPr>
          <p:nvPr/>
        </p:nvCxnSpPr>
        <p:spPr>
          <a:xfrm>
            <a:off x="441325" y="1747838"/>
            <a:ext cx="7097713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03" name="Rectangle 3">
            <a:extLst>
              <a:ext uri="{FF2B5EF4-FFF2-40B4-BE49-F238E27FC236}">
                <a16:creationId xmlns:a16="http://schemas.microsoft.com/office/drawing/2014/main" id="{836340AB-BB60-41C5-9E3F-6AF61CB99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" y="1939925"/>
            <a:ext cx="6096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3 - </a:t>
            </a:r>
            <a:r>
              <a:rPr lang="ru-RU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ҳолат.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Ушбу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совға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мақбулдир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чунки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қиммат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z-Cyrl-UZ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одим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томонидан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расмий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вазифаларни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бажариш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боғлиқ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z-Cyrl-UZ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200" b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E07679-5D96-4117-8057-AF220A05D8D9}"/>
              </a:ext>
            </a:extLst>
          </p:cNvPr>
          <p:cNvCxnSpPr>
            <a:cxnSpLocks/>
          </p:cNvCxnSpPr>
          <p:nvPr/>
        </p:nvCxnSpPr>
        <p:spPr>
          <a:xfrm>
            <a:off x="511175" y="3660775"/>
            <a:ext cx="7097713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05" name="TextBox 4">
            <a:extLst>
              <a:ext uri="{FF2B5EF4-FFF2-40B4-BE49-F238E27FC236}">
                <a16:creationId xmlns:a16="http://schemas.microsoft.com/office/drawing/2014/main" id="{B2EB0B45-8468-4182-8044-0BA718D94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3776663"/>
            <a:ext cx="609600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chemeClr val="tx2"/>
                </a:solidFill>
              </a:rPr>
              <a:t>4 – </a:t>
            </a:r>
            <a:r>
              <a:rPr lang="ru-RU" altLang="en-US" sz="1200" dirty="0" err="1">
                <a:solidFill>
                  <a:schemeClr val="tx2"/>
                </a:solidFill>
              </a:rPr>
              <a:t>ҳолат</a:t>
            </a:r>
            <a:r>
              <a:rPr lang="en-US" altLang="en-US" sz="1200" dirty="0">
                <a:solidFill>
                  <a:schemeClr val="tx2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2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 err="1">
                <a:solidFill>
                  <a:schemeClr val="tx2"/>
                </a:solidFill>
              </a:rPr>
              <a:t>Бундай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ҳолатда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>
                <a:solidFill>
                  <a:schemeClr val="tx2"/>
                </a:solidFill>
              </a:rPr>
              <a:t>сиз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таклифни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қабул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қилишингиз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конф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р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нцияда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қатнашишингиз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мумкин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>
                <a:solidFill>
                  <a:schemeClr val="tx2"/>
                </a:solidFill>
              </a:rPr>
              <a:t>агар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сиз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кскурсия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бошқа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кўнгилочар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тадбирларда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иштирок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тмасангиз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конф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р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нция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ўтказиладиган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жойга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ўзингиз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борсангиз</a:t>
            </a:r>
            <a:r>
              <a:rPr lang="tr-TR" altLang="en-US" sz="1200" b="0" dirty="0">
                <a:solidFill>
                  <a:schemeClr val="tx2"/>
                </a:solidFill>
              </a:rPr>
              <a:t> (</a:t>
            </a:r>
            <a:r>
              <a:rPr lang="ru-RU" altLang="en-US" sz="1200" b="0" dirty="0" err="1">
                <a:solidFill>
                  <a:schemeClr val="tx2"/>
                </a:solidFill>
              </a:rPr>
              <a:t>масалан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чипталар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соғлиқни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сақлаш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вазирлиги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томонидан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тўланади</a:t>
            </a:r>
            <a:r>
              <a:rPr lang="tr-TR" altLang="en-US" sz="1200" b="0" dirty="0">
                <a:solidFill>
                  <a:schemeClr val="tx2"/>
                </a:solidFill>
              </a:rPr>
              <a:t>).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Коф</a:t>
            </a:r>
            <a:r>
              <a:rPr lang="tr-TR" altLang="en-US" sz="1200" b="0" dirty="0">
                <a:solidFill>
                  <a:schemeClr val="tx2"/>
                </a:solidFill>
              </a:rPr>
              <a:t>e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танаффуслари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ўйин</a:t>
            </a:r>
            <a:r>
              <a:rPr lang="tr-TR" altLang="en-US" sz="1200" b="0" dirty="0">
                <a:solidFill>
                  <a:schemeClr val="tx2"/>
                </a:solidFill>
              </a:rPr>
              <a:t>-</a:t>
            </a:r>
            <a:r>
              <a:rPr lang="ru-RU" altLang="en-US" sz="1200" b="0" dirty="0" err="1">
                <a:solidFill>
                  <a:schemeClr val="tx2"/>
                </a:solidFill>
              </a:rPr>
              <a:t>кулги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мас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сиз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уларда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қатнашишингиз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мумкин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ru-RU" altLang="en-US" sz="1200" b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>
            <a:extLst>
              <a:ext uri="{FF2B5EF4-FFF2-40B4-BE49-F238E27FC236}">
                <a16:creationId xmlns:a16="http://schemas.microsoft.com/office/drawing/2014/main" id="{63BC1BB3-8F0C-4C58-8BEF-795CC770F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en-US" altLang="en-US"/>
              <a:t>3 – </a:t>
            </a:r>
            <a:r>
              <a:rPr lang="ru-RU" altLang="en-US"/>
              <a:t>Вазифа</a:t>
            </a:r>
            <a:r>
              <a:rPr lang="en-US" altLang="en-US"/>
              <a:t>.</a:t>
            </a:r>
          </a:p>
        </p:txBody>
      </p:sp>
      <p:sp>
        <p:nvSpPr>
          <p:cNvPr id="82947" name="object 12">
            <a:extLst>
              <a:ext uri="{FF2B5EF4-FFF2-40B4-BE49-F238E27FC236}">
                <a16:creationId xmlns:a16="http://schemas.microsoft.com/office/drawing/2014/main" id="{56E7B99B-4EA3-467A-B6F0-C91B81579BD5}"/>
              </a:ext>
            </a:extLst>
          </p:cNvPr>
          <p:cNvSpPr>
            <a:spLocks/>
          </p:cNvSpPr>
          <p:nvPr/>
        </p:nvSpPr>
        <p:spPr bwMode="auto">
          <a:xfrm>
            <a:off x="438150" y="92075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48" name="Rectangle 34">
            <a:extLst>
              <a:ext uri="{FF2B5EF4-FFF2-40B4-BE49-F238E27FC236}">
                <a16:creationId xmlns:a16="http://schemas.microsoft.com/office/drawing/2014/main" id="{33AF2E5A-9A5F-41BC-B695-09BE3BB4F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025" y="1063625"/>
            <a:ext cx="10279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000">
                <a:solidFill>
                  <a:srgbClr val="49A9F6"/>
                </a:solidFill>
              </a:rPr>
              <a:t>Вазият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таҳлили</a:t>
            </a:r>
            <a:r>
              <a:rPr lang="tr-TR" altLang="en-US" sz="2000">
                <a:solidFill>
                  <a:srgbClr val="49A9F6"/>
                </a:solidFill>
              </a:rPr>
              <a:t>.</a:t>
            </a:r>
            <a:endParaRPr lang="ru-RU" altLang="en-US" sz="2000">
              <a:solidFill>
                <a:srgbClr val="49A9F6"/>
              </a:solidFill>
            </a:endParaRPr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id="{0A9AED9D-8331-4A14-95E0-5109974613BF}"/>
              </a:ext>
            </a:extLst>
          </p:cNvPr>
          <p:cNvGrpSpPr/>
          <p:nvPr/>
        </p:nvGrpSpPr>
        <p:grpSpPr>
          <a:xfrm>
            <a:off x="768696" y="971075"/>
            <a:ext cx="590812" cy="586056"/>
            <a:chOff x="2906014" y="2035969"/>
            <a:chExt cx="508826" cy="504730"/>
          </a:xfrm>
          <a:solidFill>
            <a:schemeClr val="accent1">
              <a:lumMod val="25000"/>
            </a:schemeClr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752A530-82A0-418A-85A6-E1F04EDAB81A}"/>
                </a:ext>
              </a:extLst>
            </p:cNvPr>
            <p:cNvSpPr/>
            <p:nvPr/>
          </p:nvSpPr>
          <p:spPr>
            <a:xfrm>
              <a:off x="2906014" y="2169224"/>
              <a:ext cx="371475" cy="371475"/>
            </a:xfrm>
            <a:custGeom>
              <a:avLst/>
              <a:gdLst>
                <a:gd name="connsiteX0" fmla="*/ 188024 w 371475"/>
                <a:gd name="connsiteY0" fmla="*/ 121539 h 371475"/>
                <a:gd name="connsiteX1" fmla="*/ 121349 w 371475"/>
                <a:gd name="connsiteY1" fmla="*/ 188214 h 371475"/>
                <a:gd name="connsiteX2" fmla="*/ 188024 w 371475"/>
                <a:gd name="connsiteY2" fmla="*/ 254889 h 371475"/>
                <a:gd name="connsiteX3" fmla="*/ 254699 w 371475"/>
                <a:gd name="connsiteY3" fmla="*/ 188214 h 371475"/>
                <a:gd name="connsiteX4" fmla="*/ 188024 w 371475"/>
                <a:gd name="connsiteY4" fmla="*/ 121539 h 371475"/>
                <a:gd name="connsiteX5" fmla="*/ 188024 w 371475"/>
                <a:gd name="connsiteY5" fmla="*/ 235839 h 371475"/>
                <a:gd name="connsiteX6" fmla="*/ 140399 w 371475"/>
                <a:gd name="connsiteY6" fmla="*/ 188214 h 371475"/>
                <a:gd name="connsiteX7" fmla="*/ 188024 w 371475"/>
                <a:gd name="connsiteY7" fmla="*/ 140589 h 371475"/>
                <a:gd name="connsiteX8" fmla="*/ 235649 w 371475"/>
                <a:gd name="connsiteY8" fmla="*/ 188214 h 371475"/>
                <a:gd name="connsiteX9" fmla="*/ 188024 w 371475"/>
                <a:gd name="connsiteY9" fmla="*/ 235839 h 371475"/>
                <a:gd name="connsiteX10" fmla="*/ 350996 w 371475"/>
                <a:gd name="connsiteY10" fmla="*/ 151257 h 371475"/>
                <a:gd name="connsiteX11" fmla="*/ 330041 w 371475"/>
                <a:gd name="connsiteY11" fmla="*/ 151257 h 371475"/>
                <a:gd name="connsiteX12" fmla="*/ 314516 w 371475"/>
                <a:gd name="connsiteY12" fmla="*/ 114014 h 371475"/>
                <a:gd name="connsiteX13" fmla="*/ 327755 w 371475"/>
                <a:gd name="connsiteY13" fmla="*/ 100679 h 371475"/>
                <a:gd name="connsiteX14" fmla="*/ 334423 w 371475"/>
                <a:gd name="connsiteY14" fmla="*/ 87344 h 371475"/>
                <a:gd name="connsiteX15" fmla="*/ 329375 w 371475"/>
                <a:gd name="connsiteY15" fmla="*/ 73628 h 371475"/>
                <a:gd name="connsiteX16" fmla="*/ 302609 w 371475"/>
                <a:gd name="connsiteY16" fmla="*/ 46863 h 371475"/>
                <a:gd name="connsiteX17" fmla="*/ 277082 w 371475"/>
                <a:gd name="connsiteY17" fmla="*/ 46863 h 371475"/>
                <a:gd name="connsiteX18" fmla="*/ 262223 w 371475"/>
                <a:gd name="connsiteY18" fmla="*/ 61722 h 371475"/>
                <a:gd name="connsiteX19" fmla="*/ 224981 w 371475"/>
                <a:gd name="connsiteY19" fmla="*/ 46196 h 371475"/>
                <a:gd name="connsiteX20" fmla="*/ 224981 w 371475"/>
                <a:gd name="connsiteY20" fmla="*/ 27432 h 371475"/>
                <a:gd name="connsiteX21" fmla="*/ 206978 w 371475"/>
                <a:gd name="connsiteY21" fmla="*/ 7144 h 371475"/>
                <a:gd name="connsiteX22" fmla="*/ 169164 w 371475"/>
                <a:gd name="connsiteY22" fmla="*/ 7144 h 371475"/>
                <a:gd name="connsiteX23" fmla="*/ 151162 w 371475"/>
                <a:gd name="connsiteY23" fmla="*/ 25146 h 371475"/>
                <a:gd name="connsiteX24" fmla="*/ 151162 w 371475"/>
                <a:gd name="connsiteY24" fmla="*/ 46101 h 371475"/>
                <a:gd name="connsiteX25" fmla="*/ 113919 w 371475"/>
                <a:gd name="connsiteY25" fmla="*/ 61531 h 371475"/>
                <a:gd name="connsiteX26" fmla="*/ 100679 w 371475"/>
                <a:gd name="connsiteY26" fmla="*/ 48292 h 371475"/>
                <a:gd name="connsiteX27" fmla="*/ 87344 w 371475"/>
                <a:gd name="connsiteY27" fmla="*/ 41624 h 371475"/>
                <a:gd name="connsiteX28" fmla="*/ 73628 w 371475"/>
                <a:gd name="connsiteY28" fmla="*/ 46672 h 371475"/>
                <a:gd name="connsiteX29" fmla="*/ 46863 w 371475"/>
                <a:gd name="connsiteY29" fmla="*/ 73438 h 371475"/>
                <a:gd name="connsiteX30" fmla="*/ 41624 w 371475"/>
                <a:gd name="connsiteY30" fmla="*/ 86201 h 371475"/>
                <a:gd name="connsiteX31" fmla="*/ 46863 w 371475"/>
                <a:gd name="connsiteY31" fmla="*/ 98965 h 371475"/>
                <a:gd name="connsiteX32" fmla="*/ 61722 w 371475"/>
                <a:gd name="connsiteY32" fmla="*/ 113824 h 371475"/>
                <a:gd name="connsiteX33" fmla="*/ 46196 w 371475"/>
                <a:gd name="connsiteY33" fmla="*/ 151067 h 371475"/>
                <a:gd name="connsiteX34" fmla="*/ 27432 w 371475"/>
                <a:gd name="connsiteY34" fmla="*/ 151067 h 371475"/>
                <a:gd name="connsiteX35" fmla="*/ 7144 w 371475"/>
                <a:gd name="connsiteY35" fmla="*/ 169069 h 371475"/>
                <a:gd name="connsiteX36" fmla="*/ 7144 w 371475"/>
                <a:gd name="connsiteY36" fmla="*/ 206883 h 371475"/>
                <a:gd name="connsiteX37" fmla="*/ 27432 w 371475"/>
                <a:gd name="connsiteY37" fmla="*/ 224885 h 371475"/>
                <a:gd name="connsiteX38" fmla="*/ 46196 w 371475"/>
                <a:gd name="connsiteY38" fmla="*/ 224885 h 371475"/>
                <a:gd name="connsiteX39" fmla="*/ 61722 w 371475"/>
                <a:gd name="connsiteY39" fmla="*/ 262128 h 371475"/>
                <a:gd name="connsiteX40" fmla="*/ 46863 w 371475"/>
                <a:gd name="connsiteY40" fmla="*/ 276987 h 371475"/>
                <a:gd name="connsiteX41" fmla="*/ 41624 w 371475"/>
                <a:gd name="connsiteY41" fmla="*/ 289750 h 371475"/>
                <a:gd name="connsiteX42" fmla="*/ 46863 w 371475"/>
                <a:gd name="connsiteY42" fmla="*/ 302514 h 371475"/>
                <a:gd name="connsiteX43" fmla="*/ 73628 w 371475"/>
                <a:gd name="connsiteY43" fmla="*/ 329279 h 371475"/>
                <a:gd name="connsiteX44" fmla="*/ 87344 w 371475"/>
                <a:gd name="connsiteY44" fmla="*/ 334327 h 371475"/>
                <a:gd name="connsiteX45" fmla="*/ 100679 w 371475"/>
                <a:gd name="connsiteY45" fmla="*/ 327660 h 371475"/>
                <a:gd name="connsiteX46" fmla="*/ 114014 w 371475"/>
                <a:gd name="connsiteY46" fmla="*/ 314420 h 371475"/>
                <a:gd name="connsiteX47" fmla="*/ 151257 w 371475"/>
                <a:gd name="connsiteY47" fmla="*/ 329851 h 371475"/>
                <a:gd name="connsiteX48" fmla="*/ 151257 w 371475"/>
                <a:gd name="connsiteY48" fmla="*/ 350806 h 371475"/>
                <a:gd name="connsiteX49" fmla="*/ 169259 w 371475"/>
                <a:gd name="connsiteY49" fmla="*/ 368808 h 371475"/>
                <a:gd name="connsiteX50" fmla="*/ 207074 w 371475"/>
                <a:gd name="connsiteY50" fmla="*/ 368808 h 371475"/>
                <a:gd name="connsiteX51" fmla="*/ 225076 w 371475"/>
                <a:gd name="connsiteY51" fmla="*/ 348520 h 371475"/>
                <a:gd name="connsiteX52" fmla="*/ 225076 w 371475"/>
                <a:gd name="connsiteY52" fmla="*/ 329755 h 371475"/>
                <a:gd name="connsiteX53" fmla="*/ 262318 w 371475"/>
                <a:gd name="connsiteY53" fmla="*/ 314230 h 371475"/>
                <a:gd name="connsiteX54" fmla="*/ 277177 w 371475"/>
                <a:gd name="connsiteY54" fmla="*/ 329089 h 371475"/>
                <a:gd name="connsiteX55" fmla="*/ 302705 w 371475"/>
                <a:gd name="connsiteY55" fmla="*/ 329089 h 371475"/>
                <a:gd name="connsiteX56" fmla="*/ 329470 w 371475"/>
                <a:gd name="connsiteY56" fmla="*/ 302323 h 371475"/>
                <a:gd name="connsiteX57" fmla="*/ 334518 w 371475"/>
                <a:gd name="connsiteY57" fmla="*/ 288607 h 371475"/>
                <a:gd name="connsiteX58" fmla="*/ 327850 w 371475"/>
                <a:gd name="connsiteY58" fmla="*/ 275272 h 371475"/>
                <a:gd name="connsiteX59" fmla="*/ 314516 w 371475"/>
                <a:gd name="connsiteY59" fmla="*/ 261938 h 371475"/>
                <a:gd name="connsiteX60" fmla="*/ 330041 w 371475"/>
                <a:gd name="connsiteY60" fmla="*/ 224695 h 371475"/>
                <a:gd name="connsiteX61" fmla="*/ 350996 w 371475"/>
                <a:gd name="connsiteY61" fmla="*/ 224695 h 371475"/>
                <a:gd name="connsiteX62" fmla="*/ 368999 w 371475"/>
                <a:gd name="connsiteY62" fmla="*/ 206692 h 371475"/>
                <a:gd name="connsiteX63" fmla="*/ 368999 w 371475"/>
                <a:gd name="connsiteY63" fmla="*/ 168878 h 371475"/>
                <a:gd name="connsiteX64" fmla="*/ 350996 w 371475"/>
                <a:gd name="connsiteY64" fmla="*/ 150876 h 371475"/>
                <a:gd name="connsiteX65" fmla="*/ 349949 w 371475"/>
                <a:gd name="connsiteY65" fmla="*/ 206121 h 371475"/>
                <a:gd name="connsiteX66" fmla="*/ 329184 w 371475"/>
                <a:gd name="connsiteY66" fmla="*/ 206121 h 371475"/>
                <a:gd name="connsiteX67" fmla="*/ 311658 w 371475"/>
                <a:gd name="connsiteY67" fmla="*/ 219837 h 371475"/>
                <a:gd name="connsiteX68" fmla="*/ 297751 w 371475"/>
                <a:gd name="connsiteY68" fmla="*/ 253175 h 371475"/>
                <a:gd name="connsiteX69" fmla="*/ 300418 w 371475"/>
                <a:gd name="connsiteY69" fmla="*/ 275272 h 371475"/>
                <a:gd name="connsiteX70" fmla="*/ 314325 w 371475"/>
                <a:gd name="connsiteY70" fmla="*/ 289179 h 371475"/>
                <a:gd name="connsiteX71" fmla="*/ 315087 w 371475"/>
                <a:gd name="connsiteY71" fmla="*/ 290131 h 371475"/>
                <a:gd name="connsiteX72" fmla="*/ 289846 w 371475"/>
                <a:gd name="connsiteY72" fmla="*/ 315373 h 371475"/>
                <a:gd name="connsiteX73" fmla="*/ 275177 w 371475"/>
                <a:gd name="connsiteY73" fmla="*/ 300704 h 371475"/>
                <a:gd name="connsiteX74" fmla="*/ 253079 w 371475"/>
                <a:gd name="connsiteY74" fmla="*/ 298037 h 371475"/>
                <a:gd name="connsiteX75" fmla="*/ 219742 w 371475"/>
                <a:gd name="connsiteY75" fmla="*/ 311944 h 371475"/>
                <a:gd name="connsiteX76" fmla="*/ 206026 w 371475"/>
                <a:gd name="connsiteY76" fmla="*/ 329375 h 371475"/>
                <a:gd name="connsiteX77" fmla="*/ 206026 w 371475"/>
                <a:gd name="connsiteY77" fmla="*/ 348996 h 371475"/>
                <a:gd name="connsiteX78" fmla="*/ 206026 w 371475"/>
                <a:gd name="connsiteY78" fmla="*/ 350234 h 371475"/>
                <a:gd name="connsiteX79" fmla="*/ 170307 w 371475"/>
                <a:gd name="connsiteY79" fmla="*/ 350234 h 371475"/>
                <a:gd name="connsiteX80" fmla="*/ 170307 w 371475"/>
                <a:gd name="connsiteY80" fmla="*/ 329470 h 371475"/>
                <a:gd name="connsiteX81" fmla="*/ 156591 w 371475"/>
                <a:gd name="connsiteY81" fmla="*/ 311944 h 371475"/>
                <a:gd name="connsiteX82" fmla="*/ 123254 w 371475"/>
                <a:gd name="connsiteY82" fmla="*/ 298132 h 371475"/>
                <a:gd name="connsiteX83" fmla="*/ 101156 w 371475"/>
                <a:gd name="connsiteY83" fmla="*/ 300704 h 371475"/>
                <a:gd name="connsiteX84" fmla="*/ 87249 w 371475"/>
                <a:gd name="connsiteY84" fmla="*/ 314611 h 371475"/>
                <a:gd name="connsiteX85" fmla="*/ 86297 w 371475"/>
                <a:gd name="connsiteY85" fmla="*/ 315373 h 371475"/>
                <a:gd name="connsiteX86" fmla="*/ 61055 w 371475"/>
                <a:gd name="connsiteY86" fmla="*/ 290131 h 371475"/>
                <a:gd name="connsiteX87" fmla="*/ 75819 w 371475"/>
                <a:gd name="connsiteY87" fmla="*/ 275463 h 371475"/>
                <a:gd name="connsiteX88" fmla="*/ 78486 w 371475"/>
                <a:gd name="connsiteY88" fmla="*/ 253365 h 371475"/>
                <a:gd name="connsiteX89" fmla="*/ 64580 w 371475"/>
                <a:gd name="connsiteY89" fmla="*/ 220027 h 371475"/>
                <a:gd name="connsiteX90" fmla="*/ 47149 w 371475"/>
                <a:gd name="connsiteY90" fmla="*/ 206311 h 371475"/>
                <a:gd name="connsiteX91" fmla="*/ 27527 w 371475"/>
                <a:gd name="connsiteY91" fmla="*/ 206311 h 371475"/>
                <a:gd name="connsiteX92" fmla="*/ 26289 w 371475"/>
                <a:gd name="connsiteY92" fmla="*/ 206311 h 371475"/>
                <a:gd name="connsiteX93" fmla="*/ 26289 w 371475"/>
                <a:gd name="connsiteY93" fmla="*/ 170688 h 371475"/>
                <a:gd name="connsiteX94" fmla="*/ 27527 w 371475"/>
                <a:gd name="connsiteY94" fmla="*/ 170688 h 371475"/>
                <a:gd name="connsiteX95" fmla="*/ 47149 w 371475"/>
                <a:gd name="connsiteY95" fmla="*/ 170688 h 371475"/>
                <a:gd name="connsiteX96" fmla="*/ 64580 w 371475"/>
                <a:gd name="connsiteY96" fmla="*/ 156972 h 371475"/>
                <a:gd name="connsiteX97" fmla="*/ 78486 w 371475"/>
                <a:gd name="connsiteY97" fmla="*/ 123634 h 371475"/>
                <a:gd name="connsiteX98" fmla="*/ 75819 w 371475"/>
                <a:gd name="connsiteY98" fmla="*/ 101536 h 371475"/>
                <a:gd name="connsiteX99" fmla="*/ 61150 w 371475"/>
                <a:gd name="connsiteY99" fmla="*/ 86868 h 371475"/>
                <a:gd name="connsiteX100" fmla="*/ 86392 w 371475"/>
                <a:gd name="connsiteY100" fmla="*/ 61627 h 371475"/>
                <a:gd name="connsiteX101" fmla="*/ 87344 w 371475"/>
                <a:gd name="connsiteY101" fmla="*/ 62389 h 371475"/>
                <a:gd name="connsiteX102" fmla="*/ 101251 w 371475"/>
                <a:gd name="connsiteY102" fmla="*/ 76295 h 371475"/>
                <a:gd name="connsiteX103" fmla="*/ 123349 w 371475"/>
                <a:gd name="connsiteY103" fmla="*/ 78867 h 371475"/>
                <a:gd name="connsiteX104" fmla="*/ 156686 w 371475"/>
                <a:gd name="connsiteY104" fmla="*/ 64960 h 371475"/>
                <a:gd name="connsiteX105" fmla="*/ 170402 w 371475"/>
                <a:gd name="connsiteY105" fmla="*/ 47434 h 371475"/>
                <a:gd name="connsiteX106" fmla="*/ 170402 w 371475"/>
                <a:gd name="connsiteY106" fmla="*/ 26670 h 371475"/>
                <a:gd name="connsiteX107" fmla="*/ 206121 w 371475"/>
                <a:gd name="connsiteY107" fmla="*/ 26670 h 371475"/>
                <a:gd name="connsiteX108" fmla="*/ 206121 w 371475"/>
                <a:gd name="connsiteY108" fmla="*/ 27908 h 371475"/>
                <a:gd name="connsiteX109" fmla="*/ 206121 w 371475"/>
                <a:gd name="connsiteY109" fmla="*/ 47530 h 371475"/>
                <a:gd name="connsiteX110" fmla="*/ 219837 w 371475"/>
                <a:gd name="connsiteY110" fmla="*/ 64960 h 371475"/>
                <a:gd name="connsiteX111" fmla="*/ 253175 w 371475"/>
                <a:gd name="connsiteY111" fmla="*/ 78867 h 371475"/>
                <a:gd name="connsiteX112" fmla="*/ 275273 w 371475"/>
                <a:gd name="connsiteY112" fmla="*/ 76200 h 371475"/>
                <a:gd name="connsiteX113" fmla="*/ 289941 w 371475"/>
                <a:gd name="connsiteY113" fmla="*/ 61531 h 371475"/>
                <a:gd name="connsiteX114" fmla="*/ 315182 w 371475"/>
                <a:gd name="connsiteY114" fmla="*/ 86773 h 371475"/>
                <a:gd name="connsiteX115" fmla="*/ 314420 w 371475"/>
                <a:gd name="connsiteY115" fmla="*/ 87725 h 371475"/>
                <a:gd name="connsiteX116" fmla="*/ 300514 w 371475"/>
                <a:gd name="connsiteY116" fmla="*/ 101632 h 371475"/>
                <a:gd name="connsiteX117" fmla="*/ 297847 w 371475"/>
                <a:gd name="connsiteY117" fmla="*/ 123730 h 371475"/>
                <a:gd name="connsiteX118" fmla="*/ 311753 w 371475"/>
                <a:gd name="connsiteY118" fmla="*/ 157067 h 371475"/>
                <a:gd name="connsiteX119" fmla="*/ 329279 w 371475"/>
                <a:gd name="connsiteY119" fmla="*/ 170783 h 371475"/>
                <a:gd name="connsiteX120" fmla="*/ 350044 w 371475"/>
                <a:gd name="connsiteY120" fmla="*/ 170783 h 371475"/>
                <a:gd name="connsiteX121" fmla="*/ 350044 w 371475"/>
                <a:gd name="connsiteY121" fmla="*/ 206597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371475" h="371475">
                  <a:moveTo>
                    <a:pt x="188024" y="121539"/>
                  </a:moveTo>
                  <a:cubicBezTo>
                    <a:pt x="151257" y="121539"/>
                    <a:pt x="121349" y="151447"/>
                    <a:pt x="121349" y="188214"/>
                  </a:cubicBezTo>
                  <a:cubicBezTo>
                    <a:pt x="121349" y="224980"/>
                    <a:pt x="151257" y="254889"/>
                    <a:pt x="188024" y="254889"/>
                  </a:cubicBezTo>
                  <a:cubicBezTo>
                    <a:pt x="224790" y="254889"/>
                    <a:pt x="254699" y="224980"/>
                    <a:pt x="254699" y="188214"/>
                  </a:cubicBezTo>
                  <a:cubicBezTo>
                    <a:pt x="254699" y="151447"/>
                    <a:pt x="224790" y="121539"/>
                    <a:pt x="188024" y="121539"/>
                  </a:cubicBezTo>
                  <a:close/>
                  <a:moveTo>
                    <a:pt x="188024" y="235839"/>
                  </a:moveTo>
                  <a:cubicBezTo>
                    <a:pt x="161734" y="235839"/>
                    <a:pt x="140399" y="214503"/>
                    <a:pt x="140399" y="188214"/>
                  </a:cubicBezTo>
                  <a:cubicBezTo>
                    <a:pt x="140399" y="161925"/>
                    <a:pt x="161734" y="140589"/>
                    <a:pt x="188024" y="140589"/>
                  </a:cubicBezTo>
                  <a:cubicBezTo>
                    <a:pt x="214313" y="140589"/>
                    <a:pt x="235649" y="161925"/>
                    <a:pt x="235649" y="188214"/>
                  </a:cubicBezTo>
                  <a:cubicBezTo>
                    <a:pt x="235649" y="214503"/>
                    <a:pt x="214313" y="235839"/>
                    <a:pt x="188024" y="235839"/>
                  </a:cubicBezTo>
                  <a:close/>
                  <a:moveTo>
                    <a:pt x="350996" y="151257"/>
                  </a:moveTo>
                  <a:lnTo>
                    <a:pt x="330041" y="151257"/>
                  </a:lnTo>
                  <a:cubicBezTo>
                    <a:pt x="326612" y="138208"/>
                    <a:pt x="321469" y="125730"/>
                    <a:pt x="314516" y="114014"/>
                  </a:cubicBezTo>
                  <a:lnTo>
                    <a:pt x="327755" y="100679"/>
                  </a:lnTo>
                  <a:cubicBezTo>
                    <a:pt x="331756" y="96774"/>
                    <a:pt x="334042" y="92107"/>
                    <a:pt x="334423" y="87344"/>
                  </a:cubicBezTo>
                  <a:cubicBezTo>
                    <a:pt x="334804" y="82201"/>
                    <a:pt x="333089" y="77343"/>
                    <a:pt x="329375" y="73628"/>
                  </a:cubicBezTo>
                  <a:lnTo>
                    <a:pt x="302609" y="46863"/>
                  </a:lnTo>
                  <a:cubicBezTo>
                    <a:pt x="295847" y="40100"/>
                    <a:pt x="283940" y="40100"/>
                    <a:pt x="277082" y="46863"/>
                  </a:cubicBezTo>
                  <a:lnTo>
                    <a:pt x="262223" y="61722"/>
                  </a:lnTo>
                  <a:cubicBezTo>
                    <a:pt x="250508" y="54864"/>
                    <a:pt x="238030" y="49625"/>
                    <a:pt x="224981" y="46196"/>
                  </a:cubicBezTo>
                  <a:lnTo>
                    <a:pt x="224981" y="27432"/>
                  </a:lnTo>
                  <a:cubicBezTo>
                    <a:pt x="224981" y="14097"/>
                    <a:pt x="215932" y="7144"/>
                    <a:pt x="206978" y="7144"/>
                  </a:cubicBezTo>
                  <a:lnTo>
                    <a:pt x="169164" y="7144"/>
                  </a:lnTo>
                  <a:cubicBezTo>
                    <a:pt x="159258" y="7144"/>
                    <a:pt x="151162" y="15240"/>
                    <a:pt x="151162" y="25146"/>
                  </a:cubicBezTo>
                  <a:lnTo>
                    <a:pt x="151162" y="46101"/>
                  </a:lnTo>
                  <a:cubicBezTo>
                    <a:pt x="138113" y="49530"/>
                    <a:pt x="125635" y="54673"/>
                    <a:pt x="113919" y="61531"/>
                  </a:cubicBezTo>
                  <a:lnTo>
                    <a:pt x="100679" y="48292"/>
                  </a:lnTo>
                  <a:cubicBezTo>
                    <a:pt x="96774" y="44291"/>
                    <a:pt x="92107" y="42005"/>
                    <a:pt x="87344" y="41624"/>
                  </a:cubicBezTo>
                  <a:cubicBezTo>
                    <a:pt x="82106" y="41243"/>
                    <a:pt x="77343" y="42958"/>
                    <a:pt x="73628" y="46672"/>
                  </a:cubicBezTo>
                  <a:lnTo>
                    <a:pt x="46863" y="73438"/>
                  </a:lnTo>
                  <a:cubicBezTo>
                    <a:pt x="43434" y="76867"/>
                    <a:pt x="41624" y="81343"/>
                    <a:pt x="41624" y="86201"/>
                  </a:cubicBezTo>
                  <a:cubicBezTo>
                    <a:pt x="41624" y="91059"/>
                    <a:pt x="43529" y="95536"/>
                    <a:pt x="46863" y="98965"/>
                  </a:cubicBezTo>
                  <a:lnTo>
                    <a:pt x="61722" y="113824"/>
                  </a:lnTo>
                  <a:cubicBezTo>
                    <a:pt x="54864" y="125539"/>
                    <a:pt x="49625" y="138113"/>
                    <a:pt x="46196" y="151067"/>
                  </a:cubicBezTo>
                  <a:lnTo>
                    <a:pt x="27432" y="151067"/>
                  </a:lnTo>
                  <a:cubicBezTo>
                    <a:pt x="14097" y="151067"/>
                    <a:pt x="7144" y="160115"/>
                    <a:pt x="7144" y="169069"/>
                  </a:cubicBezTo>
                  <a:lnTo>
                    <a:pt x="7144" y="206883"/>
                  </a:lnTo>
                  <a:cubicBezTo>
                    <a:pt x="7144" y="215836"/>
                    <a:pt x="14097" y="224885"/>
                    <a:pt x="27432" y="224885"/>
                  </a:cubicBezTo>
                  <a:lnTo>
                    <a:pt x="46196" y="224885"/>
                  </a:lnTo>
                  <a:cubicBezTo>
                    <a:pt x="49625" y="237934"/>
                    <a:pt x="54769" y="250507"/>
                    <a:pt x="61722" y="262128"/>
                  </a:cubicBezTo>
                  <a:lnTo>
                    <a:pt x="46863" y="276987"/>
                  </a:lnTo>
                  <a:cubicBezTo>
                    <a:pt x="43434" y="280416"/>
                    <a:pt x="41624" y="284893"/>
                    <a:pt x="41624" y="289750"/>
                  </a:cubicBezTo>
                  <a:cubicBezTo>
                    <a:pt x="41624" y="294608"/>
                    <a:pt x="43529" y="299085"/>
                    <a:pt x="46863" y="302514"/>
                  </a:cubicBezTo>
                  <a:lnTo>
                    <a:pt x="73628" y="329279"/>
                  </a:lnTo>
                  <a:cubicBezTo>
                    <a:pt x="77343" y="332994"/>
                    <a:pt x="82106" y="334709"/>
                    <a:pt x="87344" y="334327"/>
                  </a:cubicBezTo>
                  <a:cubicBezTo>
                    <a:pt x="92107" y="333946"/>
                    <a:pt x="96774" y="331660"/>
                    <a:pt x="100679" y="327660"/>
                  </a:cubicBezTo>
                  <a:lnTo>
                    <a:pt x="114014" y="314420"/>
                  </a:lnTo>
                  <a:cubicBezTo>
                    <a:pt x="125730" y="321278"/>
                    <a:pt x="138303" y="326517"/>
                    <a:pt x="151257" y="329851"/>
                  </a:cubicBezTo>
                  <a:lnTo>
                    <a:pt x="151257" y="350806"/>
                  </a:lnTo>
                  <a:cubicBezTo>
                    <a:pt x="151257" y="360712"/>
                    <a:pt x="159353" y="368808"/>
                    <a:pt x="169259" y="368808"/>
                  </a:cubicBezTo>
                  <a:lnTo>
                    <a:pt x="207074" y="368808"/>
                  </a:lnTo>
                  <a:cubicBezTo>
                    <a:pt x="216027" y="368808"/>
                    <a:pt x="225076" y="361855"/>
                    <a:pt x="225076" y="348520"/>
                  </a:cubicBezTo>
                  <a:lnTo>
                    <a:pt x="225076" y="329755"/>
                  </a:lnTo>
                  <a:cubicBezTo>
                    <a:pt x="238125" y="326326"/>
                    <a:pt x="250603" y="321183"/>
                    <a:pt x="262318" y="314230"/>
                  </a:cubicBezTo>
                  <a:lnTo>
                    <a:pt x="277177" y="329089"/>
                  </a:lnTo>
                  <a:cubicBezTo>
                    <a:pt x="283940" y="335851"/>
                    <a:pt x="295847" y="335851"/>
                    <a:pt x="302705" y="329089"/>
                  </a:cubicBezTo>
                  <a:lnTo>
                    <a:pt x="329470" y="302323"/>
                  </a:lnTo>
                  <a:cubicBezTo>
                    <a:pt x="333184" y="298609"/>
                    <a:pt x="334994" y="293751"/>
                    <a:pt x="334518" y="288607"/>
                  </a:cubicBezTo>
                  <a:cubicBezTo>
                    <a:pt x="334137" y="283845"/>
                    <a:pt x="331851" y="279178"/>
                    <a:pt x="327850" y="275272"/>
                  </a:cubicBezTo>
                  <a:lnTo>
                    <a:pt x="314516" y="261938"/>
                  </a:lnTo>
                  <a:cubicBezTo>
                    <a:pt x="321374" y="250222"/>
                    <a:pt x="326612" y="237744"/>
                    <a:pt x="330041" y="224695"/>
                  </a:cubicBezTo>
                  <a:lnTo>
                    <a:pt x="350996" y="224695"/>
                  </a:lnTo>
                  <a:cubicBezTo>
                    <a:pt x="360902" y="224695"/>
                    <a:pt x="368999" y="216598"/>
                    <a:pt x="368999" y="206692"/>
                  </a:cubicBezTo>
                  <a:lnTo>
                    <a:pt x="368999" y="168878"/>
                  </a:lnTo>
                  <a:cubicBezTo>
                    <a:pt x="368999" y="158972"/>
                    <a:pt x="360902" y="150876"/>
                    <a:pt x="350996" y="150876"/>
                  </a:cubicBezTo>
                  <a:close/>
                  <a:moveTo>
                    <a:pt x="349949" y="206121"/>
                  </a:moveTo>
                  <a:lnTo>
                    <a:pt x="329184" y="206121"/>
                  </a:lnTo>
                  <a:cubicBezTo>
                    <a:pt x="320992" y="206121"/>
                    <a:pt x="313754" y="211741"/>
                    <a:pt x="311658" y="219837"/>
                  </a:cubicBezTo>
                  <a:cubicBezTo>
                    <a:pt x="308705" y="231553"/>
                    <a:pt x="304038" y="242697"/>
                    <a:pt x="297751" y="253175"/>
                  </a:cubicBezTo>
                  <a:cubicBezTo>
                    <a:pt x="293465" y="260413"/>
                    <a:pt x="294608" y="269462"/>
                    <a:pt x="300418" y="275272"/>
                  </a:cubicBezTo>
                  <a:lnTo>
                    <a:pt x="314325" y="289179"/>
                  </a:lnTo>
                  <a:cubicBezTo>
                    <a:pt x="314325" y="289179"/>
                    <a:pt x="314897" y="289846"/>
                    <a:pt x="315087" y="290131"/>
                  </a:cubicBezTo>
                  <a:lnTo>
                    <a:pt x="289846" y="315373"/>
                  </a:lnTo>
                  <a:lnTo>
                    <a:pt x="275177" y="300704"/>
                  </a:lnTo>
                  <a:cubicBezTo>
                    <a:pt x="269367" y="294894"/>
                    <a:pt x="260318" y="293751"/>
                    <a:pt x="253079" y="298037"/>
                  </a:cubicBezTo>
                  <a:cubicBezTo>
                    <a:pt x="242602" y="304228"/>
                    <a:pt x="231362" y="308896"/>
                    <a:pt x="219742" y="311944"/>
                  </a:cubicBezTo>
                  <a:cubicBezTo>
                    <a:pt x="211646" y="314039"/>
                    <a:pt x="206026" y="321183"/>
                    <a:pt x="206026" y="329375"/>
                  </a:cubicBezTo>
                  <a:lnTo>
                    <a:pt x="206026" y="348996"/>
                  </a:lnTo>
                  <a:cubicBezTo>
                    <a:pt x="206026" y="349472"/>
                    <a:pt x="206026" y="349853"/>
                    <a:pt x="206026" y="350234"/>
                  </a:cubicBezTo>
                  <a:lnTo>
                    <a:pt x="170307" y="350234"/>
                  </a:lnTo>
                  <a:lnTo>
                    <a:pt x="170307" y="329470"/>
                  </a:lnTo>
                  <a:cubicBezTo>
                    <a:pt x="170307" y="321278"/>
                    <a:pt x="164687" y="314039"/>
                    <a:pt x="156591" y="311944"/>
                  </a:cubicBezTo>
                  <a:cubicBezTo>
                    <a:pt x="144971" y="308991"/>
                    <a:pt x="133731" y="304324"/>
                    <a:pt x="123254" y="298132"/>
                  </a:cubicBezTo>
                  <a:cubicBezTo>
                    <a:pt x="116015" y="293846"/>
                    <a:pt x="106966" y="294894"/>
                    <a:pt x="101156" y="300704"/>
                  </a:cubicBezTo>
                  <a:lnTo>
                    <a:pt x="87249" y="314611"/>
                  </a:lnTo>
                  <a:cubicBezTo>
                    <a:pt x="87249" y="314611"/>
                    <a:pt x="86582" y="315182"/>
                    <a:pt x="86297" y="315373"/>
                  </a:cubicBezTo>
                  <a:lnTo>
                    <a:pt x="61055" y="290131"/>
                  </a:lnTo>
                  <a:lnTo>
                    <a:pt x="75819" y="275463"/>
                  </a:lnTo>
                  <a:cubicBezTo>
                    <a:pt x="81629" y="269653"/>
                    <a:pt x="82677" y="260509"/>
                    <a:pt x="78486" y="253365"/>
                  </a:cubicBezTo>
                  <a:cubicBezTo>
                    <a:pt x="72295" y="242888"/>
                    <a:pt x="67627" y="231648"/>
                    <a:pt x="64580" y="220027"/>
                  </a:cubicBezTo>
                  <a:cubicBezTo>
                    <a:pt x="62484" y="211931"/>
                    <a:pt x="55340" y="206311"/>
                    <a:pt x="47149" y="206311"/>
                  </a:cubicBezTo>
                  <a:lnTo>
                    <a:pt x="27527" y="206311"/>
                  </a:lnTo>
                  <a:cubicBezTo>
                    <a:pt x="27051" y="206311"/>
                    <a:pt x="26670" y="206311"/>
                    <a:pt x="26289" y="206311"/>
                  </a:cubicBezTo>
                  <a:lnTo>
                    <a:pt x="26289" y="170688"/>
                  </a:lnTo>
                  <a:cubicBezTo>
                    <a:pt x="26289" y="170688"/>
                    <a:pt x="26956" y="170688"/>
                    <a:pt x="27527" y="170688"/>
                  </a:cubicBezTo>
                  <a:lnTo>
                    <a:pt x="47149" y="170688"/>
                  </a:lnTo>
                  <a:cubicBezTo>
                    <a:pt x="55340" y="170688"/>
                    <a:pt x="62484" y="165068"/>
                    <a:pt x="64580" y="156972"/>
                  </a:cubicBezTo>
                  <a:cubicBezTo>
                    <a:pt x="67532" y="145256"/>
                    <a:pt x="72200" y="134112"/>
                    <a:pt x="78486" y="123634"/>
                  </a:cubicBezTo>
                  <a:cubicBezTo>
                    <a:pt x="82772" y="116491"/>
                    <a:pt x="81629" y="107347"/>
                    <a:pt x="75819" y="101536"/>
                  </a:cubicBezTo>
                  <a:lnTo>
                    <a:pt x="61150" y="86868"/>
                  </a:lnTo>
                  <a:lnTo>
                    <a:pt x="86392" y="61627"/>
                  </a:lnTo>
                  <a:cubicBezTo>
                    <a:pt x="86392" y="61627"/>
                    <a:pt x="86963" y="62008"/>
                    <a:pt x="87344" y="62389"/>
                  </a:cubicBezTo>
                  <a:lnTo>
                    <a:pt x="101251" y="76295"/>
                  </a:lnTo>
                  <a:cubicBezTo>
                    <a:pt x="107061" y="82105"/>
                    <a:pt x="116110" y="83153"/>
                    <a:pt x="123349" y="78867"/>
                  </a:cubicBezTo>
                  <a:cubicBezTo>
                    <a:pt x="133826" y="72676"/>
                    <a:pt x="145066" y="68008"/>
                    <a:pt x="156686" y="64960"/>
                  </a:cubicBezTo>
                  <a:cubicBezTo>
                    <a:pt x="164783" y="62865"/>
                    <a:pt x="170402" y="55721"/>
                    <a:pt x="170402" y="47434"/>
                  </a:cubicBezTo>
                  <a:lnTo>
                    <a:pt x="170402" y="26670"/>
                  </a:lnTo>
                  <a:lnTo>
                    <a:pt x="206121" y="26670"/>
                  </a:lnTo>
                  <a:cubicBezTo>
                    <a:pt x="206121" y="26670"/>
                    <a:pt x="206121" y="27337"/>
                    <a:pt x="206121" y="27908"/>
                  </a:cubicBezTo>
                  <a:lnTo>
                    <a:pt x="206121" y="47530"/>
                  </a:lnTo>
                  <a:cubicBezTo>
                    <a:pt x="206121" y="55721"/>
                    <a:pt x="211741" y="62865"/>
                    <a:pt x="219837" y="64960"/>
                  </a:cubicBezTo>
                  <a:cubicBezTo>
                    <a:pt x="231553" y="67913"/>
                    <a:pt x="242697" y="72580"/>
                    <a:pt x="253175" y="78867"/>
                  </a:cubicBezTo>
                  <a:cubicBezTo>
                    <a:pt x="260318" y="83153"/>
                    <a:pt x="269462" y="82010"/>
                    <a:pt x="275273" y="76200"/>
                  </a:cubicBezTo>
                  <a:lnTo>
                    <a:pt x="289941" y="61531"/>
                  </a:lnTo>
                  <a:lnTo>
                    <a:pt x="315182" y="86773"/>
                  </a:lnTo>
                  <a:cubicBezTo>
                    <a:pt x="315182" y="86773"/>
                    <a:pt x="314801" y="87344"/>
                    <a:pt x="314420" y="87725"/>
                  </a:cubicBezTo>
                  <a:lnTo>
                    <a:pt x="300514" y="101632"/>
                  </a:lnTo>
                  <a:cubicBezTo>
                    <a:pt x="294704" y="107442"/>
                    <a:pt x="293656" y="116491"/>
                    <a:pt x="297847" y="123730"/>
                  </a:cubicBezTo>
                  <a:cubicBezTo>
                    <a:pt x="304038" y="134207"/>
                    <a:pt x="308705" y="145447"/>
                    <a:pt x="311753" y="157067"/>
                  </a:cubicBezTo>
                  <a:cubicBezTo>
                    <a:pt x="313849" y="165163"/>
                    <a:pt x="320992" y="170783"/>
                    <a:pt x="329279" y="170783"/>
                  </a:cubicBezTo>
                  <a:lnTo>
                    <a:pt x="350044" y="170783"/>
                  </a:lnTo>
                  <a:lnTo>
                    <a:pt x="350044" y="2065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1309CF6-A5CA-4978-AA9C-82EDF6D74FF9}"/>
                </a:ext>
              </a:extLst>
            </p:cNvPr>
            <p:cNvSpPr/>
            <p:nvPr/>
          </p:nvSpPr>
          <p:spPr>
            <a:xfrm>
              <a:off x="3090990" y="2035969"/>
              <a:ext cx="323850" cy="323850"/>
            </a:xfrm>
            <a:custGeom>
              <a:avLst/>
              <a:gdLst>
                <a:gd name="connsiteX0" fmla="*/ 299847 w 323850"/>
                <a:gd name="connsiteY0" fmla="*/ 143161 h 323850"/>
                <a:gd name="connsiteX1" fmla="*/ 280416 w 323850"/>
                <a:gd name="connsiteY1" fmla="*/ 143161 h 323850"/>
                <a:gd name="connsiteX2" fmla="*/ 266033 w 323850"/>
                <a:gd name="connsiteY2" fmla="*/ 108585 h 323850"/>
                <a:gd name="connsiteX3" fmla="*/ 278320 w 323850"/>
                <a:gd name="connsiteY3" fmla="*/ 96298 h 323850"/>
                <a:gd name="connsiteX4" fmla="*/ 279844 w 323850"/>
                <a:gd name="connsiteY4" fmla="*/ 70009 h 323850"/>
                <a:gd name="connsiteX5" fmla="*/ 254603 w 323850"/>
                <a:gd name="connsiteY5" fmla="*/ 44767 h 323850"/>
                <a:gd name="connsiteX6" fmla="*/ 229743 w 323850"/>
                <a:gd name="connsiteY6" fmla="*/ 44767 h 323850"/>
                <a:gd name="connsiteX7" fmla="*/ 216027 w 323850"/>
                <a:gd name="connsiteY7" fmla="*/ 58483 h 323850"/>
                <a:gd name="connsiteX8" fmla="*/ 181451 w 323850"/>
                <a:gd name="connsiteY8" fmla="*/ 44101 h 323850"/>
                <a:gd name="connsiteX9" fmla="*/ 181451 w 323850"/>
                <a:gd name="connsiteY9" fmla="*/ 26765 h 323850"/>
                <a:gd name="connsiteX10" fmla="*/ 163925 w 323850"/>
                <a:gd name="connsiteY10" fmla="*/ 7144 h 323850"/>
                <a:gd name="connsiteX11" fmla="*/ 128207 w 323850"/>
                <a:gd name="connsiteY11" fmla="*/ 7144 h 323850"/>
                <a:gd name="connsiteX12" fmla="*/ 110680 w 323850"/>
                <a:gd name="connsiteY12" fmla="*/ 24670 h 323850"/>
                <a:gd name="connsiteX13" fmla="*/ 110680 w 323850"/>
                <a:gd name="connsiteY13" fmla="*/ 44101 h 323850"/>
                <a:gd name="connsiteX14" fmla="*/ 76105 w 323850"/>
                <a:gd name="connsiteY14" fmla="*/ 58483 h 323850"/>
                <a:gd name="connsiteX15" fmla="*/ 63818 w 323850"/>
                <a:gd name="connsiteY15" fmla="*/ 46196 h 323850"/>
                <a:gd name="connsiteX16" fmla="*/ 37528 w 323850"/>
                <a:gd name="connsiteY16" fmla="*/ 44672 h 323850"/>
                <a:gd name="connsiteX17" fmla="*/ 12287 w 323850"/>
                <a:gd name="connsiteY17" fmla="*/ 69913 h 323850"/>
                <a:gd name="connsiteX18" fmla="*/ 12287 w 323850"/>
                <a:gd name="connsiteY18" fmla="*/ 94774 h 323850"/>
                <a:gd name="connsiteX19" fmla="*/ 26099 w 323850"/>
                <a:gd name="connsiteY19" fmla="*/ 108585 h 323850"/>
                <a:gd name="connsiteX20" fmla="*/ 25908 w 323850"/>
                <a:gd name="connsiteY20" fmla="*/ 108966 h 323850"/>
                <a:gd name="connsiteX21" fmla="*/ 29718 w 323850"/>
                <a:gd name="connsiteY21" fmla="*/ 121539 h 323850"/>
                <a:gd name="connsiteX22" fmla="*/ 42958 w 323850"/>
                <a:gd name="connsiteY22" fmla="*/ 117538 h 323850"/>
                <a:gd name="connsiteX23" fmla="*/ 40386 w 323850"/>
                <a:gd name="connsiteY23" fmla="*/ 96012 h 323850"/>
                <a:gd name="connsiteX24" fmla="*/ 26860 w 323850"/>
                <a:gd name="connsiteY24" fmla="*/ 82487 h 323850"/>
                <a:gd name="connsiteX25" fmla="*/ 50006 w 323850"/>
                <a:gd name="connsiteY25" fmla="*/ 59341 h 323850"/>
                <a:gd name="connsiteX26" fmla="*/ 50483 w 323850"/>
                <a:gd name="connsiteY26" fmla="*/ 59722 h 323850"/>
                <a:gd name="connsiteX27" fmla="*/ 63627 w 323850"/>
                <a:gd name="connsiteY27" fmla="*/ 72866 h 323850"/>
                <a:gd name="connsiteX28" fmla="*/ 85153 w 323850"/>
                <a:gd name="connsiteY28" fmla="*/ 75438 h 323850"/>
                <a:gd name="connsiteX29" fmla="*/ 116491 w 323850"/>
                <a:gd name="connsiteY29" fmla="*/ 62389 h 323850"/>
                <a:gd name="connsiteX30" fmla="*/ 129826 w 323850"/>
                <a:gd name="connsiteY30" fmla="*/ 45339 h 323850"/>
                <a:gd name="connsiteX31" fmla="*/ 129826 w 323850"/>
                <a:gd name="connsiteY31" fmla="*/ 26289 h 323850"/>
                <a:gd name="connsiteX32" fmla="*/ 162592 w 323850"/>
                <a:gd name="connsiteY32" fmla="*/ 26289 h 323850"/>
                <a:gd name="connsiteX33" fmla="*/ 162592 w 323850"/>
                <a:gd name="connsiteY33" fmla="*/ 26861 h 323850"/>
                <a:gd name="connsiteX34" fmla="*/ 162592 w 323850"/>
                <a:gd name="connsiteY34" fmla="*/ 45339 h 323850"/>
                <a:gd name="connsiteX35" fmla="*/ 176022 w 323850"/>
                <a:gd name="connsiteY35" fmla="*/ 62389 h 323850"/>
                <a:gd name="connsiteX36" fmla="*/ 207359 w 323850"/>
                <a:gd name="connsiteY36" fmla="*/ 75438 h 323850"/>
                <a:gd name="connsiteX37" fmla="*/ 228886 w 323850"/>
                <a:gd name="connsiteY37" fmla="*/ 72866 h 323850"/>
                <a:gd name="connsiteX38" fmla="*/ 242411 w 323850"/>
                <a:gd name="connsiteY38" fmla="*/ 59341 h 323850"/>
                <a:gd name="connsiteX39" fmla="*/ 265557 w 323850"/>
                <a:gd name="connsiteY39" fmla="*/ 82487 h 323850"/>
                <a:gd name="connsiteX40" fmla="*/ 265176 w 323850"/>
                <a:gd name="connsiteY40" fmla="*/ 82963 h 323850"/>
                <a:gd name="connsiteX41" fmla="*/ 252032 w 323850"/>
                <a:gd name="connsiteY41" fmla="*/ 96107 h 323850"/>
                <a:gd name="connsiteX42" fmla="*/ 249460 w 323850"/>
                <a:gd name="connsiteY42" fmla="*/ 117634 h 323850"/>
                <a:gd name="connsiteX43" fmla="*/ 262509 w 323850"/>
                <a:gd name="connsiteY43" fmla="*/ 148971 h 323850"/>
                <a:gd name="connsiteX44" fmla="*/ 279559 w 323850"/>
                <a:gd name="connsiteY44" fmla="*/ 162306 h 323850"/>
                <a:gd name="connsiteX45" fmla="*/ 298609 w 323850"/>
                <a:gd name="connsiteY45" fmla="*/ 162306 h 323850"/>
                <a:gd name="connsiteX46" fmla="*/ 298609 w 323850"/>
                <a:gd name="connsiteY46" fmla="*/ 195072 h 323850"/>
                <a:gd name="connsiteX47" fmla="*/ 279559 w 323850"/>
                <a:gd name="connsiteY47" fmla="*/ 195072 h 323850"/>
                <a:gd name="connsiteX48" fmla="*/ 262509 w 323850"/>
                <a:gd name="connsiteY48" fmla="*/ 208502 h 323850"/>
                <a:gd name="connsiteX49" fmla="*/ 249460 w 323850"/>
                <a:gd name="connsiteY49" fmla="*/ 239839 h 323850"/>
                <a:gd name="connsiteX50" fmla="*/ 252032 w 323850"/>
                <a:gd name="connsiteY50" fmla="*/ 261366 h 323850"/>
                <a:gd name="connsiteX51" fmla="*/ 265176 w 323850"/>
                <a:gd name="connsiteY51" fmla="*/ 274511 h 323850"/>
                <a:gd name="connsiteX52" fmla="*/ 265557 w 323850"/>
                <a:gd name="connsiteY52" fmla="*/ 274987 h 323850"/>
                <a:gd name="connsiteX53" fmla="*/ 242411 w 323850"/>
                <a:gd name="connsiteY53" fmla="*/ 298133 h 323850"/>
                <a:gd name="connsiteX54" fmla="*/ 228886 w 323850"/>
                <a:gd name="connsiteY54" fmla="*/ 284607 h 323850"/>
                <a:gd name="connsiteX55" fmla="*/ 207264 w 323850"/>
                <a:gd name="connsiteY55" fmla="*/ 282130 h 323850"/>
                <a:gd name="connsiteX56" fmla="*/ 206311 w 323850"/>
                <a:gd name="connsiteY56" fmla="*/ 282702 h 323850"/>
                <a:gd name="connsiteX57" fmla="*/ 203168 w 323850"/>
                <a:gd name="connsiteY57" fmla="*/ 295370 h 323850"/>
                <a:gd name="connsiteX58" fmla="*/ 216218 w 323850"/>
                <a:gd name="connsiteY58" fmla="*/ 298990 h 323850"/>
                <a:gd name="connsiteX59" fmla="*/ 216313 w 323850"/>
                <a:gd name="connsiteY59" fmla="*/ 298990 h 323850"/>
                <a:gd name="connsiteX60" fmla="*/ 230124 w 323850"/>
                <a:gd name="connsiteY60" fmla="*/ 312706 h 323850"/>
                <a:gd name="connsiteX61" fmla="*/ 242507 w 323850"/>
                <a:gd name="connsiteY61" fmla="*/ 317849 h 323850"/>
                <a:gd name="connsiteX62" fmla="*/ 254889 w 323850"/>
                <a:gd name="connsiteY62" fmla="*/ 312706 h 323850"/>
                <a:gd name="connsiteX63" fmla="*/ 280130 w 323850"/>
                <a:gd name="connsiteY63" fmla="*/ 287464 h 323850"/>
                <a:gd name="connsiteX64" fmla="*/ 278606 w 323850"/>
                <a:gd name="connsiteY64" fmla="*/ 261175 h 323850"/>
                <a:gd name="connsiteX65" fmla="*/ 266319 w 323850"/>
                <a:gd name="connsiteY65" fmla="*/ 248888 h 323850"/>
                <a:gd name="connsiteX66" fmla="*/ 280702 w 323850"/>
                <a:gd name="connsiteY66" fmla="*/ 214313 h 323850"/>
                <a:gd name="connsiteX67" fmla="*/ 300133 w 323850"/>
                <a:gd name="connsiteY67" fmla="*/ 214313 h 323850"/>
                <a:gd name="connsiteX68" fmla="*/ 317659 w 323850"/>
                <a:gd name="connsiteY68" fmla="*/ 196787 h 323850"/>
                <a:gd name="connsiteX69" fmla="*/ 317659 w 323850"/>
                <a:gd name="connsiteY69" fmla="*/ 161068 h 323850"/>
                <a:gd name="connsiteX70" fmla="*/ 300133 w 323850"/>
                <a:gd name="connsiteY70" fmla="*/ 143542 h 323850"/>
                <a:gd name="connsiteX71" fmla="*/ 222123 w 323850"/>
                <a:gd name="connsiteY71" fmla="*/ 178594 h 323850"/>
                <a:gd name="connsiteX72" fmla="*/ 145923 w 323850"/>
                <a:gd name="connsiteY72" fmla="*/ 102394 h 323850"/>
                <a:gd name="connsiteX73" fmla="*/ 76771 w 323850"/>
                <a:gd name="connsiteY73" fmla="*/ 146590 h 323850"/>
                <a:gd name="connsiteX74" fmla="*/ 81439 w 323850"/>
                <a:gd name="connsiteY74" fmla="*/ 159258 h 323850"/>
                <a:gd name="connsiteX75" fmla="*/ 94107 w 323850"/>
                <a:gd name="connsiteY75" fmla="*/ 154591 h 323850"/>
                <a:gd name="connsiteX76" fmla="*/ 145923 w 323850"/>
                <a:gd name="connsiteY76" fmla="*/ 121349 h 323850"/>
                <a:gd name="connsiteX77" fmla="*/ 203073 w 323850"/>
                <a:gd name="connsiteY77" fmla="*/ 178499 h 323850"/>
                <a:gd name="connsiteX78" fmla="*/ 169354 w 323850"/>
                <a:gd name="connsiteY78" fmla="*/ 230600 h 323850"/>
                <a:gd name="connsiteX79" fmla="*/ 164592 w 323850"/>
                <a:gd name="connsiteY79" fmla="*/ 243173 h 323850"/>
                <a:gd name="connsiteX80" fmla="*/ 173260 w 323850"/>
                <a:gd name="connsiteY80" fmla="*/ 248793 h 323850"/>
                <a:gd name="connsiteX81" fmla="*/ 177165 w 323850"/>
                <a:gd name="connsiteY81" fmla="*/ 247936 h 323850"/>
                <a:gd name="connsiteX82" fmla="*/ 222123 w 323850"/>
                <a:gd name="connsiteY82" fmla="*/ 178499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23850" h="323850">
                  <a:moveTo>
                    <a:pt x="299847" y="143161"/>
                  </a:moveTo>
                  <a:lnTo>
                    <a:pt x="280416" y="143161"/>
                  </a:lnTo>
                  <a:cubicBezTo>
                    <a:pt x="277273" y="131064"/>
                    <a:pt x="272415" y="119443"/>
                    <a:pt x="266033" y="108585"/>
                  </a:cubicBezTo>
                  <a:lnTo>
                    <a:pt x="278320" y="96298"/>
                  </a:lnTo>
                  <a:cubicBezTo>
                    <a:pt x="287464" y="87154"/>
                    <a:pt x="285941" y="76200"/>
                    <a:pt x="279844" y="70009"/>
                  </a:cubicBezTo>
                  <a:lnTo>
                    <a:pt x="254603" y="44767"/>
                  </a:lnTo>
                  <a:cubicBezTo>
                    <a:pt x="247745" y="37909"/>
                    <a:pt x="236601" y="37909"/>
                    <a:pt x="229743" y="44767"/>
                  </a:cubicBezTo>
                  <a:lnTo>
                    <a:pt x="216027" y="58483"/>
                  </a:lnTo>
                  <a:cubicBezTo>
                    <a:pt x="205169" y="52102"/>
                    <a:pt x="193548" y="47244"/>
                    <a:pt x="181451" y="44101"/>
                  </a:cubicBezTo>
                  <a:lnTo>
                    <a:pt x="181451" y="26765"/>
                  </a:lnTo>
                  <a:cubicBezTo>
                    <a:pt x="181451" y="13907"/>
                    <a:pt x="172593" y="7144"/>
                    <a:pt x="163925" y="7144"/>
                  </a:cubicBezTo>
                  <a:lnTo>
                    <a:pt x="128207" y="7144"/>
                  </a:lnTo>
                  <a:cubicBezTo>
                    <a:pt x="118491" y="7144"/>
                    <a:pt x="110680" y="15050"/>
                    <a:pt x="110680" y="24670"/>
                  </a:cubicBezTo>
                  <a:lnTo>
                    <a:pt x="110680" y="44101"/>
                  </a:lnTo>
                  <a:cubicBezTo>
                    <a:pt x="98584" y="47244"/>
                    <a:pt x="86963" y="52102"/>
                    <a:pt x="76105" y="58483"/>
                  </a:cubicBezTo>
                  <a:lnTo>
                    <a:pt x="63818" y="46196"/>
                  </a:lnTo>
                  <a:cubicBezTo>
                    <a:pt x="54674" y="37052"/>
                    <a:pt x="43720" y="38576"/>
                    <a:pt x="37528" y="44672"/>
                  </a:cubicBezTo>
                  <a:lnTo>
                    <a:pt x="12287" y="69913"/>
                  </a:lnTo>
                  <a:cubicBezTo>
                    <a:pt x="5429" y="76771"/>
                    <a:pt x="5429" y="87916"/>
                    <a:pt x="12287" y="94774"/>
                  </a:cubicBezTo>
                  <a:lnTo>
                    <a:pt x="26099" y="108585"/>
                  </a:lnTo>
                  <a:lnTo>
                    <a:pt x="25908" y="108966"/>
                  </a:lnTo>
                  <a:cubicBezTo>
                    <a:pt x="23336" y="113538"/>
                    <a:pt x="25146" y="118872"/>
                    <a:pt x="29718" y="121539"/>
                  </a:cubicBezTo>
                  <a:cubicBezTo>
                    <a:pt x="34290" y="124111"/>
                    <a:pt x="40386" y="122111"/>
                    <a:pt x="42958" y="117538"/>
                  </a:cubicBezTo>
                  <a:cubicBezTo>
                    <a:pt x="47149" y="110490"/>
                    <a:pt x="46101" y="101632"/>
                    <a:pt x="40386" y="96012"/>
                  </a:cubicBezTo>
                  <a:lnTo>
                    <a:pt x="26860" y="82487"/>
                  </a:lnTo>
                  <a:lnTo>
                    <a:pt x="50006" y="59341"/>
                  </a:lnTo>
                  <a:cubicBezTo>
                    <a:pt x="50006" y="59341"/>
                    <a:pt x="50292" y="59626"/>
                    <a:pt x="50483" y="59722"/>
                  </a:cubicBezTo>
                  <a:lnTo>
                    <a:pt x="63627" y="72866"/>
                  </a:lnTo>
                  <a:cubicBezTo>
                    <a:pt x="69247" y="78581"/>
                    <a:pt x="78105" y="79629"/>
                    <a:pt x="85153" y="75438"/>
                  </a:cubicBezTo>
                  <a:cubicBezTo>
                    <a:pt x="94964" y="69628"/>
                    <a:pt x="105537" y="65246"/>
                    <a:pt x="116491" y="62389"/>
                  </a:cubicBezTo>
                  <a:cubicBezTo>
                    <a:pt x="124396" y="60388"/>
                    <a:pt x="129826" y="53340"/>
                    <a:pt x="129826" y="45339"/>
                  </a:cubicBezTo>
                  <a:lnTo>
                    <a:pt x="129826" y="26289"/>
                  </a:lnTo>
                  <a:lnTo>
                    <a:pt x="162592" y="26289"/>
                  </a:lnTo>
                  <a:cubicBezTo>
                    <a:pt x="162592" y="26289"/>
                    <a:pt x="162592" y="26670"/>
                    <a:pt x="162592" y="26861"/>
                  </a:cubicBezTo>
                  <a:lnTo>
                    <a:pt x="162592" y="45339"/>
                  </a:lnTo>
                  <a:cubicBezTo>
                    <a:pt x="162592" y="53340"/>
                    <a:pt x="168116" y="60293"/>
                    <a:pt x="176022" y="62389"/>
                  </a:cubicBezTo>
                  <a:cubicBezTo>
                    <a:pt x="186976" y="65151"/>
                    <a:pt x="197549" y="69533"/>
                    <a:pt x="207359" y="75438"/>
                  </a:cubicBezTo>
                  <a:cubicBezTo>
                    <a:pt x="214408" y="79629"/>
                    <a:pt x="223266" y="78581"/>
                    <a:pt x="228886" y="72866"/>
                  </a:cubicBezTo>
                  <a:lnTo>
                    <a:pt x="242411" y="59341"/>
                  </a:lnTo>
                  <a:lnTo>
                    <a:pt x="265557" y="82487"/>
                  </a:lnTo>
                  <a:cubicBezTo>
                    <a:pt x="265557" y="82487"/>
                    <a:pt x="265271" y="82772"/>
                    <a:pt x="265176" y="82963"/>
                  </a:cubicBezTo>
                  <a:lnTo>
                    <a:pt x="252032" y="96107"/>
                  </a:lnTo>
                  <a:cubicBezTo>
                    <a:pt x="246412" y="101727"/>
                    <a:pt x="245364" y="110585"/>
                    <a:pt x="249460" y="117634"/>
                  </a:cubicBezTo>
                  <a:cubicBezTo>
                    <a:pt x="255270" y="127445"/>
                    <a:pt x="259652" y="138017"/>
                    <a:pt x="262509" y="148971"/>
                  </a:cubicBezTo>
                  <a:cubicBezTo>
                    <a:pt x="264509" y="156877"/>
                    <a:pt x="271558" y="162306"/>
                    <a:pt x="279559" y="162306"/>
                  </a:cubicBezTo>
                  <a:lnTo>
                    <a:pt x="298609" y="162306"/>
                  </a:lnTo>
                  <a:lnTo>
                    <a:pt x="298609" y="195072"/>
                  </a:lnTo>
                  <a:lnTo>
                    <a:pt x="279559" y="195072"/>
                  </a:lnTo>
                  <a:cubicBezTo>
                    <a:pt x="271558" y="195072"/>
                    <a:pt x="264509" y="200596"/>
                    <a:pt x="262509" y="208502"/>
                  </a:cubicBezTo>
                  <a:cubicBezTo>
                    <a:pt x="259747" y="219456"/>
                    <a:pt x="255365" y="230029"/>
                    <a:pt x="249460" y="239839"/>
                  </a:cubicBezTo>
                  <a:cubicBezTo>
                    <a:pt x="245269" y="246888"/>
                    <a:pt x="246317" y="255651"/>
                    <a:pt x="252032" y="261366"/>
                  </a:cubicBezTo>
                  <a:lnTo>
                    <a:pt x="265176" y="274511"/>
                  </a:lnTo>
                  <a:cubicBezTo>
                    <a:pt x="265176" y="274511"/>
                    <a:pt x="265462" y="274796"/>
                    <a:pt x="265557" y="274987"/>
                  </a:cubicBezTo>
                  <a:lnTo>
                    <a:pt x="242411" y="298133"/>
                  </a:lnTo>
                  <a:lnTo>
                    <a:pt x="228886" y="284607"/>
                  </a:lnTo>
                  <a:cubicBezTo>
                    <a:pt x="223171" y="278892"/>
                    <a:pt x="214312" y="277844"/>
                    <a:pt x="207264" y="282130"/>
                  </a:cubicBezTo>
                  <a:cubicBezTo>
                    <a:pt x="207074" y="282130"/>
                    <a:pt x="206407" y="282607"/>
                    <a:pt x="206311" y="282702"/>
                  </a:cubicBezTo>
                  <a:cubicBezTo>
                    <a:pt x="201835" y="285369"/>
                    <a:pt x="200596" y="290893"/>
                    <a:pt x="203168" y="295370"/>
                  </a:cubicBezTo>
                  <a:cubicBezTo>
                    <a:pt x="205645" y="299847"/>
                    <a:pt x="211645" y="301371"/>
                    <a:pt x="216218" y="298990"/>
                  </a:cubicBezTo>
                  <a:lnTo>
                    <a:pt x="216313" y="298990"/>
                  </a:lnTo>
                  <a:lnTo>
                    <a:pt x="230124" y="312706"/>
                  </a:lnTo>
                  <a:cubicBezTo>
                    <a:pt x="233553" y="316135"/>
                    <a:pt x="238030" y="317849"/>
                    <a:pt x="242507" y="317849"/>
                  </a:cubicBezTo>
                  <a:cubicBezTo>
                    <a:pt x="246983" y="317849"/>
                    <a:pt x="251460" y="316135"/>
                    <a:pt x="254889" y="312706"/>
                  </a:cubicBezTo>
                  <a:lnTo>
                    <a:pt x="280130" y="287464"/>
                  </a:lnTo>
                  <a:cubicBezTo>
                    <a:pt x="286321" y="281273"/>
                    <a:pt x="287750" y="270224"/>
                    <a:pt x="278606" y="261175"/>
                  </a:cubicBezTo>
                  <a:lnTo>
                    <a:pt x="266319" y="248888"/>
                  </a:lnTo>
                  <a:cubicBezTo>
                    <a:pt x="272701" y="238030"/>
                    <a:pt x="277559" y="226409"/>
                    <a:pt x="280702" y="214313"/>
                  </a:cubicBezTo>
                  <a:lnTo>
                    <a:pt x="300133" y="214313"/>
                  </a:lnTo>
                  <a:cubicBezTo>
                    <a:pt x="309848" y="214313"/>
                    <a:pt x="317659" y="206407"/>
                    <a:pt x="317659" y="196787"/>
                  </a:cubicBezTo>
                  <a:lnTo>
                    <a:pt x="317659" y="161068"/>
                  </a:lnTo>
                  <a:cubicBezTo>
                    <a:pt x="317659" y="151352"/>
                    <a:pt x="309753" y="143542"/>
                    <a:pt x="300133" y="143542"/>
                  </a:cubicBezTo>
                  <a:close/>
                  <a:moveTo>
                    <a:pt x="222123" y="178594"/>
                  </a:moveTo>
                  <a:cubicBezTo>
                    <a:pt x="222123" y="136588"/>
                    <a:pt x="187928" y="102394"/>
                    <a:pt x="145923" y="102394"/>
                  </a:cubicBezTo>
                  <a:cubicBezTo>
                    <a:pt x="116395" y="102394"/>
                    <a:pt x="89249" y="119729"/>
                    <a:pt x="76771" y="146590"/>
                  </a:cubicBezTo>
                  <a:cubicBezTo>
                    <a:pt x="74581" y="151352"/>
                    <a:pt x="76676" y="157067"/>
                    <a:pt x="81439" y="159258"/>
                  </a:cubicBezTo>
                  <a:cubicBezTo>
                    <a:pt x="86201" y="161449"/>
                    <a:pt x="91916" y="159353"/>
                    <a:pt x="94107" y="154591"/>
                  </a:cubicBezTo>
                  <a:cubicBezTo>
                    <a:pt x="103442" y="134398"/>
                    <a:pt x="123825" y="121349"/>
                    <a:pt x="145923" y="121349"/>
                  </a:cubicBezTo>
                  <a:cubicBezTo>
                    <a:pt x="177451" y="121349"/>
                    <a:pt x="203073" y="146971"/>
                    <a:pt x="203073" y="178499"/>
                  </a:cubicBezTo>
                  <a:cubicBezTo>
                    <a:pt x="203073" y="200882"/>
                    <a:pt x="189833" y="221361"/>
                    <a:pt x="169354" y="230600"/>
                  </a:cubicBezTo>
                  <a:cubicBezTo>
                    <a:pt x="164592" y="232791"/>
                    <a:pt x="162401" y="238411"/>
                    <a:pt x="164592" y="243173"/>
                  </a:cubicBezTo>
                  <a:cubicBezTo>
                    <a:pt x="166211" y="246697"/>
                    <a:pt x="169640" y="248793"/>
                    <a:pt x="173260" y="248793"/>
                  </a:cubicBezTo>
                  <a:cubicBezTo>
                    <a:pt x="174593" y="248793"/>
                    <a:pt x="175927" y="248507"/>
                    <a:pt x="177165" y="247936"/>
                  </a:cubicBezTo>
                  <a:cubicBezTo>
                    <a:pt x="204502" y="235649"/>
                    <a:pt x="222123" y="208312"/>
                    <a:pt x="222123" y="1784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1C8DFCE-F824-41A6-AEB4-7FC718C8B8C2}"/>
              </a:ext>
            </a:extLst>
          </p:cNvPr>
          <p:cNvCxnSpPr>
            <a:cxnSpLocks/>
          </p:cNvCxnSpPr>
          <p:nvPr/>
        </p:nvCxnSpPr>
        <p:spPr>
          <a:xfrm>
            <a:off x="441325" y="1747838"/>
            <a:ext cx="7097713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1" name="Rectangle 2">
            <a:extLst>
              <a:ext uri="{FF2B5EF4-FFF2-40B4-BE49-F238E27FC236}">
                <a16:creationId xmlns:a16="http://schemas.microsoft.com/office/drawing/2014/main" id="{4D596F06-7566-48BE-9BD6-3EBFB32A4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8" y="1457325"/>
            <a:ext cx="4035425" cy="261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Слайдда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талабалар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муҳокама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учун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чта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вазиятлар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кўрсатилган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ҳар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вазиятни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таҳлил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қилишда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изматчиларига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совға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риш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қабул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жоиз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ёки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z-Cyrl-UZ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жоиз эмаслиги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тасвирланган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вазият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коррупцияга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мисол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бўлиши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ёки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z-Cyrl-UZ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бўлмаслигини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аниқлаш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шунингдек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изматчиларига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совғаларни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қабул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риш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нуқтаи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назаридан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қонун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ҳужжатлари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қоидаларига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зид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бўлиши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мумкин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бўлган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анъана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урф</a:t>
            </a:r>
            <a:r>
              <a:rPr lang="tr-TR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одатларга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эътибор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бериш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лозим</a:t>
            </a:r>
            <a:r>
              <a:rPr lang="ru-RU" altLang="en-US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b="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952" name="Rectangle 3">
            <a:extLst>
              <a:ext uri="{FF2B5EF4-FFF2-40B4-BE49-F238E27FC236}">
                <a16:creationId xmlns:a16="http://schemas.microsoft.com/office/drawing/2014/main" id="{B9E5662A-7731-40A2-A587-8DDCFC238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" y="1939925"/>
            <a:ext cx="6096000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12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 – </a:t>
            </a:r>
            <a:r>
              <a:rPr lang="ru-RU" altLang="en-US" sz="120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ҳолат</a:t>
            </a:r>
            <a:r>
              <a:rPr lang="en-US" altLang="en-US" sz="12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Сиз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шаҳар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ҳокимлигида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ишлайдиган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яқин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қариндошингизнинг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туғилган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кунига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лдингиз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ўзининг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50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ёшини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нишонлаётгани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учун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сиз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унга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оилангиздан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қимматбаҳо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олтин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олмос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тақинчоқларини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совға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қилдингиз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Байрамдаги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суҳбатда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сиз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ишлаётган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компания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шаҳарда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транспорт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ҳаракатини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ташкил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этиш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учун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дастурий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таъминотни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арид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ишлаб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чиқиш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бўйича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ҳокимлик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нд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рида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иштирок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таётгани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аридга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қариндошингиз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ишлайдиган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бўлим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масъул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канини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билдингиз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200" b="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C0303-136B-4600-BE7F-D146B3F85420}"/>
              </a:ext>
            </a:extLst>
          </p:cNvPr>
          <p:cNvCxnSpPr>
            <a:cxnSpLocks/>
          </p:cNvCxnSpPr>
          <p:nvPr/>
        </p:nvCxnSpPr>
        <p:spPr>
          <a:xfrm>
            <a:off x="511175" y="3798888"/>
            <a:ext cx="7097713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4" name="TextBox 4">
            <a:extLst>
              <a:ext uri="{FF2B5EF4-FFF2-40B4-BE49-F238E27FC236}">
                <a16:creationId xmlns:a16="http://schemas.microsoft.com/office/drawing/2014/main" id="{90ACA306-FF79-4442-B1A7-47141CCC5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3916363"/>
            <a:ext cx="609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6 – </a:t>
            </a:r>
            <a:r>
              <a:rPr lang="ru-RU" altLang="en-US" sz="1200">
                <a:solidFill>
                  <a:schemeClr val="tx2"/>
                </a:solidFill>
              </a:rPr>
              <a:t>ҳолат</a:t>
            </a:r>
            <a:r>
              <a:rPr lang="en-US" altLang="en-US" sz="120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en-US" sz="12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>
                <a:solidFill>
                  <a:schemeClr val="tx2"/>
                </a:solidFill>
              </a:rPr>
              <a:t>Давлат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органининг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ҳудудий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бошқармасига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марказий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аппаратдан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кширув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к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либ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тушди</a:t>
            </a:r>
            <a:r>
              <a:rPr lang="tr-TR" altLang="en-US" sz="1200" b="0">
                <a:solidFill>
                  <a:schemeClr val="tx2"/>
                </a:solidFill>
              </a:rPr>
              <a:t>. </a:t>
            </a:r>
            <a:r>
              <a:rPr lang="ru-RU" altLang="en-US" sz="1200" b="0">
                <a:solidFill>
                  <a:schemeClr val="tx2"/>
                </a:solidFill>
              </a:rPr>
              <a:t>Иш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куни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якунида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вилоят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ҳокимлиги</a:t>
            </a:r>
            <a:r>
              <a:rPr lang="tr-TR" altLang="en-US" sz="1200" b="0">
                <a:solidFill>
                  <a:schemeClr val="tx2"/>
                </a:solidFill>
              </a:rPr>
              <a:t> x</a:t>
            </a:r>
            <a:r>
              <a:rPr lang="ru-RU" altLang="en-US" sz="1200" b="0">
                <a:solidFill>
                  <a:schemeClr val="tx2"/>
                </a:solidFill>
              </a:rPr>
              <a:t>одимлари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инсп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кторларни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вилоят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ҳокимлиги</a:t>
            </a:r>
            <a:r>
              <a:rPr lang="tr-TR" altLang="en-US" sz="1200" b="0">
                <a:solidFill>
                  <a:schemeClr val="tx2"/>
                </a:solidFill>
              </a:rPr>
              <a:t> x</a:t>
            </a:r>
            <a:r>
              <a:rPr lang="ru-RU" altLang="en-US" sz="1200" b="0">
                <a:solidFill>
                  <a:schemeClr val="tx2"/>
                </a:solidFill>
              </a:rPr>
              <a:t>одимлари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ҳисобидан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қиммат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р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сторанга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тўкин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дастур</a:t>
            </a:r>
            <a:r>
              <a:rPr lang="tr-TR" altLang="en-US" sz="1200" b="0">
                <a:solidFill>
                  <a:schemeClr val="tx2"/>
                </a:solidFill>
              </a:rPr>
              <a:t>x</a:t>
            </a:r>
            <a:r>
              <a:rPr lang="ru-RU" altLang="en-US" sz="1200" b="0">
                <a:solidFill>
                  <a:schemeClr val="tx2"/>
                </a:solidFill>
              </a:rPr>
              <a:t>онга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олиб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боришди</a:t>
            </a:r>
            <a:r>
              <a:rPr lang="tr-TR" altLang="en-US" sz="1200" b="0">
                <a:solidFill>
                  <a:schemeClr val="tx2"/>
                </a:solidFill>
              </a:rPr>
              <a:t>.</a:t>
            </a:r>
            <a:endParaRPr lang="ru-RU" altLang="en-US" sz="1200" b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>
            <a:extLst>
              <a:ext uri="{FF2B5EF4-FFF2-40B4-BE49-F238E27FC236}">
                <a16:creationId xmlns:a16="http://schemas.microsoft.com/office/drawing/2014/main" id="{E4B4E24B-A09D-44D8-845A-81C2F7418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en-US" altLang="en-US"/>
              <a:t>3 – </a:t>
            </a:r>
            <a:r>
              <a:rPr lang="ru-RU" altLang="en-US"/>
              <a:t>Вазифа</a:t>
            </a:r>
            <a:r>
              <a:rPr lang="en-US" altLang="en-US"/>
              <a:t>.</a:t>
            </a:r>
          </a:p>
        </p:txBody>
      </p:sp>
      <p:sp>
        <p:nvSpPr>
          <p:cNvPr id="84995" name="object 12">
            <a:extLst>
              <a:ext uri="{FF2B5EF4-FFF2-40B4-BE49-F238E27FC236}">
                <a16:creationId xmlns:a16="http://schemas.microsoft.com/office/drawing/2014/main" id="{30A4916B-2107-49A2-88BC-31BD7F449DEB}"/>
              </a:ext>
            </a:extLst>
          </p:cNvPr>
          <p:cNvSpPr>
            <a:spLocks/>
          </p:cNvSpPr>
          <p:nvPr/>
        </p:nvSpPr>
        <p:spPr bwMode="auto">
          <a:xfrm>
            <a:off x="438150" y="92075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996" name="Rectangle 34">
            <a:extLst>
              <a:ext uri="{FF2B5EF4-FFF2-40B4-BE49-F238E27FC236}">
                <a16:creationId xmlns:a16="http://schemas.microsoft.com/office/drawing/2014/main" id="{3F4F2F14-716D-408C-8F03-B9B4E1D89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025" y="1063625"/>
            <a:ext cx="10279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000">
                <a:solidFill>
                  <a:srgbClr val="49A9F6"/>
                </a:solidFill>
              </a:rPr>
              <a:t>Жавоблар</a:t>
            </a:r>
            <a:r>
              <a:rPr lang="en-US" altLang="en-US" sz="2000">
                <a:solidFill>
                  <a:srgbClr val="49A9F6"/>
                </a:solidFill>
              </a:rPr>
              <a:t>.</a:t>
            </a:r>
            <a:endParaRPr lang="ru-RU" altLang="en-US" sz="2000">
              <a:solidFill>
                <a:srgbClr val="49A9F6"/>
              </a:solidFill>
            </a:endParaRPr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id="{408855BB-C549-4AD9-8577-E834795E1252}"/>
              </a:ext>
            </a:extLst>
          </p:cNvPr>
          <p:cNvGrpSpPr/>
          <p:nvPr/>
        </p:nvGrpSpPr>
        <p:grpSpPr>
          <a:xfrm>
            <a:off x="768696" y="971075"/>
            <a:ext cx="590812" cy="586056"/>
            <a:chOff x="2906014" y="2035969"/>
            <a:chExt cx="508826" cy="504730"/>
          </a:xfrm>
          <a:solidFill>
            <a:schemeClr val="accent1">
              <a:lumMod val="25000"/>
            </a:schemeClr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B5A6C9D-2398-4AED-BF61-FFEF28AA4543}"/>
                </a:ext>
              </a:extLst>
            </p:cNvPr>
            <p:cNvSpPr/>
            <p:nvPr/>
          </p:nvSpPr>
          <p:spPr>
            <a:xfrm>
              <a:off x="2906014" y="2169224"/>
              <a:ext cx="371475" cy="371475"/>
            </a:xfrm>
            <a:custGeom>
              <a:avLst/>
              <a:gdLst>
                <a:gd name="connsiteX0" fmla="*/ 188024 w 371475"/>
                <a:gd name="connsiteY0" fmla="*/ 121539 h 371475"/>
                <a:gd name="connsiteX1" fmla="*/ 121349 w 371475"/>
                <a:gd name="connsiteY1" fmla="*/ 188214 h 371475"/>
                <a:gd name="connsiteX2" fmla="*/ 188024 w 371475"/>
                <a:gd name="connsiteY2" fmla="*/ 254889 h 371475"/>
                <a:gd name="connsiteX3" fmla="*/ 254699 w 371475"/>
                <a:gd name="connsiteY3" fmla="*/ 188214 h 371475"/>
                <a:gd name="connsiteX4" fmla="*/ 188024 w 371475"/>
                <a:gd name="connsiteY4" fmla="*/ 121539 h 371475"/>
                <a:gd name="connsiteX5" fmla="*/ 188024 w 371475"/>
                <a:gd name="connsiteY5" fmla="*/ 235839 h 371475"/>
                <a:gd name="connsiteX6" fmla="*/ 140399 w 371475"/>
                <a:gd name="connsiteY6" fmla="*/ 188214 h 371475"/>
                <a:gd name="connsiteX7" fmla="*/ 188024 w 371475"/>
                <a:gd name="connsiteY7" fmla="*/ 140589 h 371475"/>
                <a:gd name="connsiteX8" fmla="*/ 235649 w 371475"/>
                <a:gd name="connsiteY8" fmla="*/ 188214 h 371475"/>
                <a:gd name="connsiteX9" fmla="*/ 188024 w 371475"/>
                <a:gd name="connsiteY9" fmla="*/ 235839 h 371475"/>
                <a:gd name="connsiteX10" fmla="*/ 350996 w 371475"/>
                <a:gd name="connsiteY10" fmla="*/ 151257 h 371475"/>
                <a:gd name="connsiteX11" fmla="*/ 330041 w 371475"/>
                <a:gd name="connsiteY11" fmla="*/ 151257 h 371475"/>
                <a:gd name="connsiteX12" fmla="*/ 314516 w 371475"/>
                <a:gd name="connsiteY12" fmla="*/ 114014 h 371475"/>
                <a:gd name="connsiteX13" fmla="*/ 327755 w 371475"/>
                <a:gd name="connsiteY13" fmla="*/ 100679 h 371475"/>
                <a:gd name="connsiteX14" fmla="*/ 334423 w 371475"/>
                <a:gd name="connsiteY14" fmla="*/ 87344 h 371475"/>
                <a:gd name="connsiteX15" fmla="*/ 329375 w 371475"/>
                <a:gd name="connsiteY15" fmla="*/ 73628 h 371475"/>
                <a:gd name="connsiteX16" fmla="*/ 302609 w 371475"/>
                <a:gd name="connsiteY16" fmla="*/ 46863 h 371475"/>
                <a:gd name="connsiteX17" fmla="*/ 277082 w 371475"/>
                <a:gd name="connsiteY17" fmla="*/ 46863 h 371475"/>
                <a:gd name="connsiteX18" fmla="*/ 262223 w 371475"/>
                <a:gd name="connsiteY18" fmla="*/ 61722 h 371475"/>
                <a:gd name="connsiteX19" fmla="*/ 224981 w 371475"/>
                <a:gd name="connsiteY19" fmla="*/ 46196 h 371475"/>
                <a:gd name="connsiteX20" fmla="*/ 224981 w 371475"/>
                <a:gd name="connsiteY20" fmla="*/ 27432 h 371475"/>
                <a:gd name="connsiteX21" fmla="*/ 206978 w 371475"/>
                <a:gd name="connsiteY21" fmla="*/ 7144 h 371475"/>
                <a:gd name="connsiteX22" fmla="*/ 169164 w 371475"/>
                <a:gd name="connsiteY22" fmla="*/ 7144 h 371475"/>
                <a:gd name="connsiteX23" fmla="*/ 151162 w 371475"/>
                <a:gd name="connsiteY23" fmla="*/ 25146 h 371475"/>
                <a:gd name="connsiteX24" fmla="*/ 151162 w 371475"/>
                <a:gd name="connsiteY24" fmla="*/ 46101 h 371475"/>
                <a:gd name="connsiteX25" fmla="*/ 113919 w 371475"/>
                <a:gd name="connsiteY25" fmla="*/ 61531 h 371475"/>
                <a:gd name="connsiteX26" fmla="*/ 100679 w 371475"/>
                <a:gd name="connsiteY26" fmla="*/ 48292 h 371475"/>
                <a:gd name="connsiteX27" fmla="*/ 87344 w 371475"/>
                <a:gd name="connsiteY27" fmla="*/ 41624 h 371475"/>
                <a:gd name="connsiteX28" fmla="*/ 73628 w 371475"/>
                <a:gd name="connsiteY28" fmla="*/ 46672 h 371475"/>
                <a:gd name="connsiteX29" fmla="*/ 46863 w 371475"/>
                <a:gd name="connsiteY29" fmla="*/ 73438 h 371475"/>
                <a:gd name="connsiteX30" fmla="*/ 41624 w 371475"/>
                <a:gd name="connsiteY30" fmla="*/ 86201 h 371475"/>
                <a:gd name="connsiteX31" fmla="*/ 46863 w 371475"/>
                <a:gd name="connsiteY31" fmla="*/ 98965 h 371475"/>
                <a:gd name="connsiteX32" fmla="*/ 61722 w 371475"/>
                <a:gd name="connsiteY32" fmla="*/ 113824 h 371475"/>
                <a:gd name="connsiteX33" fmla="*/ 46196 w 371475"/>
                <a:gd name="connsiteY33" fmla="*/ 151067 h 371475"/>
                <a:gd name="connsiteX34" fmla="*/ 27432 w 371475"/>
                <a:gd name="connsiteY34" fmla="*/ 151067 h 371475"/>
                <a:gd name="connsiteX35" fmla="*/ 7144 w 371475"/>
                <a:gd name="connsiteY35" fmla="*/ 169069 h 371475"/>
                <a:gd name="connsiteX36" fmla="*/ 7144 w 371475"/>
                <a:gd name="connsiteY36" fmla="*/ 206883 h 371475"/>
                <a:gd name="connsiteX37" fmla="*/ 27432 w 371475"/>
                <a:gd name="connsiteY37" fmla="*/ 224885 h 371475"/>
                <a:gd name="connsiteX38" fmla="*/ 46196 w 371475"/>
                <a:gd name="connsiteY38" fmla="*/ 224885 h 371475"/>
                <a:gd name="connsiteX39" fmla="*/ 61722 w 371475"/>
                <a:gd name="connsiteY39" fmla="*/ 262128 h 371475"/>
                <a:gd name="connsiteX40" fmla="*/ 46863 w 371475"/>
                <a:gd name="connsiteY40" fmla="*/ 276987 h 371475"/>
                <a:gd name="connsiteX41" fmla="*/ 41624 w 371475"/>
                <a:gd name="connsiteY41" fmla="*/ 289750 h 371475"/>
                <a:gd name="connsiteX42" fmla="*/ 46863 w 371475"/>
                <a:gd name="connsiteY42" fmla="*/ 302514 h 371475"/>
                <a:gd name="connsiteX43" fmla="*/ 73628 w 371475"/>
                <a:gd name="connsiteY43" fmla="*/ 329279 h 371475"/>
                <a:gd name="connsiteX44" fmla="*/ 87344 w 371475"/>
                <a:gd name="connsiteY44" fmla="*/ 334327 h 371475"/>
                <a:gd name="connsiteX45" fmla="*/ 100679 w 371475"/>
                <a:gd name="connsiteY45" fmla="*/ 327660 h 371475"/>
                <a:gd name="connsiteX46" fmla="*/ 114014 w 371475"/>
                <a:gd name="connsiteY46" fmla="*/ 314420 h 371475"/>
                <a:gd name="connsiteX47" fmla="*/ 151257 w 371475"/>
                <a:gd name="connsiteY47" fmla="*/ 329851 h 371475"/>
                <a:gd name="connsiteX48" fmla="*/ 151257 w 371475"/>
                <a:gd name="connsiteY48" fmla="*/ 350806 h 371475"/>
                <a:gd name="connsiteX49" fmla="*/ 169259 w 371475"/>
                <a:gd name="connsiteY49" fmla="*/ 368808 h 371475"/>
                <a:gd name="connsiteX50" fmla="*/ 207074 w 371475"/>
                <a:gd name="connsiteY50" fmla="*/ 368808 h 371475"/>
                <a:gd name="connsiteX51" fmla="*/ 225076 w 371475"/>
                <a:gd name="connsiteY51" fmla="*/ 348520 h 371475"/>
                <a:gd name="connsiteX52" fmla="*/ 225076 w 371475"/>
                <a:gd name="connsiteY52" fmla="*/ 329755 h 371475"/>
                <a:gd name="connsiteX53" fmla="*/ 262318 w 371475"/>
                <a:gd name="connsiteY53" fmla="*/ 314230 h 371475"/>
                <a:gd name="connsiteX54" fmla="*/ 277177 w 371475"/>
                <a:gd name="connsiteY54" fmla="*/ 329089 h 371475"/>
                <a:gd name="connsiteX55" fmla="*/ 302705 w 371475"/>
                <a:gd name="connsiteY55" fmla="*/ 329089 h 371475"/>
                <a:gd name="connsiteX56" fmla="*/ 329470 w 371475"/>
                <a:gd name="connsiteY56" fmla="*/ 302323 h 371475"/>
                <a:gd name="connsiteX57" fmla="*/ 334518 w 371475"/>
                <a:gd name="connsiteY57" fmla="*/ 288607 h 371475"/>
                <a:gd name="connsiteX58" fmla="*/ 327850 w 371475"/>
                <a:gd name="connsiteY58" fmla="*/ 275272 h 371475"/>
                <a:gd name="connsiteX59" fmla="*/ 314516 w 371475"/>
                <a:gd name="connsiteY59" fmla="*/ 261938 h 371475"/>
                <a:gd name="connsiteX60" fmla="*/ 330041 w 371475"/>
                <a:gd name="connsiteY60" fmla="*/ 224695 h 371475"/>
                <a:gd name="connsiteX61" fmla="*/ 350996 w 371475"/>
                <a:gd name="connsiteY61" fmla="*/ 224695 h 371475"/>
                <a:gd name="connsiteX62" fmla="*/ 368999 w 371475"/>
                <a:gd name="connsiteY62" fmla="*/ 206692 h 371475"/>
                <a:gd name="connsiteX63" fmla="*/ 368999 w 371475"/>
                <a:gd name="connsiteY63" fmla="*/ 168878 h 371475"/>
                <a:gd name="connsiteX64" fmla="*/ 350996 w 371475"/>
                <a:gd name="connsiteY64" fmla="*/ 150876 h 371475"/>
                <a:gd name="connsiteX65" fmla="*/ 349949 w 371475"/>
                <a:gd name="connsiteY65" fmla="*/ 206121 h 371475"/>
                <a:gd name="connsiteX66" fmla="*/ 329184 w 371475"/>
                <a:gd name="connsiteY66" fmla="*/ 206121 h 371475"/>
                <a:gd name="connsiteX67" fmla="*/ 311658 w 371475"/>
                <a:gd name="connsiteY67" fmla="*/ 219837 h 371475"/>
                <a:gd name="connsiteX68" fmla="*/ 297751 w 371475"/>
                <a:gd name="connsiteY68" fmla="*/ 253175 h 371475"/>
                <a:gd name="connsiteX69" fmla="*/ 300418 w 371475"/>
                <a:gd name="connsiteY69" fmla="*/ 275272 h 371475"/>
                <a:gd name="connsiteX70" fmla="*/ 314325 w 371475"/>
                <a:gd name="connsiteY70" fmla="*/ 289179 h 371475"/>
                <a:gd name="connsiteX71" fmla="*/ 315087 w 371475"/>
                <a:gd name="connsiteY71" fmla="*/ 290131 h 371475"/>
                <a:gd name="connsiteX72" fmla="*/ 289846 w 371475"/>
                <a:gd name="connsiteY72" fmla="*/ 315373 h 371475"/>
                <a:gd name="connsiteX73" fmla="*/ 275177 w 371475"/>
                <a:gd name="connsiteY73" fmla="*/ 300704 h 371475"/>
                <a:gd name="connsiteX74" fmla="*/ 253079 w 371475"/>
                <a:gd name="connsiteY74" fmla="*/ 298037 h 371475"/>
                <a:gd name="connsiteX75" fmla="*/ 219742 w 371475"/>
                <a:gd name="connsiteY75" fmla="*/ 311944 h 371475"/>
                <a:gd name="connsiteX76" fmla="*/ 206026 w 371475"/>
                <a:gd name="connsiteY76" fmla="*/ 329375 h 371475"/>
                <a:gd name="connsiteX77" fmla="*/ 206026 w 371475"/>
                <a:gd name="connsiteY77" fmla="*/ 348996 h 371475"/>
                <a:gd name="connsiteX78" fmla="*/ 206026 w 371475"/>
                <a:gd name="connsiteY78" fmla="*/ 350234 h 371475"/>
                <a:gd name="connsiteX79" fmla="*/ 170307 w 371475"/>
                <a:gd name="connsiteY79" fmla="*/ 350234 h 371475"/>
                <a:gd name="connsiteX80" fmla="*/ 170307 w 371475"/>
                <a:gd name="connsiteY80" fmla="*/ 329470 h 371475"/>
                <a:gd name="connsiteX81" fmla="*/ 156591 w 371475"/>
                <a:gd name="connsiteY81" fmla="*/ 311944 h 371475"/>
                <a:gd name="connsiteX82" fmla="*/ 123254 w 371475"/>
                <a:gd name="connsiteY82" fmla="*/ 298132 h 371475"/>
                <a:gd name="connsiteX83" fmla="*/ 101156 w 371475"/>
                <a:gd name="connsiteY83" fmla="*/ 300704 h 371475"/>
                <a:gd name="connsiteX84" fmla="*/ 87249 w 371475"/>
                <a:gd name="connsiteY84" fmla="*/ 314611 h 371475"/>
                <a:gd name="connsiteX85" fmla="*/ 86297 w 371475"/>
                <a:gd name="connsiteY85" fmla="*/ 315373 h 371475"/>
                <a:gd name="connsiteX86" fmla="*/ 61055 w 371475"/>
                <a:gd name="connsiteY86" fmla="*/ 290131 h 371475"/>
                <a:gd name="connsiteX87" fmla="*/ 75819 w 371475"/>
                <a:gd name="connsiteY87" fmla="*/ 275463 h 371475"/>
                <a:gd name="connsiteX88" fmla="*/ 78486 w 371475"/>
                <a:gd name="connsiteY88" fmla="*/ 253365 h 371475"/>
                <a:gd name="connsiteX89" fmla="*/ 64580 w 371475"/>
                <a:gd name="connsiteY89" fmla="*/ 220027 h 371475"/>
                <a:gd name="connsiteX90" fmla="*/ 47149 w 371475"/>
                <a:gd name="connsiteY90" fmla="*/ 206311 h 371475"/>
                <a:gd name="connsiteX91" fmla="*/ 27527 w 371475"/>
                <a:gd name="connsiteY91" fmla="*/ 206311 h 371475"/>
                <a:gd name="connsiteX92" fmla="*/ 26289 w 371475"/>
                <a:gd name="connsiteY92" fmla="*/ 206311 h 371475"/>
                <a:gd name="connsiteX93" fmla="*/ 26289 w 371475"/>
                <a:gd name="connsiteY93" fmla="*/ 170688 h 371475"/>
                <a:gd name="connsiteX94" fmla="*/ 27527 w 371475"/>
                <a:gd name="connsiteY94" fmla="*/ 170688 h 371475"/>
                <a:gd name="connsiteX95" fmla="*/ 47149 w 371475"/>
                <a:gd name="connsiteY95" fmla="*/ 170688 h 371475"/>
                <a:gd name="connsiteX96" fmla="*/ 64580 w 371475"/>
                <a:gd name="connsiteY96" fmla="*/ 156972 h 371475"/>
                <a:gd name="connsiteX97" fmla="*/ 78486 w 371475"/>
                <a:gd name="connsiteY97" fmla="*/ 123634 h 371475"/>
                <a:gd name="connsiteX98" fmla="*/ 75819 w 371475"/>
                <a:gd name="connsiteY98" fmla="*/ 101536 h 371475"/>
                <a:gd name="connsiteX99" fmla="*/ 61150 w 371475"/>
                <a:gd name="connsiteY99" fmla="*/ 86868 h 371475"/>
                <a:gd name="connsiteX100" fmla="*/ 86392 w 371475"/>
                <a:gd name="connsiteY100" fmla="*/ 61627 h 371475"/>
                <a:gd name="connsiteX101" fmla="*/ 87344 w 371475"/>
                <a:gd name="connsiteY101" fmla="*/ 62389 h 371475"/>
                <a:gd name="connsiteX102" fmla="*/ 101251 w 371475"/>
                <a:gd name="connsiteY102" fmla="*/ 76295 h 371475"/>
                <a:gd name="connsiteX103" fmla="*/ 123349 w 371475"/>
                <a:gd name="connsiteY103" fmla="*/ 78867 h 371475"/>
                <a:gd name="connsiteX104" fmla="*/ 156686 w 371475"/>
                <a:gd name="connsiteY104" fmla="*/ 64960 h 371475"/>
                <a:gd name="connsiteX105" fmla="*/ 170402 w 371475"/>
                <a:gd name="connsiteY105" fmla="*/ 47434 h 371475"/>
                <a:gd name="connsiteX106" fmla="*/ 170402 w 371475"/>
                <a:gd name="connsiteY106" fmla="*/ 26670 h 371475"/>
                <a:gd name="connsiteX107" fmla="*/ 206121 w 371475"/>
                <a:gd name="connsiteY107" fmla="*/ 26670 h 371475"/>
                <a:gd name="connsiteX108" fmla="*/ 206121 w 371475"/>
                <a:gd name="connsiteY108" fmla="*/ 27908 h 371475"/>
                <a:gd name="connsiteX109" fmla="*/ 206121 w 371475"/>
                <a:gd name="connsiteY109" fmla="*/ 47530 h 371475"/>
                <a:gd name="connsiteX110" fmla="*/ 219837 w 371475"/>
                <a:gd name="connsiteY110" fmla="*/ 64960 h 371475"/>
                <a:gd name="connsiteX111" fmla="*/ 253175 w 371475"/>
                <a:gd name="connsiteY111" fmla="*/ 78867 h 371475"/>
                <a:gd name="connsiteX112" fmla="*/ 275273 w 371475"/>
                <a:gd name="connsiteY112" fmla="*/ 76200 h 371475"/>
                <a:gd name="connsiteX113" fmla="*/ 289941 w 371475"/>
                <a:gd name="connsiteY113" fmla="*/ 61531 h 371475"/>
                <a:gd name="connsiteX114" fmla="*/ 315182 w 371475"/>
                <a:gd name="connsiteY114" fmla="*/ 86773 h 371475"/>
                <a:gd name="connsiteX115" fmla="*/ 314420 w 371475"/>
                <a:gd name="connsiteY115" fmla="*/ 87725 h 371475"/>
                <a:gd name="connsiteX116" fmla="*/ 300514 w 371475"/>
                <a:gd name="connsiteY116" fmla="*/ 101632 h 371475"/>
                <a:gd name="connsiteX117" fmla="*/ 297847 w 371475"/>
                <a:gd name="connsiteY117" fmla="*/ 123730 h 371475"/>
                <a:gd name="connsiteX118" fmla="*/ 311753 w 371475"/>
                <a:gd name="connsiteY118" fmla="*/ 157067 h 371475"/>
                <a:gd name="connsiteX119" fmla="*/ 329279 w 371475"/>
                <a:gd name="connsiteY119" fmla="*/ 170783 h 371475"/>
                <a:gd name="connsiteX120" fmla="*/ 350044 w 371475"/>
                <a:gd name="connsiteY120" fmla="*/ 170783 h 371475"/>
                <a:gd name="connsiteX121" fmla="*/ 350044 w 371475"/>
                <a:gd name="connsiteY121" fmla="*/ 206597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371475" h="371475">
                  <a:moveTo>
                    <a:pt x="188024" y="121539"/>
                  </a:moveTo>
                  <a:cubicBezTo>
                    <a:pt x="151257" y="121539"/>
                    <a:pt x="121349" y="151447"/>
                    <a:pt x="121349" y="188214"/>
                  </a:cubicBezTo>
                  <a:cubicBezTo>
                    <a:pt x="121349" y="224980"/>
                    <a:pt x="151257" y="254889"/>
                    <a:pt x="188024" y="254889"/>
                  </a:cubicBezTo>
                  <a:cubicBezTo>
                    <a:pt x="224790" y="254889"/>
                    <a:pt x="254699" y="224980"/>
                    <a:pt x="254699" y="188214"/>
                  </a:cubicBezTo>
                  <a:cubicBezTo>
                    <a:pt x="254699" y="151447"/>
                    <a:pt x="224790" y="121539"/>
                    <a:pt x="188024" y="121539"/>
                  </a:cubicBezTo>
                  <a:close/>
                  <a:moveTo>
                    <a:pt x="188024" y="235839"/>
                  </a:moveTo>
                  <a:cubicBezTo>
                    <a:pt x="161734" y="235839"/>
                    <a:pt x="140399" y="214503"/>
                    <a:pt x="140399" y="188214"/>
                  </a:cubicBezTo>
                  <a:cubicBezTo>
                    <a:pt x="140399" y="161925"/>
                    <a:pt x="161734" y="140589"/>
                    <a:pt x="188024" y="140589"/>
                  </a:cubicBezTo>
                  <a:cubicBezTo>
                    <a:pt x="214313" y="140589"/>
                    <a:pt x="235649" y="161925"/>
                    <a:pt x="235649" y="188214"/>
                  </a:cubicBezTo>
                  <a:cubicBezTo>
                    <a:pt x="235649" y="214503"/>
                    <a:pt x="214313" y="235839"/>
                    <a:pt x="188024" y="235839"/>
                  </a:cubicBezTo>
                  <a:close/>
                  <a:moveTo>
                    <a:pt x="350996" y="151257"/>
                  </a:moveTo>
                  <a:lnTo>
                    <a:pt x="330041" y="151257"/>
                  </a:lnTo>
                  <a:cubicBezTo>
                    <a:pt x="326612" y="138208"/>
                    <a:pt x="321469" y="125730"/>
                    <a:pt x="314516" y="114014"/>
                  </a:cubicBezTo>
                  <a:lnTo>
                    <a:pt x="327755" y="100679"/>
                  </a:lnTo>
                  <a:cubicBezTo>
                    <a:pt x="331756" y="96774"/>
                    <a:pt x="334042" y="92107"/>
                    <a:pt x="334423" y="87344"/>
                  </a:cubicBezTo>
                  <a:cubicBezTo>
                    <a:pt x="334804" y="82201"/>
                    <a:pt x="333089" y="77343"/>
                    <a:pt x="329375" y="73628"/>
                  </a:cubicBezTo>
                  <a:lnTo>
                    <a:pt x="302609" y="46863"/>
                  </a:lnTo>
                  <a:cubicBezTo>
                    <a:pt x="295847" y="40100"/>
                    <a:pt x="283940" y="40100"/>
                    <a:pt x="277082" y="46863"/>
                  </a:cubicBezTo>
                  <a:lnTo>
                    <a:pt x="262223" y="61722"/>
                  </a:lnTo>
                  <a:cubicBezTo>
                    <a:pt x="250508" y="54864"/>
                    <a:pt x="238030" y="49625"/>
                    <a:pt x="224981" y="46196"/>
                  </a:cubicBezTo>
                  <a:lnTo>
                    <a:pt x="224981" y="27432"/>
                  </a:lnTo>
                  <a:cubicBezTo>
                    <a:pt x="224981" y="14097"/>
                    <a:pt x="215932" y="7144"/>
                    <a:pt x="206978" y="7144"/>
                  </a:cubicBezTo>
                  <a:lnTo>
                    <a:pt x="169164" y="7144"/>
                  </a:lnTo>
                  <a:cubicBezTo>
                    <a:pt x="159258" y="7144"/>
                    <a:pt x="151162" y="15240"/>
                    <a:pt x="151162" y="25146"/>
                  </a:cubicBezTo>
                  <a:lnTo>
                    <a:pt x="151162" y="46101"/>
                  </a:lnTo>
                  <a:cubicBezTo>
                    <a:pt x="138113" y="49530"/>
                    <a:pt x="125635" y="54673"/>
                    <a:pt x="113919" y="61531"/>
                  </a:cubicBezTo>
                  <a:lnTo>
                    <a:pt x="100679" y="48292"/>
                  </a:lnTo>
                  <a:cubicBezTo>
                    <a:pt x="96774" y="44291"/>
                    <a:pt x="92107" y="42005"/>
                    <a:pt x="87344" y="41624"/>
                  </a:cubicBezTo>
                  <a:cubicBezTo>
                    <a:pt x="82106" y="41243"/>
                    <a:pt x="77343" y="42958"/>
                    <a:pt x="73628" y="46672"/>
                  </a:cubicBezTo>
                  <a:lnTo>
                    <a:pt x="46863" y="73438"/>
                  </a:lnTo>
                  <a:cubicBezTo>
                    <a:pt x="43434" y="76867"/>
                    <a:pt x="41624" y="81343"/>
                    <a:pt x="41624" y="86201"/>
                  </a:cubicBezTo>
                  <a:cubicBezTo>
                    <a:pt x="41624" y="91059"/>
                    <a:pt x="43529" y="95536"/>
                    <a:pt x="46863" y="98965"/>
                  </a:cubicBezTo>
                  <a:lnTo>
                    <a:pt x="61722" y="113824"/>
                  </a:lnTo>
                  <a:cubicBezTo>
                    <a:pt x="54864" y="125539"/>
                    <a:pt x="49625" y="138113"/>
                    <a:pt x="46196" y="151067"/>
                  </a:cubicBezTo>
                  <a:lnTo>
                    <a:pt x="27432" y="151067"/>
                  </a:lnTo>
                  <a:cubicBezTo>
                    <a:pt x="14097" y="151067"/>
                    <a:pt x="7144" y="160115"/>
                    <a:pt x="7144" y="169069"/>
                  </a:cubicBezTo>
                  <a:lnTo>
                    <a:pt x="7144" y="206883"/>
                  </a:lnTo>
                  <a:cubicBezTo>
                    <a:pt x="7144" y="215836"/>
                    <a:pt x="14097" y="224885"/>
                    <a:pt x="27432" y="224885"/>
                  </a:cubicBezTo>
                  <a:lnTo>
                    <a:pt x="46196" y="224885"/>
                  </a:lnTo>
                  <a:cubicBezTo>
                    <a:pt x="49625" y="237934"/>
                    <a:pt x="54769" y="250507"/>
                    <a:pt x="61722" y="262128"/>
                  </a:cubicBezTo>
                  <a:lnTo>
                    <a:pt x="46863" y="276987"/>
                  </a:lnTo>
                  <a:cubicBezTo>
                    <a:pt x="43434" y="280416"/>
                    <a:pt x="41624" y="284893"/>
                    <a:pt x="41624" y="289750"/>
                  </a:cubicBezTo>
                  <a:cubicBezTo>
                    <a:pt x="41624" y="294608"/>
                    <a:pt x="43529" y="299085"/>
                    <a:pt x="46863" y="302514"/>
                  </a:cubicBezTo>
                  <a:lnTo>
                    <a:pt x="73628" y="329279"/>
                  </a:lnTo>
                  <a:cubicBezTo>
                    <a:pt x="77343" y="332994"/>
                    <a:pt x="82106" y="334709"/>
                    <a:pt x="87344" y="334327"/>
                  </a:cubicBezTo>
                  <a:cubicBezTo>
                    <a:pt x="92107" y="333946"/>
                    <a:pt x="96774" y="331660"/>
                    <a:pt x="100679" y="327660"/>
                  </a:cubicBezTo>
                  <a:lnTo>
                    <a:pt x="114014" y="314420"/>
                  </a:lnTo>
                  <a:cubicBezTo>
                    <a:pt x="125730" y="321278"/>
                    <a:pt x="138303" y="326517"/>
                    <a:pt x="151257" y="329851"/>
                  </a:cubicBezTo>
                  <a:lnTo>
                    <a:pt x="151257" y="350806"/>
                  </a:lnTo>
                  <a:cubicBezTo>
                    <a:pt x="151257" y="360712"/>
                    <a:pt x="159353" y="368808"/>
                    <a:pt x="169259" y="368808"/>
                  </a:cubicBezTo>
                  <a:lnTo>
                    <a:pt x="207074" y="368808"/>
                  </a:lnTo>
                  <a:cubicBezTo>
                    <a:pt x="216027" y="368808"/>
                    <a:pt x="225076" y="361855"/>
                    <a:pt x="225076" y="348520"/>
                  </a:cubicBezTo>
                  <a:lnTo>
                    <a:pt x="225076" y="329755"/>
                  </a:lnTo>
                  <a:cubicBezTo>
                    <a:pt x="238125" y="326326"/>
                    <a:pt x="250603" y="321183"/>
                    <a:pt x="262318" y="314230"/>
                  </a:cubicBezTo>
                  <a:lnTo>
                    <a:pt x="277177" y="329089"/>
                  </a:lnTo>
                  <a:cubicBezTo>
                    <a:pt x="283940" y="335851"/>
                    <a:pt x="295847" y="335851"/>
                    <a:pt x="302705" y="329089"/>
                  </a:cubicBezTo>
                  <a:lnTo>
                    <a:pt x="329470" y="302323"/>
                  </a:lnTo>
                  <a:cubicBezTo>
                    <a:pt x="333184" y="298609"/>
                    <a:pt x="334994" y="293751"/>
                    <a:pt x="334518" y="288607"/>
                  </a:cubicBezTo>
                  <a:cubicBezTo>
                    <a:pt x="334137" y="283845"/>
                    <a:pt x="331851" y="279178"/>
                    <a:pt x="327850" y="275272"/>
                  </a:cubicBezTo>
                  <a:lnTo>
                    <a:pt x="314516" y="261938"/>
                  </a:lnTo>
                  <a:cubicBezTo>
                    <a:pt x="321374" y="250222"/>
                    <a:pt x="326612" y="237744"/>
                    <a:pt x="330041" y="224695"/>
                  </a:cubicBezTo>
                  <a:lnTo>
                    <a:pt x="350996" y="224695"/>
                  </a:lnTo>
                  <a:cubicBezTo>
                    <a:pt x="360902" y="224695"/>
                    <a:pt x="368999" y="216598"/>
                    <a:pt x="368999" y="206692"/>
                  </a:cubicBezTo>
                  <a:lnTo>
                    <a:pt x="368999" y="168878"/>
                  </a:lnTo>
                  <a:cubicBezTo>
                    <a:pt x="368999" y="158972"/>
                    <a:pt x="360902" y="150876"/>
                    <a:pt x="350996" y="150876"/>
                  </a:cubicBezTo>
                  <a:close/>
                  <a:moveTo>
                    <a:pt x="349949" y="206121"/>
                  </a:moveTo>
                  <a:lnTo>
                    <a:pt x="329184" y="206121"/>
                  </a:lnTo>
                  <a:cubicBezTo>
                    <a:pt x="320992" y="206121"/>
                    <a:pt x="313754" y="211741"/>
                    <a:pt x="311658" y="219837"/>
                  </a:cubicBezTo>
                  <a:cubicBezTo>
                    <a:pt x="308705" y="231553"/>
                    <a:pt x="304038" y="242697"/>
                    <a:pt x="297751" y="253175"/>
                  </a:cubicBezTo>
                  <a:cubicBezTo>
                    <a:pt x="293465" y="260413"/>
                    <a:pt x="294608" y="269462"/>
                    <a:pt x="300418" y="275272"/>
                  </a:cubicBezTo>
                  <a:lnTo>
                    <a:pt x="314325" y="289179"/>
                  </a:lnTo>
                  <a:cubicBezTo>
                    <a:pt x="314325" y="289179"/>
                    <a:pt x="314897" y="289846"/>
                    <a:pt x="315087" y="290131"/>
                  </a:cubicBezTo>
                  <a:lnTo>
                    <a:pt x="289846" y="315373"/>
                  </a:lnTo>
                  <a:lnTo>
                    <a:pt x="275177" y="300704"/>
                  </a:lnTo>
                  <a:cubicBezTo>
                    <a:pt x="269367" y="294894"/>
                    <a:pt x="260318" y="293751"/>
                    <a:pt x="253079" y="298037"/>
                  </a:cubicBezTo>
                  <a:cubicBezTo>
                    <a:pt x="242602" y="304228"/>
                    <a:pt x="231362" y="308896"/>
                    <a:pt x="219742" y="311944"/>
                  </a:cubicBezTo>
                  <a:cubicBezTo>
                    <a:pt x="211646" y="314039"/>
                    <a:pt x="206026" y="321183"/>
                    <a:pt x="206026" y="329375"/>
                  </a:cubicBezTo>
                  <a:lnTo>
                    <a:pt x="206026" y="348996"/>
                  </a:lnTo>
                  <a:cubicBezTo>
                    <a:pt x="206026" y="349472"/>
                    <a:pt x="206026" y="349853"/>
                    <a:pt x="206026" y="350234"/>
                  </a:cubicBezTo>
                  <a:lnTo>
                    <a:pt x="170307" y="350234"/>
                  </a:lnTo>
                  <a:lnTo>
                    <a:pt x="170307" y="329470"/>
                  </a:lnTo>
                  <a:cubicBezTo>
                    <a:pt x="170307" y="321278"/>
                    <a:pt x="164687" y="314039"/>
                    <a:pt x="156591" y="311944"/>
                  </a:cubicBezTo>
                  <a:cubicBezTo>
                    <a:pt x="144971" y="308991"/>
                    <a:pt x="133731" y="304324"/>
                    <a:pt x="123254" y="298132"/>
                  </a:cubicBezTo>
                  <a:cubicBezTo>
                    <a:pt x="116015" y="293846"/>
                    <a:pt x="106966" y="294894"/>
                    <a:pt x="101156" y="300704"/>
                  </a:cubicBezTo>
                  <a:lnTo>
                    <a:pt x="87249" y="314611"/>
                  </a:lnTo>
                  <a:cubicBezTo>
                    <a:pt x="87249" y="314611"/>
                    <a:pt x="86582" y="315182"/>
                    <a:pt x="86297" y="315373"/>
                  </a:cubicBezTo>
                  <a:lnTo>
                    <a:pt x="61055" y="290131"/>
                  </a:lnTo>
                  <a:lnTo>
                    <a:pt x="75819" y="275463"/>
                  </a:lnTo>
                  <a:cubicBezTo>
                    <a:pt x="81629" y="269653"/>
                    <a:pt x="82677" y="260509"/>
                    <a:pt x="78486" y="253365"/>
                  </a:cubicBezTo>
                  <a:cubicBezTo>
                    <a:pt x="72295" y="242888"/>
                    <a:pt x="67627" y="231648"/>
                    <a:pt x="64580" y="220027"/>
                  </a:cubicBezTo>
                  <a:cubicBezTo>
                    <a:pt x="62484" y="211931"/>
                    <a:pt x="55340" y="206311"/>
                    <a:pt x="47149" y="206311"/>
                  </a:cubicBezTo>
                  <a:lnTo>
                    <a:pt x="27527" y="206311"/>
                  </a:lnTo>
                  <a:cubicBezTo>
                    <a:pt x="27051" y="206311"/>
                    <a:pt x="26670" y="206311"/>
                    <a:pt x="26289" y="206311"/>
                  </a:cubicBezTo>
                  <a:lnTo>
                    <a:pt x="26289" y="170688"/>
                  </a:lnTo>
                  <a:cubicBezTo>
                    <a:pt x="26289" y="170688"/>
                    <a:pt x="26956" y="170688"/>
                    <a:pt x="27527" y="170688"/>
                  </a:cubicBezTo>
                  <a:lnTo>
                    <a:pt x="47149" y="170688"/>
                  </a:lnTo>
                  <a:cubicBezTo>
                    <a:pt x="55340" y="170688"/>
                    <a:pt x="62484" y="165068"/>
                    <a:pt x="64580" y="156972"/>
                  </a:cubicBezTo>
                  <a:cubicBezTo>
                    <a:pt x="67532" y="145256"/>
                    <a:pt x="72200" y="134112"/>
                    <a:pt x="78486" y="123634"/>
                  </a:cubicBezTo>
                  <a:cubicBezTo>
                    <a:pt x="82772" y="116491"/>
                    <a:pt x="81629" y="107347"/>
                    <a:pt x="75819" y="101536"/>
                  </a:cubicBezTo>
                  <a:lnTo>
                    <a:pt x="61150" y="86868"/>
                  </a:lnTo>
                  <a:lnTo>
                    <a:pt x="86392" y="61627"/>
                  </a:lnTo>
                  <a:cubicBezTo>
                    <a:pt x="86392" y="61627"/>
                    <a:pt x="86963" y="62008"/>
                    <a:pt x="87344" y="62389"/>
                  </a:cubicBezTo>
                  <a:lnTo>
                    <a:pt x="101251" y="76295"/>
                  </a:lnTo>
                  <a:cubicBezTo>
                    <a:pt x="107061" y="82105"/>
                    <a:pt x="116110" y="83153"/>
                    <a:pt x="123349" y="78867"/>
                  </a:cubicBezTo>
                  <a:cubicBezTo>
                    <a:pt x="133826" y="72676"/>
                    <a:pt x="145066" y="68008"/>
                    <a:pt x="156686" y="64960"/>
                  </a:cubicBezTo>
                  <a:cubicBezTo>
                    <a:pt x="164783" y="62865"/>
                    <a:pt x="170402" y="55721"/>
                    <a:pt x="170402" y="47434"/>
                  </a:cubicBezTo>
                  <a:lnTo>
                    <a:pt x="170402" y="26670"/>
                  </a:lnTo>
                  <a:lnTo>
                    <a:pt x="206121" y="26670"/>
                  </a:lnTo>
                  <a:cubicBezTo>
                    <a:pt x="206121" y="26670"/>
                    <a:pt x="206121" y="27337"/>
                    <a:pt x="206121" y="27908"/>
                  </a:cubicBezTo>
                  <a:lnTo>
                    <a:pt x="206121" y="47530"/>
                  </a:lnTo>
                  <a:cubicBezTo>
                    <a:pt x="206121" y="55721"/>
                    <a:pt x="211741" y="62865"/>
                    <a:pt x="219837" y="64960"/>
                  </a:cubicBezTo>
                  <a:cubicBezTo>
                    <a:pt x="231553" y="67913"/>
                    <a:pt x="242697" y="72580"/>
                    <a:pt x="253175" y="78867"/>
                  </a:cubicBezTo>
                  <a:cubicBezTo>
                    <a:pt x="260318" y="83153"/>
                    <a:pt x="269462" y="82010"/>
                    <a:pt x="275273" y="76200"/>
                  </a:cubicBezTo>
                  <a:lnTo>
                    <a:pt x="289941" y="61531"/>
                  </a:lnTo>
                  <a:lnTo>
                    <a:pt x="315182" y="86773"/>
                  </a:lnTo>
                  <a:cubicBezTo>
                    <a:pt x="315182" y="86773"/>
                    <a:pt x="314801" y="87344"/>
                    <a:pt x="314420" y="87725"/>
                  </a:cubicBezTo>
                  <a:lnTo>
                    <a:pt x="300514" y="101632"/>
                  </a:lnTo>
                  <a:cubicBezTo>
                    <a:pt x="294704" y="107442"/>
                    <a:pt x="293656" y="116491"/>
                    <a:pt x="297847" y="123730"/>
                  </a:cubicBezTo>
                  <a:cubicBezTo>
                    <a:pt x="304038" y="134207"/>
                    <a:pt x="308705" y="145447"/>
                    <a:pt x="311753" y="157067"/>
                  </a:cubicBezTo>
                  <a:cubicBezTo>
                    <a:pt x="313849" y="165163"/>
                    <a:pt x="320992" y="170783"/>
                    <a:pt x="329279" y="170783"/>
                  </a:cubicBezTo>
                  <a:lnTo>
                    <a:pt x="350044" y="170783"/>
                  </a:lnTo>
                  <a:lnTo>
                    <a:pt x="350044" y="2065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7E9B0FE-4ED1-47AC-BCC9-5B9125032CCB}"/>
                </a:ext>
              </a:extLst>
            </p:cNvPr>
            <p:cNvSpPr/>
            <p:nvPr/>
          </p:nvSpPr>
          <p:spPr>
            <a:xfrm>
              <a:off x="3090990" y="2035969"/>
              <a:ext cx="323850" cy="323850"/>
            </a:xfrm>
            <a:custGeom>
              <a:avLst/>
              <a:gdLst>
                <a:gd name="connsiteX0" fmla="*/ 299847 w 323850"/>
                <a:gd name="connsiteY0" fmla="*/ 143161 h 323850"/>
                <a:gd name="connsiteX1" fmla="*/ 280416 w 323850"/>
                <a:gd name="connsiteY1" fmla="*/ 143161 h 323850"/>
                <a:gd name="connsiteX2" fmla="*/ 266033 w 323850"/>
                <a:gd name="connsiteY2" fmla="*/ 108585 h 323850"/>
                <a:gd name="connsiteX3" fmla="*/ 278320 w 323850"/>
                <a:gd name="connsiteY3" fmla="*/ 96298 h 323850"/>
                <a:gd name="connsiteX4" fmla="*/ 279844 w 323850"/>
                <a:gd name="connsiteY4" fmla="*/ 70009 h 323850"/>
                <a:gd name="connsiteX5" fmla="*/ 254603 w 323850"/>
                <a:gd name="connsiteY5" fmla="*/ 44767 h 323850"/>
                <a:gd name="connsiteX6" fmla="*/ 229743 w 323850"/>
                <a:gd name="connsiteY6" fmla="*/ 44767 h 323850"/>
                <a:gd name="connsiteX7" fmla="*/ 216027 w 323850"/>
                <a:gd name="connsiteY7" fmla="*/ 58483 h 323850"/>
                <a:gd name="connsiteX8" fmla="*/ 181451 w 323850"/>
                <a:gd name="connsiteY8" fmla="*/ 44101 h 323850"/>
                <a:gd name="connsiteX9" fmla="*/ 181451 w 323850"/>
                <a:gd name="connsiteY9" fmla="*/ 26765 h 323850"/>
                <a:gd name="connsiteX10" fmla="*/ 163925 w 323850"/>
                <a:gd name="connsiteY10" fmla="*/ 7144 h 323850"/>
                <a:gd name="connsiteX11" fmla="*/ 128207 w 323850"/>
                <a:gd name="connsiteY11" fmla="*/ 7144 h 323850"/>
                <a:gd name="connsiteX12" fmla="*/ 110680 w 323850"/>
                <a:gd name="connsiteY12" fmla="*/ 24670 h 323850"/>
                <a:gd name="connsiteX13" fmla="*/ 110680 w 323850"/>
                <a:gd name="connsiteY13" fmla="*/ 44101 h 323850"/>
                <a:gd name="connsiteX14" fmla="*/ 76105 w 323850"/>
                <a:gd name="connsiteY14" fmla="*/ 58483 h 323850"/>
                <a:gd name="connsiteX15" fmla="*/ 63818 w 323850"/>
                <a:gd name="connsiteY15" fmla="*/ 46196 h 323850"/>
                <a:gd name="connsiteX16" fmla="*/ 37528 w 323850"/>
                <a:gd name="connsiteY16" fmla="*/ 44672 h 323850"/>
                <a:gd name="connsiteX17" fmla="*/ 12287 w 323850"/>
                <a:gd name="connsiteY17" fmla="*/ 69913 h 323850"/>
                <a:gd name="connsiteX18" fmla="*/ 12287 w 323850"/>
                <a:gd name="connsiteY18" fmla="*/ 94774 h 323850"/>
                <a:gd name="connsiteX19" fmla="*/ 26099 w 323850"/>
                <a:gd name="connsiteY19" fmla="*/ 108585 h 323850"/>
                <a:gd name="connsiteX20" fmla="*/ 25908 w 323850"/>
                <a:gd name="connsiteY20" fmla="*/ 108966 h 323850"/>
                <a:gd name="connsiteX21" fmla="*/ 29718 w 323850"/>
                <a:gd name="connsiteY21" fmla="*/ 121539 h 323850"/>
                <a:gd name="connsiteX22" fmla="*/ 42958 w 323850"/>
                <a:gd name="connsiteY22" fmla="*/ 117538 h 323850"/>
                <a:gd name="connsiteX23" fmla="*/ 40386 w 323850"/>
                <a:gd name="connsiteY23" fmla="*/ 96012 h 323850"/>
                <a:gd name="connsiteX24" fmla="*/ 26860 w 323850"/>
                <a:gd name="connsiteY24" fmla="*/ 82487 h 323850"/>
                <a:gd name="connsiteX25" fmla="*/ 50006 w 323850"/>
                <a:gd name="connsiteY25" fmla="*/ 59341 h 323850"/>
                <a:gd name="connsiteX26" fmla="*/ 50483 w 323850"/>
                <a:gd name="connsiteY26" fmla="*/ 59722 h 323850"/>
                <a:gd name="connsiteX27" fmla="*/ 63627 w 323850"/>
                <a:gd name="connsiteY27" fmla="*/ 72866 h 323850"/>
                <a:gd name="connsiteX28" fmla="*/ 85153 w 323850"/>
                <a:gd name="connsiteY28" fmla="*/ 75438 h 323850"/>
                <a:gd name="connsiteX29" fmla="*/ 116491 w 323850"/>
                <a:gd name="connsiteY29" fmla="*/ 62389 h 323850"/>
                <a:gd name="connsiteX30" fmla="*/ 129826 w 323850"/>
                <a:gd name="connsiteY30" fmla="*/ 45339 h 323850"/>
                <a:gd name="connsiteX31" fmla="*/ 129826 w 323850"/>
                <a:gd name="connsiteY31" fmla="*/ 26289 h 323850"/>
                <a:gd name="connsiteX32" fmla="*/ 162592 w 323850"/>
                <a:gd name="connsiteY32" fmla="*/ 26289 h 323850"/>
                <a:gd name="connsiteX33" fmla="*/ 162592 w 323850"/>
                <a:gd name="connsiteY33" fmla="*/ 26861 h 323850"/>
                <a:gd name="connsiteX34" fmla="*/ 162592 w 323850"/>
                <a:gd name="connsiteY34" fmla="*/ 45339 h 323850"/>
                <a:gd name="connsiteX35" fmla="*/ 176022 w 323850"/>
                <a:gd name="connsiteY35" fmla="*/ 62389 h 323850"/>
                <a:gd name="connsiteX36" fmla="*/ 207359 w 323850"/>
                <a:gd name="connsiteY36" fmla="*/ 75438 h 323850"/>
                <a:gd name="connsiteX37" fmla="*/ 228886 w 323850"/>
                <a:gd name="connsiteY37" fmla="*/ 72866 h 323850"/>
                <a:gd name="connsiteX38" fmla="*/ 242411 w 323850"/>
                <a:gd name="connsiteY38" fmla="*/ 59341 h 323850"/>
                <a:gd name="connsiteX39" fmla="*/ 265557 w 323850"/>
                <a:gd name="connsiteY39" fmla="*/ 82487 h 323850"/>
                <a:gd name="connsiteX40" fmla="*/ 265176 w 323850"/>
                <a:gd name="connsiteY40" fmla="*/ 82963 h 323850"/>
                <a:gd name="connsiteX41" fmla="*/ 252032 w 323850"/>
                <a:gd name="connsiteY41" fmla="*/ 96107 h 323850"/>
                <a:gd name="connsiteX42" fmla="*/ 249460 w 323850"/>
                <a:gd name="connsiteY42" fmla="*/ 117634 h 323850"/>
                <a:gd name="connsiteX43" fmla="*/ 262509 w 323850"/>
                <a:gd name="connsiteY43" fmla="*/ 148971 h 323850"/>
                <a:gd name="connsiteX44" fmla="*/ 279559 w 323850"/>
                <a:gd name="connsiteY44" fmla="*/ 162306 h 323850"/>
                <a:gd name="connsiteX45" fmla="*/ 298609 w 323850"/>
                <a:gd name="connsiteY45" fmla="*/ 162306 h 323850"/>
                <a:gd name="connsiteX46" fmla="*/ 298609 w 323850"/>
                <a:gd name="connsiteY46" fmla="*/ 195072 h 323850"/>
                <a:gd name="connsiteX47" fmla="*/ 279559 w 323850"/>
                <a:gd name="connsiteY47" fmla="*/ 195072 h 323850"/>
                <a:gd name="connsiteX48" fmla="*/ 262509 w 323850"/>
                <a:gd name="connsiteY48" fmla="*/ 208502 h 323850"/>
                <a:gd name="connsiteX49" fmla="*/ 249460 w 323850"/>
                <a:gd name="connsiteY49" fmla="*/ 239839 h 323850"/>
                <a:gd name="connsiteX50" fmla="*/ 252032 w 323850"/>
                <a:gd name="connsiteY50" fmla="*/ 261366 h 323850"/>
                <a:gd name="connsiteX51" fmla="*/ 265176 w 323850"/>
                <a:gd name="connsiteY51" fmla="*/ 274511 h 323850"/>
                <a:gd name="connsiteX52" fmla="*/ 265557 w 323850"/>
                <a:gd name="connsiteY52" fmla="*/ 274987 h 323850"/>
                <a:gd name="connsiteX53" fmla="*/ 242411 w 323850"/>
                <a:gd name="connsiteY53" fmla="*/ 298133 h 323850"/>
                <a:gd name="connsiteX54" fmla="*/ 228886 w 323850"/>
                <a:gd name="connsiteY54" fmla="*/ 284607 h 323850"/>
                <a:gd name="connsiteX55" fmla="*/ 207264 w 323850"/>
                <a:gd name="connsiteY55" fmla="*/ 282130 h 323850"/>
                <a:gd name="connsiteX56" fmla="*/ 206311 w 323850"/>
                <a:gd name="connsiteY56" fmla="*/ 282702 h 323850"/>
                <a:gd name="connsiteX57" fmla="*/ 203168 w 323850"/>
                <a:gd name="connsiteY57" fmla="*/ 295370 h 323850"/>
                <a:gd name="connsiteX58" fmla="*/ 216218 w 323850"/>
                <a:gd name="connsiteY58" fmla="*/ 298990 h 323850"/>
                <a:gd name="connsiteX59" fmla="*/ 216313 w 323850"/>
                <a:gd name="connsiteY59" fmla="*/ 298990 h 323850"/>
                <a:gd name="connsiteX60" fmla="*/ 230124 w 323850"/>
                <a:gd name="connsiteY60" fmla="*/ 312706 h 323850"/>
                <a:gd name="connsiteX61" fmla="*/ 242507 w 323850"/>
                <a:gd name="connsiteY61" fmla="*/ 317849 h 323850"/>
                <a:gd name="connsiteX62" fmla="*/ 254889 w 323850"/>
                <a:gd name="connsiteY62" fmla="*/ 312706 h 323850"/>
                <a:gd name="connsiteX63" fmla="*/ 280130 w 323850"/>
                <a:gd name="connsiteY63" fmla="*/ 287464 h 323850"/>
                <a:gd name="connsiteX64" fmla="*/ 278606 w 323850"/>
                <a:gd name="connsiteY64" fmla="*/ 261175 h 323850"/>
                <a:gd name="connsiteX65" fmla="*/ 266319 w 323850"/>
                <a:gd name="connsiteY65" fmla="*/ 248888 h 323850"/>
                <a:gd name="connsiteX66" fmla="*/ 280702 w 323850"/>
                <a:gd name="connsiteY66" fmla="*/ 214313 h 323850"/>
                <a:gd name="connsiteX67" fmla="*/ 300133 w 323850"/>
                <a:gd name="connsiteY67" fmla="*/ 214313 h 323850"/>
                <a:gd name="connsiteX68" fmla="*/ 317659 w 323850"/>
                <a:gd name="connsiteY68" fmla="*/ 196787 h 323850"/>
                <a:gd name="connsiteX69" fmla="*/ 317659 w 323850"/>
                <a:gd name="connsiteY69" fmla="*/ 161068 h 323850"/>
                <a:gd name="connsiteX70" fmla="*/ 300133 w 323850"/>
                <a:gd name="connsiteY70" fmla="*/ 143542 h 323850"/>
                <a:gd name="connsiteX71" fmla="*/ 222123 w 323850"/>
                <a:gd name="connsiteY71" fmla="*/ 178594 h 323850"/>
                <a:gd name="connsiteX72" fmla="*/ 145923 w 323850"/>
                <a:gd name="connsiteY72" fmla="*/ 102394 h 323850"/>
                <a:gd name="connsiteX73" fmla="*/ 76771 w 323850"/>
                <a:gd name="connsiteY73" fmla="*/ 146590 h 323850"/>
                <a:gd name="connsiteX74" fmla="*/ 81439 w 323850"/>
                <a:gd name="connsiteY74" fmla="*/ 159258 h 323850"/>
                <a:gd name="connsiteX75" fmla="*/ 94107 w 323850"/>
                <a:gd name="connsiteY75" fmla="*/ 154591 h 323850"/>
                <a:gd name="connsiteX76" fmla="*/ 145923 w 323850"/>
                <a:gd name="connsiteY76" fmla="*/ 121349 h 323850"/>
                <a:gd name="connsiteX77" fmla="*/ 203073 w 323850"/>
                <a:gd name="connsiteY77" fmla="*/ 178499 h 323850"/>
                <a:gd name="connsiteX78" fmla="*/ 169354 w 323850"/>
                <a:gd name="connsiteY78" fmla="*/ 230600 h 323850"/>
                <a:gd name="connsiteX79" fmla="*/ 164592 w 323850"/>
                <a:gd name="connsiteY79" fmla="*/ 243173 h 323850"/>
                <a:gd name="connsiteX80" fmla="*/ 173260 w 323850"/>
                <a:gd name="connsiteY80" fmla="*/ 248793 h 323850"/>
                <a:gd name="connsiteX81" fmla="*/ 177165 w 323850"/>
                <a:gd name="connsiteY81" fmla="*/ 247936 h 323850"/>
                <a:gd name="connsiteX82" fmla="*/ 222123 w 323850"/>
                <a:gd name="connsiteY82" fmla="*/ 178499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23850" h="323850">
                  <a:moveTo>
                    <a:pt x="299847" y="143161"/>
                  </a:moveTo>
                  <a:lnTo>
                    <a:pt x="280416" y="143161"/>
                  </a:lnTo>
                  <a:cubicBezTo>
                    <a:pt x="277273" y="131064"/>
                    <a:pt x="272415" y="119443"/>
                    <a:pt x="266033" y="108585"/>
                  </a:cubicBezTo>
                  <a:lnTo>
                    <a:pt x="278320" y="96298"/>
                  </a:lnTo>
                  <a:cubicBezTo>
                    <a:pt x="287464" y="87154"/>
                    <a:pt x="285941" y="76200"/>
                    <a:pt x="279844" y="70009"/>
                  </a:cubicBezTo>
                  <a:lnTo>
                    <a:pt x="254603" y="44767"/>
                  </a:lnTo>
                  <a:cubicBezTo>
                    <a:pt x="247745" y="37909"/>
                    <a:pt x="236601" y="37909"/>
                    <a:pt x="229743" y="44767"/>
                  </a:cubicBezTo>
                  <a:lnTo>
                    <a:pt x="216027" y="58483"/>
                  </a:lnTo>
                  <a:cubicBezTo>
                    <a:pt x="205169" y="52102"/>
                    <a:pt x="193548" y="47244"/>
                    <a:pt x="181451" y="44101"/>
                  </a:cubicBezTo>
                  <a:lnTo>
                    <a:pt x="181451" y="26765"/>
                  </a:lnTo>
                  <a:cubicBezTo>
                    <a:pt x="181451" y="13907"/>
                    <a:pt x="172593" y="7144"/>
                    <a:pt x="163925" y="7144"/>
                  </a:cubicBezTo>
                  <a:lnTo>
                    <a:pt x="128207" y="7144"/>
                  </a:lnTo>
                  <a:cubicBezTo>
                    <a:pt x="118491" y="7144"/>
                    <a:pt x="110680" y="15050"/>
                    <a:pt x="110680" y="24670"/>
                  </a:cubicBezTo>
                  <a:lnTo>
                    <a:pt x="110680" y="44101"/>
                  </a:lnTo>
                  <a:cubicBezTo>
                    <a:pt x="98584" y="47244"/>
                    <a:pt x="86963" y="52102"/>
                    <a:pt x="76105" y="58483"/>
                  </a:cubicBezTo>
                  <a:lnTo>
                    <a:pt x="63818" y="46196"/>
                  </a:lnTo>
                  <a:cubicBezTo>
                    <a:pt x="54674" y="37052"/>
                    <a:pt x="43720" y="38576"/>
                    <a:pt x="37528" y="44672"/>
                  </a:cubicBezTo>
                  <a:lnTo>
                    <a:pt x="12287" y="69913"/>
                  </a:lnTo>
                  <a:cubicBezTo>
                    <a:pt x="5429" y="76771"/>
                    <a:pt x="5429" y="87916"/>
                    <a:pt x="12287" y="94774"/>
                  </a:cubicBezTo>
                  <a:lnTo>
                    <a:pt x="26099" y="108585"/>
                  </a:lnTo>
                  <a:lnTo>
                    <a:pt x="25908" y="108966"/>
                  </a:lnTo>
                  <a:cubicBezTo>
                    <a:pt x="23336" y="113538"/>
                    <a:pt x="25146" y="118872"/>
                    <a:pt x="29718" y="121539"/>
                  </a:cubicBezTo>
                  <a:cubicBezTo>
                    <a:pt x="34290" y="124111"/>
                    <a:pt x="40386" y="122111"/>
                    <a:pt x="42958" y="117538"/>
                  </a:cubicBezTo>
                  <a:cubicBezTo>
                    <a:pt x="47149" y="110490"/>
                    <a:pt x="46101" y="101632"/>
                    <a:pt x="40386" y="96012"/>
                  </a:cubicBezTo>
                  <a:lnTo>
                    <a:pt x="26860" y="82487"/>
                  </a:lnTo>
                  <a:lnTo>
                    <a:pt x="50006" y="59341"/>
                  </a:lnTo>
                  <a:cubicBezTo>
                    <a:pt x="50006" y="59341"/>
                    <a:pt x="50292" y="59626"/>
                    <a:pt x="50483" y="59722"/>
                  </a:cubicBezTo>
                  <a:lnTo>
                    <a:pt x="63627" y="72866"/>
                  </a:lnTo>
                  <a:cubicBezTo>
                    <a:pt x="69247" y="78581"/>
                    <a:pt x="78105" y="79629"/>
                    <a:pt x="85153" y="75438"/>
                  </a:cubicBezTo>
                  <a:cubicBezTo>
                    <a:pt x="94964" y="69628"/>
                    <a:pt x="105537" y="65246"/>
                    <a:pt x="116491" y="62389"/>
                  </a:cubicBezTo>
                  <a:cubicBezTo>
                    <a:pt x="124396" y="60388"/>
                    <a:pt x="129826" y="53340"/>
                    <a:pt x="129826" y="45339"/>
                  </a:cubicBezTo>
                  <a:lnTo>
                    <a:pt x="129826" y="26289"/>
                  </a:lnTo>
                  <a:lnTo>
                    <a:pt x="162592" y="26289"/>
                  </a:lnTo>
                  <a:cubicBezTo>
                    <a:pt x="162592" y="26289"/>
                    <a:pt x="162592" y="26670"/>
                    <a:pt x="162592" y="26861"/>
                  </a:cubicBezTo>
                  <a:lnTo>
                    <a:pt x="162592" y="45339"/>
                  </a:lnTo>
                  <a:cubicBezTo>
                    <a:pt x="162592" y="53340"/>
                    <a:pt x="168116" y="60293"/>
                    <a:pt x="176022" y="62389"/>
                  </a:cubicBezTo>
                  <a:cubicBezTo>
                    <a:pt x="186976" y="65151"/>
                    <a:pt x="197549" y="69533"/>
                    <a:pt x="207359" y="75438"/>
                  </a:cubicBezTo>
                  <a:cubicBezTo>
                    <a:pt x="214408" y="79629"/>
                    <a:pt x="223266" y="78581"/>
                    <a:pt x="228886" y="72866"/>
                  </a:cubicBezTo>
                  <a:lnTo>
                    <a:pt x="242411" y="59341"/>
                  </a:lnTo>
                  <a:lnTo>
                    <a:pt x="265557" y="82487"/>
                  </a:lnTo>
                  <a:cubicBezTo>
                    <a:pt x="265557" y="82487"/>
                    <a:pt x="265271" y="82772"/>
                    <a:pt x="265176" y="82963"/>
                  </a:cubicBezTo>
                  <a:lnTo>
                    <a:pt x="252032" y="96107"/>
                  </a:lnTo>
                  <a:cubicBezTo>
                    <a:pt x="246412" y="101727"/>
                    <a:pt x="245364" y="110585"/>
                    <a:pt x="249460" y="117634"/>
                  </a:cubicBezTo>
                  <a:cubicBezTo>
                    <a:pt x="255270" y="127445"/>
                    <a:pt x="259652" y="138017"/>
                    <a:pt x="262509" y="148971"/>
                  </a:cubicBezTo>
                  <a:cubicBezTo>
                    <a:pt x="264509" y="156877"/>
                    <a:pt x="271558" y="162306"/>
                    <a:pt x="279559" y="162306"/>
                  </a:cubicBezTo>
                  <a:lnTo>
                    <a:pt x="298609" y="162306"/>
                  </a:lnTo>
                  <a:lnTo>
                    <a:pt x="298609" y="195072"/>
                  </a:lnTo>
                  <a:lnTo>
                    <a:pt x="279559" y="195072"/>
                  </a:lnTo>
                  <a:cubicBezTo>
                    <a:pt x="271558" y="195072"/>
                    <a:pt x="264509" y="200596"/>
                    <a:pt x="262509" y="208502"/>
                  </a:cubicBezTo>
                  <a:cubicBezTo>
                    <a:pt x="259747" y="219456"/>
                    <a:pt x="255365" y="230029"/>
                    <a:pt x="249460" y="239839"/>
                  </a:cubicBezTo>
                  <a:cubicBezTo>
                    <a:pt x="245269" y="246888"/>
                    <a:pt x="246317" y="255651"/>
                    <a:pt x="252032" y="261366"/>
                  </a:cubicBezTo>
                  <a:lnTo>
                    <a:pt x="265176" y="274511"/>
                  </a:lnTo>
                  <a:cubicBezTo>
                    <a:pt x="265176" y="274511"/>
                    <a:pt x="265462" y="274796"/>
                    <a:pt x="265557" y="274987"/>
                  </a:cubicBezTo>
                  <a:lnTo>
                    <a:pt x="242411" y="298133"/>
                  </a:lnTo>
                  <a:lnTo>
                    <a:pt x="228886" y="284607"/>
                  </a:lnTo>
                  <a:cubicBezTo>
                    <a:pt x="223171" y="278892"/>
                    <a:pt x="214312" y="277844"/>
                    <a:pt x="207264" y="282130"/>
                  </a:cubicBezTo>
                  <a:cubicBezTo>
                    <a:pt x="207074" y="282130"/>
                    <a:pt x="206407" y="282607"/>
                    <a:pt x="206311" y="282702"/>
                  </a:cubicBezTo>
                  <a:cubicBezTo>
                    <a:pt x="201835" y="285369"/>
                    <a:pt x="200596" y="290893"/>
                    <a:pt x="203168" y="295370"/>
                  </a:cubicBezTo>
                  <a:cubicBezTo>
                    <a:pt x="205645" y="299847"/>
                    <a:pt x="211645" y="301371"/>
                    <a:pt x="216218" y="298990"/>
                  </a:cubicBezTo>
                  <a:lnTo>
                    <a:pt x="216313" y="298990"/>
                  </a:lnTo>
                  <a:lnTo>
                    <a:pt x="230124" y="312706"/>
                  </a:lnTo>
                  <a:cubicBezTo>
                    <a:pt x="233553" y="316135"/>
                    <a:pt x="238030" y="317849"/>
                    <a:pt x="242507" y="317849"/>
                  </a:cubicBezTo>
                  <a:cubicBezTo>
                    <a:pt x="246983" y="317849"/>
                    <a:pt x="251460" y="316135"/>
                    <a:pt x="254889" y="312706"/>
                  </a:cubicBezTo>
                  <a:lnTo>
                    <a:pt x="280130" y="287464"/>
                  </a:lnTo>
                  <a:cubicBezTo>
                    <a:pt x="286321" y="281273"/>
                    <a:pt x="287750" y="270224"/>
                    <a:pt x="278606" y="261175"/>
                  </a:cubicBezTo>
                  <a:lnTo>
                    <a:pt x="266319" y="248888"/>
                  </a:lnTo>
                  <a:cubicBezTo>
                    <a:pt x="272701" y="238030"/>
                    <a:pt x="277559" y="226409"/>
                    <a:pt x="280702" y="214313"/>
                  </a:cubicBezTo>
                  <a:lnTo>
                    <a:pt x="300133" y="214313"/>
                  </a:lnTo>
                  <a:cubicBezTo>
                    <a:pt x="309848" y="214313"/>
                    <a:pt x="317659" y="206407"/>
                    <a:pt x="317659" y="196787"/>
                  </a:cubicBezTo>
                  <a:lnTo>
                    <a:pt x="317659" y="161068"/>
                  </a:lnTo>
                  <a:cubicBezTo>
                    <a:pt x="317659" y="151352"/>
                    <a:pt x="309753" y="143542"/>
                    <a:pt x="300133" y="143542"/>
                  </a:cubicBezTo>
                  <a:close/>
                  <a:moveTo>
                    <a:pt x="222123" y="178594"/>
                  </a:moveTo>
                  <a:cubicBezTo>
                    <a:pt x="222123" y="136588"/>
                    <a:pt x="187928" y="102394"/>
                    <a:pt x="145923" y="102394"/>
                  </a:cubicBezTo>
                  <a:cubicBezTo>
                    <a:pt x="116395" y="102394"/>
                    <a:pt x="89249" y="119729"/>
                    <a:pt x="76771" y="146590"/>
                  </a:cubicBezTo>
                  <a:cubicBezTo>
                    <a:pt x="74581" y="151352"/>
                    <a:pt x="76676" y="157067"/>
                    <a:pt x="81439" y="159258"/>
                  </a:cubicBezTo>
                  <a:cubicBezTo>
                    <a:pt x="86201" y="161449"/>
                    <a:pt x="91916" y="159353"/>
                    <a:pt x="94107" y="154591"/>
                  </a:cubicBezTo>
                  <a:cubicBezTo>
                    <a:pt x="103442" y="134398"/>
                    <a:pt x="123825" y="121349"/>
                    <a:pt x="145923" y="121349"/>
                  </a:cubicBezTo>
                  <a:cubicBezTo>
                    <a:pt x="177451" y="121349"/>
                    <a:pt x="203073" y="146971"/>
                    <a:pt x="203073" y="178499"/>
                  </a:cubicBezTo>
                  <a:cubicBezTo>
                    <a:pt x="203073" y="200882"/>
                    <a:pt x="189833" y="221361"/>
                    <a:pt x="169354" y="230600"/>
                  </a:cubicBezTo>
                  <a:cubicBezTo>
                    <a:pt x="164592" y="232791"/>
                    <a:pt x="162401" y="238411"/>
                    <a:pt x="164592" y="243173"/>
                  </a:cubicBezTo>
                  <a:cubicBezTo>
                    <a:pt x="166211" y="246697"/>
                    <a:pt x="169640" y="248793"/>
                    <a:pt x="173260" y="248793"/>
                  </a:cubicBezTo>
                  <a:cubicBezTo>
                    <a:pt x="174593" y="248793"/>
                    <a:pt x="175927" y="248507"/>
                    <a:pt x="177165" y="247936"/>
                  </a:cubicBezTo>
                  <a:cubicBezTo>
                    <a:pt x="204502" y="235649"/>
                    <a:pt x="222123" y="208312"/>
                    <a:pt x="222123" y="1784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E273158-0819-4CF0-B341-1BA094054E39}"/>
              </a:ext>
            </a:extLst>
          </p:cNvPr>
          <p:cNvCxnSpPr>
            <a:cxnSpLocks/>
          </p:cNvCxnSpPr>
          <p:nvPr/>
        </p:nvCxnSpPr>
        <p:spPr>
          <a:xfrm>
            <a:off x="441325" y="1747838"/>
            <a:ext cx="7097713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999" name="Rectangle 3">
            <a:extLst>
              <a:ext uri="{FF2B5EF4-FFF2-40B4-BE49-F238E27FC236}">
                <a16:creationId xmlns:a16="http://schemas.microsoft.com/office/drawing/2014/main" id="{6BF14AE6-A725-4966-A157-14E92D9DA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" y="1939925"/>
            <a:ext cx="6096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 – </a:t>
            </a:r>
            <a:r>
              <a:rPr lang="ru-RU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ҳолат</a:t>
            </a:r>
            <a:r>
              <a:rPr lang="en-US" altLang="en-US" sz="12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Бундай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вазиятда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сизнинг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совғангиз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нд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рда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ишлаётган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компаниянгизни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танлаганингиз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учун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пора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сифатида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тан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олиниши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авфи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мавжуд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Бундай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вазиятда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сиз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ўзингизнинг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раҳбариятингизга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компания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раҳбариятига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қариндошингиз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ҳокимлик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раҳбариятига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қилинган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совға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ҳақида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абар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ришингиз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рак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Ҳокимият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маъмурияти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мумкин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бўлган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манфаатлар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тўқнашувини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истисно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чораларини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кўриши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рак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масалан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қариндошни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нд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лойиҳа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бўйича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ишдан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тлатиш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200" b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CEC589-68DE-4FBD-8688-8AB11053148F}"/>
              </a:ext>
            </a:extLst>
          </p:cNvPr>
          <p:cNvCxnSpPr>
            <a:cxnSpLocks/>
          </p:cNvCxnSpPr>
          <p:nvPr/>
        </p:nvCxnSpPr>
        <p:spPr>
          <a:xfrm>
            <a:off x="511175" y="3798888"/>
            <a:ext cx="7097713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001" name="TextBox 4">
            <a:extLst>
              <a:ext uri="{FF2B5EF4-FFF2-40B4-BE49-F238E27FC236}">
                <a16:creationId xmlns:a16="http://schemas.microsoft.com/office/drawing/2014/main" id="{FF883802-227D-4BED-8FD3-69E040005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3916363"/>
            <a:ext cx="609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6 – </a:t>
            </a:r>
            <a:r>
              <a:rPr lang="ru-RU" altLang="en-US" sz="1200">
                <a:solidFill>
                  <a:schemeClr val="tx2"/>
                </a:solidFill>
              </a:rPr>
              <a:t>ҳолат</a:t>
            </a:r>
            <a:r>
              <a:rPr lang="en-US" altLang="en-US" sz="1200">
                <a:solidFill>
                  <a:schemeClr val="tx2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en-US" sz="12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>
                <a:solidFill>
                  <a:schemeClr val="tx2"/>
                </a:solidFill>
              </a:rPr>
              <a:t>Бундай</a:t>
            </a:r>
            <a:r>
              <a:rPr lang="tr-TR" altLang="en-US" sz="1200" b="0">
                <a:solidFill>
                  <a:schemeClr val="tx2"/>
                </a:solidFill>
              </a:rPr>
              <a:t> x</a:t>
            </a:r>
            <a:r>
              <a:rPr lang="ru-RU" altLang="en-US" sz="1200" b="0">
                <a:solidFill>
                  <a:schemeClr val="tx2"/>
                </a:solidFill>
              </a:rPr>
              <a:t>атти</a:t>
            </a:r>
            <a:r>
              <a:rPr lang="tr-TR" altLang="en-US" sz="1200" b="0">
                <a:solidFill>
                  <a:schemeClr val="tx2"/>
                </a:solidFill>
              </a:rPr>
              <a:t>-</a:t>
            </a:r>
            <a:r>
              <a:rPr lang="ru-RU" altLang="en-US" sz="1200" b="0">
                <a:solidFill>
                  <a:schemeClr val="tx2"/>
                </a:solidFill>
              </a:rPr>
              <a:t>ҳаракатларга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йўл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қўйиб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бўлмайди</a:t>
            </a:r>
            <a:r>
              <a:rPr lang="tr-TR" altLang="en-US" sz="1200" b="0">
                <a:solidFill>
                  <a:schemeClr val="tx2"/>
                </a:solidFill>
              </a:rPr>
              <a:t>, </a:t>
            </a:r>
            <a:r>
              <a:rPr lang="ru-RU" altLang="en-US" sz="1200" b="0">
                <a:solidFill>
                  <a:schemeClr val="tx2"/>
                </a:solidFill>
              </a:rPr>
              <a:t>чунки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бу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ноқонуний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ҳақ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тўлаш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ва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вилоят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ҳокимлиги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инсп</a:t>
            </a:r>
            <a:r>
              <a:rPr lang="tr-TR" altLang="en-US" sz="1200" b="0">
                <a:solidFill>
                  <a:schemeClr val="tx2"/>
                </a:solidFill>
              </a:rPr>
              <a:t>e</a:t>
            </a:r>
            <a:r>
              <a:rPr lang="ru-RU" altLang="en-US" sz="1200" b="0">
                <a:solidFill>
                  <a:schemeClr val="tx2"/>
                </a:solidFill>
              </a:rPr>
              <a:t>кторлари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фаолиятини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баҳолашга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таъсир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кўрсатиш</a:t>
            </a:r>
            <a:r>
              <a:rPr lang="tr-TR" altLang="en-US" sz="1200" b="0">
                <a:solidFill>
                  <a:schemeClr val="tx2"/>
                </a:solidFill>
              </a:rPr>
              <a:t> </a:t>
            </a:r>
            <a:r>
              <a:rPr lang="ru-RU" altLang="en-US" sz="1200" b="0">
                <a:solidFill>
                  <a:schemeClr val="tx2"/>
                </a:solidFill>
              </a:rPr>
              <a:t>шаклидир</a:t>
            </a:r>
            <a:r>
              <a:rPr lang="tr-TR" altLang="en-US" sz="1200" b="0">
                <a:solidFill>
                  <a:schemeClr val="tx2"/>
                </a:solidFill>
              </a:rPr>
              <a:t>.</a:t>
            </a:r>
            <a:endParaRPr lang="ru-RU" altLang="en-US" sz="1200" b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0B79216E-215B-4729-AB3E-AF8F2547C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en-US" altLang="en-US"/>
              <a:t>4 – </a:t>
            </a:r>
            <a:r>
              <a:rPr lang="ru-RU" altLang="en-US"/>
              <a:t>Вазифа</a:t>
            </a:r>
            <a:r>
              <a:rPr lang="en-US" altLang="en-US"/>
              <a:t>.</a:t>
            </a:r>
          </a:p>
        </p:txBody>
      </p:sp>
      <p:sp>
        <p:nvSpPr>
          <p:cNvPr id="87043" name="object 12">
            <a:extLst>
              <a:ext uri="{FF2B5EF4-FFF2-40B4-BE49-F238E27FC236}">
                <a16:creationId xmlns:a16="http://schemas.microsoft.com/office/drawing/2014/main" id="{3CC2B522-3A2E-4910-BA9A-049ED63644E6}"/>
              </a:ext>
            </a:extLst>
          </p:cNvPr>
          <p:cNvSpPr>
            <a:spLocks/>
          </p:cNvSpPr>
          <p:nvPr/>
        </p:nvSpPr>
        <p:spPr bwMode="auto">
          <a:xfrm>
            <a:off x="438150" y="92075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7044" name="Rectangle 34">
            <a:extLst>
              <a:ext uri="{FF2B5EF4-FFF2-40B4-BE49-F238E27FC236}">
                <a16:creationId xmlns:a16="http://schemas.microsoft.com/office/drawing/2014/main" id="{CB9C1942-8A4A-4EC8-A73F-94776F8DE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025" y="1063625"/>
            <a:ext cx="10279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000">
                <a:solidFill>
                  <a:srgbClr val="49A9F6"/>
                </a:solidFill>
              </a:rPr>
              <a:t>Коррупцияга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қарши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муҳит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дизайни</a:t>
            </a:r>
            <a:r>
              <a:rPr lang="tr-TR" altLang="en-US" sz="2000">
                <a:solidFill>
                  <a:srgbClr val="49A9F6"/>
                </a:solidFill>
              </a:rPr>
              <a:t>.</a:t>
            </a:r>
            <a:endParaRPr lang="ru-RU" altLang="en-US" sz="2000">
              <a:solidFill>
                <a:srgbClr val="49A9F6"/>
              </a:solidFill>
            </a:endParaRPr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id="{B3330EEB-1FD6-4B8E-9759-C6DA3F3400D7}"/>
              </a:ext>
            </a:extLst>
          </p:cNvPr>
          <p:cNvGrpSpPr/>
          <p:nvPr/>
        </p:nvGrpSpPr>
        <p:grpSpPr>
          <a:xfrm>
            <a:off x="768696" y="971075"/>
            <a:ext cx="590812" cy="586056"/>
            <a:chOff x="2906014" y="2035969"/>
            <a:chExt cx="508826" cy="504730"/>
          </a:xfrm>
          <a:solidFill>
            <a:schemeClr val="accent1">
              <a:lumMod val="25000"/>
            </a:schemeClr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16E23DA-6DDA-42FB-9FDC-ABD997921C84}"/>
                </a:ext>
              </a:extLst>
            </p:cNvPr>
            <p:cNvSpPr/>
            <p:nvPr/>
          </p:nvSpPr>
          <p:spPr>
            <a:xfrm>
              <a:off x="2906014" y="2169224"/>
              <a:ext cx="371475" cy="371475"/>
            </a:xfrm>
            <a:custGeom>
              <a:avLst/>
              <a:gdLst>
                <a:gd name="connsiteX0" fmla="*/ 188024 w 371475"/>
                <a:gd name="connsiteY0" fmla="*/ 121539 h 371475"/>
                <a:gd name="connsiteX1" fmla="*/ 121349 w 371475"/>
                <a:gd name="connsiteY1" fmla="*/ 188214 h 371475"/>
                <a:gd name="connsiteX2" fmla="*/ 188024 w 371475"/>
                <a:gd name="connsiteY2" fmla="*/ 254889 h 371475"/>
                <a:gd name="connsiteX3" fmla="*/ 254699 w 371475"/>
                <a:gd name="connsiteY3" fmla="*/ 188214 h 371475"/>
                <a:gd name="connsiteX4" fmla="*/ 188024 w 371475"/>
                <a:gd name="connsiteY4" fmla="*/ 121539 h 371475"/>
                <a:gd name="connsiteX5" fmla="*/ 188024 w 371475"/>
                <a:gd name="connsiteY5" fmla="*/ 235839 h 371475"/>
                <a:gd name="connsiteX6" fmla="*/ 140399 w 371475"/>
                <a:gd name="connsiteY6" fmla="*/ 188214 h 371475"/>
                <a:gd name="connsiteX7" fmla="*/ 188024 w 371475"/>
                <a:gd name="connsiteY7" fmla="*/ 140589 h 371475"/>
                <a:gd name="connsiteX8" fmla="*/ 235649 w 371475"/>
                <a:gd name="connsiteY8" fmla="*/ 188214 h 371475"/>
                <a:gd name="connsiteX9" fmla="*/ 188024 w 371475"/>
                <a:gd name="connsiteY9" fmla="*/ 235839 h 371475"/>
                <a:gd name="connsiteX10" fmla="*/ 350996 w 371475"/>
                <a:gd name="connsiteY10" fmla="*/ 151257 h 371475"/>
                <a:gd name="connsiteX11" fmla="*/ 330041 w 371475"/>
                <a:gd name="connsiteY11" fmla="*/ 151257 h 371475"/>
                <a:gd name="connsiteX12" fmla="*/ 314516 w 371475"/>
                <a:gd name="connsiteY12" fmla="*/ 114014 h 371475"/>
                <a:gd name="connsiteX13" fmla="*/ 327755 w 371475"/>
                <a:gd name="connsiteY13" fmla="*/ 100679 h 371475"/>
                <a:gd name="connsiteX14" fmla="*/ 334423 w 371475"/>
                <a:gd name="connsiteY14" fmla="*/ 87344 h 371475"/>
                <a:gd name="connsiteX15" fmla="*/ 329375 w 371475"/>
                <a:gd name="connsiteY15" fmla="*/ 73628 h 371475"/>
                <a:gd name="connsiteX16" fmla="*/ 302609 w 371475"/>
                <a:gd name="connsiteY16" fmla="*/ 46863 h 371475"/>
                <a:gd name="connsiteX17" fmla="*/ 277082 w 371475"/>
                <a:gd name="connsiteY17" fmla="*/ 46863 h 371475"/>
                <a:gd name="connsiteX18" fmla="*/ 262223 w 371475"/>
                <a:gd name="connsiteY18" fmla="*/ 61722 h 371475"/>
                <a:gd name="connsiteX19" fmla="*/ 224981 w 371475"/>
                <a:gd name="connsiteY19" fmla="*/ 46196 h 371475"/>
                <a:gd name="connsiteX20" fmla="*/ 224981 w 371475"/>
                <a:gd name="connsiteY20" fmla="*/ 27432 h 371475"/>
                <a:gd name="connsiteX21" fmla="*/ 206978 w 371475"/>
                <a:gd name="connsiteY21" fmla="*/ 7144 h 371475"/>
                <a:gd name="connsiteX22" fmla="*/ 169164 w 371475"/>
                <a:gd name="connsiteY22" fmla="*/ 7144 h 371475"/>
                <a:gd name="connsiteX23" fmla="*/ 151162 w 371475"/>
                <a:gd name="connsiteY23" fmla="*/ 25146 h 371475"/>
                <a:gd name="connsiteX24" fmla="*/ 151162 w 371475"/>
                <a:gd name="connsiteY24" fmla="*/ 46101 h 371475"/>
                <a:gd name="connsiteX25" fmla="*/ 113919 w 371475"/>
                <a:gd name="connsiteY25" fmla="*/ 61531 h 371475"/>
                <a:gd name="connsiteX26" fmla="*/ 100679 w 371475"/>
                <a:gd name="connsiteY26" fmla="*/ 48292 h 371475"/>
                <a:gd name="connsiteX27" fmla="*/ 87344 w 371475"/>
                <a:gd name="connsiteY27" fmla="*/ 41624 h 371475"/>
                <a:gd name="connsiteX28" fmla="*/ 73628 w 371475"/>
                <a:gd name="connsiteY28" fmla="*/ 46672 h 371475"/>
                <a:gd name="connsiteX29" fmla="*/ 46863 w 371475"/>
                <a:gd name="connsiteY29" fmla="*/ 73438 h 371475"/>
                <a:gd name="connsiteX30" fmla="*/ 41624 w 371475"/>
                <a:gd name="connsiteY30" fmla="*/ 86201 h 371475"/>
                <a:gd name="connsiteX31" fmla="*/ 46863 w 371475"/>
                <a:gd name="connsiteY31" fmla="*/ 98965 h 371475"/>
                <a:gd name="connsiteX32" fmla="*/ 61722 w 371475"/>
                <a:gd name="connsiteY32" fmla="*/ 113824 h 371475"/>
                <a:gd name="connsiteX33" fmla="*/ 46196 w 371475"/>
                <a:gd name="connsiteY33" fmla="*/ 151067 h 371475"/>
                <a:gd name="connsiteX34" fmla="*/ 27432 w 371475"/>
                <a:gd name="connsiteY34" fmla="*/ 151067 h 371475"/>
                <a:gd name="connsiteX35" fmla="*/ 7144 w 371475"/>
                <a:gd name="connsiteY35" fmla="*/ 169069 h 371475"/>
                <a:gd name="connsiteX36" fmla="*/ 7144 w 371475"/>
                <a:gd name="connsiteY36" fmla="*/ 206883 h 371475"/>
                <a:gd name="connsiteX37" fmla="*/ 27432 w 371475"/>
                <a:gd name="connsiteY37" fmla="*/ 224885 h 371475"/>
                <a:gd name="connsiteX38" fmla="*/ 46196 w 371475"/>
                <a:gd name="connsiteY38" fmla="*/ 224885 h 371475"/>
                <a:gd name="connsiteX39" fmla="*/ 61722 w 371475"/>
                <a:gd name="connsiteY39" fmla="*/ 262128 h 371475"/>
                <a:gd name="connsiteX40" fmla="*/ 46863 w 371475"/>
                <a:gd name="connsiteY40" fmla="*/ 276987 h 371475"/>
                <a:gd name="connsiteX41" fmla="*/ 41624 w 371475"/>
                <a:gd name="connsiteY41" fmla="*/ 289750 h 371475"/>
                <a:gd name="connsiteX42" fmla="*/ 46863 w 371475"/>
                <a:gd name="connsiteY42" fmla="*/ 302514 h 371475"/>
                <a:gd name="connsiteX43" fmla="*/ 73628 w 371475"/>
                <a:gd name="connsiteY43" fmla="*/ 329279 h 371475"/>
                <a:gd name="connsiteX44" fmla="*/ 87344 w 371475"/>
                <a:gd name="connsiteY44" fmla="*/ 334327 h 371475"/>
                <a:gd name="connsiteX45" fmla="*/ 100679 w 371475"/>
                <a:gd name="connsiteY45" fmla="*/ 327660 h 371475"/>
                <a:gd name="connsiteX46" fmla="*/ 114014 w 371475"/>
                <a:gd name="connsiteY46" fmla="*/ 314420 h 371475"/>
                <a:gd name="connsiteX47" fmla="*/ 151257 w 371475"/>
                <a:gd name="connsiteY47" fmla="*/ 329851 h 371475"/>
                <a:gd name="connsiteX48" fmla="*/ 151257 w 371475"/>
                <a:gd name="connsiteY48" fmla="*/ 350806 h 371475"/>
                <a:gd name="connsiteX49" fmla="*/ 169259 w 371475"/>
                <a:gd name="connsiteY49" fmla="*/ 368808 h 371475"/>
                <a:gd name="connsiteX50" fmla="*/ 207074 w 371475"/>
                <a:gd name="connsiteY50" fmla="*/ 368808 h 371475"/>
                <a:gd name="connsiteX51" fmla="*/ 225076 w 371475"/>
                <a:gd name="connsiteY51" fmla="*/ 348520 h 371475"/>
                <a:gd name="connsiteX52" fmla="*/ 225076 w 371475"/>
                <a:gd name="connsiteY52" fmla="*/ 329755 h 371475"/>
                <a:gd name="connsiteX53" fmla="*/ 262318 w 371475"/>
                <a:gd name="connsiteY53" fmla="*/ 314230 h 371475"/>
                <a:gd name="connsiteX54" fmla="*/ 277177 w 371475"/>
                <a:gd name="connsiteY54" fmla="*/ 329089 h 371475"/>
                <a:gd name="connsiteX55" fmla="*/ 302705 w 371475"/>
                <a:gd name="connsiteY55" fmla="*/ 329089 h 371475"/>
                <a:gd name="connsiteX56" fmla="*/ 329470 w 371475"/>
                <a:gd name="connsiteY56" fmla="*/ 302323 h 371475"/>
                <a:gd name="connsiteX57" fmla="*/ 334518 w 371475"/>
                <a:gd name="connsiteY57" fmla="*/ 288607 h 371475"/>
                <a:gd name="connsiteX58" fmla="*/ 327850 w 371475"/>
                <a:gd name="connsiteY58" fmla="*/ 275272 h 371475"/>
                <a:gd name="connsiteX59" fmla="*/ 314516 w 371475"/>
                <a:gd name="connsiteY59" fmla="*/ 261938 h 371475"/>
                <a:gd name="connsiteX60" fmla="*/ 330041 w 371475"/>
                <a:gd name="connsiteY60" fmla="*/ 224695 h 371475"/>
                <a:gd name="connsiteX61" fmla="*/ 350996 w 371475"/>
                <a:gd name="connsiteY61" fmla="*/ 224695 h 371475"/>
                <a:gd name="connsiteX62" fmla="*/ 368999 w 371475"/>
                <a:gd name="connsiteY62" fmla="*/ 206692 h 371475"/>
                <a:gd name="connsiteX63" fmla="*/ 368999 w 371475"/>
                <a:gd name="connsiteY63" fmla="*/ 168878 h 371475"/>
                <a:gd name="connsiteX64" fmla="*/ 350996 w 371475"/>
                <a:gd name="connsiteY64" fmla="*/ 150876 h 371475"/>
                <a:gd name="connsiteX65" fmla="*/ 349949 w 371475"/>
                <a:gd name="connsiteY65" fmla="*/ 206121 h 371475"/>
                <a:gd name="connsiteX66" fmla="*/ 329184 w 371475"/>
                <a:gd name="connsiteY66" fmla="*/ 206121 h 371475"/>
                <a:gd name="connsiteX67" fmla="*/ 311658 w 371475"/>
                <a:gd name="connsiteY67" fmla="*/ 219837 h 371475"/>
                <a:gd name="connsiteX68" fmla="*/ 297751 w 371475"/>
                <a:gd name="connsiteY68" fmla="*/ 253175 h 371475"/>
                <a:gd name="connsiteX69" fmla="*/ 300418 w 371475"/>
                <a:gd name="connsiteY69" fmla="*/ 275272 h 371475"/>
                <a:gd name="connsiteX70" fmla="*/ 314325 w 371475"/>
                <a:gd name="connsiteY70" fmla="*/ 289179 h 371475"/>
                <a:gd name="connsiteX71" fmla="*/ 315087 w 371475"/>
                <a:gd name="connsiteY71" fmla="*/ 290131 h 371475"/>
                <a:gd name="connsiteX72" fmla="*/ 289846 w 371475"/>
                <a:gd name="connsiteY72" fmla="*/ 315373 h 371475"/>
                <a:gd name="connsiteX73" fmla="*/ 275177 w 371475"/>
                <a:gd name="connsiteY73" fmla="*/ 300704 h 371475"/>
                <a:gd name="connsiteX74" fmla="*/ 253079 w 371475"/>
                <a:gd name="connsiteY74" fmla="*/ 298037 h 371475"/>
                <a:gd name="connsiteX75" fmla="*/ 219742 w 371475"/>
                <a:gd name="connsiteY75" fmla="*/ 311944 h 371475"/>
                <a:gd name="connsiteX76" fmla="*/ 206026 w 371475"/>
                <a:gd name="connsiteY76" fmla="*/ 329375 h 371475"/>
                <a:gd name="connsiteX77" fmla="*/ 206026 w 371475"/>
                <a:gd name="connsiteY77" fmla="*/ 348996 h 371475"/>
                <a:gd name="connsiteX78" fmla="*/ 206026 w 371475"/>
                <a:gd name="connsiteY78" fmla="*/ 350234 h 371475"/>
                <a:gd name="connsiteX79" fmla="*/ 170307 w 371475"/>
                <a:gd name="connsiteY79" fmla="*/ 350234 h 371475"/>
                <a:gd name="connsiteX80" fmla="*/ 170307 w 371475"/>
                <a:gd name="connsiteY80" fmla="*/ 329470 h 371475"/>
                <a:gd name="connsiteX81" fmla="*/ 156591 w 371475"/>
                <a:gd name="connsiteY81" fmla="*/ 311944 h 371475"/>
                <a:gd name="connsiteX82" fmla="*/ 123254 w 371475"/>
                <a:gd name="connsiteY82" fmla="*/ 298132 h 371475"/>
                <a:gd name="connsiteX83" fmla="*/ 101156 w 371475"/>
                <a:gd name="connsiteY83" fmla="*/ 300704 h 371475"/>
                <a:gd name="connsiteX84" fmla="*/ 87249 w 371475"/>
                <a:gd name="connsiteY84" fmla="*/ 314611 h 371475"/>
                <a:gd name="connsiteX85" fmla="*/ 86297 w 371475"/>
                <a:gd name="connsiteY85" fmla="*/ 315373 h 371475"/>
                <a:gd name="connsiteX86" fmla="*/ 61055 w 371475"/>
                <a:gd name="connsiteY86" fmla="*/ 290131 h 371475"/>
                <a:gd name="connsiteX87" fmla="*/ 75819 w 371475"/>
                <a:gd name="connsiteY87" fmla="*/ 275463 h 371475"/>
                <a:gd name="connsiteX88" fmla="*/ 78486 w 371475"/>
                <a:gd name="connsiteY88" fmla="*/ 253365 h 371475"/>
                <a:gd name="connsiteX89" fmla="*/ 64580 w 371475"/>
                <a:gd name="connsiteY89" fmla="*/ 220027 h 371475"/>
                <a:gd name="connsiteX90" fmla="*/ 47149 w 371475"/>
                <a:gd name="connsiteY90" fmla="*/ 206311 h 371475"/>
                <a:gd name="connsiteX91" fmla="*/ 27527 w 371475"/>
                <a:gd name="connsiteY91" fmla="*/ 206311 h 371475"/>
                <a:gd name="connsiteX92" fmla="*/ 26289 w 371475"/>
                <a:gd name="connsiteY92" fmla="*/ 206311 h 371475"/>
                <a:gd name="connsiteX93" fmla="*/ 26289 w 371475"/>
                <a:gd name="connsiteY93" fmla="*/ 170688 h 371475"/>
                <a:gd name="connsiteX94" fmla="*/ 27527 w 371475"/>
                <a:gd name="connsiteY94" fmla="*/ 170688 h 371475"/>
                <a:gd name="connsiteX95" fmla="*/ 47149 w 371475"/>
                <a:gd name="connsiteY95" fmla="*/ 170688 h 371475"/>
                <a:gd name="connsiteX96" fmla="*/ 64580 w 371475"/>
                <a:gd name="connsiteY96" fmla="*/ 156972 h 371475"/>
                <a:gd name="connsiteX97" fmla="*/ 78486 w 371475"/>
                <a:gd name="connsiteY97" fmla="*/ 123634 h 371475"/>
                <a:gd name="connsiteX98" fmla="*/ 75819 w 371475"/>
                <a:gd name="connsiteY98" fmla="*/ 101536 h 371475"/>
                <a:gd name="connsiteX99" fmla="*/ 61150 w 371475"/>
                <a:gd name="connsiteY99" fmla="*/ 86868 h 371475"/>
                <a:gd name="connsiteX100" fmla="*/ 86392 w 371475"/>
                <a:gd name="connsiteY100" fmla="*/ 61627 h 371475"/>
                <a:gd name="connsiteX101" fmla="*/ 87344 w 371475"/>
                <a:gd name="connsiteY101" fmla="*/ 62389 h 371475"/>
                <a:gd name="connsiteX102" fmla="*/ 101251 w 371475"/>
                <a:gd name="connsiteY102" fmla="*/ 76295 h 371475"/>
                <a:gd name="connsiteX103" fmla="*/ 123349 w 371475"/>
                <a:gd name="connsiteY103" fmla="*/ 78867 h 371475"/>
                <a:gd name="connsiteX104" fmla="*/ 156686 w 371475"/>
                <a:gd name="connsiteY104" fmla="*/ 64960 h 371475"/>
                <a:gd name="connsiteX105" fmla="*/ 170402 w 371475"/>
                <a:gd name="connsiteY105" fmla="*/ 47434 h 371475"/>
                <a:gd name="connsiteX106" fmla="*/ 170402 w 371475"/>
                <a:gd name="connsiteY106" fmla="*/ 26670 h 371475"/>
                <a:gd name="connsiteX107" fmla="*/ 206121 w 371475"/>
                <a:gd name="connsiteY107" fmla="*/ 26670 h 371475"/>
                <a:gd name="connsiteX108" fmla="*/ 206121 w 371475"/>
                <a:gd name="connsiteY108" fmla="*/ 27908 h 371475"/>
                <a:gd name="connsiteX109" fmla="*/ 206121 w 371475"/>
                <a:gd name="connsiteY109" fmla="*/ 47530 h 371475"/>
                <a:gd name="connsiteX110" fmla="*/ 219837 w 371475"/>
                <a:gd name="connsiteY110" fmla="*/ 64960 h 371475"/>
                <a:gd name="connsiteX111" fmla="*/ 253175 w 371475"/>
                <a:gd name="connsiteY111" fmla="*/ 78867 h 371475"/>
                <a:gd name="connsiteX112" fmla="*/ 275273 w 371475"/>
                <a:gd name="connsiteY112" fmla="*/ 76200 h 371475"/>
                <a:gd name="connsiteX113" fmla="*/ 289941 w 371475"/>
                <a:gd name="connsiteY113" fmla="*/ 61531 h 371475"/>
                <a:gd name="connsiteX114" fmla="*/ 315182 w 371475"/>
                <a:gd name="connsiteY114" fmla="*/ 86773 h 371475"/>
                <a:gd name="connsiteX115" fmla="*/ 314420 w 371475"/>
                <a:gd name="connsiteY115" fmla="*/ 87725 h 371475"/>
                <a:gd name="connsiteX116" fmla="*/ 300514 w 371475"/>
                <a:gd name="connsiteY116" fmla="*/ 101632 h 371475"/>
                <a:gd name="connsiteX117" fmla="*/ 297847 w 371475"/>
                <a:gd name="connsiteY117" fmla="*/ 123730 h 371475"/>
                <a:gd name="connsiteX118" fmla="*/ 311753 w 371475"/>
                <a:gd name="connsiteY118" fmla="*/ 157067 h 371475"/>
                <a:gd name="connsiteX119" fmla="*/ 329279 w 371475"/>
                <a:gd name="connsiteY119" fmla="*/ 170783 h 371475"/>
                <a:gd name="connsiteX120" fmla="*/ 350044 w 371475"/>
                <a:gd name="connsiteY120" fmla="*/ 170783 h 371475"/>
                <a:gd name="connsiteX121" fmla="*/ 350044 w 371475"/>
                <a:gd name="connsiteY121" fmla="*/ 206597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371475" h="371475">
                  <a:moveTo>
                    <a:pt x="188024" y="121539"/>
                  </a:moveTo>
                  <a:cubicBezTo>
                    <a:pt x="151257" y="121539"/>
                    <a:pt x="121349" y="151447"/>
                    <a:pt x="121349" y="188214"/>
                  </a:cubicBezTo>
                  <a:cubicBezTo>
                    <a:pt x="121349" y="224980"/>
                    <a:pt x="151257" y="254889"/>
                    <a:pt x="188024" y="254889"/>
                  </a:cubicBezTo>
                  <a:cubicBezTo>
                    <a:pt x="224790" y="254889"/>
                    <a:pt x="254699" y="224980"/>
                    <a:pt x="254699" y="188214"/>
                  </a:cubicBezTo>
                  <a:cubicBezTo>
                    <a:pt x="254699" y="151447"/>
                    <a:pt x="224790" y="121539"/>
                    <a:pt x="188024" y="121539"/>
                  </a:cubicBezTo>
                  <a:close/>
                  <a:moveTo>
                    <a:pt x="188024" y="235839"/>
                  </a:moveTo>
                  <a:cubicBezTo>
                    <a:pt x="161734" y="235839"/>
                    <a:pt x="140399" y="214503"/>
                    <a:pt x="140399" y="188214"/>
                  </a:cubicBezTo>
                  <a:cubicBezTo>
                    <a:pt x="140399" y="161925"/>
                    <a:pt x="161734" y="140589"/>
                    <a:pt x="188024" y="140589"/>
                  </a:cubicBezTo>
                  <a:cubicBezTo>
                    <a:pt x="214313" y="140589"/>
                    <a:pt x="235649" y="161925"/>
                    <a:pt x="235649" y="188214"/>
                  </a:cubicBezTo>
                  <a:cubicBezTo>
                    <a:pt x="235649" y="214503"/>
                    <a:pt x="214313" y="235839"/>
                    <a:pt x="188024" y="235839"/>
                  </a:cubicBezTo>
                  <a:close/>
                  <a:moveTo>
                    <a:pt x="350996" y="151257"/>
                  </a:moveTo>
                  <a:lnTo>
                    <a:pt x="330041" y="151257"/>
                  </a:lnTo>
                  <a:cubicBezTo>
                    <a:pt x="326612" y="138208"/>
                    <a:pt x="321469" y="125730"/>
                    <a:pt x="314516" y="114014"/>
                  </a:cubicBezTo>
                  <a:lnTo>
                    <a:pt x="327755" y="100679"/>
                  </a:lnTo>
                  <a:cubicBezTo>
                    <a:pt x="331756" y="96774"/>
                    <a:pt x="334042" y="92107"/>
                    <a:pt x="334423" y="87344"/>
                  </a:cubicBezTo>
                  <a:cubicBezTo>
                    <a:pt x="334804" y="82201"/>
                    <a:pt x="333089" y="77343"/>
                    <a:pt x="329375" y="73628"/>
                  </a:cubicBezTo>
                  <a:lnTo>
                    <a:pt x="302609" y="46863"/>
                  </a:lnTo>
                  <a:cubicBezTo>
                    <a:pt x="295847" y="40100"/>
                    <a:pt x="283940" y="40100"/>
                    <a:pt x="277082" y="46863"/>
                  </a:cubicBezTo>
                  <a:lnTo>
                    <a:pt x="262223" y="61722"/>
                  </a:lnTo>
                  <a:cubicBezTo>
                    <a:pt x="250508" y="54864"/>
                    <a:pt x="238030" y="49625"/>
                    <a:pt x="224981" y="46196"/>
                  </a:cubicBezTo>
                  <a:lnTo>
                    <a:pt x="224981" y="27432"/>
                  </a:lnTo>
                  <a:cubicBezTo>
                    <a:pt x="224981" y="14097"/>
                    <a:pt x="215932" y="7144"/>
                    <a:pt x="206978" y="7144"/>
                  </a:cubicBezTo>
                  <a:lnTo>
                    <a:pt x="169164" y="7144"/>
                  </a:lnTo>
                  <a:cubicBezTo>
                    <a:pt x="159258" y="7144"/>
                    <a:pt x="151162" y="15240"/>
                    <a:pt x="151162" y="25146"/>
                  </a:cubicBezTo>
                  <a:lnTo>
                    <a:pt x="151162" y="46101"/>
                  </a:lnTo>
                  <a:cubicBezTo>
                    <a:pt x="138113" y="49530"/>
                    <a:pt x="125635" y="54673"/>
                    <a:pt x="113919" y="61531"/>
                  </a:cubicBezTo>
                  <a:lnTo>
                    <a:pt x="100679" y="48292"/>
                  </a:lnTo>
                  <a:cubicBezTo>
                    <a:pt x="96774" y="44291"/>
                    <a:pt x="92107" y="42005"/>
                    <a:pt x="87344" y="41624"/>
                  </a:cubicBezTo>
                  <a:cubicBezTo>
                    <a:pt x="82106" y="41243"/>
                    <a:pt x="77343" y="42958"/>
                    <a:pt x="73628" y="46672"/>
                  </a:cubicBezTo>
                  <a:lnTo>
                    <a:pt x="46863" y="73438"/>
                  </a:lnTo>
                  <a:cubicBezTo>
                    <a:pt x="43434" y="76867"/>
                    <a:pt x="41624" y="81343"/>
                    <a:pt x="41624" y="86201"/>
                  </a:cubicBezTo>
                  <a:cubicBezTo>
                    <a:pt x="41624" y="91059"/>
                    <a:pt x="43529" y="95536"/>
                    <a:pt x="46863" y="98965"/>
                  </a:cubicBezTo>
                  <a:lnTo>
                    <a:pt x="61722" y="113824"/>
                  </a:lnTo>
                  <a:cubicBezTo>
                    <a:pt x="54864" y="125539"/>
                    <a:pt x="49625" y="138113"/>
                    <a:pt x="46196" y="151067"/>
                  </a:cubicBezTo>
                  <a:lnTo>
                    <a:pt x="27432" y="151067"/>
                  </a:lnTo>
                  <a:cubicBezTo>
                    <a:pt x="14097" y="151067"/>
                    <a:pt x="7144" y="160115"/>
                    <a:pt x="7144" y="169069"/>
                  </a:cubicBezTo>
                  <a:lnTo>
                    <a:pt x="7144" y="206883"/>
                  </a:lnTo>
                  <a:cubicBezTo>
                    <a:pt x="7144" y="215836"/>
                    <a:pt x="14097" y="224885"/>
                    <a:pt x="27432" y="224885"/>
                  </a:cubicBezTo>
                  <a:lnTo>
                    <a:pt x="46196" y="224885"/>
                  </a:lnTo>
                  <a:cubicBezTo>
                    <a:pt x="49625" y="237934"/>
                    <a:pt x="54769" y="250507"/>
                    <a:pt x="61722" y="262128"/>
                  </a:cubicBezTo>
                  <a:lnTo>
                    <a:pt x="46863" y="276987"/>
                  </a:lnTo>
                  <a:cubicBezTo>
                    <a:pt x="43434" y="280416"/>
                    <a:pt x="41624" y="284893"/>
                    <a:pt x="41624" y="289750"/>
                  </a:cubicBezTo>
                  <a:cubicBezTo>
                    <a:pt x="41624" y="294608"/>
                    <a:pt x="43529" y="299085"/>
                    <a:pt x="46863" y="302514"/>
                  </a:cubicBezTo>
                  <a:lnTo>
                    <a:pt x="73628" y="329279"/>
                  </a:lnTo>
                  <a:cubicBezTo>
                    <a:pt x="77343" y="332994"/>
                    <a:pt x="82106" y="334709"/>
                    <a:pt x="87344" y="334327"/>
                  </a:cubicBezTo>
                  <a:cubicBezTo>
                    <a:pt x="92107" y="333946"/>
                    <a:pt x="96774" y="331660"/>
                    <a:pt x="100679" y="327660"/>
                  </a:cubicBezTo>
                  <a:lnTo>
                    <a:pt x="114014" y="314420"/>
                  </a:lnTo>
                  <a:cubicBezTo>
                    <a:pt x="125730" y="321278"/>
                    <a:pt x="138303" y="326517"/>
                    <a:pt x="151257" y="329851"/>
                  </a:cubicBezTo>
                  <a:lnTo>
                    <a:pt x="151257" y="350806"/>
                  </a:lnTo>
                  <a:cubicBezTo>
                    <a:pt x="151257" y="360712"/>
                    <a:pt x="159353" y="368808"/>
                    <a:pt x="169259" y="368808"/>
                  </a:cubicBezTo>
                  <a:lnTo>
                    <a:pt x="207074" y="368808"/>
                  </a:lnTo>
                  <a:cubicBezTo>
                    <a:pt x="216027" y="368808"/>
                    <a:pt x="225076" y="361855"/>
                    <a:pt x="225076" y="348520"/>
                  </a:cubicBezTo>
                  <a:lnTo>
                    <a:pt x="225076" y="329755"/>
                  </a:lnTo>
                  <a:cubicBezTo>
                    <a:pt x="238125" y="326326"/>
                    <a:pt x="250603" y="321183"/>
                    <a:pt x="262318" y="314230"/>
                  </a:cubicBezTo>
                  <a:lnTo>
                    <a:pt x="277177" y="329089"/>
                  </a:lnTo>
                  <a:cubicBezTo>
                    <a:pt x="283940" y="335851"/>
                    <a:pt x="295847" y="335851"/>
                    <a:pt x="302705" y="329089"/>
                  </a:cubicBezTo>
                  <a:lnTo>
                    <a:pt x="329470" y="302323"/>
                  </a:lnTo>
                  <a:cubicBezTo>
                    <a:pt x="333184" y="298609"/>
                    <a:pt x="334994" y="293751"/>
                    <a:pt x="334518" y="288607"/>
                  </a:cubicBezTo>
                  <a:cubicBezTo>
                    <a:pt x="334137" y="283845"/>
                    <a:pt x="331851" y="279178"/>
                    <a:pt x="327850" y="275272"/>
                  </a:cubicBezTo>
                  <a:lnTo>
                    <a:pt x="314516" y="261938"/>
                  </a:lnTo>
                  <a:cubicBezTo>
                    <a:pt x="321374" y="250222"/>
                    <a:pt x="326612" y="237744"/>
                    <a:pt x="330041" y="224695"/>
                  </a:cubicBezTo>
                  <a:lnTo>
                    <a:pt x="350996" y="224695"/>
                  </a:lnTo>
                  <a:cubicBezTo>
                    <a:pt x="360902" y="224695"/>
                    <a:pt x="368999" y="216598"/>
                    <a:pt x="368999" y="206692"/>
                  </a:cubicBezTo>
                  <a:lnTo>
                    <a:pt x="368999" y="168878"/>
                  </a:lnTo>
                  <a:cubicBezTo>
                    <a:pt x="368999" y="158972"/>
                    <a:pt x="360902" y="150876"/>
                    <a:pt x="350996" y="150876"/>
                  </a:cubicBezTo>
                  <a:close/>
                  <a:moveTo>
                    <a:pt x="349949" y="206121"/>
                  </a:moveTo>
                  <a:lnTo>
                    <a:pt x="329184" y="206121"/>
                  </a:lnTo>
                  <a:cubicBezTo>
                    <a:pt x="320992" y="206121"/>
                    <a:pt x="313754" y="211741"/>
                    <a:pt x="311658" y="219837"/>
                  </a:cubicBezTo>
                  <a:cubicBezTo>
                    <a:pt x="308705" y="231553"/>
                    <a:pt x="304038" y="242697"/>
                    <a:pt x="297751" y="253175"/>
                  </a:cubicBezTo>
                  <a:cubicBezTo>
                    <a:pt x="293465" y="260413"/>
                    <a:pt x="294608" y="269462"/>
                    <a:pt x="300418" y="275272"/>
                  </a:cubicBezTo>
                  <a:lnTo>
                    <a:pt x="314325" y="289179"/>
                  </a:lnTo>
                  <a:cubicBezTo>
                    <a:pt x="314325" y="289179"/>
                    <a:pt x="314897" y="289846"/>
                    <a:pt x="315087" y="290131"/>
                  </a:cubicBezTo>
                  <a:lnTo>
                    <a:pt x="289846" y="315373"/>
                  </a:lnTo>
                  <a:lnTo>
                    <a:pt x="275177" y="300704"/>
                  </a:lnTo>
                  <a:cubicBezTo>
                    <a:pt x="269367" y="294894"/>
                    <a:pt x="260318" y="293751"/>
                    <a:pt x="253079" y="298037"/>
                  </a:cubicBezTo>
                  <a:cubicBezTo>
                    <a:pt x="242602" y="304228"/>
                    <a:pt x="231362" y="308896"/>
                    <a:pt x="219742" y="311944"/>
                  </a:cubicBezTo>
                  <a:cubicBezTo>
                    <a:pt x="211646" y="314039"/>
                    <a:pt x="206026" y="321183"/>
                    <a:pt x="206026" y="329375"/>
                  </a:cubicBezTo>
                  <a:lnTo>
                    <a:pt x="206026" y="348996"/>
                  </a:lnTo>
                  <a:cubicBezTo>
                    <a:pt x="206026" y="349472"/>
                    <a:pt x="206026" y="349853"/>
                    <a:pt x="206026" y="350234"/>
                  </a:cubicBezTo>
                  <a:lnTo>
                    <a:pt x="170307" y="350234"/>
                  </a:lnTo>
                  <a:lnTo>
                    <a:pt x="170307" y="329470"/>
                  </a:lnTo>
                  <a:cubicBezTo>
                    <a:pt x="170307" y="321278"/>
                    <a:pt x="164687" y="314039"/>
                    <a:pt x="156591" y="311944"/>
                  </a:cubicBezTo>
                  <a:cubicBezTo>
                    <a:pt x="144971" y="308991"/>
                    <a:pt x="133731" y="304324"/>
                    <a:pt x="123254" y="298132"/>
                  </a:cubicBezTo>
                  <a:cubicBezTo>
                    <a:pt x="116015" y="293846"/>
                    <a:pt x="106966" y="294894"/>
                    <a:pt x="101156" y="300704"/>
                  </a:cubicBezTo>
                  <a:lnTo>
                    <a:pt x="87249" y="314611"/>
                  </a:lnTo>
                  <a:cubicBezTo>
                    <a:pt x="87249" y="314611"/>
                    <a:pt x="86582" y="315182"/>
                    <a:pt x="86297" y="315373"/>
                  </a:cubicBezTo>
                  <a:lnTo>
                    <a:pt x="61055" y="290131"/>
                  </a:lnTo>
                  <a:lnTo>
                    <a:pt x="75819" y="275463"/>
                  </a:lnTo>
                  <a:cubicBezTo>
                    <a:pt x="81629" y="269653"/>
                    <a:pt x="82677" y="260509"/>
                    <a:pt x="78486" y="253365"/>
                  </a:cubicBezTo>
                  <a:cubicBezTo>
                    <a:pt x="72295" y="242888"/>
                    <a:pt x="67627" y="231648"/>
                    <a:pt x="64580" y="220027"/>
                  </a:cubicBezTo>
                  <a:cubicBezTo>
                    <a:pt x="62484" y="211931"/>
                    <a:pt x="55340" y="206311"/>
                    <a:pt x="47149" y="206311"/>
                  </a:cubicBezTo>
                  <a:lnTo>
                    <a:pt x="27527" y="206311"/>
                  </a:lnTo>
                  <a:cubicBezTo>
                    <a:pt x="27051" y="206311"/>
                    <a:pt x="26670" y="206311"/>
                    <a:pt x="26289" y="206311"/>
                  </a:cubicBezTo>
                  <a:lnTo>
                    <a:pt x="26289" y="170688"/>
                  </a:lnTo>
                  <a:cubicBezTo>
                    <a:pt x="26289" y="170688"/>
                    <a:pt x="26956" y="170688"/>
                    <a:pt x="27527" y="170688"/>
                  </a:cubicBezTo>
                  <a:lnTo>
                    <a:pt x="47149" y="170688"/>
                  </a:lnTo>
                  <a:cubicBezTo>
                    <a:pt x="55340" y="170688"/>
                    <a:pt x="62484" y="165068"/>
                    <a:pt x="64580" y="156972"/>
                  </a:cubicBezTo>
                  <a:cubicBezTo>
                    <a:pt x="67532" y="145256"/>
                    <a:pt x="72200" y="134112"/>
                    <a:pt x="78486" y="123634"/>
                  </a:cubicBezTo>
                  <a:cubicBezTo>
                    <a:pt x="82772" y="116491"/>
                    <a:pt x="81629" y="107347"/>
                    <a:pt x="75819" y="101536"/>
                  </a:cubicBezTo>
                  <a:lnTo>
                    <a:pt x="61150" y="86868"/>
                  </a:lnTo>
                  <a:lnTo>
                    <a:pt x="86392" y="61627"/>
                  </a:lnTo>
                  <a:cubicBezTo>
                    <a:pt x="86392" y="61627"/>
                    <a:pt x="86963" y="62008"/>
                    <a:pt x="87344" y="62389"/>
                  </a:cubicBezTo>
                  <a:lnTo>
                    <a:pt x="101251" y="76295"/>
                  </a:lnTo>
                  <a:cubicBezTo>
                    <a:pt x="107061" y="82105"/>
                    <a:pt x="116110" y="83153"/>
                    <a:pt x="123349" y="78867"/>
                  </a:cubicBezTo>
                  <a:cubicBezTo>
                    <a:pt x="133826" y="72676"/>
                    <a:pt x="145066" y="68008"/>
                    <a:pt x="156686" y="64960"/>
                  </a:cubicBezTo>
                  <a:cubicBezTo>
                    <a:pt x="164783" y="62865"/>
                    <a:pt x="170402" y="55721"/>
                    <a:pt x="170402" y="47434"/>
                  </a:cubicBezTo>
                  <a:lnTo>
                    <a:pt x="170402" y="26670"/>
                  </a:lnTo>
                  <a:lnTo>
                    <a:pt x="206121" y="26670"/>
                  </a:lnTo>
                  <a:cubicBezTo>
                    <a:pt x="206121" y="26670"/>
                    <a:pt x="206121" y="27337"/>
                    <a:pt x="206121" y="27908"/>
                  </a:cubicBezTo>
                  <a:lnTo>
                    <a:pt x="206121" y="47530"/>
                  </a:lnTo>
                  <a:cubicBezTo>
                    <a:pt x="206121" y="55721"/>
                    <a:pt x="211741" y="62865"/>
                    <a:pt x="219837" y="64960"/>
                  </a:cubicBezTo>
                  <a:cubicBezTo>
                    <a:pt x="231553" y="67913"/>
                    <a:pt x="242697" y="72580"/>
                    <a:pt x="253175" y="78867"/>
                  </a:cubicBezTo>
                  <a:cubicBezTo>
                    <a:pt x="260318" y="83153"/>
                    <a:pt x="269462" y="82010"/>
                    <a:pt x="275273" y="76200"/>
                  </a:cubicBezTo>
                  <a:lnTo>
                    <a:pt x="289941" y="61531"/>
                  </a:lnTo>
                  <a:lnTo>
                    <a:pt x="315182" y="86773"/>
                  </a:lnTo>
                  <a:cubicBezTo>
                    <a:pt x="315182" y="86773"/>
                    <a:pt x="314801" y="87344"/>
                    <a:pt x="314420" y="87725"/>
                  </a:cubicBezTo>
                  <a:lnTo>
                    <a:pt x="300514" y="101632"/>
                  </a:lnTo>
                  <a:cubicBezTo>
                    <a:pt x="294704" y="107442"/>
                    <a:pt x="293656" y="116491"/>
                    <a:pt x="297847" y="123730"/>
                  </a:cubicBezTo>
                  <a:cubicBezTo>
                    <a:pt x="304038" y="134207"/>
                    <a:pt x="308705" y="145447"/>
                    <a:pt x="311753" y="157067"/>
                  </a:cubicBezTo>
                  <a:cubicBezTo>
                    <a:pt x="313849" y="165163"/>
                    <a:pt x="320992" y="170783"/>
                    <a:pt x="329279" y="170783"/>
                  </a:cubicBezTo>
                  <a:lnTo>
                    <a:pt x="350044" y="170783"/>
                  </a:lnTo>
                  <a:lnTo>
                    <a:pt x="350044" y="2065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DBC2463-047A-460B-ABAF-97C29B12DDC3}"/>
                </a:ext>
              </a:extLst>
            </p:cNvPr>
            <p:cNvSpPr/>
            <p:nvPr/>
          </p:nvSpPr>
          <p:spPr>
            <a:xfrm>
              <a:off x="3090990" y="2035969"/>
              <a:ext cx="323850" cy="323850"/>
            </a:xfrm>
            <a:custGeom>
              <a:avLst/>
              <a:gdLst>
                <a:gd name="connsiteX0" fmla="*/ 299847 w 323850"/>
                <a:gd name="connsiteY0" fmla="*/ 143161 h 323850"/>
                <a:gd name="connsiteX1" fmla="*/ 280416 w 323850"/>
                <a:gd name="connsiteY1" fmla="*/ 143161 h 323850"/>
                <a:gd name="connsiteX2" fmla="*/ 266033 w 323850"/>
                <a:gd name="connsiteY2" fmla="*/ 108585 h 323850"/>
                <a:gd name="connsiteX3" fmla="*/ 278320 w 323850"/>
                <a:gd name="connsiteY3" fmla="*/ 96298 h 323850"/>
                <a:gd name="connsiteX4" fmla="*/ 279844 w 323850"/>
                <a:gd name="connsiteY4" fmla="*/ 70009 h 323850"/>
                <a:gd name="connsiteX5" fmla="*/ 254603 w 323850"/>
                <a:gd name="connsiteY5" fmla="*/ 44767 h 323850"/>
                <a:gd name="connsiteX6" fmla="*/ 229743 w 323850"/>
                <a:gd name="connsiteY6" fmla="*/ 44767 h 323850"/>
                <a:gd name="connsiteX7" fmla="*/ 216027 w 323850"/>
                <a:gd name="connsiteY7" fmla="*/ 58483 h 323850"/>
                <a:gd name="connsiteX8" fmla="*/ 181451 w 323850"/>
                <a:gd name="connsiteY8" fmla="*/ 44101 h 323850"/>
                <a:gd name="connsiteX9" fmla="*/ 181451 w 323850"/>
                <a:gd name="connsiteY9" fmla="*/ 26765 h 323850"/>
                <a:gd name="connsiteX10" fmla="*/ 163925 w 323850"/>
                <a:gd name="connsiteY10" fmla="*/ 7144 h 323850"/>
                <a:gd name="connsiteX11" fmla="*/ 128207 w 323850"/>
                <a:gd name="connsiteY11" fmla="*/ 7144 h 323850"/>
                <a:gd name="connsiteX12" fmla="*/ 110680 w 323850"/>
                <a:gd name="connsiteY12" fmla="*/ 24670 h 323850"/>
                <a:gd name="connsiteX13" fmla="*/ 110680 w 323850"/>
                <a:gd name="connsiteY13" fmla="*/ 44101 h 323850"/>
                <a:gd name="connsiteX14" fmla="*/ 76105 w 323850"/>
                <a:gd name="connsiteY14" fmla="*/ 58483 h 323850"/>
                <a:gd name="connsiteX15" fmla="*/ 63818 w 323850"/>
                <a:gd name="connsiteY15" fmla="*/ 46196 h 323850"/>
                <a:gd name="connsiteX16" fmla="*/ 37528 w 323850"/>
                <a:gd name="connsiteY16" fmla="*/ 44672 h 323850"/>
                <a:gd name="connsiteX17" fmla="*/ 12287 w 323850"/>
                <a:gd name="connsiteY17" fmla="*/ 69913 h 323850"/>
                <a:gd name="connsiteX18" fmla="*/ 12287 w 323850"/>
                <a:gd name="connsiteY18" fmla="*/ 94774 h 323850"/>
                <a:gd name="connsiteX19" fmla="*/ 26099 w 323850"/>
                <a:gd name="connsiteY19" fmla="*/ 108585 h 323850"/>
                <a:gd name="connsiteX20" fmla="*/ 25908 w 323850"/>
                <a:gd name="connsiteY20" fmla="*/ 108966 h 323850"/>
                <a:gd name="connsiteX21" fmla="*/ 29718 w 323850"/>
                <a:gd name="connsiteY21" fmla="*/ 121539 h 323850"/>
                <a:gd name="connsiteX22" fmla="*/ 42958 w 323850"/>
                <a:gd name="connsiteY22" fmla="*/ 117538 h 323850"/>
                <a:gd name="connsiteX23" fmla="*/ 40386 w 323850"/>
                <a:gd name="connsiteY23" fmla="*/ 96012 h 323850"/>
                <a:gd name="connsiteX24" fmla="*/ 26860 w 323850"/>
                <a:gd name="connsiteY24" fmla="*/ 82487 h 323850"/>
                <a:gd name="connsiteX25" fmla="*/ 50006 w 323850"/>
                <a:gd name="connsiteY25" fmla="*/ 59341 h 323850"/>
                <a:gd name="connsiteX26" fmla="*/ 50483 w 323850"/>
                <a:gd name="connsiteY26" fmla="*/ 59722 h 323850"/>
                <a:gd name="connsiteX27" fmla="*/ 63627 w 323850"/>
                <a:gd name="connsiteY27" fmla="*/ 72866 h 323850"/>
                <a:gd name="connsiteX28" fmla="*/ 85153 w 323850"/>
                <a:gd name="connsiteY28" fmla="*/ 75438 h 323850"/>
                <a:gd name="connsiteX29" fmla="*/ 116491 w 323850"/>
                <a:gd name="connsiteY29" fmla="*/ 62389 h 323850"/>
                <a:gd name="connsiteX30" fmla="*/ 129826 w 323850"/>
                <a:gd name="connsiteY30" fmla="*/ 45339 h 323850"/>
                <a:gd name="connsiteX31" fmla="*/ 129826 w 323850"/>
                <a:gd name="connsiteY31" fmla="*/ 26289 h 323850"/>
                <a:gd name="connsiteX32" fmla="*/ 162592 w 323850"/>
                <a:gd name="connsiteY32" fmla="*/ 26289 h 323850"/>
                <a:gd name="connsiteX33" fmla="*/ 162592 w 323850"/>
                <a:gd name="connsiteY33" fmla="*/ 26861 h 323850"/>
                <a:gd name="connsiteX34" fmla="*/ 162592 w 323850"/>
                <a:gd name="connsiteY34" fmla="*/ 45339 h 323850"/>
                <a:gd name="connsiteX35" fmla="*/ 176022 w 323850"/>
                <a:gd name="connsiteY35" fmla="*/ 62389 h 323850"/>
                <a:gd name="connsiteX36" fmla="*/ 207359 w 323850"/>
                <a:gd name="connsiteY36" fmla="*/ 75438 h 323850"/>
                <a:gd name="connsiteX37" fmla="*/ 228886 w 323850"/>
                <a:gd name="connsiteY37" fmla="*/ 72866 h 323850"/>
                <a:gd name="connsiteX38" fmla="*/ 242411 w 323850"/>
                <a:gd name="connsiteY38" fmla="*/ 59341 h 323850"/>
                <a:gd name="connsiteX39" fmla="*/ 265557 w 323850"/>
                <a:gd name="connsiteY39" fmla="*/ 82487 h 323850"/>
                <a:gd name="connsiteX40" fmla="*/ 265176 w 323850"/>
                <a:gd name="connsiteY40" fmla="*/ 82963 h 323850"/>
                <a:gd name="connsiteX41" fmla="*/ 252032 w 323850"/>
                <a:gd name="connsiteY41" fmla="*/ 96107 h 323850"/>
                <a:gd name="connsiteX42" fmla="*/ 249460 w 323850"/>
                <a:gd name="connsiteY42" fmla="*/ 117634 h 323850"/>
                <a:gd name="connsiteX43" fmla="*/ 262509 w 323850"/>
                <a:gd name="connsiteY43" fmla="*/ 148971 h 323850"/>
                <a:gd name="connsiteX44" fmla="*/ 279559 w 323850"/>
                <a:gd name="connsiteY44" fmla="*/ 162306 h 323850"/>
                <a:gd name="connsiteX45" fmla="*/ 298609 w 323850"/>
                <a:gd name="connsiteY45" fmla="*/ 162306 h 323850"/>
                <a:gd name="connsiteX46" fmla="*/ 298609 w 323850"/>
                <a:gd name="connsiteY46" fmla="*/ 195072 h 323850"/>
                <a:gd name="connsiteX47" fmla="*/ 279559 w 323850"/>
                <a:gd name="connsiteY47" fmla="*/ 195072 h 323850"/>
                <a:gd name="connsiteX48" fmla="*/ 262509 w 323850"/>
                <a:gd name="connsiteY48" fmla="*/ 208502 h 323850"/>
                <a:gd name="connsiteX49" fmla="*/ 249460 w 323850"/>
                <a:gd name="connsiteY49" fmla="*/ 239839 h 323850"/>
                <a:gd name="connsiteX50" fmla="*/ 252032 w 323850"/>
                <a:gd name="connsiteY50" fmla="*/ 261366 h 323850"/>
                <a:gd name="connsiteX51" fmla="*/ 265176 w 323850"/>
                <a:gd name="connsiteY51" fmla="*/ 274511 h 323850"/>
                <a:gd name="connsiteX52" fmla="*/ 265557 w 323850"/>
                <a:gd name="connsiteY52" fmla="*/ 274987 h 323850"/>
                <a:gd name="connsiteX53" fmla="*/ 242411 w 323850"/>
                <a:gd name="connsiteY53" fmla="*/ 298133 h 323850"/>
                <a:gd name="connsiteX54" fmla="*/ 228886 w 323850"/>
                <a:gd name="connsiteY54" fmla="*/ 284607 h 323850"/>
                <a:gd name="connsiteX55" fmla="*/ 207264 w 323850"/>
                <a:gd name="connsiteY55" fmla="*/ 282130 h 323850"/>
                <a:gd name="connsiteX56" fmla="*/ 206311 w 323850"/>
                <a:gd name="connsiteY56" fmla="*/ 282702 h 323850"/>
                <a:gd name="connsiteX57" fmla="*/ 203168 w 323850"/>
                <a:gd name="connsiteY57" fmla="*/ 295370 h 323850"/>
                <a:gd name="connsiteX58" fmla="*/ 216218 w 323850"/>
                <a:gd name="connsiteY58" fmla="*/ 298990 h 323850"/>
                <a:gd name="connsiteX59" fmla="*/ 216313 w 323850"/>
                <a:gd name="connsiteY59" fmla="*/ 298990 h 323850"/>
                <a:gd name="connsiteX60" fmla="*/ 230124 w 323850"/>
                <a:gd name="connsiteY60" fmla="*/ 312706 h 323850"/>
                <a:gd name="connsiteX61" fmla="*/ 242507 w 323850"/>
                <a:gd name="connsiteY61" fmla="*/ 317849 h 323850"/>
                <a:gd name="connsiteX62" fmla="*/ 254889 w 323850"/>
                <a:gd name="connsiteY62" fmla="*/ 312706 h 323850"/>
                <a:gd name="connsiteX63" fmla="*/ 280130 w 323850"/>
                <a:gd name="connsiteY63" fmla="*/ 287464 h 323850"/>
                <a:gd name="connsiteX64" fmla="*/ 278606 w 323850"/>
                <a:gd name="connsiteY64" fmla="*/ 261175 h 323850"/>
                <a:gd name="connsiteX65" fmla="*/ 266319 w 323850"/>
                <a:gd name="connsiteY65" fmla="*/ 248888 h 323850"/>
                <a:gd name="connsiteX66" fmla="*/ 280702 w 323850"/>
                <a:gd name="connsiteY66" fmla="*/ 214313 h 323850"/>
                <a:gd name="connsiteX67" fmla="*/ 300133 w 323850"/>
                <a:gd name="connsiteY67" fmla="*/ 214313 h 323850"/>
                <a:gd name="connsiteX68" fmla="*/ 317659 w 323850"/>
                <a:gd name="connsiteY68" fmla="*/ 196787 h 323850"/>
                <a:gd name="connsiteX69" fmla="*/ 317659 w 323850"/>
                <a:gd name="connsiteY69" fmla="*/ 161068 h 323850"/>
                <a:gd name="connsiteX70" fmla="*/ 300133 w 323850"/>
                <a:gd name="connsiteY70" fmla="*/ 143542 h 323850"/>
                <a:gd name="connsiteX71" fmla="*/ 222123 w 323850"/>
                <a:gd name="connsiteY71" fmla="*/ 178594 h 323850"/>
                <a:gd name="connsiteX72" fmla="*/ 145923 w 323850"/>
                <a:gd name="connsiteY72" fmla="*/ 102394 h 323850"/>
                <a:gd name="connsiteX73" fmla="*/ 76771 w 323850"/>
                <a:gd name="connsiteY73" fmla="*/ 146590 h 323850"/>
                <a:gd name="connsiteX74" fmla="*/ 81439 w 323850"/>
                <a:gd name="connsiteY74" fmla="*/ 159258 h 323850"/>
                <a:gd name="connsiteX75" fmla="*/ 94107 w 323850"/>
                <a:gd name="connsiteY75" fmla="*/ 154591 h 323850"/>
                <a:gd name="connsiteX76" fmla="*/ 145923 w 323850"/>
                <a:gd name="connsiteY76" fmla="*/ 121349 h 323850"/>
                <a:gd name="connsiteX77" fmla="*/ 203073 w 323850"/>
                <a:gd name="connsiteY77" fmla="*/ 178499 h 323850"/>
                <a:gd name="connsiteX78" fmla="*/ 169354 w 323850"/>
                <a:gd name="connsiteY78" fmla="*/ 230600 h 323850"/>
                <a:gd name="connsiteX79" fmla="*/ 164592 w 323850"/>
                <a:gd name="connsiteY79" fmla="*/ 243173 h 323850"/>
                <a:gd name="connsiteX80" fmla="*/ 173260 w 323850"/>
                <a:gd name="connsiteY80" fmla="*/ 248793 h 323850"/>
                <a:gd name="connsiteX81" fmla="*/ 177165 w 323850"/>
                <a:gd name="connsiteY81" fmla="*/ 247936 h 323850"/>
                <a:gd name="connsiteX82" fmla="*/ 222123 w 323850"/>
                <a:gd name="connsiteY82" fmla="*/ 178499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23850" h="323850">
                  <a:moveTo>
                    <a:pt x="299847" y="143161"/>
                  </a:moveTo>
                  <a:lnTo>
                    <a:pt x="280416" y="143161"/>
                  </a:lnTo>
                  <a:cubicBezTo>
                    <a:pt x="277273" y="131064"/>
                    <a:pt x="272415" y="119443"/>
                    <a:pt x="266033" y="108585"/>
                  </a:cubicBezTo>
                  <a:lnTo>
                    <a:pt x="278320" y="96298"/>
                  </a:lnTo>
                  <a:cubicBezTo>
                    <a:pt x="287464" y="87154"/>
                    <a:pt x="285941" y="76200"/>
                    <a:pt x="279844" y="70009"/>
                  </a:cubicBezTo>
                  <a:lnTo>
                    <a:pt x="254603" y="44767"/>
                  </a:lnTo>
                  <a:cubicBezTo>
                    <a:pt x="247745" y="37909"/>
                    <a:pt x="236601" y="37909"/>
                    <a:pt x="229743" y="44767"/>
                  </a:cubicBezTo>
                  <a:lnTo>
                    <a:pt x="216027" y="58483"/>
                  </a:lnTo>
                  <a:cubicBezTo>
                    <a:pt x="205169" y="52102"/>
                    <a:pt x="193548" y="47244"/>
                    <a:pt x="181451" y="44101"/>
                  </a:cubicBezTo>
                  <a:lnTo>
                    <a:pt x="181451" y="26765"/>
                  </a:lnTo>
                  <a:cubicBezTo>
                    <a:pt x="181451" y="13907"/>
                    <a:pt x="172593" y="7144"/>
                    <a:pt x="163925" y="7144"/>
                  </a:cubicBezTo>
                  <a:lnTo>
                    <a:pt x="128207" y="7144"/>
                  </a:lnTo>
                  <a:cubicBezTo>
                    <a:pt x="118491" y="7144"/>
                    <a:pt x="110680" y="15050"/>
                    <a:pt x="110680" y="24670"/>
                  </a:cubicBezTo>
                  <a:lnTo>
                    <a:pt x="110680" y="44101"/>
                  </a:lnTo>
                  <a:cubicBezTo>
                    <a:pt x="98584" y="47244"/>
                    <a:pt x="86963" y="52102"/>
                    <a:pt x="76105" y="58483"/>
                  </a:cubicBezTo>
                  <a:lnTo>
                    <a:pt x="63818" y="46196"/>
                  </a:lnTo>
                  <a:cubicBezTo>
                    <a:pt x="54674" y="37052"/>
                    <a:pt x="43720" y="38576"/>
                    <a:pt x="37528" y="44672"/>
                  </a:cubicBezTo>
                  <a:lnTo>
                    <a:pt x="12287" y="69913"/>
                  </a:lnTo>
                  <a:cubicBezTo>
                    <a:pt x="5429" y="76771"/>
                    <a:pt x="5429" y="87916"/>
                    <a:pt x="12287" y="94774"/>
                  </a:cubicBezTo>
                  <a:lnTo>
                    <a:pt x="26099" y="108585"/>
                  </a:lnTo>
                  <a:lnTo>
                    <a:pt x="25908" y="108966"/>
                  </a:lnTo>
                  <a:cubicBezTo>
                    <a:pt x="23336" y="113538"/>
                    <a:pt x="25146" y="118872"/>
                    <a:pt x="29718" y="121539"/>
                  </a:cubicBezTo>
                  <a:cubicBezTo>
                    <a:pt x="34290" y="124111"/>
                    <a:pt x="40386" y="122111"/>
                    <a:pt x="42958" y="117538"/>
                  </a:cubicBezTo>
                  <a:cubicBezTo>
                    <a:pt x="47149" y="110490"/>
                    <a:pt x="46101" y="101632"/>
                    <a:pt x="40386" y="96012"/>
                  </a:cubicBezTo>
                  <a:lnTo>
                    <a:pt x="26860" y="82487"/>
                  </a:lnTo>
                  <a:lnTo>
                    <a:pt x="50006" y="59341"/>
                  </a:lnTo>
                  <a:cubicBezTo>
                    <a:pt x="50006" y="59341"/>
                    <a:pt x="50292" y="59626"/>
                    <a:pt x="50483" y="59722"/>
                  </a:cubicBezTo>
                  <a:lnTo>
                    <a:pt x="63627" y="72866"/>
                  </a:lnTo>
                  <a:cubicBezTo>
                    <a:pt x="69247" y="78581"/>
                    <a:pt x="78105" y="79629"/>
                    <a:pt x="85153" y="75438"/>
                  </a:cubicBezTo>
                  <a:cubicBezTo>
                    <a:pt x="94964" y="69628"/>
                    <a:pt x="105537" y="65246"/>
                    <a:pt x="116491" y="62389"/>
                  </a:cubicBezTo>
                  <a:cubicBezTo>
                    <a:pt x="124396" y="60388"/>
                    <a:pt x="129826" y="53340"/>
                    <a:pt x="129826" y="45339"/>
                  </a:cubicBezTo>
                  <a:lnTo>
                    <a:pt x="129826" y="26289"/>
                  </a:lnTo>
                  <a:lnTo>
                    <a:pt x="162592" y="26289"/>
                  </a:lnTo>
                  <a:cubicBezTo>
                    <a:pt x="162592" y="26289"/>
                    <a:pt x="162592" y="26670"/>
                    <a:pt x="162592" y="26861"/>
                  </a:cubicBezTo>
                  <a:lnTo>
                    <a:pt x="162592" y="45339"/>
                  </a:lnTo>
                  <a:cubicBezTo>
                    <a:pt x="162592" y="53340"/>
                    <a:pt x="168116" y="60293"/>
                    <a:pt x="176022" y="62389"/>
                  </a:cubicBezTo>
                  <a:cubicBezTo>
                    <a:pt x="186976" y="65151"/>
                    <a:pt x="197549" y="69533"/>
                    <a:pt x="207359" y="75438"/>
                  </a:cubicBezTo>
                  <a:cubicBezTo>
                    <a:pt x="214408" y="79629"/>
                    <a:pt x="223266" y="78581"/>
                    <a:pt x="228886" y="72866"/>
                  </a:cubicBezTo>
                  <a:lnTo>
                    <a:pt x="242411" y="59341"/>
                  </a:lnTo>
                  <a:lnTo>
                    <a:pt x="265557" y="82487"/>
                  </a:lnTo>
                  <a:cubicBezTo>
                    <a:pt x="265557" y="82487"/>
                    <a:pt x="265271" y="82772"/>
                    <a:pt x="265176" y="82963"/>
                  </a:cubicBezTo>
                  <a:lnTo>
                    <a:pt x="252032" y="96107"/>
                  </a:lnTo>
                  <a:cubicBezTo>
                    <a:pt x="246412" y="101727"/>
                    <a:pt x="245364" y="110585"/>
                    <a:pt x="249460" y="117634"/>
                  </a:cubicBezTo>
                  <a:cubicBezTo>
                    <a:pt x="255270" y="127445"/>
                    <a:pt x="259652" y="138017"/>
                    <a:pt x="262509" y="148971"/>
                  </a:cubicBezTo>
                  <a:cubicBezTo>
                    <a:pt x="264509" y="156877"/>
                    <a:pt x="271558" y="162306"/>
                    <a:pt x="279559" y="162306"/>
                  </a:cubicBezTo>
                  <a:lnTo>
                    <a:pt x="298609" y="162306"/>
                  </a:lnTo>
                  <a:lnTo>
                    <a:pt x="298609" y="195072"/>
                  </a:lnTo>
                  <a:lnTo>
                    <a:pt x="279559" y="195072"/>
                  </a:lnTo>
                  <a:cubicBezTo>
                    <a:pt x="271558" y="195072"/>
                    <a:pt x="264509" y="200596"/>
                    <a:pt x="262509" y="208502"/>
                  </a:cubicBezTo>
                  <a:cubicBezTo>
                    <a:pt x="259747" y="219456"/>
                    <a:pt x="255365" y="230029"/>
                    <a:pt x="249460" y="239839"/>
                  </a:cubicBezTo>
                  <a:cubicBezTo>
                    <a:pt x="245269" y="246888"/>
                    <a:pt x="246317" y="255651"/>
                    <a:pt x="252032" y="261366"/>
                  </a:cubicBezTo>
                  <a:lnTo>
                    <a:pt x="265176" y="274511"/>
                  </a:lnTo>
                  <a:cubicBezTo>
                    <a:pt x="265176" y="274511"/>
                    <a:pt x="265462" y="274796"/>
                    <a:pt x="265557" y="274987"/>
                  </a:cubicBezTo>
                  <a:lnTo>
                    <a:pt x="242411" y="298133"/>
                  </a:lnTo>
                  <a:lnTo>
                    <a:pt x="228886" y="284607"/>
                  </a:lnTo>
                  <a:cubicBezTo>
                    <a:pt x="223171" y="278892"/>
                    <a:pt x="214312" y="277844"/>
                    <a:pt x="207264" y="282130"/>
                  </a:cubicBezTo>
                  <a:cubicBezTo>
                    <a:pt x="207074" y="282130"/>
                    <a:pt x="206407" y="282607"/>
                    <a:pt x="206311" y="282702"/>
                  </a:cubicBezTo>
                  <a:cubicBezTo>
                    <a:pt x="201835" y="285369"/>
                    <a:pt x="200596" y="290893"/>
                    <a:pt x="203168" y="295370"/>
                  </a:cubicBezTo>
                  <a:cubicBezTo>
                    <a:pt x="205645" y="299847"/>
                    <a:pt x="211645" y="301371"/>
                    <a:pt x="216218" y="298990"/>
                  </a:cubicBezTo>
                  <a:lnTo>
                    <a:pt x="216313" y="298990"/>
                  </a:lnTo>
                  <a:lnTo>
                    <a:pt x="230124" y="312706"/>
                  </a:lnTo>
                  <a:cubicBezTo>
                    <a:pt x="233553" y="316135"/>
                    <a:pt x="238030" y="317849"/>
                    <a:pt x="242507" y="317849"/>
                  </a:cubicBezTo>
                  <a:cubicBezTo>
                    <a:pt x="246983" y="317849"/>
                    <a:pt x="251460" y="316135"/>
                    <a:pt x="254889" y="312706"/>
                  </a:cubicBezTo>
                  <a:lnTo>
                    <a:pt x="280130" y="287464"/>
                  </a:lnTo>
                  <a:cubicBezTo>
                    <a:pt x="286321" y="281273"/>
                    <a:pt x="287750" y="270224"/>
                    <a:pt x="278606" y="261175"/>
                  </a:cubicBezTo>
                  <a:lnTo>
                    <a:pt x="266319" y="248888"/>
                  </a:lnTo>
                  <a:cubicBezTo>
                    <a:pt x="272701" y="238030"/>
                    <a:pt x="277559" y="226409"/>
                    <a:pt x="280702" y="214313"/>
                  </a:cubicBezTo>
                  <a:lnTo>
                    <a:pt x="300133" y="214313"/>
                  </a:lnTo>
                  <a:cubicBezTo>
                    <a:pt x="309848" y="214313"/>
                    <a:pt x="317659" y="206407"/>
                    <a:pt x="317659" y="196787"/>
                  </a:cubicBezTo>
                  <a:lnTo>
                    <a:pt x="317659" y="161068"/>
                  </a:lnTo>
                  <a:cubicBezTo>
                    <a:pt x="317659" y="151352"/>
                    <a:pt x="309753" y="143542"/>
                    <a:pt x="300133" y="143542"/>
                  </a:cubicBezTo>
                  <a:close/>
                  <a:moveTo>
                    <a:pt x="222123" y="178594"/>
                  </a:moveTo>
                  <a:cubicBezTo>
                    <a:pt x="222123" y="136588"/>
                    <a:pt x="187928" y="102394"/>
                    <a:pt x="145923" y="102394"/>
                  </a:cubicBezTo>
                  <a:cubicBezTo>
                    <a:pt x="116395" y="102394"/>
                    <a:pt x="89249" y="119729"/>
                    <a:pt x="76771" y="146590"/>
                  </a:cubicBezTo>
                  <a:cubicBezTo>
                    <a:pt x="74581" y="151352"/>
                    <a:pt x="76676" y="157067"/>
                    <a:pt x="81439" y="159258"/>
                  </a:cubicBezTo>
                  <a:cubicBezTo>
                    <a:pt x="86201" y="161449"/>
                    <a:pt x="91916" y="159353"/>
                    <a:pt x="94107" y="154591"/>
                  </a:cubicBezTo>
                  <a:cubicBezTo>
                    <a:pt x="103442" y="134398"/>
                    <a:pt x="123825" y="121349"/>
                    <a:pt x="145923" y="121349"/>
                  </a:cubicBezTo>
                  <a:cubicBezTo>
                    <a:pt x="177451" y="121349"/>
                    <a:pt x="203073" y="146971"/>
                    <a:pt x="203073" y="178499"/>
                  </a:cubicBezTo>
                  <a:cubicBezTo>
                    <a:pt x="203073" y="200882"/>
                    <a:pt x="189833" y="221361"/>
                    <a:pt x="169354" y="230600"/>
                  </a:cubicBezTo>
                  <a:cubicBezTo>
                    <a:pt x="164592" y="232791"/>
                    <a:pt x="162401" y="238411"/>
                    <a:pt x="164592" y="243173"/>
                  </a:cubicBezTo>
                  <a:cubicBezTo>
                    <a:pt x="166211" y="246697"/>
                    <a:pt x="169640" y="248793"/>
                    <a:pt x="173260" y="248793"/>
                  </a:cubicBezTo>
                  <a:cubicBezTo>
                    <a:pt x="174593" y="248793"/>
                    <a:pt x="175927" y="248507"/>
                    <a:pt x="177165" y="247936"/>
                  </a:cubicBezTo>
                  <a:cubicBezTo>
                    <a:pt x="204502" y="235649"/>
                    <a:pt x="222123" y="208312"/>
                    <a:pt x="222123" y="1784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A862A89-9DB0-493F-8DF0-8F3B6522A67A}"/>
              </a:ext>
            </a:extLst>
          </p:cNvPr>
          <p:cNvCxnSpPr>
            <a:cxnSpLocks/>
          </p:cNvCxnSpPr>
          <p:nvPr/>
        </p:nvCxnSpPr>
        <p:spPr>
          <a:xfrm>
            <a:off x="441325" y="1747838"/>
            <a:ext cx="7097713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047" name="Rectangle 3">
            <a:extLst>
              <a:ext uri="{FF2B5EF4-FFF2-40B4-BE49-F238E27FC236}">
                <a16:creationId xmlns:a16="http://schemas.microsoft.com/office/drawing/2014/main" id="{02952138-E8B1-476E-AFA8-4FE9C0427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" y="1939925"/>
            <a:ext cx="6096000" cy="176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Талабалар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гуруҳларига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фуқаролар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амалдорларини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виждонли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тутишга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ундайдиган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коррупциянинг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олдини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олишга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қаратилган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тадбирларни</a:t>
            </a:r>
            <a:r>
              <a:rPr lang="en-US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назорат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муҳитини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лойиҳалаш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эл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нтларини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таклиф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қилишлари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рак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z-Cyrl-UZ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Топшириқни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бажариш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вақти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15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дақиқа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Шундан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сўнг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ҳар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гуруҳдан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битта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талаба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гуруҳ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чимларини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тақдим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тади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en-US" sz="1200" b="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Талабаларга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айни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органларида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ёки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ҳар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гуруҳга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алоҳида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органлари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масалан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солиқ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қўмитаси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йўл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ҳаракати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полицияси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судлар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ички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ишлар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органлари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ҳокимликлар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бошқалар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таклиф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этилиши</a:t>
            </a:r>
            <a:r>
              <a:rPr lang="ru-RU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мумкин</a:t>
            </a:r>
            <a:r>
              <a:rPr lang="tr-TR" altLang="en-US" sz="12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en-US" sz="1200" b="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7048" name="Rectangle 4">
            <a:extLst>
              <a:ext uri="{FF2B5EF4-FFF2-40B4-BE49-F238E27FC236}">
                <a16:creationId xmlns:a16="http://schemas.microsoft.com/office/drawing/2014/main" id="{EA7CFB33-AF03-4A77-B6CC-6E1E8E868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1771650"/>
            <a:ext cx="2822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en-US" sz="16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Кичик</a:t>
            </a:r>
            <a:r>
              <a:rPr lang="tr-TR" altLang="en-US" sz="16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гуруҳларда</a:t>
            </a:r>
            <a:r>
              <a:rPr lang="tr-TR" altLang="en-US" sz="16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ишлаш</a:t>
            </a:r>
            <a:r>
              <a:rPr lang="tr-TR" altLang="en-US" sz="16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en-US" sz="160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7049" name="Rectangle 5">
            <a:extLst>
              <a:ext uri="{FF2B5EF4-FFF2-40B4-BE49-F238E27FC236}">
                <a16:creationId xmlns:a16="http://schemas.microsoft.com/office/drawing/2014/main" id="{11F1285F-2B39-4C3C-A6C4-5F786B0BA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" y="3702050"/>
            <a:ext cx="609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Ўқитувчи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талабаларга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фуқаролар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тўғридан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тўғри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мулоқот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қиладиган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z-Cyrl-UZ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ҳтимол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ўз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ҳаётида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талабалар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учрашган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органларини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кўриб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чиқишни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таклиф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қилиши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мумкин</a:t>
            </a:r>
            <a:r>
              <a:rPr lang="tr-TR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altLang="en-US" sz="1200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altLang="en-US" sz="1200" b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7050" name="TextBox 2">
            <a:extLst>
              <a:ext uri="{FF2B5EF4-FFF2-40B4-BE49-F238E27FC236}">
                <a16:creationId xmlns:a16="http://schemas.microsoft.com/office/drawing/2014/main" id="{67EFDE82-C2CF-44A1-9F31-A4C5D06BD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349500"/>
            <a:ext cx="3530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ru-RU" altLang="en-US" b="0" dirty="0" err="1">
                <a:solidFill>
                  <a:schemeClr val="tx2"/>
                </a:solidFill>
              </a:rPr>
              <a:t>Фуқаролар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ёки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ташкилотларга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давлат</a:t>
            </a:r>
            <a:r>
              <a:rPr lang="tr-TR" altLang="en-US" b="0" dirty="0">
                <a:solidFill>
                  <a:schemeClr val="tx2"/>
                </a:solidFill>
              </a:rPr>
              <a:t> x</a:t>
            </a:r>
            <a:r>
              <a:rPr lang="ru-RU" altLang="en-US" b="0" dirty="0" err="1">
                <a:solidFill>
                  <a:schemeClr val="tx2"/>
                </a:solidFill>
              </a:rPr>
              <a:t>изматларини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кўрсатувчи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юқори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коррупция</a:t>
            </a:r>
            <a:r>
              <a:rPr lang="tr-TR" altLang="en-US" b="0" dirty="0">
                <a:solidFill>
                  <a:schemeClr val="tx2"/>
                </a:solidFill>
              </a:rPr>
              <a:t> x</a:t>
            </a:r>
            <a:r>
              <a:rPr lang="ru-RU" altLang="en-US" b="0" dirty="0" err="1">
                <a:solidFill>
                  <a:schemeClr val="tx2"/>
                </a:solidFill>
              </a:rPr>
              <a:t>авфи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билан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ажралиб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турадиган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давлат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органлари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tr-TR" altLang="en-US" b="0" dirty="0">
                <a:solidFill>
                  <a:schemeClr val="tx2"/>
                </a:solidFill>
              </a:rPr>
              <a:t>/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муассасаларидан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бирини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танланг</a:t>
            </a:r>
            <a:r>
              <a:rPr lang="tr-TR" altLang="en-US" b="0" dirty="0">
                <a:solidFill>
                  <a:schemeClr val="tx2"/>
                </a:solidFill>
              </a:rPr>
              <a:t>.</a:t>
            </a:r>
            <a:endParaRPr lang="en-US" altLang="en-US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ru-RU" altLang="en-US" b="0" dirty="0">
                <a:solidFill>
                  <a:schemeClr val="tx2"/>
                </a:solidFill>
              </a:rPr>
              <a:t>Пора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б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риш</a:t>
            </a:r>
            <a:r>
              <a:rPr lang="tr-TR" altLang="en-US" b="0" dirty="0">
                <a:solidFill>
                  <a:schemeClr val="tx2"/>
                </a:solidFill>
              </a:rPr>
              <a:t> x</a:t>
            </a:r>
            <a:r>
              <a:rPr lang="ru-RU" altLang="en-US" b="0" dirty="0" err="1">
                <a:solidFill>
                  <a:schemeClr val="tx2"/>
                </a:solidFill>
              </a:rPr>
              <a:t>авфини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камайтириши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мумкин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д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>
                <a:solidFill>
                  <a:schemeClr val="tx2"/>
                </a:solidFill>
              </a:rPr>
              <a:t>б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ҳисоблаган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назорат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муҳитининг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чора</a:t>
            </a:r>
            <a:r>
              <a:rPr lang="tr-TR" altLang="en-US" b="0" dirty="0">
                <a:solidFill>
                  <a:schemeClr val="tx2"/>
                </a:solidFill>
              </a:rPr>
              <a:t>-</a:t>
            </a:r>
            <a:r>
              <a:rPr lang="ru-RU" altLang="en-US" b="0" dirty="0" err="1">
                <a:solidFill>
                  <a:schemeClr val="tx2"/>
                </a:solidFill>
              </a:rPr>
              <a:t>тадбирлари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эл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>
                <a:solidFill>
                  <a:schemeClr val="tx2"/>
                </a:solidFill>
              </a:rPr>
              <a:t>м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нтларини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ишлаб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чиқинг</a:t>
            </a:r>
            <a:r>
              <a:rPr lang="tr-TR" altLang="en-US" b="0" dirty="0">
                <a:solidFill>
                  <a:schemeClr val="tx2"/>
                </a:solidFill>
              </a:rPr>
              <a:t>.</a:t>
            </a:r>
            <a:endParaRPr lang="en-US" altLang="en-US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ru-RU" altLang="en-US" b="0" dirty="0" err="1">
                <a:solidFill>
                  <a:schemeClr val="tx2"/>
                </a:solidFill>
              </a:rPr>
              <a:t>Ишлаб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чиқилган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чора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tr-TR" altLang="en-US" b="0" dirty="0">
                <a:solidFill>
                  <a:schemeClr val="tx2"/>
                </a:solidFill>
              </a:rPr>
              <a:t>–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тадбирларни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аудиторияга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тақдим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э</a:t>
            </a:r>
            <a:r>
              <a:rPr lang="ru-RU" altLang="en-US" b="0" dirty="0" err="1">
                <a:solidFill>
                  <a:schemeClr val="tx2"/>
                </a:solidFill>
              </a:rPr>
              <a:t>тинг</a:t>
            </a:r>
            <a:r>
              <a:rPr lang="tr-TR" altLang="en-US" b="0" dirty="0">
                <a:solidFill>
                  <a:schemeClr val="tx2"/>
                </a:solidFill>
              </a:rPr>
              <a:t>.</a:t>
            </a:r>
            <a:endParaRPr lang="ru-RU" altLang="en-US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endParaRPr lang="en-US" altLang="en-US" b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2">
            <a:extLst>
              <a:ext uri="{FF2B5EF4-FFF2-40B4-BE49-F238E27FC236}">
                <a16:creationId xmlns:a16="http://schemas.microsoft.com/office/drawing/2014/main" id="{C7AD1E90-1E90-4D2A-A491-60E7593C1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50" y="438150"/>
            <a:ext cx="5918200" cy="1522413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en-US" dirty="0" err="1"/>
              <a:t>Билимлар</a:t>
            </a:r>
            <a:r>
              <a:rPr lang="ru-RU" altLang="en-US" dirty="0"/>
              <a:t> </a:t>
            </a:r>
            <a:r>
              <a:rPr lang="ru-RU" altLang="en-US" dirty="0" err="1"/>
              <a:t>назорати</a:t>
            </a:r>
            <a:endParaRPr lang="en-US" altLang="en-US" dirty="0"/>
          </a:p>
        </p:txBody>
      </p:sp>
      <p:sp>
        <p:nvSpPr>
          <p:cNvPr id="89091" name="Title 1">
            <a:extLst>
              <a:ext uri="{FF2B5EF4-FFF2-40B4-BE49-F238E27FC236}">
                <a16:creationId xmlns:a16="http://schemas.microsoft.com/office/drawing/2014/main" id="{ED2B7681-67A1-418E-9873-93AE4B046A68}"/>
              </a:ext>
            </a:extLst>
          </p:cNvPr>
          <p:cNvSpPr txBox="1">
            <a:spLocks/>
          </p:cNvSpPr>
          <p:nvPr/>
        </p:nvSpPr>
        <p:spPr bwMode="auto">
          <a:xfrm>
            <a:off x="350838" y="5224463"/>
            <a:ext cx="20193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9600">
                <a:solidFill>
                  <a:srgbClr val="1BD7D3"/>
                </a:solidFill>
                <a:latin typeface="Arial Black" panose="020B0A04020102020204" pitchFamily="34" charset="0"/>
              </a:rPr>
              <a:t>7.</a:t>
            </a:r>
            <a:endParaRPr lang="en-US" altLang="en-US" sz="960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>
            <a:extLst>
              <a:ext uri="{FF2B5EF4-FFF2-40B4-BE49-F238E27FC236}">
                <a16:creationId xmlns:a16="http://schemas.microsoft.com/office/drawing/2014/main" id="{DB365275-9616-433D-BA69-ACCB08F39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Назорат</a:t>
            </a:r>
            <a:r>
              <a:rPr lang="en-US" altLang="en-US"/>
              <a:t> </a:t>
            </a:r>
            <a:r>
              <a:rPr lang="ru-RU" altLang="en-US"/>
              <a:t>саволлари</a:t>
            </a:r>
            <a:r>
              <a:rPr lang="en-US" altLang="en-US"/>
              <a:t>:</a:t>
            </a:r>
          </a:p>
        </p:txBody>
      </p:sp>
      <p:sp>
        <p:nvSpPr>
          <p:cNvPr id="90115" name="Text Placeholder 2">
            <a:extLst>
              <a:ext uri="{FF2B5EF4-FFF2-40B4-BE49-F238E27FC236}">
                <a16:creationId xmlns:a16="http://schemas.microsoft.com/office/drawing/2014/main" id="{C84F2074-A757-4B34-A547-177CD4659C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eaLnBrk="1" hangingPunct="1"/>
            <a:endParaRPr lang="ru-RU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6ACC89-2FD4-4C0B-AC1C-B5B11DB20959}"/>
              </a:ext>
            </a:extLst>
          </p:cNvPr>
          <p:cNvSpPr/>
          <p:nvPr/>
        </p:nvSpPr>
        <p:spPr>
          <a:xfrm>
            <a:off x="441325" y="1282700"/>
            <a:ext cx="6067425" cy="546303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400050" indent="-400050" eaLnBrk="1" fontAlgn="auto" hangingPunct="1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uz-Cyrl-UZ" sz="1400" dirty="0">
                <a:solidFill>
                  <a:schemeClr val="tx2"/>
                </a:solidFill>
                <a:latin typeface="+mj-lt"/>
                <a:cs typeface="+mn-cs"/>
              </a:rPr>
              <a:t>Д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авлат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органлари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фаолиятининг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очиқлиги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ва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шаффофлиги</a:t>
            </a:r>
            <a:r>
              <a:rPr lang="ru-RU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нима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учун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зарур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?</a:t>
            </a:r>
            <a:endParaRPr lang="en-US" sz="1400" dirty="0">
              <a:solidFill>
                <a:schemeClr val="tx2"/>
              </a:solidFill>
              <a:latin typeface="+mj-lt"/>
              <a:cs typeface="+mn-cs"/>
            </a:endParaRPr>
          </a:p>
          <a:p>
            <a:pPr marL="400050" indent="-400050" eaLnBrk="1" fontAlgn="auto" hangingPunct="1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X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алқаро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амалиётга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мувофиқ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шаффофликни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таъминлашнинг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асосий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чора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-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тадбирларини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айтинг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+mn-cs"/>
              </a:rPr>
              <a:t>?</a:t>
            </a:r>
          </a:p>
          <a:p>
            <a:pPr marL="400050" indent="-400050" eaLnBrk="1" fontAlgn="auto" hangingPunct="1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Даромадларни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д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кларациялаш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тартиби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самарали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бўлиши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учун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қандай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эл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cs typeface="+mn-cs"/>
              </a:rPr>
              <a:t>м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нтларни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аниқлаш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cs typeface="+mn-cs"/>
              </a:rPr>
              <a:t>к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cs typeface="+mn-cs"/>
              </a:rPr>
              <a:t>рак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?</a:t>
            </a:r>
            <a:endParaRPr lang="en-US" sz="1400" dirty="0">
              <a:solidFill>
                <a:schemeClr val="tx2"/>
              </a:solidFill>
              <a:latin typeface="+mj-lt"/>
              <a:cs typeface="+mn-cs"/>
            </a:endParaRPr>
          </a:p>
          <a:p>
            <a:pPr marL="400050" indent="-400050" eaLnBrk="1" fontAlgn="auto" hangingPunct="1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Ўзб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кистонда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давлат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x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измати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соҳасида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коррупцияга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қарши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қандай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устувор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чора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-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тадбирлар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амалга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оширилмоқда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?</a:t>
            </a:r>
            <a:endParaRPr lang="en-US" sz="1400" dirty="0">
              <a:solidFill>
                <a:schemeClr val="tx2"/>
              </a:solidFill>
              <a:latin typeface="+mj-lt"/>
              <a:cs typeface="+mn-cs"/>
            </a:endParaRPr>
          </a:p>
          <a:p>
            <a:pPr marL="400050" indent="-400050" eaLnBrk="1" fontAlgn="auto" hangingPunct="1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Давлат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x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изматчиларининг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cs typeface="+mn-cs"/>
              </a:rPr>
              <a:t>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x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лоқ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cs typeface="+mn-cs"/>
              </a:rPr>
              <a:t>код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ксида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одатда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қандай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масалалар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кўзда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тутилган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?</a:t>
            </a:r>
            <a:endParaRPr lang="en-US" sz="1400" dirty="0">
              <a:solidFill>
                <a:schemeClr val="tx2"/>
              </a:solidFill>
              <a:latin typeface="+mj-lt"/>
              <a:cs typeface="+mn-cs"/>
            </a:endParaRPr>
          </a:p>
          <a:p>
            <a:pPr marL="400050" indent="-400050" eaLnBrk="1" fontAlgn="auto" hangingPunct="1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Ўзб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кистонда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“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давлат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фуқаролик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x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измати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тўғрисида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”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ги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қонунга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кўра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давлат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x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изматчисига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нималар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тақиқланади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?</a:t>
            </a:r>
            <a:endParaRPr lang="en-US" sz="1400" dirty="0">
              <a:solidFill>
                <a:schemeClr val="tx2"/>
              </a:solidFill>
              <a:latin typeface="+mj-lt"/>
              <a:cs typeface="+mn-cs"/>
            </a:endParaRPr>
          </a:p>
          <a:p>
            <a:pPr marL="400050" indent="-400050" eaLnBrk="1" fontAlgn="auto" hangingPunct="1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Манфаатлар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тўқнашуви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нима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? </a:t>
            </a:r>
            <a:endParaRPr lang="en-US" sz="1400" dirty="0">
              <a:solidFill>
                <a:schemeClr val="tx2"/>
              </a:solidFill>
              <a:latin typeface="+mj-lt"/>
              <a:cs typeface="+mn-cs"/>
            </a:endParaRPr>
          </a:p>
          <a:p>
            <a:pPr marL="400050" indent="-400050" eaLnBrk="1" fontAlgn="auto" hangingPunct="1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Манфаатлар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тўқнашувининг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турлари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?</a:t>
            </a:r>
            <a:endParaRPr lang="en-US" sz="1400" dirty="0">
              <a:solidFill>
                <a:schemeClr val="tx2"/>
              </a:solidFill>
              <a:latin typeface="+mj-lt"/>
              <a:cs typeface="+mn-cs"/>
            </a:endParaRPr>
          </a:p>
          <a:p>
            <a:pPr marL="400050" indent="-400050" eaLnBrk="1" fontAlgn="auto" hangingPunct="1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Қандай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чоралар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давлат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x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аридларида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манфаатлар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тўқнашувининг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олдини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олади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?</a:t>
            </a:r>
            <a:endParaRPr lang="en-US" sz="1400" dirty="0">
              <a:solidFill>
                <a:schemeClr val="tx2"/>
              </a:solidFill>
              <a:latin typeface="+mj-lt"/>
              <a:cs typeface="+mn-cs"/>
            </a:endParaRPr>
          </a:p>
          <a:p>
            <a:pPr marL="400050" indent="-400050" eaLnBrk="1" fontAlgn="auto" hangingPunct="1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Манфаатлар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тўқнашувини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ҳал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қилишнинг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асосий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чора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-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тадбирларини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айтинг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.</a:t>
            </a:r>
            <a:endParaRPr lang="en-US" sz="1400" dirty="0">
              <a:solidFill>
                <a:schemeClr val="tx2"/>
              </a:solidFill>
              <a:latin typeface="+mj-lt"/>
              <a:cs typeface="+mn-cs"/>
            </a:endParaRPr>
          </a:p>
          <a:p>
            <a:pPr marL="400050" indent="-400050" eaLnBrk="1" fontAlgn="auto" hangingPunct="1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Коррупцияга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қарши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курашда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қандай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  <a:cs typeface="+mn-cs"/>
              </a:rPr>
              <a:t>э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кологик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cs typeface="+mn-cs"/>
              </a:rPr>
              <a:t>дизайн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усуллари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самарали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бўлиши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cs typeface="+mn-cs"/>
              </a:rPr>
              <a:t>мумкин</a:t>
            </a:r>
            <a:r>
              <a:rPr lang="tr-TR" sz="1400" dirty="0">
                <a:solidFill>
                  <a:schemeClr val="tx2"/>
                </a:solidFill>
                <a:latin typeface="+mj-lt"/>
                <a:cs typeface="+mn-cs"/>
              </a:rPr>
              <a:t>?</a:t>
            </a:r>
            <a:endParaRPr lang="ru-RU" sz="1400" dirty="0">
              <a:solidFill>
                <a:schemeClr val="tx2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5">
            <a:extLst>
              <a:ext uri="{FF2B5EF4-FFF2-40B4-BE49-F238E27FC236}">
                <a16:creationId xmlns:a16="http://schemas.microsoft.com/office/drawing/2014/main" id="{7550AB67-888A-45A2-885B-24F07BD29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Т</a:t>
            </a:r>
            <a:r>
              <a:rPr lang="en-US" altLang="en-US"/>
              <a:t>e</a:t>
            </a:r>
            <a:r>
              <a:rPr lang="ru-RU" altLang="en-US"/>
              <a:t>ст</a:t>
            </a:r>
            <a:r>
              <a:rPr lang="en-US" altLang="en-US"/>
              <a:t> </a:t>
            </a:r>
            <a:r>
              <a:rPr lang="ru-RU" altLang="en-US"/>
              <a:t>синови</a:t>
            </a:r>
            <a:r>
              <a:rPr lang="en-US" altLang="en-US"/>
              <a:t>.</a:t>
            </a:r>
          </a:p>
        </p:txBody>
      </p:sp>
      <p:sp>
        <p:nvSpPr>
          <p:cNvPr id="91139" name="object 12">
            <a:extLst>
              <a:ext uri="{FF2B5EF4-FFF2-40B4-BE49-F238E27FC236}">
                <a16:creationId xmlns:a16="http://schemas.microsoft.com/office/drawing/2014/main" id="{336F99DC-EF9A-4A2A-9519-C1D24348B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128270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chemeClr val="tx2"/>
                </a:solidFill>
              </a:rPr>
              <a:t>1</a:t>
            </a:r>
            <a:endParaRPr lang="ru-RU" altLang="en-US" sz="2800">
              <a:solidFill>
                <a:schemeClr val="tx2"/>
              </a:solidFill>
            </a:endParaRPr>
          </a:p>
        </p:txBody>
      </p:sp>
      <p:sp>
        <p:nvSpPr>
          <p:cNvPr id="91140" name="Rectangle 7">
            <a:extLst>
              <a:ext uri="{FF2B5EF4-FFF2-40B4-BE49-F238E27FC236}">
                <a16:creationId xmlns:a16="http://schemas.microsoft.com/office/drawing/2014/main" id="{867E6AC4-EE23-4710-8E58-506F02893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1301750"/>
            <a:ext cx="10206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en-US" sz="1800" dirty="0">
                <a:solidFill>
                  <a:srgbClr val="004BD2"/>
                </a:solidFill>
              </a:rPr>
              <a:t>“</a:t>
            </a:r>
            <a:r>
              <a:rPr lang="ru-RU" altLang="en-US" sz="1800" dirty="0">
                <a:solidFill>
                  <a:srgbClr val="004BD2"/>
                </a:solidFill>
              </a:rPr>
              <a:t>Давлат</a:t>
            </a:r>
            <a:r>
              <a:rPr lang="tr-TR" altLang="en-US" sz="1800" dirty="0">
                <a:solidFill>
                  <a:srgbClr val="004BD2"/>
                </a:solidFill>
              </a:rPr>
              <a:t> x</a:t>
            </a:r>
            <a:r>
              <a:rPr lang="ru-RU" altLang="en-US" sz="1800" dirty="0" err="1">
                <a:solidFill>
                  <a:srgbClr val="004BD2"/>
                </a:solidFill>
              </a:rPr>
              <a:t>изматчилари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en-US" altLang="en-US" sz="1800" dirty="0">
                <a:solidFill>
                  <a:srgbClr val="004BD2"/>
                </a:solidFill>
              </a:rPr>
              <a:t>– </a:t>
            </a:r>
            <a:r>
              <a:rPr lang="ru-RU" altLang="en-US" sz="1800" dirty="0" err="1">
                <a:solidFill>
                  <a:srgbClr val="004BD2"/>
                </a:solidFill>
              </a:rPr>
              <a:t>бу</a:t>
            </a:r>
            <a:r>
              <a:rPr lang="ru-RU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давлат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органлари</a:t>
            </a:r>
            <a:r>
              <a:rPr lang="tr-TR" altLang="en-US" sz="1800" dirty="0">
                <a:solidFill>
                  <a:srgbClr val="004BD2"/>
                </a:solidFill>
              </a:rPr>
              <a:t> x</a:t>
            </a:r>
            <a:r>
              <a:rPr lang="ru-RU" altLang="en-US" sz="1800" dirty="0" err="1">
                <a:solidFill>
                  <a:srgbClr val="004BD2"/>
                </a:solidFill>
              </a:rPr>
              <a:t>одимларидир</a:t>
            </a:r>
            <a:r>
              <a:rPr lang="tr-TR" altLang="en-US" sz="1800" dirty="0">
                <a:solidFill>
                  <a:srgbClr val="004BD2"/>
                </a:solidFill>
              </a:rPr>
              <a:t>” </a:t>
            </a:r>
            <a:r>
              <a:rPr lang="ru-RU" altLang="en-US" sz="1800" dirty="0">
                <a:solidFill>
                  <a:srgbClr val="004BD2"/>
                </a:solidFill>
              </a:rPr>
              <a:t>д</a:t>
            </a:r>
            <a:r>
              <a:rPr lang="tr-TR" altLang="en-US" sz="1800" dirty="0">
                <a:solidFill>
                  <a:srgbClr val="004BD2"/>
                </a:solidFill>
              </a:rPr>
              <a:t>e</a:t>
            </a:r>
            <a:r>
              <a:rPr lang="ru-RU" altLang="en-US" sz="1800" dirty="0" err="1">
                <a:solidFill>
                  <a:srgbClr val="004BD2"/>
                </a:solidFill>
              </a:rPr>
              <a:t>ган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гап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тўғрими</a:t>
            </a:r>
            <a:r>
              <a:rPr lang="tr-TR" altLang="en-US" sz="1800" dirty="0">
                <a:solidFill>
                  <a:srgbClr val="004BD2"/>
                </a:solidFill>
              </a:rPr>
              <a:t>?</a:t>
            </a:r>
            <a:endParaRPr lang="ru-RU" altLang="en-US" sz="1800" dirty="0">
              <a:solidFill>
                <a:srgbClr val="004BD2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EF247C77-6C2D-4C53-846F-CF0D2D5400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1C48A372-5868-4FDE-8A3B-617C5FFAF4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433A0A65-FBB8-4DFF-8758-693506801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B7F65705-B6FF-4895-A1DF-D2C8EEF75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5F7DA910-2F4C-4FF7-B811-6AD87D5218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66E1EC56-8731-4DE9-BC3E-F8011ED6F7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C259BD84-C3C2-410E-972A-1D0992874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91142" name="Rectangle 15">
            <a:extLst>
              <a:ext uri="{FF2B5EF4-FFF2-40B4-BE49-F238E27FC236}">
                <a16:creationId xmlns:a16="http://schemas.microsoft.com/office/drawing/2014/main" id="{B92E20A2-C82A-4EBA-9622-2C814728F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2090738"/>
            <a:ext cx="9682163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Ҳа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Йўқ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A987AE1-48A0-4B50-81C0-C82E01E8DA2A}"/>
              </a:ext>
            </a:extLst>
          </p:cNvPr>
          <p:cNvSpPr/>
          <p:nvPr/>
        </p:nvSpPr>
        <p:spPr>
          <a:xfrm>
            <a:off x="1644650" y="2078038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09F9D5-587F-40B9-8581-182A7C05472F}"/>
              </a:ext>
            </a:extLst>
          </p:cNvPr>
          <p:cNvSpPr/>
          <p:nvPr/>
        </p:nvSpPr>
        <p:spPr>
          <a:xfrm>
            <a:off x="1644650" y="2409825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91145" name="object 12">
            <a:extLst>
              <a:ext uri="{FF2B5EF4-FFF2-40B4-BE49-F238E27FC236}">
                <a16:creationId xmlns:a16="http://schemas.microsoft.com/office/drawing/2014/main" id="{3B261546-8C2C-41DB-B8D4-513E724D9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56235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chemeClr val="tx2"/>
                </a:solidFill>
              </a:rPr>
              <a:t>2</a:t>
            </a:r>
            <a:endParaRPr lang="ru-RU" altLang="en-US" sz="2800">
              <a:solidFill>
                <a:schemeClr val="tx2"/>
              </a:solidFill>
            </a:endParaRPr>
          </a:p>
        </p:txBody>
      </p:sp>
      <p:sp>
        <p:nvSpPr>
          <p:cNvPr id="91146" name="Rectangle 22">
            <a:extLst>
              <a:ext uri="{FF2B5EF4-FFF2-40B4-BE49-F238E27FC236}">
                <a16:creationId xmlns:a16="http://schemas.microsoft.com/office/drawing/2014/main" id="{97AC39BD-77AB-41C3-B602-98CD439F2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3679825"/>
            <a:ext cx="10206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x</a:t>
            </a:r>
            <a:r>
              <a:rPr lang="ru-RU" altLang="en-US" sz="1800">
                <a:solidFill>
                  <a:srgbClr val="004BD2"/>
                </a:solidFill>
              </a:rPr>
              <a:t>изматчиларига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қуйидагилар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кирмайди</a:t>
            </a:r>
            <a:r>
              <a:rPr lang="tr-TR" altLang="en-US" sz="1800">
                <a:solidFill>
                  <a:srgbClr val="004BD2"/>
                </a:solidFill>
              </a:rPr>
              <a:t>: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A3F824BA-3612-4C1F-BA9D-0AB9953A687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59950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7EEF0B3B-08D9-4A30-A65D-108E136955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99C87687-5D34-4EC3-AAF4-6AF926A5C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01C73223-3AEE-460C-830F-37C4BE2DD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3C98DCF4-2190-49F8-ADA1-49029E013B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7071D322-FE25-4C14-A882-03086B0CCC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A4C6E510-1420-405E-9DAE-447E23342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91148" name="Rectangle 30">
            <a:extLst>
              <a:ext uri="{FF2B5EF4-FFF2-40B4-BE49-F238E27FC236}">
                <a16:creationId xmlns:a16="http://schemas.microsoft.com/office/drawing/2014/main" id="{70EF8DC8-6626-4E58-AEF3-434A96FD8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4368800"/>
            <a:ext cx="968216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 dirty="0">
                <a:solidFill>
                  <a:schemeClr val="tx2"/>
                </a:solidFill>
              </a:rPr>
              <a:t>Давлат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инсп</a:t>
            </a:r>
            <a:r>
              <a:rPr lang="tr-TR" altLang="en-US" sz="1600" b="0" dirty="0">
                <a:solidFill>
                  <a:schemeClr val="tx2"/>
                </a:solidFill>
              </a:rPr>
              <a:t>e</a:t>
            </a:r>
            <a:r>
              <a:rPr lang="ru-RU" altLang="en-US" sz="1600" b="0" dirty="0" err="1">
                <a:solidFill>
                  <a:schemeClr val="tx2"/>
                </a:solidFill>
              </a:rPr>
              <a:t>кциялари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раҳбарлари</a:t>
            </a:r>
            <a:r>
              <a:rPr lang="tr-TR" altLang="en-US" sz="1600" b="0" dirty="0">
                <a:solidFill>
                  <a:schemeClr val="tx2"/>
                </a:solidFill>
              </a:rPr>
              <a:t>.</a:t>
            </a:r>
            <a:endParaRPr lang="en-US" altLang="en-US" sz="16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 dirty="0" err="1">
                <a:solidFill>
                  <a:schemeClr val="tx2"/>
                </a:solidFill>
              </a:rPr>
              <a:t>Миллий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>
                <a:solidFill>
                  <a:schemeClr val="tx2"/>
                </a:solidFill>
              </a:rPr>
              <a:t>гвардия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полковниги</a:t>
            </a:r>
            <a:r>
              <a:rPr lang="tr-TR" altLang="en-US" sz="1600" b="0" dirty="0">
                <a:solidFill>
                  <a:schemeClr val="tx2"/>
                </a:solidFill>
              </a:rPr>
              <a:t>.</a:t>
            </a:r>
            <a:endParaRPr lang="en-US" altLang="en-US" sz="16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 dirty="0">
                <a:solidFill>
                  <a:schemeClr val="tx2"/>
                </a:solidFill>
              </a:rPr>
              <a:t>Давлат</a:t>
            </a:r>
            <a:r>
              <a:rPr lang="tr-TR" altLang="en-US" sz="1600" b="0" dirty="0">
                <a:solidFill>
                  <a:schemeClr val="tx2"/>
                </a:solidFill>
              </a:rPr>
              <a:t> x</a:t>
            </a:r>
            <a:r>
              <a:rPr lang="ru-RU" altLang="en-US" sz="1600" b="0" dirty="0" err="1">
                <a:solidFill>
                  <a:schemeClr val="tx2"/>
                </a:solidFill>
              </a:rPr>
              <a:t>изматлари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маркази</a:t>
            </a:r>
            <a:r>
              <a:rPr lang="tr-TR" altLang="en-US" sz="1600" b="0" dirty="0">
                <a:solidFill>
                  <a:schemeClr val="tx2"/>
                </a:solidFill>
              </a:rPr>
              <a:t> x</a:t>
            </a:r>
            <a:r>
              <a:rPr lang="ru-RU" altLang="en-US" sz="1600" b="0" dirty="0" err="1">
                <a:solidFill>
                  <a:schemeClr val="tx2"/>
                </a:solidFill>
              </a:rPr>
              <a:t>одими</a:t>
            </a:r>
            <a:r>
              <a:rPr lang="tr-TR" altLang="en-US" sz="1600" b="0" dirty="0">
                <a:solidFill>
                  <a:schemeClr val="tx2"/>
                </a:solidFill>
              </a:rPr>
              <a:t>.</a:t>
            </a:r>
            <a:endParaRPr lang="en-US" altLang="en-US" sz="16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 dirty="0" err="1">
                <a:solidFill>
                  <a:schemeClr val="tx2"/>
                </a:solidFill>
              </a:rPr>
              <a:t>Қурилиш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вазирлигининг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мута</a:t>
            </a:r>
            <a:r>
              <a:rPr lang="tr-TR" altLang="en-US" sz="1600" b="0" dirty="0">
                <a:solidFill>
                  <a:schemeClr val="tx2"/>
                </a:solidFill>
              </a:rPr>
              <a:t>x</a:t>
            </a:r>
            <a:r>
              <a:rPr lang="ru-RU" altLang="en-US" sz="1600" b="0" dirty="0" err="1">
                <a:solidFill>
                  <a:schemeClr val="tx2"/>
                </a:solidFill>
              </a:rPr>
              <a:t>ассиси</a:t>
            </a:r>
            <a:r>
              <a:rPr lang="tr-TR" altLang="en-US" sz="1600" b="0" dirty="0">
                <a:solidFill>
                  <a:schemeClr val="tx2"/>
                </a:solidFill>
              </a:rPr>
              <a:t>.</a:t>
            </a:r>
            <a:endParaRPr lang="ru-RU" altLang="en-US" sz="1600" b="0" dirty="0">
              <a:solidFill>
                <a:schemeClr val="tx2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3D9073A-FF2F-4E4E-BF93-461EECFC2A05}"/>
              </a:ext>
            </a:extLst>
          </p:cNvPr>
          <p:cNvSpPr/>
          <p:nvPr/>
        </p:nvSpPr>
        <p:spPr>
          <a:xfrm>
            <a:off x="1644650" y="4357688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78F44D8-1784-4DA2-9F90-CF48D8B7FEC6}"/>
              </a:ext>
            </a:extLst>
          </p:cNvPr>
          <p:cNvSpPr/>
          <p:nvPr/>
        </p:nvSpPr>
        <p:spPr>
          <a:xfrm>
            <a:off x="1644650" y="4689475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22391E6-4D0B-44C5-ACF3-AA4AD0452954}"/>
              </a:ext>
            </a:extLst>
          </p:cNvPr>
          <p:cNvSpPr/>
          <p:nvPr/>
        </p:nvSpPr>
        <p:spPr>
          <a:xfrm>
            <a:off x="1644650" y="5022850"/>
            <a:ext cx="241300" cy="239713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482D523-C7AE-48FD-A93C-D93CE3EEC6B7}"/>
              </a:ext>
            </a:extLst>
          </p:cNvPr>
          <p:cNvSpPr/>
          <p:nvPr/>
        </p:nvSpPr>
        <p:spPr>
          <a:xfrm>
            <a:off x="1644650" y="5332413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д</a:t>
            </a:r>
            <a:endParaRPr lang="en-US" sz="14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5">
            <a:extLst>
              <a:ext uri="{FF2B5EF4-FFF2-40B4-BE49-F238E27FC236}">
                <a16:creationId xmlns:a16="http://schemas.microsoft.com/office/drawing/2014/main" id="{15EB8FB0-0A0C-4B61-9ED8-1556FB391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Т</a:t>
            </a:r>
            <a:r>
              <a:rPr lang="en-US" altLang="en-US"/>
              <a:t>e</a:t>
            </a:r>
            <a:r>
              <a:rPr lang="ru-RU" altLang="en-US"/>
              <a:t>ст</a:t>
            </a:r>
            <a:r>
              <a:rPr lang="en-US" altLang="en-US"/>
              <a:t> </a:t>
            </a:r>
            <a:r>
              <a:rPr lang="ru-RU" altLang="en-US"/>
              <a:t>синови</a:t>
            </a:r>
            <a:r>
              <a:rPr lang="en-US" altLang="en-US"/>
              <a:t>.</a:t>
            </a:r>
          </a:p>
        </p:txBody>
      </p:sp>
      <p:sp>
        <p:nvSpPr>
          <p:cNvPr id="92163" name="object 12">
            <a:extLst>
              <a:ext uri="{FF2B5EF4-FFF2-40B4-BE49-F238E27FC236}">
                <a16:creationId xmlns:a16="http://schemas.microsoft.com/office/drawing/2014/main" id="{7E298902-8FF1-4010-AEF3-10057203C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128270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chemeClr val="tx2"/>
                </a:solidFill>
              </a:rPr>
              <a:t>1</a:t>
            </a:r>
            <a:endParaRPr lang="ru-RU" altLang="en-US" sz="2800">
              <a:solidFill>
                <a:schemeClr val="tx2"/>
              </a:solidFill>
            </a:endParaRPr>
          </a:p>
        </p:txBody>
      </p:sp>
      <p:sp>
        <p:nvSpPr>
          <p:cNvPr id="92164" name="Rectangle 7">
            <a:extLst>
              <a:ext uri="{FF2B5EF4-FFF2-40B4-BE49-F238E27FC236}">
                <a16:creationId xmlns:a16="http://schemas.microsoft.com/office/drawing/2014/main" id="{3E7D0230-91EB-41C8-B5C3-DEF53DC76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1301750"/>
            <a:ext cx="10206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en-US" sz="1800" dirty="0">
                <a:solidFill>
                  <a:srgbClr val="004BD2"/>
                </a:solidFill>
              </a:rPr>
              <a:t>“</a:t>
            </a:r>
            <a:r>
              <a:rPr lang="ru-RU" altLang="en-US" sz="1800" dirty="0">
                <a:solidFill>
                  <a:srgbClr val="004BD2"/>
                </a:solidFill>
              </a:rPr>
              <a:t>Давлат</a:t>
            </a:r>
            <a:r>
              <a:rPr lang="tr-TR" altLang="en-US" sz="1800" dirty="0">
                <a:solidFill>
                  <a:srgbClr val="004BD2"/>
                </a:solidFill>
              </a:rPr>
              <a:t> x</a:t>
            </a:r>
            <a:r>
              <a:rPr lang="ru-RU" altLang="en-US" sz="1800" dirty="0" err="1">
                <a:solidFill>
                  <a:srgbClr val="004BD2"/>
                </a:solidFill>
              </a:rPr>
              <a:t>изматчилари</a:t>
            </a:r>
            <a:r>
              <a:rPr lang="ru-RU" altLang="en-US" sz="1800" dirty="0">
                <a:solidFill>
                  <a:srgbClr val="004BD2"/>
                </a:solidFill>
              </a:rPr>
              <a:t> </a:t>
            </a:r>
            <a:r>
              <a:rPr lang="en-US" altLang="en-US" sz="1800" dirty="0">
                <a:solidFill>
                  <a:srgbClr val="004BD2"/>
                </a:solidFill>
              </a:rPr>
              <a:t>– </a:t>
            </a:r>
            <a:r>
              <a:rPr lang="ru-RU" altLang="en-US" sz="1800" dirty="0" err="1">
                <a:solidFill>
                  <a:srgbClr val="004BD2"/>
                </a:solidFill>
              </a:rPr>
              <a:t>бу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давлат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органлари</a:t>
            </a:r>
            <a:r>
              <a:rPr lang="tr-TR" altLang="en-US" sz="1800" dirty="0">
                <a:solidFill>
                  <a:srgbClr val="004BD2"/>
                </a:solidFill>
              </a:rPr>
              <a:t> x</a:t>
            </a:r>
            <a:r>
              <a:rPr lang="ru-RU" altLang="en-US" sz="1800" dirty="0" err="1">
                <a:solidFill>
                  <a:srgbClr val="004BD2"/>
                </a:solidFill>
              </a:rPr>
              <a:t>одимларидир</a:t>
            </a:r>
            <a:r>
              <a:rPr lang="tr-TR" altLang="en-US" sz="1800" dirty="0">
                <a:solidFill>
                  <a:srgbClr val="004BD2"/>
                </a:solidFill>
              </a:rPr>
              <a:t>” </a:t>
            </a:r>
            <a:r>
              <a:rPr lang="ru-RU" altLang="en-US" sz="1800" dirty="0">
                <a:solidFill>
                  <a:srgbClr val="004BD2"/>
                </a:solidFill>
              </a:rPr>
              <a:t>д</a:t>
            </a:r>
            <a:r>
              <a:rPr lang="tr-TR" altLang="en-US" sz="1800" dirty="0">
                <a:solidFill>
                  <a:srgbClr val="004BD2"/>
                </a:solidFill>
              </a:rPr>
              <a:t>e</a:t>
            </a:r>
            <a:r>
              <a:rPr lang="ru-RU" altLang="en-US" sz="1800" dirty="0" err="1">
                <a:solidFill>
                  <a:srgbClr val="004BD2"/>
                </a:solidFill>
              </a:rPr>
              <a:t>ган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гап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тўғрими</a:t>
            </a:r>
            <a:r>
              <a:rPr lang="tr-TR" altLang="en-US" sz="1800" dirty="0">
                <a:solidFill>
                  <a:srgbClr val="004BD2"/>
                </a:solidFill>
              </a:rPr>
              <a:t>?</a:t>
            </a:r>
            <a:endParaRPr lang="ru-RU" altLang="en-US" sz="1800" dirty="0">
              <a:solidFill>
                <a:srgbClr val="004BD2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D2BF8F98-74CD-400F-AEC3-665FD9B2216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1FD4CA8D-85B5-45BE-BC68-2D4F6E43AA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1DB1B8CE-A5AF-42E9-B353-1AD21FEC6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00BE1B78-70D4-4245-98B1-5CC769F79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56D4A9B1-9DC5-40C3-A510-F0437C8A03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A6FBA7D4-D618-48D3-8275-1F7B1E3029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302C2D5A-E38B-4A16-9A84-80EE3B252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92166" name="Rectangle 15">
            <a:extLst>
              <a:ext uri="{FF2B5EF4-FFF2-40B4-BE49-F238E27FC236}">
                <a16:creationId xmlns:a16="http://schemas.microsoft.com/office/drawing/2014/main" id="{0177AA08-7803-4223-8E66-CB5E56B8F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2090738"/>
            <a:ext cx="9682163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Ҳа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uz-Cyrl-UZ" altLang="en-US" sz="1600">
                <a:solidFill>
                  <a:schemeClr val="tx2"/>
                </a:solidFill>
              </a:rPr>
              <a:t>Йўқ</a:t>
            </a:r>
            <a:endParaRPr lang="ru-RU" altLang="en-US" sz="160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F6DAB94-01B3-4783-AAD9-808D2FF8B0C5}"/>
              </a:ext>
            </a:extLst>
          </p:cNvPr>
          <p:cNvSpPr/>
          <p:nvPr/>
        </p:nvSpPr>
        <p:spPr>
          <a:xfrm>
            <a:off x="1644650" y="2078038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DA81870-AED8-4BFA-9A0B-2A2BD10598CF}"/>
              </a:ext>
            </a:extLst>
          </p:cNvPr>
          <p:cNvSpPr/>
          <p:nvPr/>
        </p:nvSpPr>
        <p:spPr>
          <a:xfrm>
            <a:off x="1644650" y="2409825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92169" name="object 12">
            <a:extLst>
              <a:ext uri="{FF2B5EF4-FFF2-40B4-BE49-F238E27FC236}">
                <a16:creationId xmlns:a16="http://schemas.microsoft.com/office/drawing/2014/main" id="{1D7B31A0-5948-4508-8FCC-56FAB3E77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56235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chemeClr val="tx2"/>
                </a:solidFill>
              </a:rPr>
              <a:t>2</a:t>
            </a:r>
            <a:endParaRPr lang="ru-RU" altLang="en-US" sz="2800">
              <a:solidFill>
                <a:schemeClr val="tx2"/>
              </a:solidFill>
            </a:endParaRPr>
          </a:p>
        </p:txBody>
      </p:sp>
      <p:sp>
        <p:nvSpPr>
          <p:cNvPr id="92170" name="Rectangle 22">
            <a:extLst>
              <a:ext uri="{FF2B5EF4-FFF2-40B4-BE49-F238E27FC236}">
                <a16:creationId xmlns:a16="http://schemas.microsoft.com/office/drawing/2014/main" id="{47CC3E86-96BC-45BE-B70F-BF1FF1D7D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3679825"/>
            <a:ext cx="10206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x</a:t>
            </a:r>
            <a:r>
              <a:rPr lang="ru-RU" altLang="en-US" sz="1800">
                <a:solidFill>
                  <a:srgbClr val="004BD2"/>
                </a:solidFill>
              </a:rPr>
              <a:t>изматчиларига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қуйидагилар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кирмайди</a:t>
            </a:r>
            <a:r>
              <a:rPr lang="tr-TR" altLang="en-US" sz="1800">
                <a:solidFill>
                  <a:srgbClr val="004BD2"/>
                </a:solidFill>
              </a:rPr>
              <a:t>: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EE3D626F-31FB-4EC2-BEC3-F8D053ACB48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59950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148B9951-F4B0-4018-90C5-FC1224A776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A14C9A34-CD1E-43A2-90D9-8D92C7468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855489B6-F971-46BE-956D-1EA57D21A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F65410-8811-43C9-8B43-C0FE0D0B63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6546D200-6974-4240-8EA5-64973ADAA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FF1FA421-A3DB-4BAB-BB30-D323DF787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92172" name="Rectangle 30">
            <a:extLst>
              <a:ext uri="{FF2B5EF4-FFF2-40B4-BE49-F238E27FC236}">
                <a16:creationId xmlns:a16="http://schemas.microsoft.com/office/drawing/2014/main" id="{7B60BE94-34CB-432D-B45F-F568CB2CE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4368800"/>
            <a:ext cx="968216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 dirty="0">
                <a:solidFill>
                  <a:schemeClr val="tx2"/>
                </a:solidFill>
              </a:rPr>
              <a:t>Давлат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инсп</a:t>
            </a:r>
            <a:r>
              <a:rPr lang="en-US" altLang="en-US" sz="1600" b="0" dirty="0">
                <a:solidFill>
                  <a:schemeClr val="tx2"/>
                </a:solidFill>
              </a:rPr>
              <a:t>e</a:t>
            </a:r>
            <a:r>
              <a:rPr lang="ru-RU" altLang="en-US" sz="1600" b="0" dirty="0" err="1">
                <a:solidFill>
                  <a:schemeClr val="tx2"/>
                </a:solidFill>
              </a:rPr>
              <a:t>кциялари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раҳбарлари</a:t>
            </a:r>
            <a:r>
              <a:rPr lang="tr-TR" altLang="en-US" sz="1600" b="0" dirty="0">
                <a:solidFill>
                  <a:schemeClr val="tx2"/>
                </a:solidFill>
              </a:rPr>
              <a:t>.</a:t>
            </a:r>
            <a:endParaRPr lang="en-US" altLang="en-US" sz="16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 dirty="0" err="1">
                <a:solidFill>
                  <a:schemeClr val="tx2"/>
                </a:solidFill>
              </a:rPr>
              <a:t>Миллий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>
                <a:solidFill>
                  <a:schemeClr val="tx2"/>
                </a:solidFill>
              </a:rPr>
              <a:t>гвардия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полковниги</a:t>
            </a:r>
            <a:r>
              <a:rPr lang="tr-TR" altLang="en-US" sz="1600" b="0" dirty="0">
                <a:solidFill>
                  <a:schemeClr val="tx2"/>
                </a:solidFill>
              </a:rPr>
              <a:t>.</a:t>
            </a:r>
            <a:endParaRPr lang="en-US" altLang="en-US" sz="16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 dirty="0">
                <a:solidFill>
                  <a:schemeClr val="tx2"/>
                </a:solidFill>
              </a:rPr>
              <a:t>Давлат</a:t>
            </a:r>
            <a:r>
              <a:rPr lang="tr-TR" altLang="en-US" sz="1600" b="0" dirty="0">
                <a:solidFill>
                  <a:schemeClr val="tx2"/>
                </a:solidFill>
              </a:rPr>
              <a:t> x</a:t>
            </a:r>
            <a:r>
              <a:rPr lang="ru-RU" altLang="en-US" sz="1600" b="0" dirty="0" err="1">
                <a:solidFill>
                  <a:schemeClr val="tx2"/>
                </a:solidFill>
              </a:rPr>
              <a:t>изматлари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маркази</a:t>
            </a:r>
            <a:r>
              <a:rPr lang="tr-TR" altLang="en-US" sz="1600" b="0" dirty="0">
                <a:solidFill>
                  <a:schemeClr val="tx2"/>
                </a:solidFill>
              </a:rPr>
              <a:t> x</a:t>
            </a:r>
            <a:r>
              <a:rPr lang="ru-RU" altLang="en-US" sz="1600" b="0" dirty="0" err="1">
                <a:solidFill>
                  <a:schemeClr val="tx2"/>
                </a:solidFill>
              </a:rPr>
              <a:t>одими</a:t>
            </a:r>
            <a:r>
              <a:rPr lang="tr-TR" altLang="en-US" sz="1600" b="0" dirty="0">
                <a:solidFill>
                  <a:schemeClr val="tx2"/>
                </a:solidFill>
              </a:rPr>
              <a:t>.</a:t>
            </a:r>
            <a:endParaRPr lang="en-US" altLang="en-US" sz="16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 dirty="0" err="1">
                <a:solidFill>
                  <a:schemeClr val="tx2"/>
                </a:solidFill>
              </a:rPr>
              <a:t>Қурилиш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вазирлигининг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мута</a:t>
            </a:r>
            <a:r>
              <a:rPr lang="tr-TR" altLang="en-US" sz="1600" b="0" dirty="0">
                <a:solidFill>
                  <a:schemeClr val="tx2"/>
                </a:solidFill>
              </a:rPr>
              <a:t>x</a:t>
            </a:r>
            <a:r>
              <a:rPr lang="ru-RU" altLang="en-US" sz="1600" b="0" dirty="0" err="1">
                <a:solidFill>
                  <a:schemeClr val="tx2"/>
                </a:solidFill>
              </a:rPr>
              <a:t>ассиси</a:t>
            </a:r>
            <a:r>
              <a:rPr lang="tr-TR" altLang="en-US" sz="1600" b="0" dirty="0">
                <a:solidFill>
                  <a:schemeClr val="tx2"/>
                </a:solidFill>
              </a:rPr>
              <a:t>.</a:t>
            </a:r>
            <a:endParaRPr lang="ru-RU" altLang="en-US" sz="1600" b="0" dirty="0">
              <a:solidFill>
                <a:schemeClr val="tx2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AE965E-0E5B-4F08-ACE7-511E5250DE9C}"/>
              </a:ext>
            </a:extLst>
          </p:cNvPr>
          <p:cNvSpPr/>
          <p:nvPr/>
        </p:nvSpPr>
        <p:spPr>
          <a:xfrm>
            <a:off x="1644650" y="4357688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0C64B5C-D9BB-44C6-B6ED-E18636382C0B}"/>
              </a:ext>
            </a:extLst>
          </p:cNvPr>
          <p:cNvSpPr/>
          <p:nvPr/>
        </p:nvSpPr>
        <p:spPr>
          <a:xfrm>
            <a:off x="1644650" y="4689475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D1E3D1E-DAC2-4240-9A6D-F0597F9CEFDB}"/>
              </a:ext>
            </a:extLst>
          </p:cNvPr>
          <p:cNvSpPr/>
          <p:nvPr/>
        </p:nvSpPr>
        <p:spPr>
          <a:xfrm>
            <a:off x="1644650" y="5022850"/>
            <a:ext cx="241300" cy="239713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6307A47-2388-4C16-8EE4-BA9FACCD50CF}"/>
              </a:ext>
            </a:extLst>
          </p:cNvPr>
          <p:cNvSpPr/>
          <p:nvPr/>
        </p:nvSpPr>
        <p:spPr>
          <a:xfrm>
            <a:off x="1644650" y="5332413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д</a:t>
            </a:r>
            <a:endParaRPr lang="en-US" sz="14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5">
            <a:extLst>
              <a:ext uri="{FF2B5EF4-FFF2-40B4-BE49-F238E27FC236}">
                <a16:creationId xmlns:a16="http://schemas.microsoft.com/office/drawing/2014/main" id="{DC3D4794-A130-484D-8926-A1BDE87EE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Т</a:t>
            </a:r>
            <a:r>
              <a:rPr lang="en-US" altLang="en-US"/>
              <a:t>e</a:t>
            </a:r>
            <a:r>
              <a:rPr lang="ru-RU" altLang="en-US"/>
              <a:t>ст</a:t>
            </a:r>
            <a:r>
              <a:rPr lang="en-US" altLang="en-US"/>
              <a:t> </a:t>
            </a:r>
            <a:r>
              <a:rPr lang="ru-RU" altLang="en-US"/>
              <a:t>синови</a:t>
            </a:r>
            <a:r>
              <a:rPr lang="en-US" altLang="en-US"/>
              <a:t>.</a:t>
            </a:r>
          </a:p>
        </p:txBody>
      </p:sp>
      <p:sp>
        <p:nvSpPr>
          <p:cNvPr id="93187" name="object 12">
            <a:extLst>
              <a:ext uri="{FF2B5EF4-FFF2-40B4-BE49-F238E27FC236}">
                <a16:creationId xmlns:a16="http://schemas.microsoft.com/office/drawing/2014/main" id="{F0279B3E-C495-4572-BE03-427EA0A9D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128270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80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93188" name="Rectangle 7">
            <a:extLst>
              <a:ext uri="{FF2B5EF4-FFF2-40B4-BE49-F238E27FC236}">
                <a16:creationId xmlns:a16="http://schemas.microsoft.com/office/drawing/2014/main" id="{F4E25B5A-7C4D-4BD1-A3B7-717B0F9B4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1135063"/>
            <a:ext cx="10206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Тўғри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жавобни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танланг</a:t>
            </a:r>
            <a:r>
              <a:rPr lang="tr-TR" altLang="en-US" sz="1800">
                <a:solidFill>
                  <a:srgbClr val="004BD2"/>
                </a:solidFill>
              </a:rPr>
              <a:t>:</a:t>
            </a:r>
            <a:endParaRPr lang="en-US" altLang="en-US" sz="1800">
              <a:solidFill>
                <a:srgbClr val="004BD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органлари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фаолиятининг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очиқлиги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ва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шаффофлиги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қуйидагиларга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имкон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ради</a:t>
            </a:r>
            <a:r>
              <a:rPr lang="tr-TR" altLang="en-US" sz="1800">
                <a:solidFill>
                  <a:srgbClr val="004BD2"/>
                </a:solidFill>
              </a:rPr>
              <a:t> (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ёки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н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чта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жавобни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танланг</a:t>
            </a:r>
            <a:r>
              <a:rPr lang="tr-TR" altLang="en-US" sz="1800">
                <a:solidFill>
                  <a:srgbClr val="004BD2"/>
                </a:solidFill>
              </a:rPr>
              <a:t>):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DA43A8F4-B1D5-407C-97B5-D6D9045088A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1849100B-5C90-4665-B4CB-8F97279B1E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DFE898C2-B3F0-411D-8DFB-D590E7718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71DB8F78-4547-44DE-A578-60AADC291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E50228C1-B232-4D8D-881C-7C4A46C58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10AF9EFF-A49A-4457-9CCB-E985EBBB92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3A4DB510-C6CC-4599-8601-C90675407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93190" name="Rectangle 15">
            <a:extLst>
              <a:ext uri="{FF2B5EF4-FFF2-40B4-BE49-F238E27FC236}">
                <a16:creationId xmlns:a16="http://schemas.microsoft.com/office/drawing/2014/main" id="{6D56F621-F636-4AD6-BC95-B6C55BDD2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2090738"/>
            <a:ext cx="9682163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Фуқароларнинг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давлат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органлари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фаолияти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тўғрисида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қабул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қилинаётган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қарорлар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тўғрисидаги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мавжуд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маълумотлар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асосида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а</a:t>
            </a:r>
            <a:r>
              <a:rPr lang="tr-TR" altLang="en-US" sz="1600" b="0">
                <a:solidFill>
                  <a:schemeClr val="tx2"/>
                </a:solidFill>
              </a:rPr>
              <a:t>x</a:t>
            </a:r>
            <a:r>
              <a:rPr lang="ru-RU" altLang="en-US" sz="1600" b="0">
                <a:solidFill>
                  <a:schemeClr val="tx2"/>
                </a:solidFill>
              </a:rPr>
              <a:t>борот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олишлари</a:t>
            </a:r>
            <a:r>
              <a:rPr lang="tr-TR" altLang="en-US" sz="1600" b="0">
                <a:solidFill>
                  <a:schemeClr val="tx2"/>
                </a:solidFill>
              </a:rPr>
              <a:t>;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Фуқароларнинг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у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ёки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бу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давлат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органи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амалда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нима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билан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шуғулланаётгани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тўғрисида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маълумот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олишлари</a:t>
            </a:r>
            <a:r>
              <a:rPr lang="tr-TR" altLang="en-US" sz="1600" b="0">
                <a:solidFill>
                  <a:schemeClr val="tx2"/>
                </a:solidFill>
              </a:rPr>
              <a:t>;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Фуқароларнинг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ижтимоий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аҳамиятга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uz-Cyrl-UZ" altLang="en-US" sz="1600" b="0">
                <a:solidFill>
                  <a:schemeClr val="tx2"/>
                </a:solidFill>
              </a:rPr>
              <a:t>э</a:t>
            </a:r>
            <a:r>
              <a:rPr lang="ru-RU" altLang="en-US" sz="1600" b="0">
                <a:solidFill>
                  <a:schemeClr val="tx2"/>
                </a:solidFill>
              </a:rPr>
              <a:t>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қарорларни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қабул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қилиш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жараёнида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иштирок этиши</a:t>
            </a:r>
            <a:r>
              <a:rPr lang="tr-TR" altLang="en-US" sz="1600" b="0">
                <a:solidFill>
                  <a:schemeClr val="tx2"/>
                </a:solidFill>
              </a:rPr>
              <a:t> / </a:t>
            </a:r>
            <a:r>
              <a:rPr lang="ru-RU" altLang="en-US" sz="1600" b="0">
                <a:solidFill>
                  <a:schemeClr val="tx2"/>
                </a:solidFill>
              </a:rPr>
              <a:t>таъсир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қилиши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Одамларнинг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давлат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ташкилотларига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нисбатан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ишончини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ошириш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213370-C957-4262-82CA-6DC614F8CF1D}"/>
              </a:ext>
            </a:extLst>
          </p:cNvPr>
          <p:cNvSpPr/>
          <p:nvPr/>
        </p:nvSpPr>
        <p:spPr>
          <a:xfrm>
            <a:off x="1644650" y="2186898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4086DB5-16BF-4126-8C51-C003507BCE3D}"/>
              </a:ext>
            </a:extLst>
          </p:cNvPr>
          <p:cNvSpPr/>
          <p:nvPr/>
        </p:nvSpPr>
        <p:spPr>
          <a:xfrm>
            <a:off x="1644650" y="2681288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93193" name="object 12">
            <a:extLst>
              <a:ext uri="{FF2B5EF4-FFF2-40B4-BE49-F238E27FC236}">
                <a16:creationId xmlns:a16="http://schemas.microsoft.com/office/drawing/2014/main" id="{2FC07ED5-981C-4D45-BB30-00ED0A234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979863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8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93194" name="Rectangle 22">
            <a:extLst>
              <a:ext uri="{FF2B5EF4-FFF2-40B4-BE49-F238E27FC236}">
                <a16:creationId xmlns:a16="http://schemas.microsoft.com/office/drawing/2014/main" id="{A2D1A16A-1B44-4B22-B010-615C5D60B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4098925"/>
            <a:ext cx="10206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 dirty="0" err="1">
                <a:solidFill>
                  <a:srgbClr val="004BD2"/>
                </a:solidFill>
              </a:rPr>
              <a:t>Даромадларни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>
                <a:solidFill>
                  <a:srgbClr val="004BD2"/>
                </a:solidFill>
              </a:rPr>
              <a:t>д</a:t>
            </a:r>
            <a:r>
              <a:rPr lang="tr-TR" altLang="en-US" sz="1800" dirty="0">
                <a:solidFill>
                  <a:srgbClr val="004BD2"/>
                </a:solidFill>
              </a:rPr>
              <a:t>e</a:t>
            </a:r>
            <a:r>
              <a:rPr lang="ru-RU" altLang="en-US" sz="1800" dirty="0" err="1">
                <a:solidFill>
                  <a:srgbClr val="004BD2"/>
                </a:solidFill>
              </a:rPr>
              <a:t>кларациялаш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тартибининг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бир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қисми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сифатида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қандай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активлар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кўпинча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>
                <a:solidFill>
                  <a:srgbClr val="004BD2"/>
                </a:solidFill>
              </a:rPr>
              <a:t>д</a:t>
            </a:r>
            <a:r>
              <a:rPr lang="tr-TR" altLang="en-US" sz="1800" dirty="0">
                <a:solidFill>
                  <a:srgbClr val="004BD2"/>
                </a:solidFill>
              </a:rPr>
              <a:t>e</a:t>
            </a:r>
            <a:r>
              <a:rPr lang="ru-RU" altLang="en-US" sz="1800" dirty="0" err="1">
                <a:solidFill>
                  <a:srgbClr val="004BD2"/>
                </a:solidFill>
              </a:rPr>
              <a:t>кларация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қилинади</a:t>
            </a:r>
            <a:r>
              <a:rPr lang="tr-TR" altLang="en-US" sz="1800" dirty="0">
                <a:solidFill>
                  <a:srgbClr val="004BD2"/>
                </a:solidFill>
              </a:rPr>
              <a:t> (</a:t>
            </a:r>
            <a:r>
              <a:rPr lang="ru-RU" altLang="en-US" sz="1800" dirty="0" err="1">
                <a:solidFill>
                  <a:srgbClr val="004BD2"/>
                </a:solidFill>
              </a:rPr>
              <a:t>бир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ёки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бир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>
                <a:solidFill>
                  <a:srgbClr val="004BD2"/>
                </a:solidFill>
              </a:rPr>
              <a:t>н</a:t>
            </a:r>
            <a:r>
              <a:rPr lang="tr-TR" altLang="en-US" sz="1800" dirty="0">
                <a:solidFill>
                  <a:srgbClr val="004BD2"/>
                </a:solidFill>
              </a:rPr>
              <a:t>e</a:t>
            </a:r>
            <a:r>
              <a:rPr lang="ru-RU" altLang="en-US" sz="1800" dirty="0" err="1">
                <a:solidFill>
                  <a:srgbClr val="004BD2"/>
                </a:solidFill>
              </a:rPr>
              <a:t>чта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жавобни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танланг</a:t>
            </a:r>
            <a:r>
              <a:rPr lang="tr-TR" altLang="en-US" sz="1800" dirty="0">
                <a:solidFill>
                  <a:srgbClr val="004BD2"/>
                </a:solidFill>
              </a:rPr>
              <a:t>)?</a:t>
            </a:r>
            <a:endParaRPr lang="ru-RU" altLang="en-US" sz="1800" dirty="0">
              <a:solidFill>
                <a:srgbClr val="004BD2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FE23189C-701B-4CE8-AD48-DA3B4AAE579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4018252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8F6136F-2B7A-4561-A59C-4B3242E181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6F187170-797C-4639-AB49-7AEB5FCE5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042FA75-CD37-4560-9B38-1CE7810EA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1AD472DB-C544-4B73-BE3B-C76707D443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D37048C0-5B94-4522-9572-D8ECE55F14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3FD337EE-015B-4903-ACE4-6EC5B73A0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93196" name="Rectangle 30">
            <a:extLst>
              <a:ext uri="{FF2B5EF4-FFF2-40B4-BE49-F238E27FC236}">
                <a16:creationId xmlns:a16="http://schemas.microsoft.com/office/drawing/2014/main" id="{03C7DF2E-09BE-48D0-8F11-A6684079D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4787900"/>
            <a:ext cx="9682163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tr-TR" altLang="en-US" sz="1600" b="0" dirty="0">
                <a:solidFill>
                  <a:schemeClr val="tx2"/>
                </a:solidFill>
              </a:rPr>
              <a:t>E</a:t>
            </a:r>
            <a:r>
              <a:rPr lang="ru-RU" altLang="en-US" sz="1600" b="0" dirty="0">
                <a:solidFill>
                  <a:schemeClr val="tx2"/>
                </a:solidFill>
              </a:rPr>
              <a:t>р</a:t>
            </a:r>
            <a:r>
              <a:rPr lang="en-US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участкалари</a:t>
            </a:r>
            <a:endParaRPr lang="en-US" altLang="en-US" sz="16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 dirty="0" err="1">
                <a:solidFill>
                  <a:schemeClr val="tx2"/>
                </a:solidFill>
              </a:rPr>
              <a:t>Автомобиллар</a:t>
            </a:r>
            <a:endParaRPr lang="en-US" altLang="en-US" sz="16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 dirty="0" err="1">
                <a:solidFill>
                  <a:schemeClr val="tx2"/>
                </a:solidFill>
              </a:rPr>
              <a:t>Заргарлик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буюмлари</a:t>
            </a:r>
            <a:endParaRPr lang="en-US" altLang="en-US" sz="16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 dirty="0" err="1">
                <a:solidFill>
                  <a:schemeClr val="tx2"/>
                </a:solidFill>
              </a:rPr>
              <a:t>Қимматбаҳо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қоғозлар</a:t>
            </a:r>
            <a:endParaRPr lang="en-US" altLang="en-US" sz="16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 dirty="0" err="1">
                <a:solidFill>
                  <a:schemeClr val="tx2"/>
                </a:solidFill>
              </a:rPr>
              <a:t>Криптовалюталар</a:t>
            </a:r>
            <a:endParaRPr lang="ru-RU" altLang="en-US" sz="1600" b="0" dirty="0">
              <a:solidFill>
                <a:schemeClr val="tx2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18270E8-381E-4B90-8DD9-386B4B725228}"/>
              </a:ext>
            </a:extLst>
          </p:cNvPr>
          <p:cNvSpPr/>
          <p:nvPr/>
        </p:nvSpPr>
        <p:spPr>
          <a:xfrm>
            <a:off x="1644650" y="4776788"/>
            <a:ext cx="241300" cy="23971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4C54473-0B30-4662-A0CA-1D908E26B773}"/>
              </a:ext>
            </a:extLst>
          </p:cNvPr>
          <p:cNvSpPr/>
          <p:nvPr/>
        </p:nvSpPr>
        <p:spPr>
          <a:xfrm>
            <a:off x="1644650" y="5108575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AF7EE65-0A5D-4523-8F10-1B641F576A78}"/>
              </a:ext>
            </a:extLst>
          </p:cNvPr>
          <p:cNvSpPr/>
          <p:nvPr/>
        </p:nvSpPr>
        <p:spPr>
          <a:xfrm>
            <a:off x="1644650" y="5440363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B9DB7F7-6F7B-40CC-B51C-DBFEE54B1D51}"/>
              </a:ext>
            </a:extLst>
          </p:cNvPr>
          <p:cNvSpPr/>
          <p:nvPr/>
        </p:nvSpPr>
        <p:spPr>
          <a:xfrm>
            <a:off x="1644650" y="5751513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д</a:t>
            </a:r>
            <a:endParaRPr lang="en-US" sz="14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EF2CBB8-09B0-447F-8EA3-369182D66357}"/>
              </a:ext>
            </a:extLst>
          </p:cNvPr>
          <p:cNvSpPr/>
          <p:nvPr/>
        </p:nvSpPr>
        <p:spPr>
          <a:xfrm>
            <a:off x="1644650" y="3238500"/>
            <a:ext cx="241300" cy="239713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682FD8C-7D03-433C-A9D1-2D23F7CAF3B8}"/>
              </a:ext>
            </a:extLst>
          </p:cNvPr>
          <p:cNvSpPr/>
          <p:nvPr/>
        </p:nvSpPr>
        <p:spPr>
          <a:xfrm>
            <a:off x="1644650" y="3711353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д</a:t>
            </a:r>
            <a:endParaRPr lang="en-US" sz="140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F114C3C-9438-4E41-8CEB-CC5ECDD34779}"/>
              </a:ext>
            </a:extLst>
          </p:cNvPr>
          <p:cNvSpPr/>
          <p:nvPr/>
        </p:nvSpPr>
        <p:spPr>
          <a:xfrm>
            <a:off x="1647825" y="6062663"/>
            <a:ext cx="241300" cy="23971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7BA36D50-619B-413E-9458-7D5B50256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Очиқлик</a:t>
            </a:r>
            <a:r>
              <a:rPr lang="tr-TR" altLang="en-US"/>
              <a:t> </a:t>
            </a:r>
            <a:r>
              <a:rPr lang="ru-RU" altLang="en-US"/>
              <a:t>ва</a:t>
            </a:r>
            <a:r>
              <a:rPr lang="tr-TR" altLang="en-US"/>
              <a:t> </a:t>
            </a:r>
            <a:r>
              <a:rPr lang="ru-RU" altLang="en-US"/>
              <a:t>ошкоралик</a:t>
            </a:r>
            <a:r>
              <a:rPr lang="tr-TR" altLang="en-US"/>
              <a:t> </a:t>
            </a:r>
            <a:r>
              <a:rPr lang="ru-RU" altLang="en-US"/>
              <a:t>д</a:t>
            </a:r>
            <a:r>
              <a:rPr lang="tr-TR" altLang="en-US"/>
              <a:t>e</a:t>
            </a:r>
            <a:r>
              <a:rPr lang="ru-RU" altLang="en-US"/>
              <a:t>мократик</a:t>
            </a:r>
            <a:r>
              <a:rPr lang="tr-TR" altLang="en-US"/>
              <a:t> </a:t>
            </a:r>
            <a:r>
              <a:rPr lang="ru-RU" altLang="en-US"/>
              <a:t>ва</a:t>
            </a:r>
            <a:r>
              <a:rPr lang="tr-TR" altLang="en-US"/>
              <a:t> </a:t>
            </a:r>
            <a:r>
              <a:rPr lang="ru-RU" altLang="en-US"/>
              <a:t>ҳуқуқий</a:t>
            </a:r>
            <a:r>
              <a:rPr lang="tr-TR" altLang="en-US"/>
              <a:t> </a:t>
            </a:r>
            <a:r>
              <a:rPr lang="ru-RU" altLang="en-US"/>
              <a:t>давлатнинг</a:t>
            </a:r>
            <a:r>
              <a:rPr lang="tr-TR" altLang="en-US"/>
              <a:t> </a:t>
            </a:r>
            <a:r>
              <a:rPr lang="ru-RU" altLang="en-US"/>
              <a:t>асосий</a:t>
            </a:r>
            <a:r>
              <a:rPr lang="tr-TR" altLang="en-US"/>
              <a:t> </a:t>
            </a:r>
            <a:r>
              <a:rPr lang="ru-RU" altLang="en-US"/>
              <a:t>тамойили</a:t>
            </a:r>
            <a:r>
              <a:rPr lang="tr-TR" altLang="en-US"/>
              <a:t> </a:t>
            </a:r>
            <a:r>
              <a:rPr lang="ru-RU" altLang="en-US"/>
              <a:t>сифатида</a:t>
            </a:r>
            <a:r>
              <a:rPr lang="en-US" altLang="en-US"/>
              <a:t>.</a:t>
            </a:r>
          </a:p>
        </p:txBody>
      </p:sp>
      <p:sp>
        <p:nvSpPr>
          <p:cNvPr id="28675" name="object 12">
            <a:extLst>
              <a:ext uri="{FF2B5EF4-FFF2-40B4-BE49-F238E27FC236}">
                <a16:creationId xmlns:a16="http://schemas.microsoft.com/office/drawing/2014/main" id="{37038BEF-8988-4C4F-B166-739D7C4F6F19}"/>
              </a:ext>
            </a:extLst>
          </p:cNvPr>
          <p:cNvSpPr>
            <a:spLocks/>
          </p:cNvSpPr>
          <p:nvPr/>
        </p:nvSpPr>
        <p:spPr bwMode="auto">
          <a:xfrm>
            <a:off x="438150" y="128270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D00E4D86-747C-47E0-A0DC-4046CDCDD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1425575"/>
            <a:ext cx="4645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000">
                <a:solidFill>
                  <a:srgbClr val="49A9F6"/>
                </a:solidFill>
              </a:rPr>
              <a:t>А</a:t>
            </a:r>
            <a:r>
              <a:rPr lang="tr-TR" altLang="en-US" sz="2000">
                <a:solidFill>
                  <a:srgbClr val="49A9F6"/>
                </a:solidFill>
              </a:rPr>
              <a:t>x</a:t>
            </a:r>
            <a:r>
              <a:rPr lang="ru-RU" altLang="en-US" sz="2000">
                <a:solidFill>
                  <a:srgbClr val="49A9F6"/>
                </a:solidFill>
              </a:rPr>
              <a:t>боротнинг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очиқлиги</a:t>
            </a:r>
            <a:r>
              <a:rPr lang="en-US" altLang="en-US" sz="2000">
                <a:solidFill>
                  <a:srgbClr val="49A9F6"/>
                </a:solidFill>
              </a:rPr>
              <a:t>.</a:t>
            </a:r>
            <a:endParaRPr lang="ru-RU" altLang="en-US" sz="2000">
              <a:solidFill>
                <a:srgbClr val="49A9F6"/>
              </a:solidFill>
            </a:endParaRPr>
          </a:p>
        </p:txBody>
      </p:sp>
      <p:sp>
        <p:nvSpPr>
          <p:cNvPr id="28677" name="Rectangle 4">
            <a:extLst>
              <a:ext uri="{FF2B5EF4-FFF2-40B4-BE49-F238E27FC236}">
                <a16:creationId xmlns:a16="http://schemas.microsoft.com/office/drawing/2014/main" id="{93CBE70E-2AF8-41F0-B25F-727AD3088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2278063"/>
            <a:ext cx="55927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ru-RU" altLang="en-US" b="0" dirty="0" err="1">
                <a:solidFill>
                  <a:schemeClr val="tx2"/>
                </a:solidFill>
              </a:rPr>
              <a:t>Фуқароларга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тақдим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э</a:t>
            </a:r>
            <a:r>
              <a:rPr lang="ru-RU" altLang="en-US" b="0" dirty="0" err="1">
                <a:solidFill>
                  <a:schemeClr val="tx2"/>
                </a:solidFill>
              </a:rPr>
              <a:t>тилаётган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а</a:t>
            </a:r>
            <a:r>
              <a:rPr lang="tr-TR" altLang="en-US" b="0" dirty="0">
                <a:solidFill>
                  <a:schemeClr val="tx2"/>
                </a:solidFill>
              </a:rPr>
              <a:t>x</a:t>
            </a:r>
            <a:r>
              <a:rPr lang="ru-RU" altLang="en-US" b="0" dirty="0" err="1">
                <a:solidFill>
                  <a:schemeClr val="tx2"/>
                </a:solidFill>
              </a:rPr>
              <a:t>боротнинг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мавжудлиги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сифати</a:t>
            </a:r>
            <a:r>
              <a:rPr lang="tr-TR" altLang="en-US" b="0" dirty="0">
                <a:solidFill>
                  <a:schemeClr val="tx2"/>
                </a:solidFill>
              </a:rPr>
              <a:t> (</a:t>
            </a:r>
            <a:r>
              <a:rPr lang="ru-RU" altLang="en-US" b="0" dirty="0" err="1">
                <a:solidFill>
                  <a:schemeClr val="tx2"/>
                </a:solidFill>
              </a:rPr>
              <a:t>унинг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мазмуни</a:t>
            </a:r>
            <a:r>
              <a:rPr lang="tr-TR" altLang="en-US" b="0" dirty="0">
                <a:solidFill>
                  <a:schemeClr val="tx2"/>
                </a:solidFill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</a:rPr>
              <a:t>долзарблиги</a:t>
            </a:r>
            <a:r>
              <a:rPr lang="tr-TR" altLang="en-US" b="0" dirty="0">
                <a:solidFill>
                  <a:schemeClr val="tx2"/>
                </a:solidFill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</a:rPr>
              <a:t>ишончлилиги</a:t>
            </a:r>
            <a:r>
              <a:rPr lang="tr-TR" altLang="en-US" b="0" dirty="0">
                <a:solidFill>
                  <a:schemeClr val="tx2"/>
                </a:solidFill>
              </a:rPr>
              <a:t>,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сифатли</a:t>
            </a:r>
            <a:r>
              <a:rPr lang="ru-RU" altLang="en-US" b="0" dirty="0" err="1">
                <a:solidFill>
                  <a:schemeClr val="tx2"/>
                </a:solidFill>
              </a:rPr>
              <a:t>лиги</a:t>
            </a:r>
            <a:r>
              <a:rPr lang="tr-TR" altLang="en-US" b="0" dirty="0">
                <a:solidFill>
                  <a:schemeClr val="tx2"/>
                </a:solidFill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</a:rPr>
              <a:t>тақдим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э</a:t>
            </a:r>
            <a:r>
              <a:rPr lang="ru-RU" altLang="en-US" b="0" dirty="0" err="1">
                <a:solidFill>
                  <a:schemeClr val="tx2"/>
                </a:solidFill>
              </a:rPr>
              <a:t>тилишининг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даврийлиги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ўз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вақтидалиги</a:t>
            </a:r>
            <a:r>
              <a:rPr lang="tr-TR" altLang="en-US" b="0" dirty="0">
                <a:solidFill>
                  <a:schemeClr val="tx2"/>
                </a:solidFill>
              </a:rPr>
              <a:t>).</a:t>
            </a:r>
            <a:endParaRPr lang="ru-RU" altLang="en-US" b="0" dirty="0">
              <a:solidFill>
                <a:schemeClr val="tx2"/>
              </a:solidFill>
            </a:endParaRPr>
          </a:p>
        </p:txBody>
      </p:sp>
      <p:sp>
        <p:nvSpPr>
          <p:cNvPr id="28678" name="object 12">
            <a:extLst>
              <a:ext uri="{FF2B5EF4-FFF2-40B4-BE49-F238E27FC236}">
                <a16:creationId xmlns:a16="http://schemas.microsoft.com/office/drawing/2014/main" id="{378691D1-0ABC-4822-807D-C29D09580FE6}"/>
              </a:ext>
            </a:extLst>
          </p:cNvPr>
          <p:cNvSpPr>
            <a:spLocks/>
          </p:cNvSpPr>
          <p:nvPr/>
        </p:nvSpPr>
        <p:spPr bwMode="auto">
          <a:xfrm>
            <a:off x="6162675" y="128270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9" name="Rectangle 6">
            <a:extLst>
              <a:ext uri="{FF2B5EF4-FFF2-40B4-BE49-F238E27FC236}">
                <a16:creationId xmlns:a16="http://schemas.microsoft.com/office/drawing/2014/main" id="{0CF8624B-B834-43FD-AB5C-28C8A7061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3" y="1182688"/>
            <a:ext cx="465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000">
                <a:solidFill>
                  <a:srgbClr val="49A9F6"/>
                </a:solidFill>
              </a:rPr>
              <a:t>Давлат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органлари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фаолиятининг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очиқлиги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ва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шаффофлиги</a:t>
            </a:r>
            <a:r>
              <a:rPr lang="en-US" altLang="en-US" sz="2000">
                <a:solidFill>
                  <a:srgbClr val="49A9F6"/>
                </a:solidFill>
              </a:rPr>
              <a:t>:</a:t>
            </a:r>
            <a:endParaRPr lang="ru-RU" altLang="en-US" sz="2000">
              <a:solidFill>
                <a:srgbClr val="49A9F6"/>
              </a:solidFill>
            </a:endParaRPr>
          </a:p>
        </p:txBody>
      </p:sp>
      <p:sp>
        <p:nvSpPr>
          <p:cNvPr id="28680" name="Rectangle 7">
            <a:extLst>
              <a:ext uri="{FF2B5EF4-FFF2-40B4-BE49-F238E27FC236}">
                <a16:creationId xmlns:a16="http://schemas.microsoft.com/office/drawing/2014/main" id="{EA7010A2-D448-48ED-9C77-C757DD2A1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2278063"/>
            <a:ext cx="5592762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ru-RU" altLang="en-US" b="0" dirty="0" err="1">
                <a:solidFill>
                  <a:schemeClr val="tx2"/>
                </a:solidFill>
              </a:rPr>
              <a:t>Қуйидаги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имкониятларни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яратади</a:t>
            </a:r>
            <a:r>
              <a:rPr lang="en-US" altLang="en-US" b="0" dirty="0">
                <a:solidFill>
                  <a:schemeClr val="tx2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altLang="en-US" b="0" dirty="0" err="1">
                <a:solidFill>
                  <a:schemeClr val="tx2"/>
                </a:solidFill>
              </a:rPr>
              <a:t>Фуқароларнинг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давлат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органлари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фаолияти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тўғрисида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маълумотларни</a:t>
            </a:r>
            <a:r>
              <a:rPr lang="ru-RU" altLang="en-US" b="0" dirty="0">
                <a:solidFill>
                  <a:schemeClr val="tx2"/>
                </a:solidFill>
              </a:rPr>
              <a:t> улар </a:t>
            </a:r>
            <a:r>
              <a:rPr lang="ru-RU" altLang="en-US" b="0" dirty="0" err="1">
                <a:solidFill>
                  <a:schemeClr val="tx2"/>
                </a:solidFill>
              </a:rPr>
              <a:t>томонидан</a:t>
            </a:r>
            <a:r>
              <a:rPr lang="ru-RU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қабул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қилинаётган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қарорлари</a:t>
            </a:r>
            <a:r>
              <a:rPr lang="ru-RU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асосида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мавжуд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а</a:t>
            </a:r>
            <a:r>
              <a:rPr lang="tr-TR" altLang="en-US" b="0" dirty="0">
                <a:solidFill>
                  <a:schemeClr val="tx2"/>
                </a:solidFill>
              </a:rPr>
              <a:t>x</a:t>
            </a:r>
            <a:r>
              <a:rPr lang="ru-RU" altLang="en-US" b="0" dirty="0">
                <a:solidFill>
                  <a:schemeClr val="tx2"/>
                </a:solidFill>
              </a:rPr>
              <a:t>борот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олишлари</a:t>
            </a:r>
            <a:r>
              <a:rPr lang="tr-TR" altLang="en-US" b="0" dirty="0">
                <a:solidFill>
                  <a:schemeClr val="tx2"/>
                </a:solidFill>
              </a:rPr>
              <a:t>;</a:t>
            </a:r>
            <a:endParaRPr lang="en-US" altLang="en-US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altLang="en-US" b="0" dirty="0" err="1">
                <a:solidFill>
                  <a:schemeClr val="tx2"/>
                </a:solidFill>
              </a:rPr>
              <a:t>Фуқароларнинг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у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ёки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бу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давлат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органи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амалда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нима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билан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шуғулланаётгани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тўғрисида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маълумот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олишлари</a:t>
            </a:r>
            <a:r>
              <a:rPr lang="tr-TR" altLang="en-US" b="0" dirty="0">
                <a:solidFill>
                  <a:schemeClr val="tx2"/>
                </a:solidFill>
              </a:rPr>
              <a:t>;</a:t>
            </a:r>
            <a:endParaRPr lang="en-US" altLang="en-US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altLang="en-US" b="0" dirty="0" err="1">
                <a:solidFill>
                  <a:schemeClr val="tx2"/>
                </a:solidFill>
              </a:rPr>
              <a:t>Фуқароларнинг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ижтимоий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аҳамиятга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э</a:t>
            </a:r>
            <a:r>
              <a:rPr lang="ru-RU" altLang="en-US" b="0" dirty="0">
                <a:solidFill>
                  <a:schemeClr val="tx2"/>
                </a:solidFill>
              </a:rPr>
              <a:t>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қарорларни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қабул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қилиш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жараёнида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иштирок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э</a:t>
            </a:r>
            <a:r>
              <a:rPr lang="ru-RU" altLang="en-US" b="0" dirty="0">
                <a:solidFill>
                  <a:schemeClr val="tx2"/>
                </a:solidFill>
              </a:rPr>
              <a:t>тиши</a:t>
            </a:r>
            <a:r>
              <a:rPr lang="tr-TR" altLang="en-US" b="0" dirty="0">
                <a:solidFill>
                  <a:schemeClr val="tx2"/>
                </a:solidFill>
              </a:rPr>
              <a:t> / </a:t>
            </a:r>
            <a:r>
              <a:rPr lang="ru-RU" altLang="en-US" b="0" dirty="0" err="1">
                <a:solidFill>
                  <a:schemeClr val="tx2"/>
                </a:solidFill>
              </a:rPr>
              <a:t>таъсир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қилиши</a:t>
            </a:r>
            <a:r>
              <a:rPr lang="en-US" altLang="en-US" b="0" dirty="0">
                <a:solidFill>
                  <a:schemeClr val="tx2"/>
                </a:solidFill>
              </a:rPr>
              <a:t>, </a:t>
            </a:r>
            <a:r>
              <a:rPr lang="ru-RU" altLang="en-US" b="0" dirty="0" err="1">
                <a:solidFill>
                  <a:schemeClr val="tx2"/>
                </a:solidFill>
              </a:rPr>
              <a:t>одамларнинг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давлат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ташкилотларига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нисбатан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ишончини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ошириш</a:t>
            </a:r>
            <a:r>
              <a:rPr lang="tr-TR" altLang="en-US" b="0" dirty="0">
                <a:solidFill>
                  <a:schemeClr val="tx2"/>
                </a:solidFill>
              </a:rPr>
              <a:t>.</a:t>
            </a:r>
            <a:endParaRPr lang="ru-RU" altLang="en-US" b="0" dirty="0">
              <a:solidFill>
                <a:schemeClr val="tx2"/>
              </a:solidFill>
            </a:endParaRPr>
          </a:p>
        </p:txBody>
      </p:sp>
      <p:sp>
        <p:nvSpPr>
          <p:cNvPr id="28681" name="object 12">
            <a:extLst>
              <a:ext uri="{FF2B5EF4-FFF2-40B4-BE49-F238E27FC236}">
                <a16:creationId xmlns:a16="http://schemas.microsoft.com/office/drawing/2014/main" id="{B208A298-9FBE-48E5-A44C-5C7C6EE43F37}"/>
              </a:ext>
            </a:extLst>
          </p:cNvPr>
          <p:cNvSpPr>
            <a:spLocks/>
          </p:cNvSpPr>
          <p:nvPr/>
        </p:nvSpPr>
        <p:spPr bwMode="auto">
          <a:xfrm>
            <a:off x="438150" y="342900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2" name="Rectangle 9">
            <a:extLst>
              <a:ext uri="{FF2B5EF4-FFF2-40B4-BE49-F238E27FC236}">
                <a16:creationId xmlns:a16="http://schemas.microsoft.com/office/drawing/2014/main" id="{2D53CD67-742D-420C-BF21-1C1B7168E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3571875"/>
            <a:ext cx="4645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000">
                <a:solidFill>
                  <a:srgbClr val="49A9F6"/>
                </a:solidFill>
              </a:rPr>
              <a:t>А</a:t>
            </a:r>
            <a:r>
              <a:rPr lang="tr-TR" altLang="en-US" sz="2000">
                <a:solidFill>
                  <a:srgbClr val="49A9F6"/>
                </a:solidFill>
              </a:rPr>
              <a:t>x</a:t>
            </a:r>
            <a:r>
              <a:rPr lang="ru-RU" altLang="en-US" sz="2000">
                <a:solidFill>
                  <a:srgbClr val="49A9F6"/>
                </a:solidFill>
              </a:rPr>
              <a:t>борот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шаффофлиги</a:t>
            </a:r>
            <a:r>
              <a:rPr lang="en-US" altLang="en-US" sz="2000">
                <a:solidFill>
                  <a:srgbClr val="49A9F6"/>
                </a:solidFill>
              </a:rPr>
              <a:t>.</a:t>
            </a:r>
            <a:endParaRPr lang="ru-RU" altLang="en-US" sz="2000">
              <a:solidFill>
                <a:srgbClr val="49A9F6"/>
              </a:solidFill>
            </a:endParaRPr>
          </a:p>
        </p:txBody>
      </p:sp>
      <p:sp>
        <p:nvSpPr>
          <p:cNvPr id="28683" name="Rectangle 10">
            <a:extLst>
              <a:ext uri="{FF2B5EF4-FFF2-40B4-BE49-F238E27FC236}">
                <a16:creationId xmlns:a16="http://schemas.microsoft.com/office/drawing/2014/main" id="{8423A71B-751A-42FC-A7CF-A0E844835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4424363"/>
            <a:ext cx="55927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ru-RU" altLang="en-US" b="0" dirty="0" err="1">
                <a:solidFill>
                  <a:schemeClr val="tx2"/>
                </a:solidFill>
              </a:rPr>
              <a:t>Фуқароларга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кичик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ёки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катта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ҳажмда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тақдим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э</a:t>
            </a:r>
            <a:r>
              <a:rPr lang="ru-RU" altLang="en-US" b="0" dirty="0" err="1">
                <a:solidFill>
                  <a:schemeClr val="tx2"/>
                </a:solidFill>
              </a:rPr>
              <a:t>тиладиган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маълумотлар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миқдори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билан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ифодаланган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а</a:t>
            </a:r>
            <a:r>
              <a:rPr lang="tr-TR" altLang="en-US" b="0" dirty="0">
                <a:solidFill>
                  <a:schemeClr val="tx2"/>
                </a:solidFill>
              </a:rPr>
              <a:t>x</a:t>
            </a:r>
            <a:r>
              <a:rPr lang="ru-RU" altLang="en-US" b="0" dirty="0">
                <a:solidFill>
                  <a:schemeClr val="tx2"/>
                </a:solidFill>
              </a:rPr>
              <a:t>борот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очиқлигининг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ажралмас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қисми</a:t>
            </a:r>
            <a:r>
              <a:rPr lang="tr-TR" altLang="en-US" b="0" dirty="0">
                <a:solidFill>
                  <a:schemeClr val="tx2"/>
                </a:solidFill>
              </a:rPr>
              <a:t>.</a:t>
            </a:r>
            <a:endParaRPr lang="ru-RU" altLang="en-US" b="0" dirty="0">
              <a:solidFill>
                <a:schemeClr val="tx2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EFFFC17-E672-4AC3-A764-415392A69C91}"/>
              </a:ext>
            </a:extLst>
          </p:cNvPr>
          <p:cNvSpPr/>
          <p:nvPr/>
        </p:nvSpPr>
        <p:spPr>
          <a:xfrm>
            <a:off x="431800" y="5214938"/>
            <a:ext cx="11328400" cy="10588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tx2"/>
                </a:solidFill>
              </a:rPr>
              <a:t>Ўзб</a:t>
            </a:r>
            <a:r>
              <a:rPr lang="tr-TR" sz="1400" b="1" dirty="0">
                <a:solidFill>
                  <a:schemeClr val="tx2"/>
                </a:solidFill>
              </a:rPr>
              <a:t>e</a:t>
            </a:r>
            <a:r>
              <a:rPr lang="ru-RU" sz="1400" b="1" dirty="0" err="1">
                <a:solidFill>
                  <a:schemeClr val="tx2"/>
                </a:solidFill>
              </a:rPr>
              <a:t>кистон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Р</a:t>
            </a:r>
            <a:r>
              <a:rPr lang="tr-TR" sz="1400" b="1" dirty="0">
                <a:solidFill>
                  <a:schemeClr val="tx2"/>
                </a:solidFill>
              </a:rPr>
              <a:t>e</a:t>
            </a:r>
            <a:r>
              <a:rPr lang="ru-RU" sz="1400" b="1" dirty="0" err="1">
                <a:solidFill>
                  <a:schemeClr val="tx2"/>
                </a:solidFill>
              </a:rPr>
              <a:t>спубликаси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Конституциясининг</a:t>
            </a:r>
            <a:r>
              <a:rPr lang="tr-TR" sz="1400" b="1" dirty="0">
                <a:solidFill>
                  <a:schemeClr val="tx2"/>
                </a:solidFill>
              </a:rPr>
              <a:t> 29 </a:t>
            </a:r>
            <a:r>
              <a:rPr lang="ru-RU" sz="1400" b="1" dirty="0" err="1">
                <a:solidFill>
                  <a:schemeClr val="tx2"/>
                </a:solidFill>
              </a:rPr>
              <a:t>ва</a:t>
            </a:r>
            <a:r>
              <a:rPr lang="tr-TR" sz="1400" b="1" dirty="0">
                <a:solidFill>
                  <a:schemeClr val="tx2"/>
                </a:solidFill>
              </a:rPr>
              <a:t> 30-</a:t>
            </a:r>
            <a:r>
              <a:rPr lang="ru-RU" sz="1400" b="1" dirty="0" err="1">
                <a:solidFill>
                  <a:schemeClr val="tx2"/>
                </a:solidFill>
              </a:rPr>
              <a:t>моддаларида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фуқароларнинг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а</a:t>
            </a:r>
            <a:r>
              <a:rPr lang="tr-TR" sz="1400" b="1" dirty="0">
                <a:solidFill>
                  <a:schemeClr val="tx2"/>
                </a:solidFill>
              </a:rPr>
              <a:t>x</a:t>
            </a:r>
            <a:r>
              <a:rPr lang="ru-RU" sz="1400" b="1" dirty="0">
                <a:solidFill>
                  <a:schemeClr val="tx2"/>
                </a:solidFill>
              </a:rPr>
              <a:t>борот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излашлари</a:t>
            </a:r>
            <a:r>
              <a:rPr lang="tr-TR" sz="1400" b="1" dirty="0">
                <a:solidFill>
                  <a:schemeClr val="tx2"/>
                </a:solidFill>
              </a:rPr>
              <a:t>, </a:t>
            </a:r>
            <a:r>
              <a:rPr lang="ru-RU" sz="1400" b="1" dirty="0" err="1">
                <a:solidFill>
                  <a:schemeClr val="tx2"/>
                </a:solidFill>
              </a:rPr>
              <a:t>фуқароларнинг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ҳуқуқ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ва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манфаатларига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да</a:t>
            </a:r>
            <a:r>
              <a:rPr lang="tr-TR" sz="1400" b="1" dirty="0">
                <a:solidFill>
                  <a:schemeClr val="tx2"/>
                </a:solidFill>
              </a:rPr>
              <a:t>x</a:t>
            </a:r>
            <a:r>
              <a:rPr lang="ru-RU" sz="1400" b="1" dirty="0" err="1">
                <a:solidFill>
                  <a:schemeClr val="tx2"/>
                </a:solidFill>
              </a:rPr>
              <a:t>лдор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қарорлар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ва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ҳужжатлар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билан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танишиш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ҳуқуқлари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б</a:t>
            </a:r>
            <a:r>
              <a:rPr lang="tr-TR" sz="1400" b="1" dirty="0">
                <a:solidFill>
                  <a:schemeClr val="tx2"/>
                </a:solidFill>
              </a:rPr>
              <a:t>e</a:t>
            </a:r>
            <a:r>
              <a:rPr lang="ru-RU" sz="1400" b="1" dirty="0" err="1">
                <a:solidFill>
                  <a:schemeClr val="tx2"/>
                </a:solidFill>
              </a:rPr>
              <a:t>лгилаб</a:t>
            </a:r>
            <a:r>
              <a:rPr lang="en-US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б</a:t>
            </a:r>
            <a:r>
              <a:rPr lang="en-US" sz="1400" b="1" dirty="0">
                <a:solidFill>
                  <a:schemeClr val="tx2"/>
                </a:solidFill>
              </a:rPr>
              <a:t>e</a:t>
            </a:r>
            <a:r>
              <a:rPr lang="ru-RU" sz="1400" b="1" dirty="0" err="1">
                <a:solidFill>
                  <a:schemeClr val="tx2"/>
                </a:solidFill>
              </a:rPr>
              <a:t>рилган</a:t>
            </a:r>
            <a:r>
              <a:rPr lang="tr-TR" sz="1400" b="1" dirty="0">
                <a:solidFill>
                  <a:schemeClr val="tx2"/>
                </a:solidFill>
              </a:rPr>
              <a:t>.</a:t>
            </a:r>
            <a:endParaRPr lang="ru-RU" sz="1400" b="1" dirty="0">
              <a:solidFill>
                <a:schemeClr val="tx2"/>
              </a:solidFill>
            </a:endParaRP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2DB517C5-1D6F-42CD-8E20-EFA825543272}"/>
              </a:ext>
            </a:extLst>
          </p:cNvPr>
          <p:cNvGrpSpPr/>
          <p:nvPr/>
        </p:nvGrpSpPr>
        <p:grpSpPr>
          <a:xfrm>
            <a:off x="686192" y="5422213"/>
            <a:ext cx="536818" cy="632217"/>
            <a:chOff x="2943995" y="435674"/>
            <a:chExt cx="428649" cy="504825"/>
          </a:xfrm>
          <a:solidFill>
            <a:srgbClr val="004BD2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C23561-F1B9-4048-A4C8-5A9AB8A56B98}"/>
                </a:ext>
              </a:extLst>
            </p:cNvPr>
            <p:cNvSpPr/>
            <p:nvPr/>
          </p:nvSpPr>
          <p:spPr>
            <a:xfrm>
              <a:off x="2982119" y="435674"/>
              <a:ext cx="390525" cy="504825"/>
            </a:xfrm>
            <a:custGeom>
              <a:avLst/>
              <a:gdLst>
                <a:gd name="connsiteX0" fmla="*/ 387382 w 390525"/>
                <a:gd name="connsiteY0" fmla="*/ 108395 h 504825"/>
                <a:gd name="connsiteX1" fmla="*/ 385286 w 390525"/>
                <a:gd name="connsiteY1" fmla="*/ 105347 h 504825"/>
                <a:gd name="connsiteX2" fmla="*/ 290131 w 390525"/>
                <a:gd name="connsiteY2" fmla="*/ 10001 h 504825"/>
                <a:gd name="connsiteX3" fmla="*/ 287084 w 390525"/>
                <a:gd name="connsiteY3" fmla="*/ 7906 h 504825"/>
                <a:gd name="connsiteX4" fmla="*/ 283369 w 390525"/>
                <a:gd name="connsiteY4" fmla="*/ 7144 h 504825"/>
                <a:gd name="connsiteX5" fmla="*/ 45244 w 390525"/>
                <a:gd name="connsiteY5" fmla="*/ 7144 h 504825"/>
                <a:gd name="connsiteX6" fmla="*/ 7144 w 390525"/>
                <a:gd name="connsiteY6" fmla="*/ 45244 h 504825"/>
                <a:gd name="connsiteX7" fmla="*/ 7144 w 390525"/>
                <a:gd name="connsiteY7" fmla="*/ 150114 h 504825"/>
                <a:gd name="connsiteX8" fmla="*/ 16669 w 390525"/>
                <a:gd name="connsiteY8" fmla="*/ 159639 h 504825"/>
                <a:gd name="connsiteX9" fmla="*/ 26194 w 390525"/>
                <a:gd name="connsiteY9" fmla="*/ 150114 h 504825"/>
                <a:gd name="connsiteX10" fmla="*/ 26194 w 390525"/>
                <a:gd name="connsiteY10" fmla="*/ 45339 h 504825"/>
                <a:gd name="connsiteX11" fmla="*/ 45244 w 390525"/>
                <a:gd name="connsiteY11" fmla="*/ 26289 h 504825"/>
                <a:gd name="connsiteX12" fmla="*/ 273844 w 390525"/>
                <a:gd name="connsiteY12" fmla="*/ 26289 h 504825"/>
                <a:gd name="connsiteX13" fmla="*/ 273844 w 390525"/>
                <a:gd name="connsiteY13" fmla="*/ 112014 h 504825"/>
                <a:gd name="connsiteX14" fmla="*/ 283369 w 390525"/>
                <a:gd name="connsiteY14" fmla="*/ 121539 h 504825"/>
                <a:gd name="connsiteX15" fmla="*/ 369094 w 390525"/>
                <a:gd name="connsiteY15" fmla="*/ 121539 h 504825"/>
                <a:gd name="connsiteX16" fmla="*/ 369094 w 390525"/>
                <a:gd name="connsiteY16" fmla="*/ 464439 h 504825"/>
                <a:gd name="connsiteX17" fmla="*/ 350044 w 390525"/>
                <a:gd name="connsiteY17" fmla="*/ 483489 h 504825"/>
                <a:gd name="connsiteX18" fmla="*/ 45244 w 390525"/>
                <a:gd name="connsiteY18" fmla="*/ 483489 h 504825"/>
                <a:gd name="connsiteX19" fmla="*/ 26194 w 390525"/>
                <a:gd name="connsiteY19" fmla="*/ 464439 h 504825"/>
                <a:gd name="connsiteX20" fmla="*/ 26194 w 390525"/>
                <a:gd name="connsiteY20" fmla="*/ 378714 h 504825"/>
                <a:gd name="connsiteX21" fmla="*/ 16669 w 390525"/>
                <a:gd name="connsiteY21" fmla="*/ 369189 h 504825"/>
                <a:gd name="connsiteX22" fmla="*/ 7144 w 390525"/>
                <a:gd name="connsiteY22" fmla="*/ 378714 h 504825"/>
                <a:gd name="connsiteX23" fmla="*/ 7144 w 390525"/>
                <a:gd name="connsiteY23" fmla="*/ 464439 h 504825"/>
                <a:gd name="connsiteX24" fmla="*/ 45244 w 390525"/>
                <a:gd name="connsiteY24" fmla="*/ 502539 h 504825"/>
                <a:gd name="connsiteX25" fmla="*/ 350044 w 390525"/>
                <a:gd name="connsiteY25" fmla="*/ 502539 h 504825"/>
                <a:gd name="connsiteX26" fmla="*/ 388144 w 390525"/>
                <a:gd name="connsiteY26" fmla="*/ 464439 h 504825"/>
                <a:gd name="connsiteX27" fmla="*/ 388144 w 390525"/>
                <a:gd name="connsiteY27" fmla="*/ 112014 h 504825"/>
                <a:gd name="connsiteX28" fmla="*/ 387382 w 390525"/>
                <a:gd name="connsiteY28" fmla="*/ 108395 h 504825"/>
                <a:gd name="connsiteX29" fmla="*/ 292894 w 390525"/>
                <a:gd name="connsiteY29" fmla="*/ 39815 h 504825"/>
                <a:gd name="connsiteX30" fmla="*/ 355663 w 390525"/>
                <a:gd name="connsiteY30" fmla="*/ 102584 h 504825"/>
                <a:gd name="connsiteX31" fmla="*/ 292894 w 390525"/>
                <a:gd name="connsiteY31" fmla="*/ 102584 h 504825"/>
                <a:gd name="connsiteX32" fmla="*/ 292894 w 390525"/>
                <a:gd name="connsiteY32" fmla="*/ 39719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0525" h="504825">
                  <a:moveTo>
                    <a:pt x="387382" y="108395"/>
                  </a:moveTo>
                  <a:cubicBezTo>
                    <a:pt x="386905" y="107252"/>
                    <a:pt x="386239" y="106204"/>
                    <a:pt x="385286" y="105347"/>
                  </a:cubicBezTo>
                  <a:lnTo>
                    <a:pt x="290131" y="10001"/>
                  </a:lnTo>
                  <a:cubicBezTo>
                    <a:pt x="289274" y="9144"/>
                    <a:pt x="288227" y="8382"/>
                    <a:pt x="287084" y="7906"/>
                  </a:cubicBezTo>
                  <a:cubicBezTo>
                    <a:pt x="285940" y="7430"/>
                    <a:pt x="284702" y="7144"/>
                    <a:pt x="283369" y="7144"/>
                  </a:cubicBezTo>
                  <a:lnTo>
                    <a:pt x="45244" y="7144"/>
                  </a:lnTo>
                  <a:cubicBezTo>
                    <a:pt x="24194" y="7144"/>
                    <a:pt x="7144" y="24194"/>
                    <a:pt x="7144" y="45244"/>
                  </a:cubicBezTo>
                  <a:lnTo>
                    <a:pt x="7144" y="150114"/>
                  </a:lnTo>
                  <a:cubicBezTo>
                    <a:pt x="7144" y="155353"/>
                    <a:pt x="11430" y="159639"/>
                    <a:pt x="16669" y="159639"/>
                  </a:cubicBezTo>
                  <a:cubicBezTo>
                    <a:pt x="21907" y="159639"/>
                    <a:pt x="26194" y="155353"/>
                    <a:pt x="26194" y="150114"/>
                  </a:cubicBezTo>
                  <a:lnTo>
                    <a:pt x="26194" y="45339"/>
                  </a:lnTo>
                  <a:cubicBezTo>
                    <a:pt x="26194" y="34862"/>
                    <a:pt x="34766" y="26289"/>
                    <a:pt x="45244" y="26289"/>
                  </a:cubicBezTo>
                  <a:lnTo>
                    <a:pt x="273844" y="26289"/>
                  </a:lnTo>
                  <a:lnTo>
                    <a:pt x="273844" y="112014"/>
                  </a:lnTo>
                  <a:cubicBezTo>
                    <a:pt x="273844" y="117253"/>
                    <a:pt x="278130" y="121539"/>
                    <a:pt x="283369" y="121539"/>
                  </a:cubicBezTo>
                  <a:lnTo>
                    <a:pt x="369094" y="121539"/>
                  </a:lnTo>
                  <a:lnTo>
                    <a:pt x="369094" y="464439"/>
                  </a:lnTo>
                  <a:cubicBezTo>
                    <a:pt x="369094" y="474917"/>
                    <a:pt x="360521" y="483489"/>
                    <a:pt x="350044" y="483489"/>
                  </a:cubicBezTo>
                  <a:lnTo>
                    <a:pt x="45244" y="483489"/>
                  </a:lnTo>
                  <a:cubicBezTo>
                    <a:pt x="34766" y="483489"/>
                    <a:pt x="26194" y="474917"/>
                    <a:pt x="26194" y="464439"/>
                  </a:cubicBezTo>
                  <a:lnTo>
                    <a:pt x="26194" y="378714"/>
                  </a:lnTo>
                  <a:cubicBezTo>
                    <a:pt x="26194" y="373475"/>
                    <a:pt x="21907" y="369189"/>
                    <a:pt x="16669" y="369189"/>
                  </a:cubicBezTo>
                  <a:cubicBezTo>
                    <a:pt x="11430" y="369189"/>
                    <a:pt x="7144" y="373475"/>
                    <a:pt x="7144" y="378714"/>
                  </a:cubicBezTo>
                  <a:lnTo>
                    <a:pt x="7144" y="464439"/>
                  </a:lnTo>
                  <a:cubicBezTo>
                    <a:pt x="7144" y="485489"/>
                    <a:pt x="24194" y="502539"/>
                    <a:pt x="45244" y="502539"/>
                  </a:cubicBezTo>
                  <a:lnTo>
                    <a:pt x="350044" y="502539"/>
                  </a:lnTo>
                  <a:cubicBezTo>
                    <a:pt x="371094" y="502539"/>
                    <a:pt x="388144" y="485489"/>
                    <a:pt x="388144" y="464439"/>
                  </a:cubicBezTo>
                  <a:lnTo>
                    <a:pt x="388144" y="112014"/>
                  </a:lnTo>
                  <a:cubicBezTo>
                    <a:pt x="388144" y="110776"/>
                    <a:pt x="387858" y="109538"/>
                    <a:pt x="387382" y="108395"/>
                  </a:cubicBezTo>
                  <a:close/>
                  <a:moveTo>
                    <a:pt x="292894" y="39815"/>
                  </a:moveTo>
                  <a:lnTo>
                    <a:pt x="355663" y="102584"/>
                  </a:lnTo>
                  <a:lnTo>
                    <a:pt x="292894" y="102584"/>
                  </a:lnTo>
                  <a:lnTo>
                    <a:pt x="292894" y="397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80E6CE4-59F4-4FB8-BC8D-88CB365EEF88}"/>
                </a:ext>
              </a:extLst>
            </p:cNvPr>
            <p:cNvSpPr/>
            <p:nvPr/>
          </p:nvSpPr>
          <p:spPr>
            <a:xfrm>
              <a:off x="3039269" y="588169"/>
              <a:ext cx="276225" cy="257175"/>
            </a:xfrm>
            <a:custGeom>
              <a:avLst/>
              <a:gdLst>
                <a:gd name="connsiteX0" fmla="*/ 207169 w 276225"/>
                <a:gd name="connsiteY0" fmla="*/ 45244 h 257175"/>
                <a:gd name="connsiteX1" fmla="*/ 169069 w 276225"/>
                <a:gd name="connsiteY1" fmla="*/ 45244 h 257175"/>
                <a:gd name="connsiteX2" fmla="*/ 159544 w 276225"/>
                <a:gd name="connsiteY2" fmla="*/ 54769 h 257175"/>
                <a:gd name="connsiteX3" fmla="*/ 169069 w 276225"/>
                <a:gd name="connsiteY3" fmla="*/ 64294 h 257175"/>
                <a:gd name="connsiteX4" fmla="*/ 207169 w 276225"/>
                <a:gd name="connsiteY4" fmla="*/ 64294 h 257175"/>
                <a:gd name="connsiteX5" fmla="*/ 216694 w 276225"/>
                <a:gd name="connsiteY5" fmla="*/ 54769 h 257175"/>
                <a:gd name="connsiteX6" fmla="*/ 207169 w 276225"/>
                <a:gd name="connsiteY6" fmla="*/ 45244 h 257175"/>
                <a:gd name="connsiteX7" fmla="*/ 264319 w 276225"/>
                <a:gd name="connsiteY7" fmla="*/ 45244 h 257175"/>
                <a:gd name="connsiteX8" fmla="*/ 245269 w 276225"/>
                <a:gd name="connsiteY8" fmla="*/ 45244 h 257175"/>
                <a:gd name="connsiteX9" fmla="*/ 235744 w 276225"/>
                <a:gd name="connsiteY9" fmla="*/ 54769 h 257175"/>
                <a:gd name="connsiteX10" fmla="*/ 245269 w 276225"/>
                <a:gd name="connsiteY10" fmla="*/ 64294 h 257175"/>
                <a:gd name="connsiteX11" fmla="*/ 264319 w 276225"/>
                <a:gd name="connsiteY11" fmla="*/ 64294 h 257175"/>
                <a:gd name="connsiteX12" fmla="*/ 273844 w 276225"/>
                <a:gd name="connsiteY12" fmla="*/ 54769 h 257175"/>
                <a:gd name="connsiteX13" fmla="*/ 264319 w 276225"/>
                <a:gd name="connsiteY13" fmla="*/ 45244 h 257175"/>
                <a:gd name="connsiteX14" fmla="*/ 207169 w 276225"/>
                <a:gd name="connsiteY14" fmla="*/ 26194 h 257175"/>
                <a:gd name="connsiteX15" fmla="*/ 264319 w 276225"/>
                <a:gd name="connsiteY15" fmla="*/ 26194 h 257175"/>
                <a:gd name="connsiteX16" fmla="*/ 273844 w 276225"/>
                <a:gd name="connsiteY16" fmla="*/ 16669 h 257175"/>
                <a:gd name="connsiteX17" fmla="*/ 264319 w 276225"/>
                <a:gd name="connsiteY17" fmla="*/ 7144 h 257175"/>
                <a:gd name="connsiteX18" fmla="*/ 207169 w 276225"/>
                <a:gd name="connsiteY18" fmla="*/ 7144 h 257175"/>
                <a:gd name="connsiteX19" fmla="*/ 197644 w 276225"/>
                <a:gd name="connsiteY19" fmla="*/ 16669 h 257175"/>
                <a:gd name="connsiteX20" fmla="*/ 207169 w 276225"/>
                <a:gd name="connsiteY20" fmla="*/ 26194 h 257175"/>
                <a:gd name="connsiteX21" fmla="*/ 150019 w 276225"/>
                <a:gd name="connsiteY21" fmla="*/ 26194 h 257175"/>
                <a:gd name="connsiteX22" fmla="*/ 169069 w 276225"/>
                <a:gd name="connsiteY22" fmla="*/ 26194 h 257175"/>
                <a:gd name="connsiteX23" fmla="*/ 178594 w 276225"/>
                <a:gd name="connsiteY23" fmla="*/ 16669 h 257175"/>
                <a:gd name="connsiteX24" fmla="*/ 169069 w 276225"/>
                <a:gd name="connsiteY24" fmla="*/ 7144 h 257175"/>
                <a:gd name="connsiteX25" fmla="*/ 150019 w 276225"/>
                <a:gd name="connsiteY25" fmla="*/ 7144 h 257175"/>
                <a:gd name="connsiteX26" fmla="*/ 140494 w 276225"/>
                <a:gd name="connsiteY26" fmla="*/ 16669 h 257175"/>
                <a:gd name="connsiteX27" fmla="*/ 150019 w 276225"/>
                <a:gd name="connsiteY27" fmla="*/ 26194 h 257175"/>
                <a:gd name="connsiteX28" fmla="*/ 264319 w 276225"/>
                <a:gd name="connsiteY28" fmla="*/ 83344 h 257175"/>
                <a:gd name="connsiteX29" fmla="*/ 226219 w 276225"/>
                <a:gd name="connsiteY29" fmla="*/ 83344 h 257175"/>
                <a:gd name="connsiteX30" fmla="*/ 216694 w 276225"/>
                <a:gd name="connsiteY30" fmla="*/ 92869 h 257175"/>
                <a:gd name="connsiteX31" fmla="*/ 226219 w 276225"/>
                <a:gd name="connsiteY31" fmla="*/ 102394 h 257175"/>
                <a:gd name="connsiteX32" fmla="*/ 264319 w 276225"/>
                <a:gd name="connsiteY32" fmla="*/ 102394 h 257175"/>
                <a:gd name="connsiteX33" fmla="*/ 273844 w 276225"/>
                <a:gd name="connsiteY33" fmla="*/ 92869 h 257175"/>
                <a:gd name="connsiteX34" fmla="*/ 264319 w 276225"/>
                <a:gd name="connsiteY34" fmla="*/ 83344 h 257175"/>
                <a:gd name="connsiteX35" fmla="*/ 188119 w 276225"/>
                <a:gd name="connsiteY35" fmla="*/ 102394 h 257175"/>
                <a:gd name="connsiteX36" fmla="*/ 197644 w 276225"/>
                <a:gd name="connsiteY36" fmla="*/ 92869 h 257175"/>
                <a:gd name="connsiteX37" fmla="*/ 188119 w 276225"/>
                <a:gd name="connsiteY37" fmla="*/ 83344 h 257175"/>
                <a:gd name="connsiteX38" fmla="*/ 169069 w 276225"/>
                <a:gd name="connsiteY38" fmla="*/ 83344 h 257175"/>
                <a:gd name="connsiteX39" fmla="*/ 159544 w 276225"/>
                <a:gd name="connsiteY39" fmla="*/ 92869 h 257175"/>
                <a:gd name="connsiteX40" fmla="*/ 169069 w 276225"/>
                <a:gd name="connsiteY40" fmla="*/ 102394 h 257175"/>
                <a:gd name="connsiteX41" fmla="*/ 188119 w 276225"/>
                <a:gd name="connsiteY41" fmla="*/ 102394 h 257175"/>
                <a:gd name="connsiteX42" fmla="*/ 264319 w 276225"/>
                <a:gd name="connsiteY42" fmla="*/ 121444 h 257175"/>
                <a:gd name="connsiteX43" fmla="*/ 245269 w 276225"/>
                <a:gd name="connsiteY43" fmla="*/ 121444 h 257175"/>
                <a:gd name="connsiteX44" fmla="*/ 235744 w 276225"/>
                <a:gd name="connsiteY44" fmla="*/ 130969 h 257175"/>
                <a:gd name="connsiteX45" fmla="*/ 245269 w 276225"/>
                <a:gd name="connsiteY45" fmla="*/ 140494 h 257175"/>
                <a:gd name="connsiteX46" fmla="*/ 264319 w 276225"/>
                <a:gd name="connsiteY46" fmla="*/ 140494 h 257175"/>
                <a:gd name="connsiteX47" fmla="*/ 273844 w 276225"/>
                <a:gd name="connsiteY47" fmla="*/ 130969 h 257175"/>
                <a:gd name="connsiteX48" fmla="*/ 264319 w 276225"/>
                <a:gd name="connsiteY48" fmla="*/ 121444 h 257175"/>
                <a:gd name="connsiteX49" fmla="*/ 150019 w 276225"/>
                <a:gd name="connsiteY49" fmla="*/ 130969 h 257175"/>
                <a:gd name="connsiteX50" fmla="*/ 159544 w 276225"/>
                <a:gd name="connsiteY50" fmla="*/ 140494 h 257175"/>
                <a:gd name="connsiteX51" fmla="*/ 207169 w 276225"/>
                <a:gd name="connsiteY51" fmla="*/ 140494 h 257175"/>
                <a:gd name="connsiteX52" fmla="*/ 216694 w 276225"/>
                <a:gd name="connsiteY52" fmla="*/ 130969 h 257175"/>
                <a:gd name="connsiteX53" fmla="*/ 207169 w 276225"/>
                <a:gd name="connsiteY53" fmla="*/ 121444 h 257175"/>
                <a:gd name="connsiteX54" fmla="*/ 159544 w 276225"/>
                <a:gd name="connsiteY54" fmla="*/ 121444 h 257175"/>
                <a:gd name="connsiteX55" fmla="*/ 150019 w 276225"/>
                <a:gd name="connsiteY55" fmla="*/ 130969 h 257175"/>
                <a:gd name="connsiteX56" fmla="*/ 130969 w 276225"/>
                <a:gd name="connsiteY56" fmla="*/ 178594 h 257175"/>
                <a:gd name="connsiteX57" fmla="*/ 150019 w 276225"/>
                <a:gd name="connsiteY57" fmla="*/ 178594 h 257175"/>
                <a:gd name="connsiteX58" fmla="*/ 159544 w 276225"/>
                <a:gd name="connsiteY58" fmla="*/ 169069 h 257175"/>
                <a:gd name="connsiteX59" fmla="*/ 150019 w 276225"/>
                <a:gd name="connsiteY59" fmla="*/ 159544 h 257175"/>
                <a:gd name="connsiteX60" fmla="*/ 130969 w 276225"/>
                <a:gd name="connsiteY60" fmla="*/ 159544 h 257175"/>
                <a:gd name="connsiteX61" fmla="*/ 121444 w 276225"/>
                <a:gd name="connsiteY61" fmla="*/ 169069 h 257175"/>
                <a:gd name="connsiteX62" fmla="*/ 130969 w 276225"/>
                <a:gd name="connsiteY62" fmla="*/ 178594 h 257175"/>
                <a:gd name="connsiteX63" fmla="*/ 264319 w 276225"/>
                <a:gd name="connsiteY63" fmla="*/ 159544 h 257175"/>
                <a:gd name="connsiteX64" fmla="*/ 188119 w 276225"/>
                <a:gd name="connsiteY64" fmla="*/ 159544 h 257175"/>
                <a:gd name="connsiteX65" fmla="*/ 178594 w 276225"/>
                <a:gd name="connsiteY65" fmla="*/ 169069 h 257175"/>
                <a:gd name="connsiteX66" fmla="*/ 188119 w 276225"/>
                <a:gd name="connsiteY66" fmla="*/ 178594 h 257175"/>
                <a:gd name="connsiteX67" fmla="*/ 264319 w 276225"/>
                <a:gd name="connsiteY67" fmla="*/ 178594 h 257175"/>
                <a:gd name="connsiteX68" fmla="*/ 273844 w 276225"/>
                <a:gd name="connsiteY68" fmla="*/ 169069 h 257175"/>
                <a:gd name="connsiteX69" fmla="*/ 264319 w 276225"/>
                <a:gd name="connsiteY69" fmla="*/ 159544 h 257175"/>
                <a:gd name="connsiteX70" fmla="*/ 264319 w 276225"/>
                <a:gd name="connsiteY70" fmla="*/ 197644 h 257175"/>
                <a:gd name="connsiteX71" fmla="*/ 207169 w 276225"/>
                <a:gd name="connsiteY71" fmla="*/ 197644 h 257175"/>
                <a:gd name="connsiteX72" fmla="*/ 197644 w 276225"/>
                <a:gd name="connsiteY72" fmla="*/ 207169 h 257175"/>
                <a:gd name="connsiteX73" fmla="*/ 207169 w 276225"/>
                <a:gd name="connsiteY73" fmla="*/ 216694 h 257175"/>
                <a:gd name="connsiteX74" fmla="*/ 264319 w 276225"/>
                <a:gd name="connsiteY74" fmla="*/ 216694 h 257175"/>
                <a:gd name="connsiteX75" fmla="*/ 273844 w 276225"/>
                <a:gd name="connsiteY75" fmla="*/ 207169 h 257175"/>
                <a:gd name="connsiteX76" fmla="*/ 264319 w 276225"/>
                <a:gd name="connsiteY76" fmla="*/ 197644 h 257175"/>
                <a:gd name="connsiteX77" fmla="*/ 130969 w 276225"/>
                <a:gd name="connsiteY77" fmla="*/ 216694 h 257175"/>
                <a:gd name="connsiteX78" fmla="*/ 169069 w 276225"/>
                <a:gd name="connsiteY78" fmla="*/ 216694 h 257175"/>
                <a:gd name="connsiteX79" fmla="*/ 178594 w 276225"/>
                <a:gd name="connsiteY79" fmla="*/ 207169 h 257175"/>
                <a:gd name="connsiteX80" fmla="*/ 169069 w 276225"/>
                <a:gd name="connsiteY80" fmla="*/ 197644 h 257175"/>
                <a:gd name="connsiteX81" fmla="*/ 130969 w 276225"/>
                <a:gd name="connsiteY81" fmla="*/ 197644 h 257175"/>
                <a:gd name="connsiteX82" fmla="*/ 121444 w 276225"/>
                <a:gd name="connsiteY82" fmla="*/ 207169 h 257175"/>
                <a:gd name="connsiteX83" fmla="*/ 130969 w 276225"/>
                <a:gd name="connsiteY83" fmla="*/ 216694 h 257175"/>
                <a:gd name="connsiteX84" fmla="*/ 16669 w 276225"/>
                <a:gd name="connsiteY84" fmla="*/ 216694 h 257175"/>
                <a:gd name="connsiteX85" fmla="*/ 92869 w 276225"/>
                <a:gd name="connsiteY85" fmla="*/ 216694 h 257175"/>
                <a:gd name="connsiteX86" fmla="*/ 102394 w 276225"/>
                <a:gd name="connsiteY86" fmla="*/ 207169 h 257175"/>
                <a:gd name="connsiteX87" fmla="*/ 92869 w 276225"/>
                <a:gd name="connsiteY87" fmla="*/ 197644 h 257175"/>
                <a:gd name="connsiteX88" fmla="*/ 16669 w 276225"/>
                <a:gd name="connsiteY88" fmla="*/ 197644 h 257175"/>
                <a:gd name="connsiteX89" fmla="*/ 7144 w 276225"/>
                <a:gd name="connsiteY89" fmla="*/ 207169 h 257175"/>
                <a:gd name="connsiteX90" fmla="*/ 16669 w 276225"/>
                <a:gd name="connsiteY90" fmla="*/ 216694 h 257175"/>
                <a:gd name="connsiteX91" fmla="*/ 264319 w 276225"/>
                <a:gd name="connsiteY91" fmla="*/ 235744 h 257175"/>
                <a:gd name="connsiteX92" fmla="*/ 245269 w 276225"/>
                <a:gd name="connsiteY92" fmla="*/ 235744 h 257175"/>
                <a:gd name="connsiteX93" fmla="*/ 235744 w 276225"/>
                <a:gd name="connsiteY93" fmla="*/ 245269 h 257175"/>
                <a:gd name="connsiteX94" fmla="*/ 245269 w 276225"/>
                <a:gd name="connsiteY94" fmla="*/ 254794 h 257175"/>
                <a:gd name="connsiteX95" fmla="*/ 264319 w 276225"/>
                <a:gd name="connsiteY95" fmla="*/ 254794 h 257175"/>
                <a:gd name="connsiteX96" fmla="*/ 273844 w 276225"/>
                <a:gd name="connsiteY96" fmla="*/ 245269 h 257175"/>
                <a:gd name="connsiteX97" fmla="*/ 264319 w 276225"/>
                <a:gd name="connsiteY97" fmla="*/ 235744 h 257175"/>
                <a:gd name="connsiteX98" fmla="*/ 207169 w 276225"/>
                <a:gd name="connsiteY98" fmla="*/ 235744 h 257175"/>
                <a:gd name="connsiteX99" fmla="*/ 73819 w 276225"/>
                <a:gd name="connsiteY99" fmla="*/ 235744 h 257175"/>
                <a:gd name="connsiteX100" fmla="*/ 64294 w 276225"/>
                <a:gd name="connsiteY100" fmla="*/ 245269 h 257175"/>
                <a:gd name="connsiteX101" fmla="*/ 73819 w 276225"/>
                <a:gd name="connsiteY101" fmla="*/ 254794 h 257175"/>
                <a:gd name="connsiteX102" fmla="*/ 207169 w 276225"/>
                <a:gd name="connsiteY102" fmla="*/ 254794 h 257175"/>
                <a:gd name="connsiteX103" fmla="*/ 216694 w 276225"/>
                <a:gd name="connsiteY103" fmla="*/ 245269 h 257175"/>
                <a:gd name="connsiteX104" fmla="*/ 207169 w 276225"/>
                <a:gd name="connsiteY104" fmla="*/ 235744 h 257175"/>
                <a:gd name="connsiteX105" fmla="*/ 35719 w 276225"/>
                <a:gd name="connsiteY105" fmla="*/ 235744 h 257175"/>
                <a:gd name="connsiteX106" fmla="*/ 16669 w 276225"/>
                <a:gd name="connsiteY106" fmla="*/ 235744 h 257175"/>
                <a:gd name="connsiteX107" fmla="*/ 7144 w 276225"/>
                <a:gd name="connsiteY107" fmla="*/ 245269 h 257175"/>
                <a:gd name="connsiteX108" fmla="*/ 16669 w 276225"/>
                <a:gd name="connsiteY108" fmla="*/ 254794 h 257175"/>
                <a:gd name="connsiteX109" fmla="*/ 35719 w 276225"/>
                <a:gd name="connsiteY109" fmla="*/ 254794 h 257175"/>
                <a:gd name="connsiteX110" fmla="*/ 45244 w 276225"/>
                <a:gd name="connsiteY110" fmla="*/ 245269 h 257175"/>
                <a:gd name="connsiteX111" fmla="*/ 35719 w 276225"/>
                <a:gd name="connsiteY111" fmla="*/ 2357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76225" h="257175">
                  <a:moveTo>
                    <a:pt x="207169" y="45244"/>
                  </a:moveTo>
                  <a:lnTo>
                    <a:pt x="169069" y="45244"/>
                  </a:lnTo>
                  <a:cubicBezTo>
                    <a:pt x="163830" y="45244"/>
                    <a:pt x="159544" y="49530"/>
                    <a:pt x="159544" y="54769"/>
                  </a:cubicBezTo>
                  <a:cubicBezTo>
                    <a:pt x="159544" y="60007"/>
                    <a:pt x="163830" y="64294"/>
                    <a:pt x="169069" y="64294"/>
                  </a:cubicBezTo>
                  <a:lnTo>
                    <a:pt x="207169" y="64294"/>
                  </a:lnTo>
                  <a:cubicBezTo>
                    <a:pt x="212407" y="64294"/>
                    <a:pt x="216694" y="60007"/>
                    <a:pt x="216694" y="54769"/>
                  </a:cubicBezTo>
                  <a:cubicBezTo>
                    <a:pt x="216694" y="49530"/>
                    <a:pt x="212407" y="45244"/>
                    <a:pt x="207169" y="45244"/>
                  </a:cubicBezTo>
                  <a:close/>
                  <a:moveTo>
                    <a:pt x="264319" y="45244"/>
                  </a:moveTo>
                  <a:lnTo>
                    <a:pt x="245269" y="45244"/>
                  </a:lnTo>
                  <a:cubicBezTo>
                    <a:pt x="240030" y="45244"/>
                    <a:pt x="235744" y="49530"/>
                    <a:pt x="235744" y="54769"/>
                  </a:cubicBezTo>
                  <a:cubicBezTo>
                    <a:pt x="235744" y="60007"/>
                    <a:pt x="240030" y="64294"/>
                    <a:pt x="245269" y="64294"/>
                  </a:cubicBezTo>
                  <a:lnTo>
                    <a:pt x="264319" y="64294"/>
                  </a:lnTo>
                  <a:cubicBezTo>
                    <a:pt x="269557" y="64294"/>
                    <a:pt x="273844" y="60007"/>
                    <a:pt x="273844" y="54769"/>
                  </a:cubicBezTo>
                  <a:cubicBezTo>
                    <a:pt x="273844" y="49530"/>
                    <a:pt x="269557" y="45244"/>
                    <a:pt x="264319" y="45244"/>
                  </a:cubicBezTo>
                  <a:close/>
                  <a:moveTo>
                    <a:pt x="207169" y="26194"/>
                  </a:moveTo>
                  <a:lnTo>
                    <a:pt x="264319" y="26194"/>
                  </a:lnTo>
                  <a:cubicBezTo>
                    <a:pt x="269557" y="26194"/>
                    <a:pt x="273844" y="21907"/>
                    <a:pt x="273844" y="16669"/>
                  </a:cubicBezTo>
                  <a:cubicBezTo>
                    <a:pt x="273844" y="11430"/>
                    <a:pt x="269557" y="7144"/>
                    <a:pt x="264319" y="7144"/>
                  </a:cubicBezTo>
                  <a:lnTo>
                    <a:pt x="207169" y="7144"/>
                  </a:lnTo>
                  <a:cubicBezTo>
                    <a:pt x="201930" y="7144"/>
                    <a:pt x="197644" y="11430"/>
                    <a:pt x="197644" y="16669"/>
                  </a:cubicBezTo>
                  <a:cubicBezTo>
                    <a:pt x="197644" y="21907"/>
                    <a:pt x="201930" y="26194"/>
                    <a:pt x="207169" y="26194"/>
                  </a:cubicBezTo>
                  <a:close/>
                  <a:moveTo>
                    <a:pt x="150019" y="26194"/>
                  </a:moveTo>
                  <a:lnTo>
                    <a:pt x="169069" y="26194"/>
                  </a:lnTo>
                  <a:cubicBezTo>
                    <a:pt x="174307" y="26194"/>
                    <a:pt x="178594" y="21907"/>
                    <a:pt x="178594" y="16669"/>
                  </a:cubicBezTo>
                  <a:cubicBezTo>
                    <a:pt x="178594" y="11430"/>
                    <a:pt x="174307" y="7144"/>
                    <a:pt x="169069" y="7144"/>
                  </a:cubicBezTo>
                  <a:lnTo>
                    <a:pt x="150019" y="7144"/>
                  </a:lnTo>
                  <a:cubicBezTo>
                    <a:pt x="144780" y="7144"/>
                    <a:pt x="140494" y="11430"/>
                    <a:pt x="140494" y="16669"/>
                  </a:cubicBezTo>
                  <a:cubicBezTo>
                    <a:pt x="140494" y="21907"/>
                    <a:pt x="144780" y="26194"/>
                    <a:pt x="150019" y="26194"/>
                  </a:cubicBezTo>
                  <a:close/>
                  <a:moveTo>
                    <a:pt x="264319" y="83344"/>
                  </a:moveTo>
                  <a:lnTo>
                    <a:pt x="226219" y="83344"/>
                  </a:lnTo>
                  <a:cubicBezTo>
                    <a:pt x="220980" y="83344"/>
                    <a:pt x="216694" y="87630"/>
                    <a:pt x="216694" y="92869"/>
                  </a:cubicBezTo>
                  <a:cubicBezTo>
                    <a:pt x="216694" y="98107"/>
                    <a:pt x="220980" y="102394"/>
                    <a:pt x="226219" y="102394"/>
                  </a:cubicBezTo>
                  <a:lnTo>
                    <a:pt x="264319" y="102394"/>
                  </a:lnTo>
                  <a:cubicBezTo>
                    <a:pt x="269557" y="102394"/>
                    <a:pt x="273844" y="98107"/>
                    <a:pt x="273844" y="92869"/>
                  </a:cubicBezTo>
                  <a:cubicBezTo>
                    <a:pt x="273844" y="87630"/>
                    <a:pt x="269557" y="83344"/>
                    <a:pt x="264319" y="83344"/>
                  </a:cubicBezTo>
                  <a:close/>
                  <a:moveTo>
                    <a:pt x="188119" y="102394"/>
                  </a:moveTo>
                  <a:cubicBezTo>
                    <a:pt x="193357" y="102394"/>
                    <a:pt x="197644" y="98107"/>
                    <a:pt x="197644" y="92869"/>
                  </a:cubicBezTo>
                  <a:cubicBezTo>
                    <a:pt x="197644" y="87630"/>
                    <a:pt x="193357" y="83344"/>
                    <a:pt x="188119" y="83344"/>
                  </a:cubicBezTo>
                  <a:lnTo>
                    <a:pt x="169069" y="83344"/>
                  </a:lnTo>
                  <a:cubicBezTo>
                    <a:pt x="163830" y="83344"/>
                    <a:pt x="159544" y="87630"/>
                    <a:pt x="159544" y="92869"/>
                  </a:cubicBezTo>
                  <a:cubicBezTo>
                    <a:pt x="159544" y="98107"/>
                    <a:pt x="163830" y="102394"/>
                    <a:pt x="169069" y="102394"/>
                  </a:cubicBezTo>
                  <a:lnTo>
                    <a:pt x="188119" y="102394"/>
                  </a:lnTo>
                  <a:close/>
                  <a:moveTo>
                    <a:pt x="264319" y="121444"/>
                  </a:moveTo>
                  <a:lnTo>
                    <a:pt x="245269" y="121444"/>
                  </a:lnTo>
                  <a:cubicBezTo>
                    <a:pt x="240030" y="121444"/>
                    <a:pt x="235744" y="125730"/>
                    <a:pt x="235744" y="130969"/>
                  </a:cubicBezTo>
                  <a:cubicBezTo>
                    <a:pt x="235744" y="136208"/>
                    <a:pt x="240030" y="140494"/>
                    <a:pt x="245269" y="140494"/>
                  </a:cubicBezTo>
                  <a:lnTo>
                    <a:pt x="264319" y="140494"/>
                  </a:lnTo>
                  <a:cubicBezTo>
                    <a:pt x="269557" y="140494"/>
                    <a:pt x="273844" y="136208"/>
                    <a:pt x="273844" y="130969"/>
                  </a:cubicBezTo>
                  <a:cubicBezTo>
                    <a:pt x="273844" y="125730"/>
                    <a:pt x="269557" y="121444"/>
                    <a:pt x="264319" y="121444"/>
                  </a:cubicBezTo>
                  <a:close/>
                  <a:moveTo>
                    <a:pt x="150019" y="130969"/>
                  </a:moveTo>
                  <a:cubicBezTo>
                    <a:pt x="150019" y="136208"/>
                    <a:pt x="154305" y="140494"/>
                    <a:pt x="159544" y="140494"/>
                  </a:cubicBezTo>
                  <a:lnTo>
                    <a:pt x="207169" y="140494"/>
                  </a:lnTo>
                  <a:cubicBezTo>
                    <a:pt x="212407" y="140494"/>
                    <a:pt x="216694" y="136208"/>
                    <a:pt x="216694" y="130969"/>
                  </a:cubicBezTo>
                  <a:cubicBezTo>
                    <a:pt x="216694" y="125730"/>
                    <a:pt x="212407" y="121444"/>
                    <a:pt x="207169" y="121444"/>
                  </a:cubicBezTo>
                  <a:lnTo>
                    <a:pt x="159544" y="121444"/>
                  </a:lnTo>
                  <a:cubicBezTo>
                    <a:pt x="154305" y="121444"/>
                    <a:pt x="150019" y="125730"/>
                    <a:pt x="150019" y="130969"/>
                  </a:cubicBezTo>
                  <a:close/>
                  <a:moveTo>
                    <a:pt x="130969" y="178594"/>
                  </a:moveTo>
                  <a:lnTo>
                    <a:pt x="150019" y="178594"/>
                  </a:lnTo>
                  <a:cubicBezTo>
                    <a:pt x="155257" y="178594"/>
                    <a:pt x="159544" y="174308"/>
                    <a:pt x="159544" y="169069"/>
                  </a:cubicBezTo>
                  <a:cubicBezTo>
                    <a:pt x="159544" y="163830"/>
                    <a:pt x="155257" y="159544"/>
                    <a:pt x="150019" y="159544"/>
                  </a:cubicBezTo>
                  <a:lnTo>
                    <a:pt x="130969" y="159544"/>
                  </a:lnTo>
                  <a:cubicBezTo>
                    <a:pt x="125730" y="159544"/>
                    <a:pt x="121444" y="163830"/>
                    <a:pt x="121444" y="169069"/>
                  </a:cubicBezTo>
                  <a:cubicBezTo>
                    <a:pt x="121444" y="174308"/>
                    <a:pt x="125730" y="178594"/>
                    <a:pt x="130969" y="178594"/>
                  </a:cubicBezTo>
                  <a:close/>
                  <a:moveTo>
                    <a:pt x="264319" y="159544"/>
                  </a:moveTo>
                  <a:lnTo>
                    <a:pt x="188119" y="159544"/>
                  </a:lnTo>
                  <a:cubicBezTo>
                    <a:pt x="182880" y="159544"/>
                    <a:pt x="178594" y="163830"/>
                    <a:pt x="178594" y="169069"/>
                  </a:cubicBezTo>
                  <a:cubicBezTo>
                    <a:pt x="178594" y="174308"/>
                    <a:pt x="182880" y="178594"/>
                    <a:pt x="188119" y="178594"/>
                  </a:cubicBezTo>
                  <a:lnTo>
                    <a:pt x="264319" y="178594"/>
                  </a:lnTo>
                  <a:cubicBezTo>
                    <a:pt x="269557" y="178594"/>
                    <a:pt x="273844" y="174308"/>
                    <a:pt x="273844" y="169069"/>
                  </a:cubicBezTo>
                  <a:cubicBezTo>
                    <a:pt x="273844" y="163830"/>
                    <a:pt x="269557" y="159544"/>
                    <a:pt x="264319" y="159544"/>
                  </a:cubicBezTo>
                  <a:close/>
                  <a:moveTo>
                    <a:pt x="264319" y="197644"/>
                  </a:moveTo>
                  <a:lnTo>
                    <a:pt x="207169" y="197644"/>
                  </a:lnTo>
                  <a:cubicBezTo>
                    <a:pt x="201930" y="197644"/>
                    <a:pt x="197644" y="201930"/>
                    <a:pt x="197644" y="207169"/>
                  </a:cubicBezTo>
                  <a:cubicBezTo>
                    <a:pt x="197644" y="212408"/>
                    <a:pt x="201930" y="216694"/>
                    <a:pt x="207169" y="216694"/>
                  </a:cubicBezTo>
                  <a:lnTo>
                    <a:pt x="264319" y="216694"/>
                  </a:lnTo>
                  <a:cubicBezTo>
                    <a:pt x="269557" y="216694"/>
                    <a:pt x="273844" y="212408"/>
                    <a:pt x="273844" y="207169"/>
                  </a:cubicBezTo>
                  <a:cubicBezTo>
                    <a:pt x="273844" y="201930"/>
                    <a:pt x="269557" y="197644"/>
                    <a:pt x="264319" y="197644"/>
                  </a:cubicBezTo>
                  <a:close/>
                  <a:moveTo>
                    <a:pt x="130969" y="216694"/>
                  </a:moveTo>
                  <a:lnTo>
                    <a:pt x="169069" y="216694"/>
                  </a:lnTo>
                  <a:cubicBezTo>
                    <a:pt x="174307" y="216694"/>
                    <a:pt x="178594" y="212408"/>
                    <a:pt x="178594" y="207169"/>
                  </a:cubicBezTo>
                  <a:cubicBezTo>
                    <a:pt x="178594" y="201930"/>
                    <a:pt x="174307" y="197644"/>
                    <a:pt x="169069" y="197644"/>
                  </a:cubicBezTo>
                  <a:lnTo>
                    <a:pt x="130969" y="197644"/>
                  </a:lnTo>
                  <a:cubicBezTo>
                    <a:pt x="125730" y="197644"/>
                    <a:pt x="121444" y="201930"/>
                    <a:pt x="121444" y="207169"/>
                  </a:cubicBezTo>
                  <a:cubicBezTo>
                    <a:pt x="121444" y="212408"/>
                    <a:pt x="125730" y="216694"/>
                    <a:pt x="130969" y="216694"/>
                  </a:cubicBezTo>
                  <a:close/>
                  <a:moveTo>
                    <a:pt x="16669" y="216694"/>
                  </a:moveTo>
                  <a:lnTo>
                    <a:pt x="92869" y="216694"/>
                  </a:lnTo>
                  <a:cubicBezTo>
                    <a:pt x="98107" y="216694"/>
                    <a:pt x="102394" y="212408"/>
                    <a:pt x="102394" y="207169"/>
                  </a:cubicBezTo>
                  <a:cubicBezTo>
                    <a:pt x="102394" y="201930"/>
                    <a:pt x="98107" y="197644"/>
                    <a:pt x="92869" y="197644"/>
                  </a:cubicBezTo>
                  <a:lnTo>
                    <a:pt x="16669" y="197644"/>
                  </a:lnTo>
                  <a:cubicBezTo>
                    <a:pt x="11430" y="197644"/>
                    <a:pt x="7144" y="201930"/>
                    <a:pt x="7144" y="207169"/>
                  </a:cubicBezTo>
                  <a:cubicBezTo>
                    <a:pt x="7144" y="212408"/>
                    <a:pt x="11430" y="216694"/>
                    <a:pt x="16669" y="216694"/>
                  </a:cubicBezTo>
                  <a:close/>
                  <a:moveTo>
                    <a:pt x="264319" y="235744"/>
                  </a:moveTo>
                  <a:lnTo>
                    <a:pt x="245269" y="235744"/>
                  </a:lnTo>
                  <a:cubicBezTo>
                    <a:pt x="240030" y="235744"/>
                    <a:pt x="235744" y="240030"/>
                    <a:pt x="235744" y="245269"/>
                  </a:cubicBezTo>
                  <a:cubicBezTo>
                    <a:pt x="235744" y="250508"/>
                    <a:pt x="240030" y="254794"/>
                    <a:pt x="245269" y="254794"/>
                  </a:cubicBezTo>
                  <a:lnTo>
                    <a:pt x="264319" y="254794"/>
                  </a:lnTo>
                  <a:cubicBezTo>
                    <a:pt x="269557" y="254794"/>
                    <a:pt x="273844" y="250508"/>
                    <a:pt x="273844" y="245269"/>
                  </a:cubicBezTo>
                  <a:cubicBezTo>
                    <a:pt x="273844" y="240030"/>
                    <a:pt x="269557" y="235744"/>
                    <a:pt x="264319" y="235744"/>
                  </a:cubicBezTo>
                  <a:close/>
                  <a:moveTo>
                    <a:pt x="207169" y="235744"/>
                  </a:moveTo>
                  <a:lnTo>
                    <a:pt x="73819" y="235744"/>
                  </a:lnTo>
                  <a:cubicBezTo>
                    <a:pt x="68580" y="235744"/>
                    <a:pt x="64294" y="240030"/>
                    <a:pt x="64294" y="245269"/>
                  </a:cubicBezTo>
                  <a:cubicBezTo>
                    <a:pt x="64294" y="250508"/>
                    <a:pt x="68580" y="254794"/>
                    <a:pt x="73819" y="254794"/>
                  </a:cubicBezTo>
                  <a:lnTo>
                    <a:pt x="207169" y="254794"/>
                  </a:lnTo>
                  <a:cubicBezTo>
                    <a:pt x="212407" y="254794"/>
                    <a:pt x="216694" y="250508"/>
                    <a:pt x="216694" y="245269"/>
                  </a:cubicBezTo>
                  <a:cubicBezTo>
                    <a:pt x="216694" y="240030"/>
                    <a:pt x="212407" y="235744"/>
                    <a:pt x="207169" y="235744"/>
                  </a:cubicBezTo>
                  <a:close/>
                  <a:moveTo>
                    <a:pt x="35719" y="235744"/>
                  </a:moveTo>
                  <a:lnTo>
                    <a:pt x="16669" y="235744"/>
                  </a:lnTo>
                  <a:cubicBezTo>
                    <a:pt x="11430" y="235744"/>
                    <a:pt x="7144" y="240030"/>
                    <a:pt x="7144" y="245269"/>
                  </a:cubicBezTo>
                  <a:cubicBezTo>
                    <a:pt x="7144" y="250508"/>
                    <a:pt x="11430" y="254794"/>
                    <a:pt x="16669" y="254794"/>
                  </a:cubicBezTo>
                  <a:lnTo>
                    <a:pt x="35719" y="254794"/>
                  </a:lnTo>
                  <a:cubicBezTo>
                    <a:pt x="40957" y="254794"/>
                    <a:pt x="45244" y="250508"/>
                    <a:pt x="45244" y="245269"/>
                  </a:cubicBezTo>
                  <a:cubicBezTo>
                    <a:pt x="45244" y="240030"/>
                    <a:pt x="40957" y="235744"/>
                    <a:pt x="35719" y="2357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7E13115-2741-4B41-848A-025229253EEB}"/>
                </a:ext>
              </a:extLst>
            </p:cNvPr>
            <p:cNvSpPr/>
            <p:nvPr/>
          </p:nvSpPr>
          <p:spPr>
            <a:xfrm>
              <a:off x="2943995" y="569024"/>
              <a:ext cx="238125" cy="238125"/>
            </a:xfrm>
            <a:custGeom>
              <a:avLst/>
              <a:gdLst>
                <a:gd name="connsiteX0" fmla="*/ 140518 w 238125"/>
                <a:gd name="connsiteY0" fmla="*/ 7239 h 238125"/>
                <a:gd name="connsiteX1" fmla="*/ 45268 w 238125"/>
                <a:gd name="connsiteY1" fmla="*/ 102489 h 238125"/>
                <a:gd name="connsiteX2" fmla="*/ 66794 w 238125"/>
                <a:gd name="connsiteY2" fmla="*/ 162687 h 238125"/>
                <a:gd name="connsiteX3" fmla="*/ 9930 w 238125"/>
                <a:gd name="connsiteY3" fmla="*/ 219551 h 238125"/>
                <a:gd name="connsiteX4" fmla="*/ 9930 w 238125"/>
                <a:gd name="connsiteY4" fmla="*/ 232982 h 238125"/>
                <a:gd name="connsiteX5" fmla="*/ 16693 w 238125"/>
                <a:gd name="connsiteY5" fmla="*/ 235744 h 238125"/>
                <a:gd name="connsiteX6" fmla="*/ 23455 w 238125"/>
                <a:gd name="connsiteY6" fmla="*/ 232982 h 238125"/>
                <a:gd name="connsiteX7" fmla="*/ 80320 w 238125"/>
                <a:gd name="connsiteY7" fmla="*/ 176117 h 238125"/>
                <a:gd name="connsiteX8" fmla="*/ 140518 w 238125"/>
                <a:gd name="connsiteY8" fmla="*/ 197644 h 238125"/>
                <a:gd name="connsiteX9" fmla="*/ 235768 w 238125"/>
                <a:gd name="connsiteY9" fmla="*/ 102394 h 238125"/>
                <a:gd name="connsiteX10" fmla="*/ 140518 w 238125"/>
                <a:gd name="connsiteY10" fmla="*/ 7144 h 238125"/>
                <a:gd name="connsiteX11" fmla="*/ 140518 w 238125"/>
                <a:gd name="connsiteY11" fmla="*/ 178689 h 238125"/>
                <a:gd name="connsiteX12" fmla="*/ 64318 w 238125"/>
                <a:gd name="connsiteY12" fmla="*/ 102489 h 238125"/>
                <a:gd name="connsiteX13" fmla="*/ 140518 w 238125"/>
                <a:gd name="connsiteY13" fmla="*/ 26289 h 238125"/>
                <a:gd name="connsiteX14" fmla="*/ 216718 w 238125"/>
                <a:gd name="connsiteY14" fmla="*/ 102489 h 238125"/>
                <a:gd name="connsiteX15" fmla="*/ 140518 w 238125"/>
                <a:gd name="connsiteY15" fmla="*/ 178689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8125" h="238125">
                  <a:moveTo>
                    <a:pt x="140518" y="7239"/>
                  </a:moveTo>
                  <a:cubicBezTo>
                    <a:pt x="88035" y="7239"/>
                    <a:pt x="45268" y="50006"/>
                    <a:pt x="45268" y="102489"/>
                  </a:cubicBezTo>
                  <a:cubicBezTo>
                    <a:pt x="45268" y="125349"/>
                    <a:pt x="53364" y="146304"/>
                    <a:pt x="66794" y="162687"/>
                  </a:cubicBezTo>
                  <a:lnTo>
                    <a:pt x="9930" y="219551"/>
                  </a:lnTo>
                  <a:cubicBezTo>
                    <a:pt x="6215" y="223266"/>
                    <a:pt x="6215" y="229267"/>
                    <a:pt x="9930" y="232982"/>
                  </a:cubicBezTo>
                  <a:cubicBezTo>
                    <a:pt x="11835" y="234887"/>
                    <a:pt x="14216" y="235744"/>
                    <a:pt x="16693" y="235744"/>
                  </a:cubicBezTo>
                  <a:cubicBezTo>
                    <a:pt x="19169" y="235744"/>
                    <a:pt x="21550" y="234791"/>
                    <a:pt x="23455" y="232982"/>
                  </a:cubicBezTo>
                  <a:lnTo>
                    <a:pt x="80320" y="176117"/>
                  </a:lnTo>
                  <a:cubicBezTo>
                    <a:pt x="96703" y="189548"/>
                    <a:pt x="117753" y="197644"/>
                    <a:pt x="140518" y="197644"/>
                  </a:cubicBezTo>
                  <a:cubicBezTo>
                    <a:pt x="193000" y="197644"/>
                    <a:pt x="235768" y="154877"/>
                    <a:pt x="235768" y="102394"/>
                  </a:cubicBezTo>
                  <a:cubicBezTo>
                    <a:pt x="235768" y="49911"/>
                    <a:pt x="193000" y="7144"/>
                    <a:pt x="140518" y="7144"/>
                  </a:cubicBezTo>
                  <a:close/>
                  <a:moveTo>
                    <a:pt x="140518" y="178689"/>
                  </a:moveTo>
                  <a:cubicBezTo>
                    <a:pt x="98512" y="178689"/>
                    <a:pt x="64318" y="144494"/>
                    <a:pt x="64318" y="102489"/>
                  </a:cubicBezTo>
                  <a:cubicBezTo>
                    <a:pt x="64318" y="60484"/>
                    <a:pt x="98512" y="26289"/>
                    <a:pt x="140518" y="26289"/>
                  </a:cubicBezTo>
                  <a:cubicBezTo>
                    <a:pt x="182523" y="26289"/>
                    <a:pt x="216718" y="60484"/>
                    <a:pt x="216718" y="102489"/>
                  </a:cubicBezTo>
                  <a:cubicBezTo>
                    <a:pt x="216718" y="144494"/>
                    <a:pt x="182523" y="178689"/>
                    <a:pt x="140518" y="1786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grpSp>
        <p:nvGrpSpPr>
          <p:cNvPr id="3" name="Group 16">
            <a:extLst>
              <a:ext uri="{FF2B5EF4-FFF2-40B4-BE49-F238E27FC236}">
                <a16:creationId xmlns:a16="http://schemas.microsoft.com/office/drawing/2014/main" id="{7917D788-F98B-4F6D-A275-F3C826A60714}"/>
              </a:ext>
            </a:extLst>
          </p:cNvPr>
          <p:cNvGrpSpPr/>
          <p:nvPr/>
        </p:nvGrpSpPr>
        <p:grpSpPr>
          <a:xfrm>
            <a:off x="694427" y="3562069"/>
            <a:ext cx="542925" cy="428625"/>
            <a:chOff x="3686969" y="2074069"/>
            <a:chExt cx="542925" cy="428625"/>
          </a:xfrm>
          <a:solidFill>
            <a:srgbClr val="004BD2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74BF7F5-EBE9-4234-A289-A6E0271ECDA0}"/>
                </a:ext>
              </a:extLst>
            </p:cNvPr>
            <p:cNvSpPr/>
            <p:nvPr/>
          </p:nvSpPr>
          <p:spPr>
            <a:xfrm>
              <a:off x="3744119" y="2207419"/>
              <a:ext cx="371475" cy="180975"/>
            </a:xfrm>
            <a:custGeom>
              <a:avLst/>
              <a:gdLst>
                <a:gd name="connsiteX0" fmla="*/ 16669 w 371475"/>
                <a:gd name="connsiteY0" fmla="*/ 26194 h 180975"/>
                <a:gd name="connsiteX1" fmla="*/ 35719 w 371475"/>
                <a:gd name="connsiteY1" fmla="*/ 26194 h 180975"/>
                <a:gd name="connsiteX2" fmla="*/ 45244 w 371475"/>
                <a:gd name="connsiteY2" fmla="*/ 16669 h 180975"/>
                <a:gd name="connsiteX3" fmla="*/ 35719 w 371475"/>
                <a:gd name="connsiteY3" fmla="*/ 7144 h 180975"/>
                <a:gd name="connsiteX4" fmla="*/ 16669 w 371475"/>
                <a:gd name="connsiteY4" fmla="*/ 7144 h 180975"/>
                <a:gd name="connsiteX5" fmla="*/ 7144 w 371475"/>
                <a:gd name="connsiteY5" fmla="*/ 16669 h 180975"/>
                <a:gd name="connsiteX6" fmla="*/ 16669 w 371475"/>
                <a:gd name="connsiteY6" fmla="*/ 26194 h 180975"/>
                <a:gd name="connsiteX7" fmla="*/ 73819 w 371475"/>
                <a:gd name="connsiteY7" fmla="*/ 26194 h 180975"/>
                <a:gd name="connsiteX8" fmla="*/ 207169 w 371475"/>
                <a:gd name="connsiteY8" fmla="*/ 26194 h 180975"/>
                <a:gd name="connsiteX9" fmla="*/ 216694 w 371475"/>
                <a:gd name="connsiteY9" fmla="*/ 16669 h 180975"/>
                <a:gd name="connsiteX10" fmla="*/ 207169 w 371475"/>
                <a:gd name="connsiteY10" fmla="*/ 7144 h 180975"/>
                <a:gd name="connsiteX11" fmla="*/ 73819 w 371475"/>
                <a:gd name="connsiteY11" fmla="*/ 7144 h 180975"/>
                <a:gd name="connsiteX12" fmla="*/ 64294 w 371475"/>
                <a:gd name="connsiteY12" fmla="*/ 16669 h 180975"/>
                <a:gd name="connsiteX13" fmla="*/ 73819 w 371475"/>
                <a:gd name="connsiteY13" fmla="*/ 26194 h 180975"/>
                <a:gd name="connsiteX14" fmla="*/ 245269 w 371475"/>
                <a:gd name="connsiteY14" fmla="*/ 26194 h 180975"/>
                <a:gd name="connsiteX15" fmla="*/ 321469 w 371475"/>
                <a:gd name="connsiteY15" fmla="*/ 26194 h 180975"/>
                <a:gd name="connsiteX16" fmla="*/ 330994 w 371475"/>
                <a:gd name="connsiteY16" fmla="*/ 16669 h 180975"/>
                <a:gd name="connsiteX17" fmla="*/ 321469 w 371475"/>
                <a:gd name="connsiteY17" fmla="*/ 7144 h 180975"/>
                <a:gd name="connsiteX18" fmla="*/ 245269 w 371475"/>
                <a:gd name="connsiteY18" fmla="*/ 7144 h 180975"/>
                <a:gd name="connsiteX19" fmla="*/ 235744 w 371475"/>
                <a:gd name="connsiteY19" fmla="*/ 16669 h 180975"/>
                <a:gd name="connsiteX20" fmla="*/ 245269 w 371475"/>
                <a:gd name="connsiteY20" fmla="*/ 26194 h 180975"/>
                <a:gd name="connsiteX21" fmla="*/ 216694 w 371475"/>
                <a:gd name="connsiteY21" fmla="*/ 92869 h 180975"/>
                <a:gd name="connsiteX22" fmla="*/ 207169 w 371475"/>
                <a:gd name="connsiteY22" fmla="*/ 83344 h 180975"/>
                <a:gd name="connsiteX23" fmla="*/ 73819 w 371475"/>
                <a:gd name="connsiteY23" fmla="*/ 83344 h 180975"/>
                <a:gd name="connsiteX24" fmla="*/ 64294 w 371475"/>
                <a:gd name="connsiteY24" fmla="*/ 92869 h 180975"/>
                <a:gd name="connsiteX25" fmla="*/ 73819 w 371475"/>
                <a:gd name="connsiteY25" fmla="*/ 102394 h 180975"/>
                <a:gd name="connsiteX26" fmla="*/ 207169 w 371475"/>
                <a:gd name="connsiteY26" fmla="*/ 102394 h 180975"/>
                <a:gd name="connsiteX27" fmla="*/ 216694 w 371475"/>
                <a:gd name="connsiteY27" fmla="*/ 92869 h 180975"/>
                <a:gd name="connsiteX28" fmla="*/ 245269 w 371475"/>
                <a:gd name="connsiteY28" fmla="*/ 102394 h 180975"/>
                <a:gd name="connsiteX29" fmla="*/ 321469 w 371475"/>
                <a:gd name="connsiteY29" fmla="*/ 102394 h 180975"/>
                <a:gd name="connsiteX30" fmla="*/ 330994 w 371475"/>
                <a:gd name="connsiteY30" fmla="*/ 92869 h 180975"/>
                <a:gd name="connsiteX31" fmla="*/ 321469 w 371475"/>
                <a:gd name="connsiteY31" fmla="*/ 83344 h 180975"/>
                <a:gd name="connsiteX32" fmla="*/ 245269 w 371475"/>
                <a:gd name="connsiteY32" fmla="*/ 83344 h 180975"/>
                <a:gd name="connsiteX33" fmla="*/ 235744 w 371475"/>
                <a:gd name="connsiteY33" fmla="*/ 92869 h 180975"/>
                <a:gd name="connsiteX34" fmla="*/ 245269 w 371475"/>
                <a:gd name="connsiteY34" fmla="*/ 102394 h 180975"/>
                <a:gd name="connsiteX35" fmla="*/ 16669 w 371475"/>
                <a:gd name="connsiteY35" fmla="*/ 102394 h 180975"/>
                <a:gd name="connsiteX36" fmla="*/ 35719 w 371475"/>
                <a:gd name="connsiteY36" fmla="*/ 102394 h 180975"/>
                <a:gd name="connsiteX37" fmla="*/ 45244 w 371475"/>
                <a:gd name="connsiteY37" fmla="*/ 92869 h 180975"/>
                <a:gd name="connsiteX38" fmla="*/ 35719 w 371475"/>
                <a:gd name="connsiteY38" fmla="*/ 83344 h 180975"/>
                <a:gd name="connsiteX39" fmla="*/ 16669 w 371475"/>
                <a:gd name="connsiteY39" fmla="*/ 83344 h 180975"/>
                <a:gd name="connsiteX40" fmla="*/ 7144 w 371475"/>
                <a:gd name="connsiteY40" fmla="*/ 92869 h 180975"/>
                <a:gd name="connsiteX41" fmla="*/ 16669 w 371475"/>
                <a:gd name="connsiteY41" fmla="*/ 102394 h 180975"/>
                <a:gd name="connsiteX42" fmla="*/ 340519 w 371475"/>
                <a:gd name="connsiteY42" fmla="*/ 64294 h 180975"/>
                <a:gd name="connsiteX43" fmla="*/ 359569 w 371475"/>
                <a:gd name="connsiteY43" fmla="*/ 64294 h 180975"/>
                <a:gd name="connsiteX44" fmla="*/ 369094 w 371475"/>
                <a:gd name="connsiteY44" fmla="*/ 54769 h 180975"/>
                <a:gd name="connsiteX45" fmla="*/ 359569 w 371475"/>
                <a:gd name="connsiteY45" fmla="*/ 45244 h 180975"/>
                <a:gd name="connsiteX46" fmla="*/ 340519 w 371475"/>
                <a:gd name="connsiteY46" fmla="*/ 45244 h 180975"/>
                <a:gd name="connsiteX47" fmla="*/ 330994 w 371475"/>
                <a:gd name="connsiteY47" fmla="*/ 54769 h 180975"/>
                <a:gd name="connsiteX48" fmla="*/ 340519 w 371475"/>
                <a:gd name="connsiteY48" fmla="*/ 64294 h 180975"/>
                <a:gd name="connsiteX49" fmla="*/ 311944 w 371475"/>
                <a:gd name="connsiteY49" fmla="*/ 54769 h 180975"/>
                <a:gd name="connsiteX50" fmla="*/ 302419 w 371475"/>
                <a:gd name="connsiteY50" fmla="*/ 45244 h 180975"/>
                <a:gd name="connsiteX51" fmla="*/ 169069 w 371475"/>
                <a:gd name="connsiteY51" fmla="*/ 45244 h 180975"/>
                <a:gd name="connsiteX52" fmla="*/ 159544 w 371475"/>
                <a:gd name="connsiteY52" fmla="*/ 54769 h 180975"/>
                <a:gd name="connsiteX53" fmla="*/ 169069 w 371475"/>
                <a:gd name="connsiteY53" fmla="*/ 64294 h 180975"/>
                <a:gd name="connsiteX54" fmla="*/ 302419 w 371475"/>
                <a:gd name="connsiteY54" fmla="*/ 64294 h 180975"/>
                <a:gd name="connsiteX55" fmla="*/ 311944 w 371475"/>
                <a:gd name="connsiteY55" fmla="*/ 54769 h 180975"/>
                <a:gd name="connsiteX56" fmla="*/ 54769 w 371475"/>
                <a:gd name="connsiteY56" fmla="*/ 64294 h 180975"/>
                <a:gd name="connsiteX57" fmla="*/ 130969 w 371475"/>
                <a:gd name="connsiteY57" fmla="*/ 64294 h 180975"/>
                <a:gd name="connsiteX58" fmla="*/ 140494 w 371475"/>
                <a:gd name="connsiteY58" fmla="*/ 54769 h 180975"/>
                <a:gd name="connsiteX59" fmla="*/ 130969 w 371475"/>
                <a:gd name="connsiteY59" fmla="*/ 45244 h 180975"/>
                <a:gd name="connsiteX60" fmla="*/ 54769 w 371475"/>
                <a:gd name="connsiteY60" fmla="*/ 45244 h 180975"/>
                <a:gd name="connsiteX61" fmla="*/ 45244 w 371475"/>
                <a:gd name="connsiteY61" fmla="*/ 54769 h 180975"/>
                <a:gd name="connsiteX62" fmla="*/ 54769 w 371475"/>
                <a:gd name="connsiteY62" fmla="*/ 64294 h 180975"/>
                <a:gd name="connsiteX63" fmla="*/ 302419 w 371475"/>
                <a:gd name="connsiteY63" fmla="*/ 159544 h 180975"/>
                <a:gd name="connsiteX64" fmla="*/ 245269 w 371475"/>
                <a:gd name="connsiteY64" fmla="*/ 159544 h 180975"/>
                <a:gd name="connsiteX65" fmla="*/ 235744 w 371475"/>
                <a:gd name="connsiteY65" fmla="*/ 169069 h 180975"/>
                <a:gd name="connsiteX66" fmla="*/ 245269 w 371475"/>
                <a:gd name="connsiteY66" fmla="*/ 178594 h 180975"/>
                <a:gd name="connsiteX67" fmla="*/ 302419 w 371475"/>
                <a:gd name="connsiteY67" fmla="*/ 178594 h 180975"/>
                <a:gd name="connsiteX68" fmla="*/ 311944 w 371475"/>
                <a:gd name="connsiteY68" fmla="*/ 169069 h 180975"/>
                <a:gd name="connsiteX69" fmla="*/ 302419 w 371475"/>
                <a:gd name="connsiteY69" fmla="*/ 159544 h 180975"/>
                <a:gd name="connsiteX70" fmla="*/ 207169 w 371475"/>
                <a:gd name="connsiteY70" fmla="*/ 159544 h 180975"/>
                <a:gd name="connsiteX71" fmla="*/ 73819 w 371475"/>
                <a:gd name="connsiteY71" fmla="*/ 159544 h 180975"/>
                <a:gd name="connsiteX72" fmla="*/ 64294 w 371475"/>
                <a:gd name="connsiteY72" fmla="*/ 169069 h 180975"/>
                <a:gd name="connsiteX73" fmla="*/ 73819 w 371475"/>
                <a:gd name="connsiteY73" fmla="*/ 178594 h 180975"/>
                <a:gd name="connsiteX74" fmla="*/ 207169 w 371475"/>
                <a:gd name="connsiteY74" fmla="*/ 178594 h 180975"/>
                <a:gd name="connsiteX75" fmla="*/ 216694 w 371475"/>
                <a:gd name="connsiteY75" fmla="*/ 169069 h 180975"/>
                <a:gd name="connsiteX76" fmla="*/ 207169 w 371475"/>
                <a:gd name="connsiteY76" fmla="*/ 159544 h 180975"/>
                <a:gd name="connsiteX77" fmla="*/ 359569 w 371475"/>
                <a:gd name="connsiteY77" fmla="*/ 159544 h 180975"/>
                <a:gd name="connsiteX78" fmla="*/ 340519 w 371475"/>
                <a:gd name="connsiteY78" fmla="*/ 159544 h 180975"/>
                <a:gd name="connsiteX79" fmla="*/ 330994 w 371475"/>
                <a:gd name="connsiteY79" fmla="*/ 169069 h 180975"/>
                <a:gd name="connsiteX80" fmla="*/ 340519 w 371475"/>
                <a:gd name="connsiteY80" fmla="*/ 178594 h 180975"/>
                <a:gd name="connsiteX81" fmla="*/ 359569 w 371475"/>
                <a:gd name="connsiteY81" fmla="*/ 178594 h 180975"/>
                <a:gd name="connsiteX82" fmla="*/ 369094 w 371475"/>
                <a:gd name="connsiteY82" fmla="*/ 169069 h 180975"/>
                <a:gd name="connsiteX83" fmla="*/ 359569 w 371475"/>
                <a:gd name="connsiteY83" fmla="*/ 159544 h 180975"/>
                <a:gd name="connsiteX84" fmla="*/ 35719 w 371475"/>
                <a:gd name="connsiteY84" fmla="*/ 159544 h 180975"/>
                <a:gd name="connsiteX85" fmla="*/ 16669 w 371475"/>
                <a:gd name="connsiteY85" fmla="*/ 159544 h 180975"/>
                <a:gd name="connsiteX86" fmla="*/ 7144 w 371475"/>
                <a:gd name="connsiteY86" fmla="*/ 169069 h 180975"/>
                <a:gd name="connsiteX87" fmla="*/ 16669 w 371475"/>
                <a:gd name="connsiteY87" fmla="*/ 178594 h 180975"/>
                <a:gd name="connsiteX88" fmla="*/ 35719 w 371475"/>
                <a:gd name="connsiteY88" fmla="*/ 178594 h 180975"/>
                <a:gd name="connsiteX89" fmla="*/ 45244 w 371475"/>
                <a:gd name="connsiteY89" fmla="*/ 169069 h 180975"/>
                <a:gd name="connsiteX90" fmla="*/ 35719 w 371475"/>
                <a:gd name="connsiteY90" fmla="*/ 159544 h 180975"/>
                <a:gd name="connsiteX91" fmla="*/ 359569 w 371475"/>
                <a:gd name="connsiteY91" fmla="*/ 121444 h 180975"/>
                <a:gd name="connsiteX92" fmla="*/ 302419 w 371475"/>
                <a:gd name="connsiteY92" fmla="*/ 121444 h 180975"/>
                <a:gd name="connsiteX93" fmla="*/ 292894 w 371475"/>
                <a:gd name="connsiteY93" fmla="*/ 130969 h 180975"/>
                <a:gd name="connsiteX94" fmla="*/ 302419 w 371475"/>
                <a:gd name="connsiteY94" fmla="*/ 140494 h 180975"/>
                <a:gd name="connsiteX95" fmla="*/ 359569 w 371475"/>
                <a:gd name="connsiteY95" fmla="*/ 140494 h 180975"/>
                <a:gd name="connsiteX96" fmla="*/ 369094 w 371475"/>
                <a:gd name="connsiteY96" fmla="*/ 130969 h 180975"/>
                <a:gd name="connsiteX97" fmla="*/ 359569 w 371475"/>
                <a:gd name="connsiteY97" fmla="*/ 121444 h 180975"/>
                <a:gd name="connsiteX98" fmla="*/ 111919 w 371475"/>
                <a:gd name="connsiteY98" fmla="*/ 121444 h 180975"/>
                <a:gd name="connsiteX99" fmla="*/ 102394 w 371475"/>
                <a:gd name="connsiteY99" fmla="*/ 130969 h 180975"/>
                <a:gd name="connsiteX100" fmla="*/ 111919 w 371475"/>
                <a:gd name="connsiteY100" fmla="*/ 140494 h 180975"/>
                <a:gd name="connsiteX101" fmla="*/ 188119 w 371475"/>
                <a:gd name="connsiteY101" fmla="*/ 140494 h 180975"/>
                <a:gd name="connsiteX102" fmla="*/ 197644 w 371475"/>
                <a:gd name="connsiteY102" fmla="*/ 130969 h 180975"/>
                <a:gd name="connsiteX103" fmla="*/ 188119 w 371475"/>
                <a:gd name="connsiteY103" fmla="*/ 121444 h 180975"/>
                <a:gd name="connsiteX104" fmla="*/ 111919 w 371475"/>
                <a:gd name="connsiteY104" fmla="*/ 121444 h 180975"/>
                <a:gd name="connsiteX105" fmla="*/ 16669 w 371475"/>
                <a:gd name="connsiteY105" fmla="*/ 140494 h 180975"/>
                <a:gd name="connsiteX106" fmla="*/ 73819 w 371475"/>
                <a:gd name="connsiteY106" fmla="*/ 140494 h 180975"/>
                <a:gd name="connsiteX107" fmla="*/ 83344 w 371475"/>
                <a:gd name="connsiteY107" fmla="*/ 130969 h 180975"/>
                <a:gd name="connsiteX108" fmla="*/ 73819 w 371475"/>
                <a:gd name="connsiteY108" fmla="*/ 121444 h 180975"/>
                <a:gd name="connsiteX109" fmla="*/ 16669 w 371475"/>
                <a:gd name="connsiteY109" fmla="*/ 121444 h 180975"/>
                <a:gd name="connsiteX110" fmla="*/ 7144 w 371475"/>
                <a:gd name="connsiteY110" fmla="*/ 130969 h 180975"/>
                <a:gd name="connsiteX111" fmla="*/ 16669 w 371475"/>
                <a:gd name="connsiteY111" fmla="*/ 140494 h 180975"/>
                <a:gd name="connsiteX112" fmla="*/ 273844 w 371475"/>
                <a:gd name="connsiteY112" fmla="*/ 130969 h 180975"/>
                <a:gd name="connsiteX113" fmla="*/ 264319 w 371475"/>
                <a:gd name="connsiteY113" fmla="*/ 121444 h 180975"/>
                <a:gd name="connsiteX114" fmla="*/ 226219 w 371475"/>
                <a:gd name="connsiteY114" fmla="*/ 121444 h 180975"/>
                <a:gd name="connsiteX115" fmla="*/ 216694 w 371475"/>
                <a:gd name="connsiteY115" fmla="*/ 130969 h 180975"/>
                <a:gd name="connsiteX116" fmla="*/ 226219 w 371475"/>
                <a:gd name="connsiteY116" fmla="*/ 140494 h 180975"/>
                <a:gd name="connsiteX117" fmla="*/ 264319 w 371475"/>
                <a:gd name="connsiteY117" fmla="*/ 140494 h 180975"/>
                <a:gd name="connsiteX118" fmla="*/ 273844 w 371475"/>
                <a:gd name="connsiteY118" fmla="*/ 13096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371475" h="180975">
                  <a:moveTo>
                    <a:pt x="16669" y="26194"/>
                  </a:moveTo>
                  <a:lnTo>
                    <a:pt x="35719" y="26194"/>
                  </a:lnTo>
                  <a:cubicBezTo>
                    <a:pt x="40957" y="26194"/>
                    <a:pt x="45244" y="21908"/>
                    <a:pt x="45244" y="16669"/>
                  </a:cubicBezTo>
                  <a:cubicBezTo>
                    <a:pt x="45244" y="11430"/>
                    <a:pt x="40957" y="7144"/>
                    <a:pt x="35719" y="7144"/>
                  </a:cubicBezTo>
                  <a:lnTo>
                    <a:pt x="16669" y="7144"/>
                  </a:lnTo>
                  <a:cubicBezTo>
                    <a:pt x="11430" y="7144"/>
                    <a:pt x="7144" y="11430"/>
                    <a:pt x="7144" y="16669"/>
                  </a:cubicBezTo>
                  <a:cubicBezTo>
                    <a:pt x="7144" y="21908"/>
                    <a:pt x="11430" y="26194"/>
                    <a:pt x="16669" y="26194"/>
                  </a:cubicBezTo>
                  <a:close/>
                  <a:moveTo>
                    <a:pt x="73819" y="26194"/>
                  </a:moveTo>
                  <a:lnTo>
                    <a:pt x="207169" y="26194"/>
                  </a:lnTo>
                  <a:cubicBezTo>
                    <a:pt x="212407" y="26194"/>
                    <a:pt x="216694" y="21908"/>
                    <a:pt x="216694" y="16669"/>
                  </a:cubicBezTo>
                  <a:cubicBezTo>
                    <a:pt x="216694" y="11430"/>
                    <a:pt x="212407" y="7144"/>
                    <a:pt x="207169" y="7144"/>
                  </a:cubicBezTo>
                  <a:lnTo>
                    <a:pt x="73819" y="7144"/>
                  </a:lnTo>
                  <a:cubicBezTo>
                    <a:pt x="68580" y="7144"/>
                    <a:pt x="64294" y="11430"/>
                    <a:pt x="64294" y="16669"/>
                  </a:cubicBezTo>
                  <a:cubicBezTo>
                    <a:pt x="64294" y="21908"/>
                    <a:pt x="68580" y="26194"/>
                    <a:pt x="73819" y="26194"/>
                  </a:cubicBezTo>
                  <a:close/>
                  <a:moveTo>
                    <a:pt x="245269" y="26194"/>
                  </a:moveTo>
                  <a:lnTo>
                    <a:pt x="321469" y="26194"/>
                  </a:lnTo>
                  <a:cubicBezTo>
                    <a:pt x="326707" y="26194"/>
                    <a:pt x="330994" y="21908"/>
                    <a:pt x="330994" y="16669"/>
                  </a:cubicBezTo>
                  <a:cubicBezTo>
                    <a:pt x="330994" y="11430"/>
                    <a:pt x="326707" y="7144"/>
                    <a:pt x="321469" y="7144"/>
                  </a:cubicBezTo>
                  <a:lnTo>
                    <a:pt x="245269" y="7144"/>
                  </a:lnTo>
                  <a:cubicBezTo>
                    <a:pt x="240030" y="7144"/>
                    <a:pt x="235744" y="11430"/>
                    <a:pt x="235744" y="16669"/>
                  </a:cubicBezTo>
                  <a:cubicBezTo>
                    <a:pt x="235744" y="21908"/>
                    <a:pt x="240030" y="26194"/>
                    <a:pt x="245269" y="26194"/>
                  </a:cubicBezTo>
                  <a:close/>
                  <a:moveTo>
                    <a:pt x="216694" y="92869"/>
                  </a:moveTo>
                  <a:cubicBezTo>
                    <a:pt x="216694" y="87630"/>
                    <a:pt x="212407" y="83344"/>
                    <a:pt x="207169" y="83344"/>
                  </a:cubicBezTo>
                  <a:lnTo>
                    <a:pt x="73819" y="83344"/>
                  </a:lnTo>
                  <a:cubicBezTo>
                    <a:pt x="68580" y="83344"/>
                    <a:pt x="64294" y="87630"/>
                    <a:pt x="64294" y="92869"/>
                  </a:cubicBezTo>
                  <a:cubicBezTo>
                    <a:pt x="64294" y="98108"/>
                    <a:pt x="68580" y="102394"/>
                    <a:pt x="73819" y="102394"/>
                  </a:cubicBezTo>
                  <a:lnTo>
                    <a:pt x="207169" y="102394"/>
                  </a:lnTo>
                  <a:cubicBezTo>
                    <a:pt x="212407" y="102394"/>
                    <a:pt x="216694" y="98108"/>
                    <a:pt x="216694" y="92869"/>
                  </a:cubicBezTo>
                  <a:close/>
                  <a:moveTo>
                    <a:pt x="245269" y="102394"/>
                  </a:moveTo>
                  <a:lnTo>
                    <a:pt x="321469" y="102394"/>
                  </a:lnTo>
                  <a:cubicBezTo>
                    <a:pt x="326707" y="102394"/>
                    <a:pt x="330994" y="98108"/>
                    <a:pt x="330994" y="92869"/>
                  </a:cubicBezTo>
                  <a:cubicBezTo>
                    <a:pt x="330994" y="87630"/>
                    <a:pt x="326707" y="83344"/>
                    <a:pt x="321469" y="83344"/>
                  </a:cubicBezTo>
                  <a:lnTo>
                    <a:pt x="245269" y="83344"/>
                  </a:lnTo>
                  <a:cubicBezTo>
                    <a:pt x="240030" y="83344"/>
                    <a:pt x="235744" y="87630"/>
                    <a:pt x="235744" y="92869"/>
                  </a:cubicBezTo>
                  <a:cubicBezTo>
                    <a:pt x="235744" y="98108"/>
                    <a:pt x="240030" y="102394"/>
                    <a:pt x="245269" y="102394"/>
                  </a:cubicBezTo>
                  <a:close/>
                  <a:moveTo>
                    <a:pt x="16669" y="102394"/>
                  </a:moveTo>
                  <a:lnTo>
                    <a:pt x="35719" y="102394"/>
                  </a:lnTo>
                  <a:cubicBezTo>
                    <a:pt x="40957" y="102394"/>
                    <a:pt x="45244" y="98108"/>
                    <a:pt x="45244" y="92869"/>
                  </a:cubicBezTo>
                  <a:cubicBezTo>
                    <a:pt x="45244" y="87630"/>
                    <a:pt x="40957" y="83344"/>
                    <a:pt x="35719" y="83344"/>
                  </a:cubicBezTo>
                  <a:lnTo>
                    <a:pt x="16669" y="83344"/>
                  </a:lnTo>
                  <a:cubicBezTo>
                    <a:pt x="11430" y="83344"/>
                    <a:pt x="7144" y="87630"/>
                    <a:pt x="7144" y="92869"/>
                  </a:cubicBezTo>
                  <a:cubicBezTo>
                    <a:pt x="7144" y="98108"/>
                    <a:pt x="11430" y="102394"/>
                    <a:pt x="16669" y="102394"/>
                  </a:cubicBezTo>
                  <a:close/>
                  <a:moveTo>
                    <a:pt x="340519" y="64294"/>
                  </a:moveTo>
                  <a:lnTo>
                    <a:pt x="359569" y="64294"/>
                  </a:lnTo>
                  <a:cubicBezTo>
                    <a:pt x="364807" y="64294"/>
                    <a:pt x="369094" y="60008"/>
                    <a:pt x="369094" y="54769"/>
                  </a:cubicBezTo>
                  <a:cubicBezTo>
                    <a:pt x="369094" y="49530"/>
                    <a:pt x="364807" y="45244"/>
                    <a:pt x="359569" y="45244"/>
                  </a:cubicBezTo>
                  <a:lnTo>
                    <a:pt x="340519" y="45244"/>
                  </a:lnTo>
                  <a:cubicBezTo>
                    <a:pt x="335280" y="45244"/>
                    <a:pt x="330994" y="49530"/>
                    <a:pt x="330994" y="54769"/>
                  </a:cubicBezTo>
                  <a:cubicBezTo>
                    <a:pt x="330994" y="60008"/>
                    <a:pt x="335280" y="64294"/>
                    <a:pt x="340519" y="64294"/>
                  </a:cubicBezTo>
                  <a:close/>
                  <a:moveTo>
                    <a:pt x="311944" y="54769"/>
                  </a:moveTo>
                  <a:cubicBezTo>
                    <a:pt x="311944" y="49530"/>
                    <a:pt x="307657" y="45244"/>
                    <a:pt x="302419" y="45244"/>
                  </a:cubicBezTo>
                  <a:lnTo>
                    <a:pt x="169069" y="45244"/>
                  </a:lnTo>
                  <a:cubicBezTo>
                    <a:pt x="163830" y="45244"/>
                    <a:pt x="159544" y="49530"/>
                    <a:pt x="159544" y="54769"/>
                  </a:cubicBezTo>
                  <a:cubicBezTo>
                    <a:pt x="159544" y="60008"/>
                    <a:pt x="163830" y="64294"/>
                    <a:pt x="169069" y="64294"/>
                  </a:cubicBezTo>
                  <a:lnTo>
                    <a:pt x="302419" y="64294"/>
                  </a:lnTo>
                  <a:cubicBezTo>
                    <a:pt x="307657" y="64294"/>
                    <a:pt x="311944" y="60008"/>
                    <a:pt x="311944" y="54769"/>
                  </a:cubicBezTo>
                  <a:close/>
                  <a:moveTo>
                    <a:pt x="54769" y="64294"/>
                  </a:moveTo>
                  <a:lnTo>
                    <a:pt x="130969" y="64294"/>
                  </a:lnTo>
                  <a:cubicBezTo>
                    <a:pt x="136207" y="64294"/>
                    <a:pt x="140494" y="60008"/>
                    <a:pt x="140494" y="54769"/>
                  </a:cubicBezTo>
                  <a:cubicBezTo>
                    <a:pt x="140494" y="49530"/>
                    <a:pt x="136207" y="45244"/>
                    <a:pt x="130969" y="45244"/>
                  </a:cubicBezTo>
                  <a:lnTo>
                    <a:pt x="54769" y="45244"/>
                  </a:lnTo>
                  <a:cubicBezTo>
                    <a:pt x="49530" y="45244"/>
                    <a:pt x="45244" y="49530"/>
                    <a:pt x="45244" y="54769"/>
                  </a:cubicBezTo>
                  <a:cubicBezTo>
                    <a:pt x="45244" y="60008"/>
                    <a:pt x="49530" y="64294"/>
                    <a:pt x="54769" y="64294"/>
                  </a:cubicBezTo>
                  <a:close/>
                  <a:moveTo>
                    <a:pt x="302419" y="159544"/>
                  </a:moveTo>
                  <a:lnTo>
                    <a:pt x="245269" y="159544"/>
                  </a:lnTo>
                  <a:cubicBezTo>
                    <a:pt x="240030" y="159544"/>
                    <a:pt x="235744" y="163830"/>
                    <a:pt x="235744" y="169069"/>
                  </a:cubicBezTo>
                  <a:cubicBezTo>
                    <a:pt x="235744" y="174308"/>
                    <a:pt x="240030" y="178594"/>
                    <a:pt x="245269" y="178594"/>
                  </a:cubicBezTo>
                  <a:lnTo>
                    <a:pt x="302419" y="178594"/>
                  </a:lnTo>
                  <a:cubicBezTo>
                    <a:pt x="307657" y="178594"/>
                    <a:pt x="311944" y="174308"/>
                    <a:pt x="311944" y="169069"/>
                  </a:cubicBezTo>
                  <a:cubicBezTo>
                    <a:pt x="311944" y="163830"/>
                    <a:pt x="307657" y="159544"/>
                    <a:pt x="302419" y="159544"/>
                  </a:cubicBezTo>
                  <a:close/>
                  <a:moveTo>
                    <a:pt x="207169" y="159544"/>
                  </a:moveTo>
                  <a:lnTo>
                    <a:pt x="73819" y="159544"/>
                  </a:lnTo>
                  <a:cubicBezTo>
                    <a:pt x="68580" y="159544"/>
                    <a:pt x="64294" y="163830"/>
                    <a:pt x="64294" y="169069"/>
                  </a:cubicBezTo>
                  <a:cubicBezTo>
                    <a:pt x="64294" y="174308"/>
                    <a:pt x="68580" y="178594"/>
                    <a:pt x="73819" y="178594"/>
                  </a:cubicBezTo>
                  <a:lnTo>
                    <a:pt x="207169" y="178594"/>
                  </a:lnTo>
                  <a:cubicBezTo>
                    <a:pt x="212407" y="178594"/>
                    <a:pt x="216694" y="174308"/>
                    <a:pt x="216694" y="169069"/>
                  </a:cubicBezTo>
                  <a:cubicBezTo>
                    <a:pt x="216694" y="163830"/>
                    <a:pt x="212407" y="159544"/>
                    <a:pt x="207169" y="159544"/>
                  </a:cubicBezTo>
                  <a:close/>
                  <a:moveTo>
                    <a:pt x="359569" y="159544"/>
                  </a:moveTo>
                  <a:lnTo>
                    <a:pt x="340519" y="159544"/>
                  </a:lnTo>
                  <a:cubicBezTo>
                    <a:pt x="335280" y="159544"/>
                    <a:pt x="330994" y="163830"/>
                    <a:pt x="330994" y="169069"/>
                  </a:cubicBezTo>
                  <a:cubicBezTo>
                    <a:pt x="330994" y="174308"/>
                    <a:pt x="335280" y="178594"/>
                    <a:pt x="340519" y="178594"/>
                  </a:cubicBezTo>
                  <a:lnTo>
                    <a:pt x="359569" y="178594"/>
                  </a:lnTo>
                  <a:cubicBezTo>
                    <a:pt x="364807" y="178594"/>
                    <a:pt x="369094" y="174308"/>
                    <a:pt x="369094" y="169069"/>
                  </a:cubicBezTo>
                  <a:cubicBezTo>
                    <a:pt x="369094" y="163830"/>
                    <a:pt x="364807" y="159544"/>
                    <a:pt x="359569" y="159544"/>
                  </a:cubicBezTo>
                  <a:close/>
                  <a:moveTo>
                    <a:pt x="35719" y="159544"/>
                  </a:moveTo>
                  <a:lnTo>
                    <a:pt x="16669" y="159544"/>
                  </a:lnTo>
                  <a:cubicBezTo>
                    <a:pt x="11430" y="159544"/>
                    <a:pt x="7144" y="163830"/>
                    <a:pt x="7144" y="169069"/>
                  </a:cubicBezTo>
                  <a:cubicBezTo>
                    <a:pt x="7144" y="174308"/>
                    <a:pt x="11430" y="178594"/>
                    <a:pt x="16669" y="178594"/>
                  </a:cubicBezTo>
                  <a:lnTo>
                    <a:pt x="35719" y="178594"/>
                  </a:lnTo>
                  <a:cubicBezTo>
                    <a:pt x="40957" y="178594"/>
                    <a:pt x="45244" y="174308"/>
                    <a:pt x="45244" y="169069"/>
                  </a:cubicBezTo>
                  <a:cubicBezTo>
                    <a:pt x="45244" y="163830"/>
                    <a:pt x="40957" y="159544"/>
                    <a:pt x="35719" y="159544"/>
                  </a:cubicBezTo>
                  <a:close/>
                  <a:moveTo>
                    <a:pt x="359569" y="121444"/>
                  </a:moveTo>
                  <a:lnTo>
                    <a:pt x="302419" y="121444"/>
                  </a:lnTo>
                  <a:cubicBezTo>
                    <a:pt x="297180" y="121444"/>
                    <a:pt x="292894" y="125730"/>
                    <a:pt x="292894" y="130969"/>
                  </a:cubicBezTo>
                  <a:cubicBezTo>
                    <a:pt x="292894" y="136208"/>
                    <a:pt x="297180" y="140494"/>
                    <a:pt x="302419" y="140494"/>
                  </a:cubicBezTo>
                  <a:lnTo>
                    <a:pt x="359569" y="140494"/>
                  </a:lnTo>
                  <a:cubicBezTo>
                    <a:pt x="364807" y="140494"/>
                    <a:pt x="369094" y="136208"/>
                    <a:pt x="369094" y="130969"/>
                  </a:cubicBezTo>
                  <a:cubicBezTo>
                    <a:pt x="369094" y="125730"/>
                    <a:pt x="364807" y="121444"/>
                    <a:pt x="359569" y="121444"/>
                  </a:cubicBezTo>
                  <a:close/>
                  <a:moveTo>
                    <a:pt x="111919" y="121444"/>
                  </a:moveTo>
                  <a:cubicBezTo>
                    <a:pt x="106680" y="121444"/>
                    <a:pt x="102394" y="125730"/>
                    <a:pt x="102394" y="130969"/>
                  </a:cubicBezTo>
                  <a:cubicBezTo>
                    <a:pt x="102394" y="136208"/>
                    <a:pt x="106680" y="140494"/>
                    <a:pt x="111919" y="140494"/>
                  </a:cubicBezTo>
                  <a:lnTo>
                    <a:pt x="188119" y="140494"/>
                  </a:lnTo>
                  <a:cubicBezTo>
                    <a:pt x="193357" y="140494"/>
                    <a:pt x="197644" y="136208"/>
                    <a:pt x="197644" y="130969"/>
                  </a:cubicBezTo>
                  <a:cubicBezTo>
                    <a:pt x="197644" y="125730"/>
                    <a:pt x="193357" y="121444"/>
                    <a:pt x="188119" y="121444"/>
                  </a:cubicBezTo>
                  <a:lnTo>
                    <a:pt x="111919" y="121444"/>
                  </a:lnTo>
                  <a:close/>
                  <a:moveTo>
                    <a:pt x="16669" y="140494"/>
                  </a:moveTo>
                  <a:lnTo>
                    <a:pt x="73819" y="140494"/>
                  </a:lnTo>
                  <a:cubicBezTo>
                    <a:pt x="79057" y="140494"/>
                    <a:pt x="83344" y="136208"/>
                    <a:pt x="83344" y="130969"/>
                  </a:cubicBezTo>
                  <a:cubicBezTo>
                    <a:pt x="83344" y="125730"/>
                    <a:pt x="79057" y="121444"/>
                    <a:pt x="73819" y="121444"/>
                  </a:cubicBezTo>
                  <a:lnTo>
                    <a:pt x="16669" y="121444"/>
                  </a:lnTo>
                  <a:cubicBezTo>
                    <a:pt x="11430" y="121444"/>
                    <a:pt x="7144" y="125730"/>
                    <a:pt x="7144" y="130969"/>
                  </a:cubicBezTo>
                  <a:cubicBezTo>
                    <a:pt x="7144" y="136208"/>
                    <a:pt x="11430" y="140494"/>
                    <a:pt x="16669" y="140494"/>
                  </a:cubicBezTo>
                  <a:close/>
                  <a:moveTo>
                    <a:pt x="273844" y="130969"/>
                  </a:moveTo>
                  <a:cubicBezTo>
                    <a:pt x="273844" y="125730"/>
                    <a:pt x="269557" y="121444"/>
                    <a:pt x="264319" y="121444"/>
                  </a:cubicBezTo>
                  <a:lnTo>
                    <a:pt x="226219" y="121444"/>
                  </a:lnTo>
                  <a:cubicBezTo>
                    <a:pt x="220980" y="121444"/>
                    <a:pt x="216694" y="125730"/>
                    <a:pt x="216694" y="130969"/>
                  </a:cubicBezTo>
                  <a:cubicBezTo>
                    <a:pt x="216694" y="136208"/>
                    <a:pt x="220980" y="140494"/>
                    <a:pt x="226219" y="140494"/>
                  </a:cubicBezTo>
                  <a:lnTo>
                    <a:pt x="264319" y="140494"/>
                  </a:lnTo>
                  <a:cubicBezTo>
                    <a:pt x="269557" y="140494"/>
                    <a:pt x="273844" y="136208"/>
                    <a:pt x="273844" y="1309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B8865A7-2E60-46C4-870F-9121DF6DA94F}"/>
                </a:ext>
              </a:extLst>
            </p:cNvPr>
            <p:cNvSpPr/>
            <p:nvPr/>
          </p:nvSpPr>
          <p:spPr>
            <a:xfrm>
              <a:off x="3725069" y="2112288"/>
              <a:ext cx="28575" cy="28575"/>
            </a:xfrm>
            <a:custGeom>
              <a:avLst/>
              <a:gdLst>
                <a:gd name="connsiteX0" fmla="*/ 16669 w 28575"/>
                <a:gd name="connsiteY0" fmla="*/ 26075 h 28575"/>
                <a:gd name="connsiteX1" fmla="*/ 13049 w 28575"/>
                <a:gd name="connsiteY1" fmla="*/ 25313 h 28575"/>
                <a:gd name="connsiteX2" fmla="*/ 9906 w 28575"/>
                <a:gd name="connsiteY2" fmla="*/ 23313 h 28575"/>
                <a:gd name="connsiteX3" fmla="*/ 7144 w 28575"/>
                <a:gd name="connsiteY3" fmla="*/ 16550 h 28575"/>
                <a:gd name="connsiteX4" fmla="*/ 9906 w 28575"/>
                <a:gd name="connsiteY4" fmla="*/ 9787 h 28575"/>
                <a:gd name="connsiteX5" fmla="*/ 23431 w 28575"/>
                <a:gd name="connsiteY5" fmla="*/ 9787 h 28575"/>
                <a:gd name="connsiteX6" fmla="*/ 25432 w 28575"/>
                <a:gd name="connsiteY6" fmla="*/ 12930 h 28575"/>
                <a:gd name="connsiteX7" fmla="*/ 26194 w 28575"/>
                <a:gd name="connsiteY7" fmla="*/ 16550 h 28575"/>
                <a:gd name="connsiteX8" fmla="*/ 23431 w 28575"/>
                <a:gd name="connsiteY8" fmla="*/ 23313 h 28575"/>
                <a:gd name="connsiteX9" fmla="*/ 20288 w 28575"/>
                <a:gd name="connsiteY9" fmla="*/ 25313 h 28575"/>
                <a:gd name="connsiteX10" fmla="*/ 16669 w 28575"/>
                <a:gd name="connsiteY10" fmla="*/ 260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575" h="28575">
                  <a:moveTo>
                    <a:pt x="16669" y="26075"/>
                  </a:moveTo>
                  <a:cubicBezTo>
                    <a:pt x="15430" y="26075"/>
                    <a:pt x="14192" y="25789"/>
                    <a:pt x="13049" y="25313"/>
                  </a:cubicBezTo>
                  <a:cubicBezTo>
                    <a:pt x="11906" y="24836"/>
                    <a:pt x="10859" y="24170"/>
                    <a:pt x="9906" y="23313"/>
                  </a:cubicBezTo>
                  <a:cubicBezTo>
                    <a:pt x="8096" y="21503"/>
                    <a:pt x="7144" y="19122"/>
                    <a:pt x="7144" y="16550"/>
                  </a:cubicBezTo>
                  <a:cubicBezTo>
                    <a:pt x="7144" y="13978"/>
                    <a:pt x="8191" y="11597"/>
                    <a:pt x="9906" y="9787"/>
                  </a:cubicBezTo>
                  <a:cubicBezTo>
                    <a:pt x="13430" y="6263"/>
                    <a:pt x="19907" y="6263"/>
                    <a:pt x="23431" y="9787"/>
                  </a:cubicBezTo>
                  <a:cubicBezTo>
                    <a:pt x="24289" y="10739"/>
                    <a:pt x="24955" y="11692"/>
                    <a:pt x="25432" y="12930"/>
                  </a:cubicBezTo>
                  <a:cubicBezTo>
                    <a:pt x="25908" y="14073"/>
                    <a:pt x="26194" y="15311"/>
                    <a:pt x="26194" y="16550"/>
                  </a:cubicBezTo>
                  <a:cubicBezTo>
                    <a:pt x="26194" y="19122"/>
                    <a:pt x="25241" y="21503"/>
                    <a:pt x="23431" y="23313"/>
                  </a:cubicBezTo>
                  <a:cubicBezTo>
                    <a:pt x="22479" y="24170"/>
                    <a:pt x="21431" y="24836"/>
                    <a:pt x="20288" y="25313"/>
                  </a:cubicBezTo>
                  <a:cubicBezTo>
                    <a:pt x="19145" y="25789"/>
                    <a:pt x="17907" y="26075"/>
                    <a:pt x="16669" y="260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D7D5885-E0A2-4B30-9E6C-728E23AC2564}"/>
                </a:ext>
              </a:extLst>
            </p:cNvPr>
            <p:cNvSpPr/>
            <p:nvPr/>
          </p:nvSpPr>
          <p:spPr>
            <a:xfrm>
              <a:off x="3763169" y="2112169"/>
              <a:ext cx="28575" cy="28575"/>
            </a:xfrm>
            <a:custGeom>
              <a:avLst/>
              <a:gdLst>
                <a:gd name="connsiteX0" fmla="*/ 16669 w 28575"/>
                <a:gd name="connsiteY0" fmla="*/ 26194 h 28575"/>
                <a:gd name="connsiteX1" fmla="*/ 13049 w 28575"/>
                <a:gd name="connsiteY1" fmla="*/ 25432 h 28575"/>
                <a:gd name="connsiteX2" fmla="*/ 9906 w 28575"/>
                <a:gd name="connsiteY2" fmla="*/ 23432 h 28575"/>
                <a:gd name="connsiteX3" fmla="*/ 7906 w 28575"/>
                <a:gd name="connsiteY3" fmla="*/ 20288 h 28575"/>
                <a:gd name="connsiteX4" fmla="*/ 7144 w 28575"/>
                <a:gd name="connsiteY4" fmla="*/ 16669 h 28575"/>
                <a:gd name="connsiteX5" fmla="*/ 9906 w 28575"/>
                <a:gd name="connsiteY5" fmla="*/ 9906 h 28575"/>
                <a:gd name="connsiteX6" fmla="*/ 13049 w 28575"/>
                <a:gd name="connsiteY6" fmla="*/ 7906 h 28575"/>
                <a:gd name="connsiteX7" fmla="*/ 18479 w 28575"/>
                <a:gd name="connsiteY7" fmla="*/ 7334 h 28575"/>
                <a:gd name="connsiteX8" fmla="*/ 20288 w 28575"/>
                <a:gd name="connsiteY8" fmla="*/ 7906 h 28575"/>
                <a:gd name="connsiteX9" fmla="*/ 22003 w 28575"/>
                <a:gd name="connsiteY9" fmla="*/ 8763 h 28575"/>
                <a:gd name="connsiteX10" fmla="*/ 23431 w 28575"/>
                <a:gd name="connsiteY10" fmla="*/ 9906 h 28575"/>
                <a:gd name="connsiteX11" fmla="*/ 26194 w 28575"/>
                <a:gd name="connsiteY11" fmla="*/ 16669 h 28575"/>
                <a:gd name="connsiteX12" fmla="*/ 25432 w 28575"/>
                <a:gd name="connsiteY12" fmla="*/ 20288 h 28575"/>
                <a:gd name="connsiteX13" fmla="*/ 23431 w 28575"/>
                <a:gd name="connsiteY13" fmla="*/ 23432 h 28575"/>
                <a:gd name="connsiteX14" fmla="*/ 16669 w 28575"/>
                <a:gd name="connsiteY14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575" h="28575">
                  <a:moveTo>
                    <a:pt x="16669" y="26194"/>
                  </a:moveTo>
                  <a:cubicBezTo>
                    <a:pt x="15430" y="26194"/>
                    <a:pt x="14192" y="25908"/>
                    <a:pt x="13049" y="25432"/>
                  </a:cubicBezTo>
                  <a:cubicBezTo>
                    <a:pt x="11906" y="24955"/>
                    <a:pt x="10859" y="24289"/>
                    <a:pt x="9906" y="23432"/>
                  </a:cubicBezTo>
                  <a:cubicBezTo>
                    <a:pt x="9049" y="22479"/>
                    <a:pt x="8382" y="21431"/>
                    <a:pt x="7906" y="20288"/>
                  </a:cubicBezTo>
                  <a:cubicBezTo>
                    <a:pt x="7429" y="19145"/>
                    <a:pt x="7144" y="17907"/>
                    <a:pt x="7144" y="16669"/>
                  </a:cubicBezTo>
                  <a:cubicBezTo>
                    <a:pt x="7144" y="14192"/>
                    <a:pt x="8191" y="11716"/>
                    <a:pt x="9906" y="9906"/>
                  </a:cubicBezTo>
                  <a:cubicBezTo>
                    <a:pt x="10859" y="9049"/>
                    <a:pt x="11811" y="8382"/>
                    <a:pt x="13049" y="7906"/>
                  </a:cubicBezTo>
                  <a:cubicBezTo>
                    <a:pt x="14764" y="7144"/>
                    <a:pt x="16669" y="6953"/>
                    <a:pt x="18479" y="7334"/>
                  </a:cubicBezTo>
                  <a:cubicBezTo>
                    <a:pt x="19145" y="7429"/>
                    <a:pt x="19717" y="7620"/>
                    <a:pt x="20288" y="7906"/>
                  </a:cubicBezTo>
                  <a:cubicBezTo>
                    <a:pt x="20860" y="8096"/>
                    <a:pt x="21431" y="8382"/>
                    <a:pt x="22003" y="8763"/>
                  </a:cubicBezTo>
                  <a:cubicBezTo>
                    <a:pt x="22479" y="9049"/>
                    <a:pt x="22955" y="9525"/>
                    <a:pt x="23431" y="9906"/>
                  </a:cubicBezTo>
                  <a:cubicBezTo>
                    <a:pt x="25146" y="11716"/>
                    <a:pt x="26194" y="14192"/>
                    <a:pt x="26194" y="16669"/>
                  </a:cubicBezTo>
                  <a:cubicBezTo>
                    <a:pt x="26194" y="17907"/>
                    <a:pt x="25908" y="19145"/>
                    <a:pt x="25432" y="20288"/>
                  </a:cubicBezTo>
                  <a:cubicBezTo>
                    <a:pt x="24955" y="21431"/>
                    <a:pt x="24289" y="22479"/>
                    <a:pt x="23431" y="23432"/>
                  </a:cubicBezTo>
                  <a:cubicBezTo>
                    <a:pt x="21622" y="25241"/>
                    <a:pt x="19240" y="26194"/>
                    <a:pt x="16669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02ACC91-7F88-4129-9A2D-E131751AD65C}"/>
                </a:ext>
              </a:extLst>
            </p:cNvPr>
            <p:cNvSpPr/>
            <p:nvPr/>
          </p:nvSpPr>
          <p:spPr>
            <a:xfrm>
              <a:off x="3801269" y="2112288"/>
              <a:ext cx="28575" cy="28575"/>
            </a:xfrm>
            <a:custGeom>
              <a:avLst/>
              <a:gdLst>
                <a:gd name="connsiteX0" fmla="*/ 16669 w 28575"/>
                <a:gd name="connsiteY0" fmla="*/ 26075 h 28575"/>
                <a:gd name="connsiteX1" fmla="*/ 9906 w 28575"/>
                <a:gd name="connsiteY1" fmla="*/ 23313 h 28575"/>
                <a:gd name="connsiteX2" fmla="*/ 7811 w 28575"/>
                <a:gd name="connsiteY2" fmla="*/ 20169 h 28575"/>
                <a:gd name="connsiteX3" fmla="*/ 7144 w 28575"/>
                <a:gd name="connsiteY3" fmla="*/ 16550 h 28575"/>
                <a:gd name="connsiteX4" fmla="*/ 7334 w 28575"/>
                <a:gd name="connsiteY4" fmla="*/ 14740 h 28575"/>
                <a:gd name="connsiteX5" fmla="*/ 7906 w 28575"/>
                <a:gd name="connsiteY5" fmla="*/ 12930 h 28575"/>
                <a:gd name="connsiteX6" fmla="*/ 8763 w 28575"/>
                <a:gd name="connsiteY6" fmla="*/ 11216 h 28575"/>
                <a:gd name="connsiteX7" fmla="*/ 9906 w 28575"/>
                <a:gd name="connsiteY7" fmla="*/ 9787 h 28575"/>
                <a:gd name="connsiteX8" fmla="*/ 23431 w 28575"/>
                <a:gd name="connsiteY8" fmla="*/ 9787 h 28575"/>
                <a:gd name="connsiteX9" fmla="*/ 24574 w 28575"/>
                <a:gd name="connsiteY9" fmla="*/ 11216 h 28575"/>
                <a:gd name="connsiteX10" fmla="*/ 25432 w 28575"/>
                <a:gd name="connsiteY10" fmla="*/ 12930 h 28575"/>
                <a:gd name="connsiteX11" fmla="*/ 26003 w 28575"/>
                <a:gd name="connsiteY11" fmla="*/ 14740 h 28575"/>
                <a:gd name="connsiteX12" fmla="*/ 26194 w 28575"/>
                <a:gd name="connsiteY12" fmla="*/ 16550 h 28575"/>
                <a:gd name="connsiteX13" fmla="*/ 23431 w 28575"/>
                <a:gd name="connsiteY13" fmla="*/ 23313 h 28575"/>
                <a:gd name="connsiteX14" fmla="*/ 16669 w 28575"/>
                <a:gd name="connsiteY14" fmla="*/ 260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575" h="28575">
                  <a:moveTo>
                    <a:pt x="16669" y="26075"/>
                  </a:moveTo>
                  <a:cubicBezTo>
                    <a:pt x="14097" y="26075"/>
                    <a:pt x="11716" y="25122"/>
                    <a:pt x="9906" y="23313"/>
                  </a:cubicBezTo>
                  <a:cubicBezTo>
                    <a:pt x="9049" y="22360"/>
                    <a:pt x="8382" y="21312"/>
                    <a:pt x="7811" y="20169"/>
                  </a:cubicBezTo>
                  <a:cubicBezTo>
                    <a:pt x="7334" y="19026"/>
                    <a:pt x="7144" y="17788"/>
                    <a:pt x="7144" y="16550"/>
                  </a:cubicBezTo>
                  <a:cubicBezTo>
                    <a:pt x="7144" y="15978"/>
                    <a:pt x="7144" y="15311"/>
                    <a:pt x="7334" y="14740"/>
                  </a:cubicBezTo>
                  <a:cubicBezTo>
                    <a:pt x="7429" y="14073"/>
                    <a:pt x="7620" y="13502"/>
                    <a:pt x="7906" y="12930"/>
                  </a:cubicBezTo>
                  <a:cubicBezTo>
                    <a:pt x="8096" y="12359"/>
                    <a:pt x="8382" y="11787"/>
                    <a:pt x="8763" y="11216"/>
                  </a:cubicBezTo>
                  <a:cubicBezTo>
                    <a:pt x="9049" y="10739"/>
                    <a:pt x="9525" y="10263"/>
                    <a:pt x="9906" y="9787"/>
                  </a:cubicBezTo>
                  <a:cubicBezTo>
                    <a:pt x="13430" y="6263"/>
                    <a:pt x="19907" y="6263"/>
                    <a:pt x="23431" y="9787"/>
                  </a:cubicBezTo>
                  <a:lnTo>
                    <a:pt x="24574" y="11216"/>
                  </a:lnTo>
                  <a:cubicBezTo>
                    <a:pt x="24955" y="11787"/>
                    <a:pt x="25241" y="12359"/>
                    <a:pt x="25432" y="12930"/>
                  </a:cubicBezTo>
                  <a:cubicBezTo>
                    <a:pt x="25718" y="13502"/>
                    <a:pt x="25908" y="14073"/>
                    <a:pt x="26003" y="14740"/>
                  </a:cubicBezTo>
                  <a:cubicBezTo>
                    <a:pt x="26098" y="15311"/>
                    <a:pt x="26194" y="15978"/>
                    <a:pt x="26194" y="16550"/>
                  </a:cubicBezTo>
                  <a:cubicBezTo>
                    <a:pt x="26194" y="19026"/>
                    <a:pt x="25241" y="21503"/>
                    <a:pt x="23431" y="23313"/>
                  </a:cubicBezTo>
                  <a:cubicBezTo>
                    <a:pt x="21622" y="25122"/>
                    <a:pt x="19240" y="26075"/>
                    <a:pt x="16669" y="260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9D0831F-80DF-4896-8F07-871C23ABE8F8}"/>
                </a:ext>
              </a:extLst>
            </p:cNvPr>
            <p:cNvSpPr/>
            <p:nvPr/>
          </p:nvSpPr>
          <p:spPr>
            <a:xfrm>
              <a:off x="3744119" y="2131219"/>
              <a:ext cx="485775" cy="371475"/>
            </a:xfrm>
            <a:custGeom>
              <a:avLst/>
              <a:gdLst>
                <a:gd name="connsiteX0" fmla="*/ 435769 w 485775"/>
                <a:gd name="connsiteY0" fmla="*/ 369094 h 371475"/>
                <a:gd name="connsiteX1" fmla="*/ 54769 w 485775"/>
                <a:gd name="connsiteY1" fmla="*/ 369094 h 371475"/>
                <a:gd name="connsiteX2" fmla="*/ 7144 w 485775"/>
                <a:gd name="connsiteY2" fmla="*/ 321469 h 371475"/>
                <a:gd name="connsiteX3" fmla="*/ 7144 w 485775"/>
                <a:gd name="connsiteY3" fmla="*/ 302419 h 371475"/>
                <a:gd name="connsiteX4" fmla="*/ 26194 w 485775"/>
                <a:gd name="connsiteY4" fmla="*/ 302419 h 371475"/>
                <a:gd name="connsiteX5" fmla="*/ 26194 w 485775"/>
                <a:gd name="connsiteY5" fmla="*/ 321469 h 371475"/>
                <a:gd name="connsiteX6" fmla="*/ 54769 w 485775"/>
                <a:gd name="connsiteY6" fmla="*/ 350044 h 371475"/>
                <a:gd name="connsiteX7" fmla="*/ 435769 w 485775"/>
                <a:gd name="connsiteY7" fmla="*/ 350044 h 371475"/>
                <a:gd name="connsiteX8" fmla="*/ 464344 w 485775"/>
                <a:gd name="connsiteY8" fmla="*/ 321469 h 371475"/>
                <a:gd name="connsiteX9" fmla="*/ 464344 w 485775"/>
                <a:gd name="connsiteY9" fmla="*/ 54769 h 371475"/>
                <a:gd name="connsiteX10" fmla="*/ 435769 w 485775"/>
                <a:gd name="connsiteY10" fmla="*/ 26194 h 371475"/>
                <a:gd name="connsiteX11" fmla="*/ 416719 w 485775"/>
                <a:gd name="connsiteY11" fmla="*/ 26194 h 371475"/>
                <a:gd name="connsiteX12" fmla="*/ 416719 w 485775"/>
                <a:gd name="connsiteY12" fmla="*/ 7144 h 371475"/>
                <a:gd name="connsiteX13" fmla="*/ 435769 w 485775"/>
                <a:gd name="connsiteY13" fmla="*/ 7144 h 371475"/>
                <a:gd name="connsiteX14" fmla="*/ 483394 w 485775"/>
                <a:gd name="connsiteY14" fmla="*/ 54769 h 371475"/>
                <a:gd name="connsiteX15" fmla="*/ 483394 w 485775"/>
                <a:gd name="connsiteY15" fmla="*/ 321469 h 371475"/>
                <a:gd name="connsiteX16" fmla="*/ 435769 w 485775"/>
                <a:gd name="connsiteY16" fmla="*/ 369094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5775" h="371475">
                  <a:moveTo>
                    <a:pt x="435769" y="369094"/>
                  </a:moveTo>
                  <a:lnTo>
                    <a:pt x="54769" y="369094"/>
                  </a:lnTo>
                  <a:cubicBezTo>
                    <a:pt x="28480" y="369094"/>
                    <a:pt x="7144" y="347758"/>
                    <a:pt x="7144" y="321469"/>
                  </a:cubicBezTo>
                  <a:lnTo>
                    <a:pt x="7144" y="302419"/>
                  </a:lnTo>
                  <a:lnTo>
                    <a:pt x="26194" y="302419"/>
                  </a:lnTo>
                  <a:lnTo>
                    <a:pt x="26194" y="321469"/>
                  </a:lnTo>
                  <a:cubicBezTo>
                    <a:pt x="26194" y="337185"/>
                    <a:pt x="39053" y="350044"/>
                    <a:pt x="54769" y="350044"/>
                  </a:cubicBezTo>
                  <a:lnTo>
                    <a:pt x="435769" y="350044"/>
                  </a:lnTo>
                  <a:cubicBezTo>
                    <a:pt x="451485" y="350044"/>
                    <a:pt x="464344" y="337185"/>
                    <a:pt x="464344" y="321469"/>
                  </a:cubicBezTo>
                  <a:lnTo>
                    <a:pt x="464344" y="54769"/>
                  </a:lnTo>
                  <a:cubicBezTo>
                    <a:pt x="464344" y="39053"/>
                    <a:pt x="451485" y="26194"/>
                    <a:pt x="435769" y="26194"/>
                  </a:cubicBezTo>
                  <a:lnTo>
                    <a:pt x="416719" y="26194"/>
                  </a:lnTo>
                  <a:lnTo>
                    <a:pt x="416719" y="7144"/>
                  </a:lnTo>
                  <a:lnTo>
                    <a:pt x="435769" y="7144"/>
                  </a:lnTo>
                  <a:cubicBezTo>
                    <a:pt x="462058" y="7144"/>
                    <a:pt x="483394" y="28480"/>
                    <a:pt x="483394" y="54769"/>
                  </a:cubicBezTo>
                  <a:lnTo>
                    <a:pt x="483394" y="321469"/>
                  </a:lnTo>
                  <a:cubicBezTo>
                    <a:pt x="483394" y="347758"/>
                    <a:pt x="462058" y="369094"/>
                    <a:pt x="435769" y="3690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D9E22BA-48B1-40FC-8854-158DD9A52C4A}"/>
                </a:ext>
              </a:extLst>
            </p:cNvPr>
            <p:cNvSpPr/>
            <p:nvPr/>
          </p:nvSpPr>
          <p:spPr>
            <a:xfrm>
              <a:off x="3686969" y="2074069"/>
              <a:ext cx="485775" cy="371475"/>
            </a:xfrm>
            <a:custGeom>
              <a:avLst/>
              <a:gdLst>
                <a:gd name="connsiteX0" fmla="*/ 435769 w 485775"/>
                <a:gd name="connsiteY0" fmla="*/ 7144 h 371475"/>
                <a:gd name="connsiteX1" fmla="*/ 54769 w 485775"/>
                <a:gd name="connsiteY1" fmla="*/ 7144 h 371475"/>
                <a:gd name="connsiteX2" fmla="*/ 7144 w 485775"/>
                <a:gd name="connsiteY2" fmla="*/ 54769 h 371475"/>
                <a:gd name="connsiteX3" fmla="*/ 7144 w 485775"/>
                <a:gd name="connsiteY3" fmla="*/ 321469 h 371475"/>
                <a:gd name="connsiteX4" fmla="*/ 54769 w 485775"/>
                <a:gd name="connsiteY4" fmla="*/ 369094 h 371475"/>
                <a:gd name="connsiteX5" fmla="*/ 435769 w 485775"/>
                <a:gd name="connsiteY5" fmla="*/ 369094 h 371475"/>
                <a:gd name="connsiteX6" fmla="*/ 483394 w 485775"/>
                <a:gd name="connsiteY6" fmla="*/ 321469 h 371475"/>
                <a:gd name="connsiteX7" fmla="*/ 483394 w 485775"/>
                <a:gd name="connsiteY7" fmla="*/ 54769 h 371475"/>
                <a:gd name="connsiteX8" fmla="*/ 435769 w 485775"/>
                <a:gd name="connsiteY8" fmla="*/ 7144 h 371475"/>
                <a:gd name="connsiteX9" fmla="*/ 464344 w 485775"/>
                <a:gd name="connsiteY9" fmla="*/ 321469 h 371475"/>
                <a:gd name="connsiteX10" fmla="*/ 435769 w 485775"/>
                <a:gd name="connsiteY10" fmla="*/ 350044 h 371475"/>
                <a:gd name="connsiteX11" fmla="*/ 54769 w 485775"/>
                <a:gd name="connsiteY11" fmla="*/ 350044 h 371475"/>
                <a:gd name="connsiteX12" fmla="*/ 26194 w 485775"/>
                <a:gd name="connsiteY12" fmla="*/ 321469 h 371475"/>
                <a:gd name="connsiteX13" fmla="*/ 26194 w 485775"/>
                <a:gd name="connsiteY13" fmla="*/ 102394 h 371475"/>
                <a:gd name="connsiteX14" fmla="*/ 435769 w 485775"/>
                <a:gd name="connsiteY14" fmla="*/ 102394 h 371475"/>
                <a:gd name="connsiteX15" fmla="*/ 445294 w 485775"/>
                <a:gd name="connsiteY15" fmla="*/ 92869 h 371475"/>
                <a:gd name="connsiteX16" fmla="*/ 435769 w 485775"/>
                <a:gd name="connsiteY16" fmla="*/ 83344 h 371475"/>
                <a:gd name="connsiteX17" fmla="*/ 26194 w 485775"/>
                <a:gd name="connsiteY17" fmla="*/ 83344 h 371475"/>
                <a:gd name="connsiteX18" fmla="*/ 26194 w 485775"/>
                <a:gd name="connsiteY18" fmla="*/ 54769 h 371475"/>
                <a:gd name="connsiteX19" fmla="*/ 54769 w 485775"/>
                <a:gd name="connsiteY19" fmla="*/ 26194 h 371475"/>
                <a:gd name="connsiteX20" fmla="*/ 435769 w 485775"/>
                <a:gd name="connsiteY20" fmla="*/ 26194 h 371475"/>
                <a:gd name="connsiteX21" fmla="*/ 464344 w 485775"/>
                <a:gd name="connsiteY21" fmla="*/ 54769 h 371475"/>
                <a:gd name="connsiteX22" fmla="*/ 464344 w 485775"/>
                <a:gd name="connsiteY22" fmla="*/ 321469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5775" h="371475">
                  <a:moveTo>
                    <a:pt x="435769" y="7144"/>
                  </a:moveTo>
                  <a:lnTo>
                    <a:pt x="54769" y="7144"/>
                  </a:lnTo>
                  <a:cubicBezTo>
                    <a:pt x="28480" y="7144"/>
                    <a:pt x="7144" y="28480"/>
                    <a:pt x="7144" y="54769"/>
                  </a:cubicBezTo>
                  <a:lnTo>
                    <a:pt x="7144" y="321469"/>
                  </a:lnTo>
                  <a:cubicBezTo>
                    <a:pt x="7144" y="347758"/>
                    <a:pt x="28480" y="369094"/>
                    <a:pt x="54769" y="369094"/>
                  </a:cubicBezTo>
                  <a:lnTo>
                    <a:pt x="435769" y="369094"/>
                  </a:lnTo>
                  <a:cubicBezTo>
                    <a:pt x="462058" y="369094"/>
                    <a:pt x="483394" y="347758"/>
                    <a:pt x="483394" y="321469"/>
                  </a:cubicBezTo>
                  <a:lnTo>
                    <a:pt x="483394" y="54769"/>
                  </a:lnTo>
                  <a:cubicBezTo>
                    <a:pt x="483394" y="28480"/>
                    <a:pt x="462058" y="7144"/>
                    <a:pt x="435769" y="7144"/>
                  </a:cubicBezTo>
                  <a:close/>
                  <a:moveTo>
                    <a:pt x="464344" y="321469"/>
                  </a:moveTo>
                  <a:cubicBezTo>
                    <a:pt x="464344" y="337185"/>
                    <a:pt x="451485" y="350044"/>
                    <a:pt x="435769" y="350044"/>
                  </a:cubicBezTo>
                  <a:lnTo>
                    <a:pt x="54769" y="350044"/>
                  </a:lnTo>
                  <a:cubicBezTo>
                    <a:pt x="39053" y="350044"/>
                    <a:pt x="26194" y="337185"/>
                    <a:pt x="26194" y="321469"/>
                  </a:cubicBezTo>
                  <a:lnTo>
                    <a:pt x="26194" y="102394"/>
                  </a:lnTo>
                  <a:lnTo>
                    <a:pt x="435769" y="102394"/>
                  </a:lnTo>
                  <a:cubicBezTo>
                    <a:pt x="441007" y="102394"/>
                    <a:pt x="445294" y="98108"/>
                    <a:pt x="445294" y="92869"/>
                  </a:cubicBezTo>
                  <a:cubicBezTo>
                    <a:pt x="445294" y="87630"/>
                    <a:pt x="441007" y="83344"/>
                    <a:pt x="435769" y="83344"/>
                  </a:cubicBezTo>
                  <a:lnTo>
                    <a:pt x="26194" y="83344"/>
                  </a:lnTo>
                  <a:lnTo>
                    <a:pt x="26194" y="54769"/>
                  </a:lnTo>
                  <a:cubicBezTo>
                    <a:pt x="26194" y="39053"/>
                    <a:pt x="39053" y="26194"/>
                    <a:pt x="54769" y="26194"/>
                  </a:cubicBezTo>
                  <a:lnTo>
                    <a:pt x="435769" y="26194"/>
                  </a:lnTo>
                  <a:cubicBezTo>
                    <a:pt x="451485" y="26194"/>
                    <a:pt x="464344" y="39053"/>
                    <a:pt x="464344" y="54769"/>
                  </a:cubicBezTo>
                  <a:lnTo>
                    <a:pt x="464344" y="321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grpSp>
        <p:nvGrpSpPr>
          <p:cNvPr id="4" name="Group 23">
            <a:extLst>
              <a:ext uri="{FF2B5EF4-FFF2-40B4-BE49-F238E27FC236}">
                <a16:creationId xmlns:a16="http://schemas.microsoft.com/office/drawing/2014/main" id="{C782F272-F2BF-42CA-A2C1-4F3ED3677334}"/>
              </a:ext>
            </a:extLst>
          </p:cNvPr>
          <p:cNvGrpSpPr/>
          <p:nvPr/>
        </p:nvGrpSpPr>
        <p:grpSpPr>
          <a:xfrm>
            <a:off x="709386" y="1351875"/>
            <a:ext cx="527966" cy="528424"/>
            <a:chOff x="524979" y="3655124"/>
            <a:chExt cx="466391" cy="466796"/>
          </a:xfrm>
          <a:solidFill>
            <a:srgbClr val="004BD2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0B69D3F-74E7-477B-A952-B20499F2FAD5}"/>
                </a:ext>
              </a:extLst>
            </p:cNvPr>
            <p:cNvSpPr/>
            <p:nvPr/>
          </p:nvSpPr>
          <p:spPr>
            <a:xfrm>
              <a:off x="581819" y="3655124"/>
              <a:ext cx="352425" cy="466725"/>
            </a:xfrm>
            <a:custGeom>
              <a:avLst/>
              <a:gdLst>
                <a:gd name="connsiteX0" fmla="*/ 349282 w 352425"/>
                <a:gd name="connsiteY0" fmla="*/ 108299 h 466725"/>
                <a:gd name="connsiteX1" fmla="*/ 347186 w 352425"/>
                <a:gd name="connsiteY1" fmla="*/ 105251 h 466725"/>
                <a:gd name="connsiteX2" fmla="*/ 251936 w 352425"/>
                <a:gd name="connsiteY2" fmla="*/ 10001 h 466725"/>
                <a:gd name="connsiteX3" fmla="*/ 248888 w 352425"/>
                <a:gd name="connsiteY3" fmla="*/ 7906 h 466725"/>
                <a:gd name="connsiteX4" fmla="*/ 245269 w 352425"/>
                <a:gd name="connsiteY4" fmla="*/ 7144 h 466725"/>
                <a:gd name="connsiteX5" fmla="*/ 26194 w 352425"/>
                <a:gd name="connsiteY5" fmla="*/ 7144 h 466725"/>
                <a:gd name="connsiteX6" fmla="*/ 7144 w 352425"/>
                <a:gd name="connsiteY6" fmla="*/ 26194 h 466725"/>
                <a:gd name="connsiteX7" fmla="*/ 7144 w 352425"/>
                <a:gd name="connsiteY7" fmla="*/ 130969 h 466725"/>
                <a:gd name="connsiteX8" fmla="*/ 16669 w 352425"/>
                <a:gd name="connsiteY8" fmla="*/ 140494 h 466725"/>
                <a:gd name="connsiteX9" fmla="*/ 26194 w 352425"/>
                <a:gd name="connsiteY9" fmla="*/ 130969 h 466725"/>
                <a:gd name="connsiteX10" fmla="*/ 26194 w 352425"/>
                <a:gd name="connsiteY10" fmla="*/ 26194 h 466725"/>
                <a:gd name="connsiteX11" fmla="*/ 235744 w 352425"/>
                <a:gd name="connsiteY11" fmla="*/ 26194 h 466725"/>
                <a:gd name="connsiteX12" fmla="*/ 235744 w 352425"/>
                <a:gd name="connsiteY12" fmla="*/ 111919 h 466725"/>
                <a:gd name="connsiteX13" fmla="*/ 245269 w 352425"/>
                <a:gd name="connsiteY13" fmla="*/ 121444 h 466725"/>
                <a:gd name="connsiteX14" fmla="*/ 330994 w 352425"/>
                <a:gd name="connsiteY14" fmla="*/ 121444 h 466725"/>
                <a:gd name="connsiteX15" fmla="*/ 330994 w 352425"/>
                <a:gd name="connsiteY15" fmla="*/ 445294 h 466725"/>
                <a:gd name="connsiteX16" fmla="*/ 26194 w 352425"/>
                <a:gd name="connsiteY16" fmla="*/ 445294 h 466725"/>
                <a:gd name="connsiteX17" fmla="*/ 26194 w 352425"/>
                <a:gd name="connsiteY17" fmla="*/ 378619 h 466725"/>
                <a:gd name="connsiteX18" fmla="*/ 16669 w 352425"/>
                <a:gd name="connsiteY18" fmla="*/ 369094 h 466725"/>
                <a:gd name="connsiteX19" fmla="*/ 7144 w 352425"/>
                <a:gd name="connsiteY19" fmla="*/ 378619 h 466725"/>
                <a:gd name="connsiteX20" fmla="*/ 7144 w 352425"/>
                <a:gd name="connsiteY20" fmla="*/ 445294 h 466725"/>
                <a:gd name="connsiteX21" fmla="*/ 26194 w 352425"/>
                <a:gd name="connsiteY21" fmla="*/ 464344 h 466725"/>
                <a:gd name="connsiteX22" fmla="*/ 330994 w 352425"/>
                <a:gd name="connsiteY22" fmla="*/ 464344 h 466725"/>
                <a:gd name="connsiteX23" fmla="*/ 350044 w 352425"/>
                <a:gd name="connsiteY23" fmla="*/ 445294 h 466725"/>
                <a:gd name="connsiteX24" fmla="*/ 350044 w 352425"/>
                <a:gd name="connsiteY24" fmla="*/ 111919 h 466725"/>
                <a:gd name="connsiteX25" fmla="*/ 349282 w 352425"/>
                <a:gd name="connsiteY25" fmla="*/ 108204 h 466725"/>
                <a:gd name="connsiteX26" fmla="*/ 254794 w 352425"/>
                <a:gd name="connsiteY26" fmla="*/ 39719 h 466725"/>
                <a:gd name="connsiteX27" fmla="*/ 317564 w 352425"/>
                <a:gd name="connsiteY27" fmla="*/ 102489 h 466725"/>
                <a:gd name="connsiteX28" fmla="*/ 254794 w 352425"/>
                <a:gd name="connsiteY28" fmla="*/ 102489 h 466725"/>
                <a:gd name="connsiteX29" fmla="*/ 254794 w 352425"/>
                <a:gd name="connsiteY29" fmla="*/ 39719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52425" h="466725">
                  <a:moveTo>
                    <a:pt x="349282" y="108299"/>
                  </a:moveTo>
                  <a:cubicBezTo>
                    <a:pt x="348806" y="107156"/>
                    <a:pt x="348139" y="106109"/>
                    <a:pt x="347186" y="105251"/>
                  </a:cubicBezTo>
                  <a:lnTo>
                    <a:pt x="251936" y="10001"/>
                  </a:lnTo>
                  <a:cubicBezTo>
                    <a:pt x="251079" y="9144"/>
                    <a:pt x="250031" y="8382"/>
                    <a:pt x="248888" y="7906"/>
                  </a:cubicBezTo>
                  <a:cubicBezTo>
                    <a:pt x="247745" y="7429"/>
                    <a:pt x="246507" y="7144"/>
                    <a:pt x="245269" y="7144"/>
                  </a:cubicBezTo>
                  <a:lnTo>
                    <a:pt x="26194" y="7144"/>
                  </a:lnTo>
                  <a:cubicBezTo>
                    <a:pt x="15716" y="7144"/>
                    <a:pt x="7144" y="15716"/>
                    <a:pt x="7144" y="26194"/>
                  </a:cubicBezTo>
                  <a:lnTo>
                    <a:pt x="7144" y="130969"/>
                  </a:lnTo>
                  <a:cubicBezTo>
                    <a:pt x="7144" y="136208"/>
                    <a:pt x="11430" y="140494"/>
                    <a:pt x="16669" y="140494"/>
                  </a:cubicBezTo>
                  <a:cubicBezTo>
                    <a:pt x="21908" y="140494"/>
                    <a:pt x="26194" y="136208"/>
                    <a:pt x="26194" y="130969"/>
                  </a:cubicBezTo>
                  <a:lnTo>
                    <a:pt x="26194" y="26194"/>
                  </a:lnTo>
                  <a:lnTo>
                    <a:pt x="235744" y="26194"/>
                  </a:lnTo>
                  <a:lnTo>
                    <a:pt x="235744" y="111919"/>
                  </a:lnTo>
                  <a:cubicBezTo>
                    <a:pt x="235744" y="117158"/>
                    <a:pt x="240030" y="121444"/>
                    <a:pt x="245269" y="121444"/>
                  </a:cubicBezTo>
                  <a:lnTo>
                    <a:pt x="330994" y="121444"/>
                  </a:lnTo>
                  <a:lnTo>
                    <a:pt x="330994" y="445294"/>
                  </a:lnTo>
                  <a:lnTo>
                    <a:pt x="26194" y="445294"/>
                  </a:lnTo>
                  <a:lnTo>
                    <a:pt x="26194" y="378619"/>
                  </a:lnTo>
                  <a:cubicBezTo>
                    <a:pt x="26194" y="373380"/>
                    <a:pt x="21908" y="369094"/>
                    <a:pt x="16669" y="369094"/>
                  </a:cubicBezTo>
                  <a:cubicBezTo>
                    <a:pt x="11430" y="369094"/>
                    <a:pt x="7144" y="373380"/>
                    <a:pt x="7144" y="378619"/>
                  </a:cubicBezTo>
                  <a:lnTo>
                    <a:pt x="7144" y="445294"/>
                  </a:lnTo>
                  <a:cubicBezTo>
                    <a:pt x="7144" y="455771"/>
                    <a:pt x="15716" y="464344"/>
                    <a:pt x="26194" y="464344"/>
                  </a:cubicBezTo>
                  <a:lnTo>
                    <a:pt x="330994" y="464344"/>
                  </a:lnTo>
                  <a:cubicBezTo>
                    <a:pt x="341471" y="464344"/>
                    <a:pt x="350044" y="455771"/>
                    <a:pt x="350044" y="445294"/>
                  </a:cubicBezTo>
                  <a:lnTo>
                    <a:pt x="350044" y="111919"/>
                  </a:lnTo>
                  <a:cubicBezTo>
                    <a:pt x="350044" y="110680"/>
                    <a:pt x="349758" y="109442"/>
                    <a:pt x="349282" y="108204"/>
                  </a:cubicBezTo>
                  <a:close/>
                  <a:moveTo>
                    <a:pt x="254794" y="39719"/>
                  </a:moveTo>
                  <a:lnTo>
                    <a:pt x="317564" y="102489"/>
                  </a:lnTo>
                  <a:lnTo>
                    <a:pt x="254794" y="102489"/>
                  </a:lnTo>
                  <a:lnTo>
                    <a:pt x="254794" y="397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DD2753C-26F2-46FC-BC47-A45AC71C8EE7}"/>
                </a:ext>
              </a:extLst>
            </p:cNvPr>
            <p:cNvSpPr/>
            <p:nvPr/>
          </p:nvSpPr>
          <p:spPr>
            <a:xfrm>
              <a:off x="867545" y="3655195"/>
              <a:ext cx="123825" cy="466725"/>
            </a:xfrm>
            <a:custGeom>
              <a:avLst/>
              <a:gdLst>
                <a:gd name="connsiteX0" fmla="*/ 102418 w 123825"/>
                <a:gd name="connsiteY0" fmla="*/ 464368 h 466725"/>
                <a:gd name="connsiteX1" fmla="*/ 92893 w 123825"/>
                <a:gd name="connsiteY1" fmla="*/ 464368 h 466725"/>
                <a:gd name="connsiteX2" fmla="*/ 83368 w 123825"/>
                <a:gd name="connsiteY2" fmla="*/ 454843 h 466725"/>
                <a:gd name="connsiteX3" fmla="*/ 92893 w 123825"/>
                <a:gd name="connsiteY3" fmla="*/ 445318 h 466725"/>
                <a:gd name="connsiteX4" fmla="*/ 102418 w 123825"/>
                <a:gd name="connsiteY4" fmla="*/ 445318 h 466725"/>
                <a:gd name="connsiteX5" fmla="*/ 102418 w 123825"/>
                <a:gd name="connsiteY5" fmla="*/ 115848 h 466725"/>
                <a:gd name="connsiteX6" fmla="*/ 9930 w 123825"/>
                <a:gd name="connsiteY6" fmla="*/ 23360 h 466725"/>
                <a:gd name="connsiteX7" fmla="*/ 9930 w 123825"/>
                <a:gd name="connsiteY7" fmla="*/ 9930 h 466725"/>
                <a:gd name="connsiteX8" fmla="*/ 23360 w 123825"/>
                <a:gd name="connsiteY8" fmla="*/ 9930 h 466725"/>
                <a:gd name="connsiteX9" fmla="*/ 118610 w 123825"/>
                <a:gd name="connsiteY9" fmla="*/ 105180 h 466725"/>
                <a:gd name="connsiteX10" fmla="*/ 121372 w 123825"/>
                <a:gd name="connsiteY10" fmla="*/ 111943 h 466725"/>
                <a:gd name="connsiteX11" fmla="*/ 121372 w 123825"/>
                <a:gd name="connsiteY11" fmla="*/ 445318 h 466725"/>
                <a:gd name="connsiteX12" fmla="*/ 102322 w 123825"/>
                <a:gd name="connsiteY12" fmla="*/ 464368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825" h="466725">
                  <a:moveTo>
                    <a:pt x="102418" y="464368"/>
                  </a:moveTo>
                  <a:lnTo>
                    <a:pt x="92893" y="464368"/>
                  </a:lnTo>
                  <a:cubicBezTo>
                    <a:pt x="87654" y="464368"/>
                    <a:pt x="83368" y="460081"/>
                    <a:pt x="83368" y="454843"/>
                  </a:cubicBezTo>
                  <a:cubicBezTo>
                    <a:pt x="83368" y="449604"/>
                    <a:pt x="87654" y="445318"/>
                    <a:pt x="92893" y="445318"/>
                  </a:cubicBezTo>
                  <a:lnTo>
                    <a:pt x="102418" y="445318"/>
                  </a:lnTo>
                  <a:lnTo>
                    <a:pt x="102418" y="115848"/>
                  </a:lnTo>
                  <a:lnTo>
                    <a:pt x="9930" y="23360"/>
                  </a:lnTo>
                  <a:cubicBezTo>
                    <a:pt x="6215" y="19645"/>
                    <a:pt x="6215" y="13645"/>
                    <a:pt x="9930" y="9930"/>
                  </a:cubicBezTo>
                  <a:cubicBezTo>
                    <a:pt x="13645" y="6215"/>
                    <a:pt x="19645" y="6215"/>
                    <a:pt x="23360" y="9930"/>
                  </a:cubicBezTo>
                  <a:lnTo>
                    <a:pt x="118610" y="105180"/>
                  </a:lnTo>
                  <a:cubicBezTo>
                    <a:pt x="120420" y="106990"/>
                    <a:pt x="121372" y="109371"/>
                    <a:pt x="121372" y="111943"/>
                  </a:cubicBezTo>
                  <a:lnTo>
                    <a:pt x="121372" y="445318"/>
                  </a:lnTo>
                  <a:cubicBezTo>
                    <a:pt x="121372" y="455795"/>
                    <a:pt x="112800" y="464368"/>
                    <a:pt x="102322" y="4643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A1D2C8-2CE9-4344-9CD8-1919BAB0DD0C}"/>
                </a:ext>
              </a:extLst>
            </p:cNvPr>
            <p:cNvSpPr/>
            <p:nvPr/>
          </p:nvSpPr>
          <p:spPr>
            <a:xfrm>
              <a:off x="743744" y="3807619"/>
              <a:ext cx="133350" cy="200025"/>
            </a:xfrm>
            <a:custGeom>
              <a:avLst/>
              <a:gdLst>
                <a:gd name="connsiteX0" fmla="*/ 16669 w 133350"/>
                <a:gd name="connsiteY0" fmla="*/ 26194 h 200025"/>
                <a:gd name="connsiteX1" fmla="*/ 121444 w 133350"/>
                <a:gd name="connsiteY1" fmla="*/ 26194 h 200025"/>
                <a:gd name="connsiteX2" fmla="*/ 130969 w 133350"/>
                <a:gd name="connsiteY2" fmla="*/ 16669 h 200025"/>
                <a:gd name="connsiteX3" fmla="*/ 121444 w 133350"/>
                <a:gd name="connsiteY3" fmla="*/ 7144 h 200025"/>
                <a:gd name="connsiteX4" fmla="*/ 16669 w 133350"/>
                <a:gd name="connsiteY4" fmla="*/ 7144 h 200025"/>
                <a:gd name="connsiteX5" fmla="*/ 7144 w 133350"/>
                <a:gd name="connsiteY5" fmla="*/ 16669 h 200025"/>
                <a:gd name="connsiteX6" fmla="*/ 16669 w 133350"/>
                <a:gd name="connsiteY6" fmla="*/ 26194 h 200025"/>
                <a:gd name="connsiteX7" fmla="*/ 121444 w 133350"/>
                <a:gd name="connsiteY7" fmla="*/ 64294 h 200025"/>
                <a:gd name="connsiteX8" fmla="*/ 35719 w 133350"/>
                <a:gd name="connsiteY8" fmla="*/ 64294 h 200025"/>
                <a:gd name="connsiteX9" fmla="*/ 26194 w 133350"/>
                <a:gd name="connsiteY9" fmla="*/ 73819 h 200025"/>
                <a:gd name="connsiteX10" fmla="*/ 35719 w 133350"/>
                <a:gd name="connsiteY10" fmla="*/ 83344 h 200025"/>
                <a:gd name="connsiteX11" fmla="*/ 121444 w 133350"/>
                <a:gd name="connsiteY11" fmla="*/ 83344 h 200025"/>
                <a:gd name="connsiteX12" fmla="*/ 130969 w 133350"/>
                <a:gd name="connsiteY12" fmla="*/ 73819 h 200025"/>
                <a:gd name="connsiteX13" fmla="*/ 121444 w 133350"/>
                <a:gd name="connsiteY13" fmla="*/ 64294 h 200025"/>
                <a:gd name="connsiteX14" fmla="*/ 121444 w 133350"/>
                <a:gd name="connsiteY14" fmla="*/ 121444 h 200025"/>
                <a:gd name="connsiteX15" fmla="*/ 35719 w 133350"/>
                <a:gd name="connsiteY15" fmla="*/ 121444 h 200025"/>
                <a:gd name="connsiteX16" fmla="*/ 26194 w 133350"/>
                <a:gd name="connsiteY16" fmla="*/ 130969 h 200025"/>
                <a:gd name="connsiteX17" fmla="*/ 35719 w 133350"/>
                <a:gd name="connsiteY17" fmla="*/ 140494 h 200025"/>
                <a:gd name="connsiteX18" fmla="*/ 121444 w 133350"/>
                <a:gd name="connsiteY18" fmla="*/ 140494 h 200025"/>
                <a:gd name="connsiteX19" fmla="*/ 130969 w 133350"/>
                <a:gd name="connsiteY19" fmla="*/ 130969 h 200025"/>
                <a:gd name="connsiteX20" fmla="*/ 121444 w 133350"/>
                <a:gd name="connsiteY20" fmla="*/ 121444 h 200025"/>
                <a:gd name="connsiteX21" fmla="*/ 121444 w 133350"/>
                <a:gd name="connsiteY21" fmla="*/ 178594 h 200025"/>
                <a:gd name="connsiteX22" fmla="*/ 16669 w 133350"/>
                <a:gd name="connsiteY22" fmla="*/ 178594 h 200025"/>
                <a:gd name="connsiteX23" fmla="*/ 7144 w 133350"/>
                <a:gd name="connsiteY23" fmla="*/ 188119 h 200025"/>
                <a:gd name="connsiteX24" fmla="*/ 16669 w 133350"/>
                <a:gd name="connsiteY24" fmla="*/ 197644 h 200025"/>
                <a:gd name="connsiteX25" fmla="*/ 121444 w 133350"/>
                <a:gd name="connsiteY25" fmla="*/ 197644 h 200025"/>
                <a:gd name="connsiteX26" fmla="*/ 130969 w 133350"/>
                <a:gd name="connsiteY26" fmla="*/ 188119 h 200025"/>
                <a:gd name="connsiteX27" fmla="*/ 121444 w 133350"/>
                <a:gd name="connsiteY27" fmla="*/ 17859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3350" h="200025">
                  <a:moveTo>
                    <a:pt x="16669" y="26194"/>
                  </a:moveTo>
                  <a:lnTo>
                    <a:pt x="121444" y="26194"/>
                  </a:lnTo>
                  <a:cubicBezTo>
                    <a:pt x="126682" y="26194"/>
                    <a:pt x="130969" y="21907"/>
                    <a:pt x="130969" y="16669"/>
                  </a:cubicBezTo>
                  <a:cubicBezTo>
                    <a:pt x="130969" y="11430"/>
                    <a:pt x="126682" y="7144"/>
                    <a:pt x="121444" y="7144"/>
                  </a:cubicBezTo>
                  <a:lnTo>
                    <a:pt x="16669" y="7144"/>
                  </a:lnTo>
                  <a:cubicBezTo>
                    <a:pt x="11430" y="7144"/>
                    <a:pt x="7144" y="11430"/>
                    <a:pt x="7144" y="16669"/>
                  </a:cubicBezTo>
                  <a:cubicBezTo>
                    <a:pt x="7144" y="21907"/>
                    <a:pt x="11430" y="26194"/>
                    <a:pt x="16669" y="26194"/>
                  </a:cubicBezTo>
                  <a:close/>
                  <a:moveTo>
                    <a:pt x="121444" y="64294"/>
                  </a:moveTo>
                  <a:lnTo>
                    <a:pt x="35719" y="64294"/>
                  </a:lnTo>
                  <a:cubicBezTo>
                    <a:pt x="30480" y="64294"/>
                    <a:pt x="26194" y="68580"/>
                    <a:pt x="26194" y="73819"/>
                  </a:cubicBezTo>
                  <a:cubicBezTo>
                    <a:pt x="26194" y="79057"/>
                    <a:pt x="30480" y="83344"/>
                    <a:pt x="35719" y="83344"/>
                  </a:cubicBezTo>
                  <a:lnTo>
                    <a:pt x="121444" y="83344"/>
                  </a:lnTo>
                  <a:cubicBezTo>
                    <a:pt x="126682" y="83344"/>
                    <a:pt x="130969" y="79057"/>
                    <a:pt x="130969" y="73819"/>
                  </a:cubicBezTo>
                  <a:cubicBezTo>
                    <a:pt x="130969" y="68580"/>
                    <a:pt x="126682" y="64294"/>
                    <a:pt x="121444" y="64294"/>
                  </a:cubicBezTo>
                  <a:close/>
                  <a:moveTo>
                    <a:pt x="121444" y="121444"/>
                  </a:moveTo>
                  <a:lnTo>
                    <a:pt x="35719" y="121444"/>
                  </a:lnTo>
                  <a:cubicBezTo>
                    <a:pt x="30480" y="121444"/>
                    <a:pt x="26194" y="125730"/>
                    <a:pt x="26194" y="130969"/>
                  </a:cubicBezTo>
                  <a:cubicBezTo>
                    <a:pt x="26194" y="136207"/>
                    <a:pt x="30480" y="140494"/>
                    <a:pt x="35719" y="140494"/>
                  </a:cubicBezTo>
                  <a:lnTo>
                    <a:pt x="121444" y="140494"/>
                  </a:lnTo>
                  <a:cubicBezTo>
                    <a:pt x="126682" y="140494"/>
                    <a:pt x="130969" y="136207"/>
                    <a:pt x="130969" y="130969"/>
                  </a:cubicBezTo>
                  <a:cubicBezTo>
                    <a:pt x="130969" y="125730"/>
                    <a:pt x="126682" y="121444"/>
                    <a:pt x="121444" y="121444"/>
                  </a:cubicBezTo>
                  <a:close/>
                  <a:moveTo>
                    <a:pt x="121444" y="178594"/>
                  </a:moveTo>
                  <a:lnTo>
                    <a:pt x="16669" y="178594"/>
                  </a:lnTo>
                  <a:cubicBezTo>
                    <a:pt x="11430" y="178594"/>
                    <a:pt x="7144" y="182880"/>
                    <a:pt x="7144" y="188119"/>
                  </a:cubicBezTo>
                  <a:cubicBezTo>
                    <a:pt x="7144" y="193357"/>
                    <a:pt x="11430" y="197644"/>
                    <a:pt x="16669" y="197644"/>
                  </a:cubicBezTo>
                  <a:lnTo>
                    <a:pt x="121444" y="197644"/>
                  </a:lnTo>
                  <a:cubicBezTo>
                    <a:pt x="126682" y="197644"/>
                    <a:pt x="130969" y="193357"/>
                    <a:pt x="130969" y="188119"/>
                  </a:cubicBezTo>
                  <a:cubicBezTo>
                    <a:pt x="130969" y="182880"/>
                    <a:pt x="126682" y="178594"/>
                    <a:pt x="121444" y="1785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20975EE-CC75-40EE-94EE-484AD697F722}"/>
                </a:ext>
              </a:extLst>
            </p:cNvPr>
            <p:cNvSpPr/>
            <p:nvPr/>
          </p:nvSpPr>
          <p:spPr>
            <a:xfrm>
              <a:off x="524979" y="3788498"/>
              <a:ext cx="238125" cy="238125"/>
            </a:xfrm>
            <a:custGeom>
              <a:avLst/>
              <a:gdLst>
                <a:gd name="connsiteX0" fmla="*/ 121134 w 238125"/>
                <a:gd name="connsiteY0" fmla="*/ 73890 h 238125"/>
                <a:gd name="connsiteX1" fmla="*/ 73509 w 238125"/>
                <a:gd name="connsiteY1" fmla="*/ 121515 h 238125"/>
                <a:gd name="connsiteX2" fmla="*/ 121134 w 238125"/>
                <a:gd name="connsiteY2" fmla="*/ 169140 h 238125"/>
                <a:gd name="connsiteX3" fmla="*/ 168759 w 238125"/>
                <a:gd name="connsiteY3" fmla="*/ 121515 h 238125"/>
                <a:gd name="connsiteX4" fmla="*/ 121134 w 238125"/>
                <a:gd name="connsiteY4" fmla="*/ 73890 h 238125"/>
                <a:gd name="connsiteX5" fmla="*/ 121134 w 238125"/>
                <a:gd name="connsiteY5" fmla="*/ 150090 h 238125"/>
                <a:gd name="connsiteX6" fmla="*/ 92559 w 238125"/>
                <a:gd name="connsiteY6" fmla="*/ 121515 h 238125"/>
                <a:gd name="connsiteX7" fmla="*/ 121134 w 238125"/>
                <a:gd name="connsiteY7" fmla="*/ 92940 h 238125"/>
                <a:gd name="connsiteX8" fmla="*/ 149709 w 238125"/>
                <a:gd name="connsiteY8" fmla="*/ 121515 h 238125"/>
                <a:gd name="connsiteX9" fmla="*/ 121134 w 238125"/>
                <a:gd name="connsiteY9" fmla="*/ 150090 h 238125"/>
                <a:gd name="connsiteX10" fmla="*/ 234291 w 238125"/>
                <a:gd name="connsiteY10" fmla="*/ 105037 h 238125"/>
                <a:gd name="connsiteX11" fmla="*/ 226195 w 238125"/>
                <a:gd name="connsiteY11" fmla="*/ 96941 h 238125"/>
                <a:gd name="connsiteX12" fmla="*/ 210955 w 238125"/>
                <a:gd name="connsiteY12" fmla="*/ 94750 h 238125"/>
                <a:gd name="connsiteX13" fmla="*/ 203621 w 238125"/>
                <a:gd name="connsiteY13" fmla="*/ 76938 h 238125"/>
                <a:gd name="connsiteX14" fmla="*/ 212860 w 238125"/>
                <a:gd name="connsiteY14" fmla="*/ 64651 h 238125"/>
                <a:gd name="connsiteX15" fmla="*/ 212860 w 238125"/>
                <a:gd name="connsiteY15" fmla="*/ 53221 h 238125"/>
                <a:gd name="connsiteX16" fmla="*/ 202097 w 238125"/>
                <a:gd name="connsiteY16" fmla="*/ 40743 h 238125"/>
                <a:gd name="connsiteX17" fmla="*/ 189619 w 238125"/>
                <a:gd name="connsiteY17" fmla="*/ 29885 h 238125"/>
                <a:gd name="connsiteX18" fmla="*/ 178189 w 238125"/>
                <a:gd name="connsiteY18" fmla="*/ 29885 h 238125"/>
                <a:gd name="connsiteX19" fmla="*/ 165902 w 238125"/>
                <a:gd name="connsiteY19" fmla="*/ 39124 h 238125"/>
                <a:gd name="connsiteX20" fmla="*/ 148090 w 238125"/>
                <a:gd name="connsiteY20" fmla="*/ 31789 h 238125"/>
                <a:gd name="connsiteX21" fmla="*/ 145899 w 238125"/>
                <a:gd name="connsiteY21" fmla="*/ 16454 h 238125"/>
                <a:gd name="connsiteX22" fmla="*/ 137803 w 238125"/>
                <a:gd name="connsiteY22" fmla="*/ 8358 h 238125"/>
                <a:gd name="connsiteX23" fmla="*/ 104846 w 238125"/>
                <a:gd name="connsiteY23" fmla="*/ 8358 h 238125"/>
                <a:gd name="connsiteX24" fmla="*/ 96750 w 238125"/>
                <a:gd name="connsiteY24" fmla="*/ 16454 h 238125"/>
                <a:gd name="connsiteX25" fmla="*/ 94559 w 238125"/>
                <a:gd name="connsiteY25" fmla="*/ 31694 h 238125"/>
                <a:gd name="connsiteX26" fmla="*/ 76748 w 238125"/>
                <a:gd name="connsiteY26" fmla="*/ 39029 h 238125"/>
                <a:gd name="connsiteX27" fmla="*/ 64460 w 238125"/>
                <a:gd name="connsiteY27" fmla="*/ 29789 h 238125"/>
                <a:gd name="connsiteX28" fmla="*/ 53030 w 238125"/>
                <a:gd name="connsiteY28" fmla="*/ 29789 h 238125"/>
                <a:gd name="connsiteX29" fmla="*/ 40553 w 238125"/>
                <a:gd name="connsiteY29" fmla="*/ 40648 h 238125"/>
                <a:gd name="connsiteX30" fmla="*/ 29789 w 238125"/>
                <a:gd name="connsiteY30" fmla="*/ 53126 h 238125"/>
                <a:gd name="connsiteX31" fmla="*/ 29789 w 238125"/>
                <a:gd name="connsiteY31" fmla="*/ 64556 h 238125"/>
                <a:gd name="connsiteX32" fmla="*/ 39029 w 238125"/>
                <a:gd name="connsiteY32" fmla="*/ 76843 h 238125"/>
                <a:gd name="connsiteX33" fmla="*/ 31694 w 238125"/>
                <a:gd name="connsiteY33" fmla="*/ 94655 h 238125"/>
                <a:gd name="connsiteX34" fmla="*/ 16454 w 238125"/>
                <a:gd name="connsiteY34" fmla="*/ 96845 h 238125"/>
                <a:gd name="connsiteX35" fmla="*/ 8358 w 238125"/>
                <a:gd name="connsiteY35" fmla="*/ 104942 h 238125"/>
                <a:gd name="connsiteX36" fmla="*/ 8358 w 238125"/>
                <a:gd name="connsiteY36" fmla="*/ 137898 h 238125"/>
                <a:gd name="connsiteX37" fmla="*/ 16454 w 238125"/>
                <a:gd name="connsiteY37" fmla="*/ 145994 h 238125"/>
                <a:gd name="connsiteX38" fmla="*/ 31694 w 238125"/>
                <a:gd name="connsiteY38" fmla="*/ 148185 h 238125"/>
                <a:gd name="connsiteX39" fmla="*/ 39029 w 238125"/>
                <a:gd name="connsiteY39" fmla="*/ 165997 h 238125"/>
                <a:gd name="connsiteX40" fmla="*/ 29789 w 238125"/>
                <a:gd name="connsiteY40" fmla="*/ 178284 h 238125"/>
                <a:gd name="connsiteX41" fmla="*/ 29789 w 238125"/>
                <a:gd name="connsiteY41" fmla="*/ 189714 h 238125"/>
                <a:gd name="connsiteX42" fmla="*/ 40553 w 238125"/>
                <a:gd name="connsiteY42" fmla="*/ 202192 h 238125"/>
                <a:gd name="connsiteX43" fmla="*/ 53030 w 238125"/>
                <a:gd name="connsiteY43" fmla="*/ 213050 h 238125"/>
                <a:gd name="connsiteX44" fmla="*/ 64460 w 238125"/>
                <a:gd name="connsiteY44" fmla="*/ 213050 h 238125"/>
                <a:gd name="connsiteX45" fmla="*/ 76748 w 238125"/>
                <a:gd name="connsiteY45" fmla="*/ 203811 h 238125"/>
                <a:gd name="connsiteX46" fmla="*/ 94559 w 238125"/>
                <a:gd name="connsiteY46" fmla="*/ 211145 h 238125"/>
                <a:gd name="connsiteX47" fmla="*/ 96750 w 238125"/>
                <a:gd name="connsiteY47" fmla="*/ 226481 h 238125"/>
                <a:gd name="connsiteX48" fmla="*/ 104846 w 238125"/>
                <a:gd name="connsiteY48" fmla="*/ 234577 h 238125"/>
                <a:gd name="connsiteX49" fmla="*/ 121325 w 238125"/>
                <a:gd name="connsiteY49" fmla="*/ 235720 h 238125"/>
                <a:gd name="connsiteX50" fmla="*/ 137803 w 238125"/>
                <a:gd name="connsiteY50" fmla="*/ 234577 h 238125"/>
                <a:gd name="connsiteX51" fmla="*/ 145899 w 238125"/>
                <a:gd name="connsiteY51" fmla="*/ 226481 h 238125"/>
                <a:gd name="connsiteX52" fmla="*/ 148090 w 238125"/>
                <a:gd name="connsiteY52" fmla="*/ 211241 h 238125"/>
                <a:gd name="connsiteX53" fmla="*/ 165902 w 238125"/>
                <a:gd name="connsiteY53" fmla="*/ 203906 h 238125"/>
                <a:gd name="connsiteX54" fmla="*/ 178189 w 238125"/>
                <a:gd name="connsiteY54" fmla="*/ 213146 h 238125"/>
                <a:gd name="connsiteX55" fmla="*/ 189619 w 238125"/>
                <a:gd name="connsiteY55" fmla="*/ 213146 h 238125"/>
                <a:gd name="connsiteX56" fmla="*/ 202097 w 238125"/>
                <a:gd name="connsiteY56" fmla="*/ 202287 h 238125"/>
                <a:gd name="connsiteX57" fmla="*/ 212860 w 238125"/>
                <a:gd name="connsiteY57" fmla="*/ 189809 h 238125"/>
                <a:gd name="connsiteX58" fmla="*/ 212860 w 238125"/>
                <a:gd name="connsiteY58" fmla="*/ 178379 h 238125"/>
                <a:gd name="connsiteX59" fmla="*/ 203621 w 238125"/>
                <a:gd name="connsiteY59" fmla="*/ 166092 h 238125"/>
                <a:gd name="connsiteX60" fmla="*/ 210955 w 238125"/>
                <a:gd name="connsiteY60" fmla="*/ 148280 h 238125"/>
                <a:gd name="connsiteX61" fmla="*/ 226195 w 238125"/>
                <a:gd name="connsiteY61" fmla="*/ 146089 h 238125"/>
                <a:gd name="connsiteX62" fmla="*/ 234291 w 238125"/>
                <a:gd name="connsiteY62" fmla="*/ 137993 h 238125"/>
                <a:gd name="connsiteX63" fmla="*/ 234291 w 238125"/>
                <a:gd name="connsiteY63" fmla="*/ 105037 h 238125"/>
                <a:gd name="connsiteX64" fmla="*/ 216194 w 238125"/>
                <a:gd name="connsiteY64" fmla="*/ 128278 h 238125"/>
                <a:gd name="connsiteX65" fmla="*/ 201906 w 238125"/>
                <a:gd name="connsiteY65" fmla="*/ 130278 h 238125"/>
                <a:gd name="connsiteX66" fmla="*/ 193905 w 238125"/>
                <a:gd name="connsiteY66" fmla="*/ 137708 h 238125"/>
                <a:gd name="connsiteX67" fmla="*/ 183999 w 238125"/>
                <a:gd name="connsiteY67" fmla="*/ 161615 h 238125"/>
                <a:gd name="connsiteX68" fmla="*/ 184380 w 238125"/>
                <a:gd name="connsiteY68" fmla="*/ 172379 h 238125"/>
                <a:gd name="connsiteX69" fmla="*/ 192953 w 238125"/>
                <a:gd name="connsiteY69" fmla="*/ 183904 h 238125"/>
                <a:gd name="connsiteX70" fmla="*/ 188381 w 238125"/>
                <a:gd name="connsiteY70" fmla="*/ 188857 h 238125"/>
                <a:gd name="connsiteX71" fmla="*/ 183428 w 238125"/>
                <a:gd name="connsiteY71" fmla="*/ 193429 h 238125"/>
                <a:gd name="connsiteX72" fmla="*/ 171998 w 238125"/>
                <a:gd name="connsiteY72" fmla="*/ 184856 h 238125"/>
                <a:gd name="connsiteX73" fmla="*/ 161139 w 238125"/>
                <a:gd name="connsiteY73" fmla="*/ 184380 h 238125"/>
                <a:gd name="connsiteX74" fmla="*/ 137231 w 238125"/>
                <a:gd name="connsiteY74" fmla="*/ 194286 h 238125"/>
                <a:gd name="connsiteX75" fmla="*/ 129802 w 238125"/>
                <a:gd name="connsiteY75" fmla="*/ 202192 h 238125"/>
                <a:gd name="connsiteX76" fmla="*/ 127802 w 238125"/>
                <a:gd name="connsiteY76" fmla="*/ 216479 h 238125"/>
                <a:gd name="connsiteX77" fmla="*/ 114276 w 238125"/>
                <a:gd name="connsiteY77" fmla="*/ 216479 h 238125"/>
                <a:gd name="connsiteX78" fmla="*/ 112276 w 238125"/>
                <a:gd name="connsiteY78" fmla="*/ 202192 h 238125"/>
                <a:gd name="connsiteX79" fmla="*/ 104942 w 238125"/>
                <a:gd name="connsiteY79" fmla="*/ 194286 h 238125"/>
                <a:gd name="connsiteX80" fmla="*/ 80939 w 238125"/>
                <a:gd name="connsiteY80" fmla="*/ 184380 h 238125"/>
                <a:gd name="connsiteX81" fmla="*/ 70080 w 238125"/>
                <a:gd name="connsiteY81" fmla="*/ 184761 h 238125"/>
                <a:gd name="connsiteX82" fmla="*/ 58555 w 238125"/>
                <a:gd name="connsiteY82" fmla="*/ 193334 h 238125"/>
                <a:gd name="connsiteX83" fmla="*/ 53602 w 238125"/>
                <a:gd name="connsiteY83" fmla="*/ 188762 h 238125"/>
                <a:gd name="connsiteX84" fmla="*/ 49030 w 238125"/>
                <a:gd name="connsiteY84" fmla="*/ 183809 h 238125"/>
                <a:gd name="connsiteX85" fmla="*/ 57602 w 238125"/>
                <a:gd name="connsiteY85" fmla="*/ 172379 h 238125"/>
                <a:gd name="connsiteX86" fmla="*/ 57983 w 238125"/>
                <a:gd name="connsiteY86" fmla="*/ 161520 h 238125"/>
                <a:gd name="connsiteX87" fmla="*/ 48077 w 238125"/>
                <a:gd name="connsiteY87" fmla="*/ 137612 h 238125"/>
                <a:gd name="connsiteX88" fmla="*/ 40076 w 238125"/>
                <a:gd name="connsiteY88" fmla="*/ 130183 h 238125"/>
                <a:gd name="connsiteX89" fmla="*/ 25789 w 238125"/>
                <a:gd name="connsiteY89" fmla="*/ 128183 h 238125"/>
                <a:gd name="connsiteX90" fmla="*/ 25789 w 238125"/>
                <a:gd name="connsiteY90" fmla="*/ 114657 h 238125"/>
                <a:gd name="connsiteX91" fmla="*/ 40076 w 238125"/>
                <a:gd name="connsiteY91" fmla="*/ 112657 h 238125"/>
                <a:gd name="connsiteX92" fmla="*/ 48077 w 238125"/>
                <a:gd name="connsiteY92" fmla="*/ 105227 h 238125"/>
                <a:gd name="connsiteX93" fmla="*/ 57983 w 238125"/>
                <a:gd name="connsiteY93" fmla="*/ 81320 h 238125"/>
                <a:gd name="connsiteX94" fmla="*/ 57602 w 238125"/>
                <a:gd name="connsiteY94" fmla="*/ 70556 h 238125"/>
                <a:gd name="connsiteX95" fmla="*/ 49030 w 238125"/>
                <a:gd name="connsiteY95" fmla="*/ 59031 h 238125"/>
                <a:gd name="connsiteX96" fmla="*/ 53602 w 238125"/>
                <a:gd name="connsiteY96" fmla="*/ 54078 h 238125"/>
                <a:gd name="connsiteX97" fmla="*/ 58555 w 238125"/>
                <a:gd name="connsiteY97" fmla="*/ 49506 h 238125"/>
                <a:gd name="connsiteX98" fmla="*/ 69985 w 238125"/>
                <a:gd name="connsiteY98" fmla="*/ 58079 h 238125"/>
                <a:gd name="connsiteX99" fmla="*/ 80843 w 238125"/>
                <a:gd name="connsiteY99" fmla="*/ 58555 h 238125"/>
                <a:gd name="connsiteX100" fmla="*/ 104751 w 238125"/>
                <a:gd name="connsiteY100" fmla="*/ 48649 h 238125"/>
                <a:gd name="connsiteX101" fmla="*/ 112181 w 238125"/>
                <a:gd name="connsiteY101" fmla="*/ 40648 h 238125"/>
                <a:gd name="connsiteX102" fmla="*/ 114181 w 238125"/>
                <a:gd name="connsiteY102" fmla="*/ 26360 h 238125"/>
                <a:gd name="connsiteX103" fmla="*/ 127706 w 238125"/>
                <a:gd name="connsiteY103" fmla="*/ 26360 h 238125"/>
                <a:gd name="connsiteX104" fmla="*/ 129707 w 238125"/>
                <a:gd name="connsiteY104" fmla="*/ 40648 h 238125"/>
                <a:gd name="connsiteX105" fmla="*/ 137041 w 238125"/>
                <a:gd name="connsiteY105" fmla="*/ 48554 h 238125"/>
                <a:gd name="connsiteX106" fmla="*/ 161044 w 238125"/>
                <a:gd name="connsiteY106" fmla="*/ 58460 h 238125"/>
                <a:gd name="connsiteX107" fmla="*/ 171902 w 238125"/>
                <a:gd name="connsiteY107" fmla="*/ 58079 h 238125"/>
                <a:gd name="connsiteX108" fmla="*/ 183332 w 238125"/>
                <a:gd name="connsiteY108" fmla="*/ 49506 h 238125"/>
                <a:gd name="connsiteX109" fmla="*/ 188285 w 238125"/>
                <a:gd name="connsiteY109" fmla="*/ 54078 h 238125"/>
                <a:gd name="connsiteX110" fmla="*/ 192857 w 238125"/>
                <a:gd name="connsiteY110" fmla="*/ 59031 h 238125"/>
                <a:gd name="connsiteX111" fmla="*/ 184285 w 238125"/>
                <a:gd name="connsiteY111" fmla="*/ 70556 h 238125"/>
                <a:gd name="connsiteX112" fmla="*/ 183904 w 238125"/>
                <a:gd name="connsiteY112" fmla="*/ 81415 h 238125"/>
                <a:gd name="connsiteX113" fmla="*/ 193810 w 238125"/>
                <a:gd name="connsiteY113" fmla="*/ 105322 h 238125"/>
                <a:gd name="connsiteX114" fmla="*/ 201811 w 238125"/>
                <a:gd name="connsiteY114" fmla="*/ 112752 h 238125"/>
                <a:gd name="connsiteX115" fmla="*/ 216098 w 238125"/>
                <a:gd name="connsiteY115" fmla="*/ 114752 h 238125"/>
                <a:gd name="connsiteX116" fmla="*/ 216098 w 238125"/>
                <a:gd name="connsiteY116" fmla="*/ 128278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238125" h="238125">
                  <a:moveTo>
                    <a:pt x="121134" y="73890"/>
                  </a:moveTo>
                  <a:cubicBezTo>
                    <a:pt x="94845" y="73890"/>
                    <a:pt x="73509" y="95226"/>
                    <a:pt x="73509" y="121515"/>
                  </a:cubicBezTo>
                  <a:cubicBezTo>
                    <a:pt x="73509" y="147804"/>
                    <a:pt x="94845" y="169140"/>
                    <a:pt x="121134" y="169140"/>
                  </a:cubicBezTo>
                  <a:cubicBezTo>
                    <a:pt x="147423" y="169140"/>
                    <a:pt x="168759" y="147804"/>
                    <a:pt x="168759" y="121515"/>
                  </a:cubicBezTo>
                  <a:cubicBezTo>
                    <a:pt x="168759" y="95226"/>
                    <a:pt x="147423" y="73890"/>
                    <a:pt x="121134" y="73890"/>
                  </a:cubicBezTo>
                  <a:close/>
                  <a:moveTo>
                    <a:pt x="121134" y="150090"/>
                  </a:moveTo>
                  <a:cubicBezTo>
                    <a:pt x="105418" y="150090"/>
                    <a:pt x="92559" y="137231"/>
                    <a:pt x="92559" y="121515"/>
                  </a:cubicBezTo>
                  <a:cubicBezTo>
                    <a:pt x="92559" y="105799"/>
                    <a:pt x="105418" y="92940"/>
                    <a:pt x="121134" y="92940"/>
                  </a:cubicBezTo>
                  <a:cubicBezTo>
                    <a:pt x="136850" y="92940"/>
                    <a:pt x="149709" y="105799"/>
                    <a:pt x="149709" y="121515"/>
                  </a:cubicBezTo>
                  <a:cubicBezTo>
                    <a:pt x="149709" y="137231"/>
                    <a:pt x="136850" y="150090"/>
                    <a:pt x="121134" y="150090"/>
                  </a:cubicBezTo>
                  <a:close/>
                  <a:moveTo>
                    <a:pt x="234291" y="105037"/>
                  </a:moveTo>
                  <a:cubicBezTo>
                    <a:pt x="233720" y="100846"/>
                    <a:pt x="230386" y="97607"/>
                    <a:pt x="226195" y="96941"/>
                  </a:cubicBezTo>
                  <a:lnTo>
                    <a:pt x="210955" y="94750"/>
                  </a:lnTo>
                  <a:cubicBezTo>
                    <a:pt x="209145" y="88559"/>
                    <a:pt x="206669" y="82558"/>
                    <a:pt x="203621" y="76938"/>
                  </a:cubicBezTo>
                  <a:lnTo>
                    <a:pt x="212860" y="64651"/>
                  </a:lnTo>
                  <a:cubicBezTo>
                    <a:pt x="215432" y="61317"/>
                    <a:pt x="215432" y="56650"/>
                    <a:pt x="212860" y="53221"/>
                  </a:cubicBezTo>
                  <a:cubicBezTo>
                    <a:pt x="209526" y="48744"/>
                    <a:pt x="205907" y="44553"/>
                    <a:pt x="202097" y="40743"/>
                  </a:cubicBezTo>
                  <a:cubicBezTo>
                    <a:pt x="198287" y="36933"/>
                    <a:pt x="194000" y="33218"/>
                    <a:pt x="189619" y="29885"/>
                  </a:cubicBezTo>
                  <a:cubicBezTo>
                    <a:pt x="186285" y="27408"/>
                    <a:pt x="181618" y="27313"/>
                    <a:pt x="178189" y="29885"/>
                  </a:cubicBezTo>
                  <a:lnTo>
                    <a:pt x="165902" y="39124"/>
                  </a:lnTo>
                  <a:cubicBezTo>
                    <a:pt x="160187" y="36076"/>
                    <a:pt x="154281" y="33599"/>
                    <a:pt x="148090" y="31789"/>
                  </a:cubicBezTo>
                  <a:lnTo>
                    <a:pt x="145899" y="16454"/>
                  </a:lnTo>
                  <a:cubicBezTo>
                    <a:pt x="145328" y="12263"/>
                    <a:pt x="141994" y="9025"/>
                    <a:pt x="137803" y="8358"/>
                  </a:cubicBezTo>
                  <a:cubicBezTo>
                    <a:pt x="126849" y="6739"/>
                    <a:pt x="115800" y="6739"/>
                    <a:pt x="104846" y="8358"/>
                  </a:cubicBezTo>
                  <a:cubicBezTo>
                    <a:pt x="100655" y="8930"/>
                    <a:pt x="97417" y="12263"/>
                    <a:pt x="96750" y="16454"/>
                  </a:cubicBezTo>
                  <a:lnTo>
                    <a:pt x="94559" y="31694"/>
                  </a:lnTo>
                  <a:cubicBezTo>
                    <a:pt x="88368" y="33504"/>
                    <a:pt x="82463" y="35981"/>
                    <a:pt x="76748" y="39029"/>
                  </a:cubicBezTo>
                  <a:lnTo>
                    <a:pt x="64460" y="29789"/>
                  </a:lnTo>
                  <a:cubicBezTo>
                    <a:pt x="61127" y="27218"/>
                    <a:pt x="56459" y="27218"/>
                    <a:pt x="53030" y="29789"/>
                  </a:cubicBezTo>
                  <a:cubicBezTo>
                    <a:pt x="48554" y="33123"/>
                    <a:pt x="44363" y="36743"/>
                    <a:pt x="40553" y="40648"/>
                  </a:cubicBezTo>
                  <a:cubicBezTo>
                    <a:pt x="36743" y="44553"/>
                    <a:pt x="33028" y="48744"/>
                    <a:pt x="29789" y="53126"/>
                  </a:cubicBezTo>
                  <a:cubicBezTo>
                    <a:pt x="27218" y="56555"/>
                    <a:pt x="27218" y="61127"/>
                    <a:pt x="29789" y="64556"/>
                  </a:cubicBezTo>
                  <a:lnTo>
                    <a:pt x="39029" y="76843"/>
                  </a:lnTo>
                  <a:cubicBezTo>
                    <a:pt x="35981" y="82558"/>
                    <a:pt x="33504" y="88463"/>
                    <a:pt x="31694" y="94655"/>
                  </a:cubicBezTo>
                  <a:lnTo>
                    <a:pt x="16454" y="96845"/>
                  </a:lnTo>
                  <a:cubicBezTo>
                    <a:pt x="12263" y="97417"/>
                    <a:pt x="9025" y="100751"/>
                    <a:pt x="8358" y="104942"/>
                  </a:cubicBezTo>
                  <a:cubicBezTo>
                    <a:pt x="6739" y="115895"/>
                    <a:pt x="6739" y="126944"/>
                    <a:pt x="8358" y="137898"/>
                  </a:cubicBezTo>
                  <a:cubicBezTo>
                    <a:pt x="8930" y="142089"/>
                    <a:pt x="12263" y="145328"/>
                    <a:pt x="16454" y="145994"/>
                  </a:cubicBezTo>
                  <a:lnTo>
                    <a:pt x="31694" y="148185"/>
                  </a:lnTo>
                  <a:cubicBezTo>
                    <a:pt x="33504" y="154376"/>
                    <a:pt x="35981" y="160377"/>
                    <a:pt x="39029" y="165997"/>
                  </a:cubicBezTo>
                  <a:lnTo>
                    <a:pt x="29789" y="178284"/>
                  </a:lnTo>
                  <a:cubicBezTo>
                    <a:pt x="27218" y="181713"/>
                    <a:pt x="27218" y="186285"/>
                    <a:pt x="29789" y="189714"/>
                  </a:cubicBezTo>
                  <a:cubicBezTo>
                    <a:pt x="33123" y="194191"/>
                    <a:pt x="36743" y="198382"/>
                    <a:pt x="40553" y="202192"/>
                  </a:cubicBezTo>
                  <a:cubicBezTo>
                    <a:pt x="44363" y="206002"/>
                    <a:pt x="48649" y="209717"/>
                    <a:pt x="53030" y="213050"/>
                  </a:cubicBezTo>
                  <a:cubicBezTo>
                    <a:pt x="56459" y="215527"/>
                    <a:pt x="61031" y="215527"/>
                    <a:pt x="64460" y="213050"/>
                  </a:cubicBezTo>
                  <a:lnTo>
                    <a:pt x="76748" y="203811"/>
                  </a:lnTo>
                  <a:cubicBezTo>
                    <a:pt x="82463" y="206859"/>
                    <a:pt x="88368" y="209336"/>
                    <a:pt x="94559" y="211145"/>
                  </a:cubicBezTo>
                  <a:lnTo>
                    <a:pt x="96750" y="226481"/>
                  </a:lnTo>
                  <a:cubicBezTo>
                    <a:pt x="97322" y="230672"/>
                    <a:pt x="100655" y="233910"/>
                    <a:pt x="104846" y="234577"/>
                  </a:cubicBezTo>
                  <a:cubicBezTo>
                    <a:pt x="110276" y="235339"/>
                    <a:pt x="115800" y="235720"/>
                    <a:pt x="121325" y="235720"/>
                  </a:cubicBezTo>
                  <a:cubicBezTo>
                    <a:pt x="126849" y="235720"/>
                    <a:pt x="132374" y="235339"/>
                    <a:pt x="137803" y="234577"/>
                  </a:cubicBezTo>
                  <a:cubicBezTo>
                    <a:pt x="141994" y="234005"/>
                    <a:pt x="145232" y="230672"/>
                    <a:pt x="145899" y="226481"/>
                  </a:cubicBezTo>
                  <a:lnTo>
                    <a:pt x="148090" y="211241"/>
                  </a:lnTo>
                  <a:cubicBezTo>
                    <a:pt x="154281" y="209431"/>
                    <a:pt x="160187" y="206954"/>
                    <a:pt x="165902" y="203906"/>
                  </a:cubicBezTo>
                  <a:lnTo>
                    <a:pt x="178189" y="213146"/>
                  </a:lnTo>
                  <a:cubicBezTo>
                    <a:pt x="181618" y="215718"/>
                    <a:pt x="186190" y="215718"/>
                    <a:pt x="189619" y="213146"/>
                  </a:cubicBezTo>
                  <a:cubicBezTo>
                    <a:pt x="194096" y="209812"/>
                    <a:pt x="198287" y="206193"/>
                    <a:pt x="202097" y="202287"/>
                  </a:cubicBezTo>
                  <a:cubicBezTo>
                    <a:pt x="205907" y="198382"/>
                    <a:pt x="209621" y="194191"/>
                    <a:pt x="212860" y="189809"/>
                  </a:cubicBezTo>
                  <a:cubicBezTo>
                    <a:pt x="215432" y="186380"/>
                    <a:pt x="215432" y="181808"/>
                    <a:pt x="212860" y="178379"/>
                  </a:cubicBezTo>
                  <a:lnTo>
                    <a:pt x="203621" y="166092"/>
                  </a:lnTo>
                  <a:cubicBezTo>
                    <a:pt x="206669" y="160377"/>
                    <a:pt x="209145" y="154472"/>
                    <a:pt x="210955" y="148280"/>
                  </a:cubicBezTo>
                  <a:lnTo>
                    <a:pt x="226195" y="146089"/>
                  </a:lnTo>
                  <a:cubicBezTo>
                    <a:pt x="230386" y="145518"/>
                    <a:pt x="233624" y="142184"/>
                    <a:pt x="234291" y="137993"/>
                  </a:cubicBezTo>
                  <a:cubicBezTo>
                    <a:pt x="235910" y="127039"/>
                    <a:pt x="235910" y="115991"/>
                    <a:pt x="234291" y="105037"/>
                  </a:cubicBezTo>
                  <a:close/>
                  <a:moveTo>
                    <a:pt x="216194" y="128278"/>
                  </a:moveTo>
                  <a:lnTo>
                    <a:pt x="201906" y="130278"/>
                  </a:lnTo>
                  <a:cubicBezTo>
                    <a:pt x="198001" y="130850"/>
                    <a:pt x="194762" y="133802"/>
                    <a:pt x="193905" y="137708"/>
                  </a:cubicBezTo>
                  <a:cubicBezTo>
                    <a:pt x="192095" y="145994"/>
                    <a:pt x="188666" y="154281"/>
                    <a:pt x="183999" y="161615"/>
                  </a:cubicBezTo>
                  <a:cubicBezTo>
                    <a:pt x="181904" y="164949"/>
                    <a:pt x="182094" y="169235"/>
                    <a:pt x="184380" y="172379"/>
                  </a:cubicBezTo>
                  <a:lnTo>
                    <a:pt x="192953" y="183904"/>
                  </a:lnTo>
                  <a:cubicBezTo>
                    <a:pt x="191429" y="185618"/>
                    <a:pt x="189905" y="187238"/>
                    <a:pt x="188381" y="188857"/>
                  </a:cubicBezTo>
                  <a:cubicBezTo>
                    <a:pt x="186857" y="190476"/>
                    <a:pt x="185142" y="192000"/>
                    <a:pt x="183428" y="193429"/>
                  </a:cubicBezTo>
                  <a:lnTo>
                    <a:pt x="171998" y="184856"/>
                  </a:lnTo>
                  <a:cubicBezTo>
                    <a:pt x="168854" y="182475"/>
                    <a:pt x="164568" y="182285"/>
                    <a:pt x="161139" y="184380"/>
                  </a:cubicBezTo>
                  <a:cubicBezTo>
                    <a:pt x="153710" y="189143"/>
                    <a:pt x="145613" y="192381"/>
                    <a:pt x="137231" y="194286"/>
                  </a:cubicBezTo>
                  <a:cubicBezTo>
                    <a:pt x="133326" y="195143"/>
                    <a:pt x="130373" y="198287"/>
                    <a:pt x="129802" y="202192"/>
                  </a:cubicBezTo>
                  <a:lnTo>
                    <a:pt x="127802" y="216479"/>
                  </a:lnTo>
                  <a:cubicBezTo>
                    <a:pt x="123325" y="216765"/>
                    <a:pt x="118848" y="216765"/>
                    <a:pt x="114276" y="216479"/>
                  </a:cubicBezTo>
                  <a:lnTo>
                    <a:pt x="112276" y="202192"/>
                  </a:lnTo>
                  <a:cubicBezTo>
                    <a:pt x="111704" y="198287"/>
                    <a:pt x="108752" y="195048"/>
                    <a:pt x="104942" y="194286"/>
                  </a:cubicBezTo>
                  <a:cubicBezTo>
                    <a:pt x="96369" y="192381"/>
                    <a:pt x="88368" y="189047"/>
                    <a:pt x="80939" y="184380"/>
                  </a:cubicBezTo>
                  <a:cubicBezTo>
                    <a:pt x="77605" y="182285"/>
                    <a:pt x="73319" y="182475"/>
                    <a:pt x="70080" y="184761"/>
                  </a:cubicBezTo>
                  <a:lnTo>
                    <a:pt x="58555" y="193334"/>
                  </a:lnTo>
                  <a:cubicBezTo>
                    <a:pt x="56840" y="191810"/>
                    <a:pt x="55221" y="190286"/>
                    <a:pt x="53602" y="188762"/>
                  </a:cubicBezTo>
                  <a:cubicBezTo>
                    <a:pt x="51983" y="187143"/>
                    <a:pt x="50459" y="185523"/>
                    <a:pt x="49030" y="183809"/>
                  </a:cubicBezTo>
                  <a:lnTo>
                    <a:pt x="57602" y="172379"/>
                  </a:lnTo>
                  <a:cubicBezTo>
                    <a:pt x="59984" y="169235"/>
                    <a:pt x="60174" y="164854"/>
                    <a:pt x="57983" y="161520"/>
                  </a:cubicBezTo>
                  <a:cubicBezTo>
                    <a:pt x="53316" y="154186"/>
                    <a:pt x="49982" y="146089"/>
                    <a:pt x="48077" y="137612"/>
                  </a:cubicBezTo>
                  <a:cubicBezTo>
                    <a:pt x="47220" y="133707"/>
                    <a:pt x="44077" y="130754"/>
                    <a:pt x="40076" y="130183"/>
                  </a:cubicBezTo>
                  <a:lnTo>
                    <a:pt x="25789" y="128183"/>
                  </a:lnTo>
                  <a:cubicBezTo>
                    <a:pt x="25503" y="123706"/>
                    <a:pt x="25503" y="119134"/>
                    <a:pt x="25789" y="114657"/>
                  </a:cubicBezTo>
                  <a:lnTo>
                    <a:pt x="40076" y="112657"/>
                  </a:lnTo>
                  <a:cubicBezTo>
                    <a:pt x="43982" y="112085"/>
                    <a:pt x="47220" y="109133"/>
                    <a:pt x="48077" y="105227"/>
                  </a:cubicBezTo>
                  <a:cubicBezTo>
                    <a:pt x="49887" y="96941"/>
                    <a:pt x="53316" y="88654"/>
                    <a:pt x="57983" y="81320"/>
                  </a:cubicBezTo>
                  <a:cubicBezTo>
                    <a:pt x="60079" y="77986"/>
                    <a:pt x="59888" y="73700"/>
                    <a:pt x="57602" y="70556"/>
                  </a:cubicBezTo>
                  <a:lnTo>
                    <a:pt x="49030" y="59031"/>
                  </a:lnTo>
                  <a:cubicBezTo>
                    <a:pt x="50554" y="57317"/>
                    <a:pt x="52078" y="55697"/>
                    <a:pt x="53602" y="54078"/>
                  </a:cubicBezTo>
                  <a:cubicBezTo>
                    <a:pt x="55126" y="52459"/>
                    <a:pt x="56840" y="50935"/>
                    <a:pt x="58555" y="49506"/>
                  </a:cubicBezTo>
                  <a:lnTo>
                    <a:pt x="69985" y="58079"/>
                  </a:lnTo>
                  <a:cubicBezTo>
                    <a:pt x="73128" y="60460"/>
                    <a:pt x="77414" y="60650"/>
                    <a:pt x="80843" y="58555"/>
                  </a:cubicBezTo>
                  <a:cubicBezTo>
                    <a:pt x="88273" y="53793"/>
                    <a:pt x="96369" y="50554"/>
                    <a:pt x="104751" y="48649"/>
                  </a:cubicBezTo>
                  <a:cubicBezTo>
                    <a:pt x="108656" y="47792"/>
                    <a:pt x="111609" y="44648"/>
                    <a:pt x="112181" y="40648"/>
                  </a:cubicBezTo>
                  <a:lnTo>
                    <a:pt x="114181" y="26360"/>
                  </a:lnTo>
                  <a:cubicBezTo>
                    <a:pt x="118658" y="26075"/>
                    <a:pt x="123134" y="26075"/>
                    <a:pt x="127706" y="26360"/>
                  </a:cubicBezTo>
                  <a:lnTo>
                    <a:pt x="129707" y="40648"/>
                  </a:lnTo>
                  <a:cubicBezTo>
                    <a:pt x="130278" y="44553"/>
                    <a:pt x="133231" y="47792"/>
                    <a:pt x="137041" y="48554"/>
                  </a:cubicBezTo>
                  <a:cubicBezTo>
                    <a:pt x="145613" y="50459"/>
                    <a:pt x="153614" y="53793"/>
                    <a:pt x="161044" y="58460"/>
                  </a:cubicBezTo>
                  <a:cubicBezTo>
                    <a:pt x="164378" y="60555"/>
                    <a:pt x="168664" y="60460"/>
                    <a:pt x="171902" y="58079"/>
                  </a:cubicBezTo>
                  <a:lnTo>
                    <a:pt x="183332" y="49506"/>
                  </a:lnTo>
                  <a:cubicBezTo>
                    <a:pt x="185047" y="51030"/>
                    <a:pt x="186666" y="52554"/>
                    <a:pt x="188285" y="54078"/>
                  </a:cubicBezTo>
                  <a:cubicBezTo>
                    <a:pt x="189905" y="55697"/>
                    <a:pt x="191429" y="57317"/>
                    <a:pt x="192857" y="59031"/>
                  </a:cubicBezTo>
                  <a:lnTo>
                    <a:pt x="184285" y="70556"/>
                  </a:lnTo>
                  <a:cubicBezTo>
                    <a:pt x="181904" y="73700"/>
                    <a:pt x="181713" y="78081"/>
                    <a:pt x="183904" y="81415"/>
                  </a:cubicBezTo>
                  <a:cubicBezTo>
                    <a:pt x="188571" y="88749"/>
                    <a:pt x="191905" y="96845"/>
                    <a:pt x="193810" y="105322"/>
                  </a:cubicBezTo>
                  <a:cubicBezTo>
                    <a:pt x="194667" y="109228"/>
                    <a:pt x="197810" y="112181"/>
                    <a:pt x="201811" y="112752"/>
                  </a:cubicBezTo>
                  <a:lnTo>
                    <a:pt x="216098" y="114752"/>
                  </a:lnTo>
                  <a:cubicBezTo>
                    <a:pt x="216384" y="119229"/>
                    <a:pt x="216384" y="123801"/>
                    <a:pt x="216098" y="128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pic>
        <p:nvPicPr>
          <p:cNvPr id="28688" name="Рисунок 32">
            <a:extLst>
              <a:ext uri="{FF2B5EF4-FFF2-40B4-BE49-F238E27FC236}">
                <a16:creationId xmlns:a16="http://schemas.microsoft.com/office/drawing/2014/main" id="{F01C904E-D9F9-48A1-89ED-1991D8304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414463"/>
            <a:ext cx="4476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5">
            <a:extLst>
              <a:ext uri="{FF2B5EF4-FFF2-40B4-BE49-F238E27FC236}">
                <a16:creationId xmlns:a16="http://schemas.microsoft.com/office/drawing/2014/main" id="{AEFA8572-D316-4E08-BF60-8A1DB6AB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Т</a:t>
            </a:r>
            <a:r>
              <a:rPr lang="en-US" altLang="en-US"/>
              <a:t>e</a:t>
            </a:r>
            <a:r>
              <a:rPr lang="ru-RU" altLang="en-US"/>
              <a:t>ст</a:t>
            </a:r>
            <a:r>
              <a:rPr lang="en-US" altLang="en-US"/>
              <a:t> </a:t>
            </a:r>
            <a:r>
              <a:rPr lang="ru-RU" altLang="en-US"/>
              <a:t>синови</a:t>
            </a:r>
            <a:r>
              <a:rPr lang="en-US" altLang="en-US"/>
              <a:t>.</a:t>
            </a:r>
          </a:p>
        </p:txBody>
      </p:sp>
      <p:sp>
        <p:nvSpPr>
          <p:cNvPr id="94211" name="object 12">
            <a:extLst>
              <a:ext uri="{FF2B5EF4-FFF2-40B4-BE49-F238E27FC236}">
                <a16:creationId xmlns:a16="http://schemas.microsoft.com/office/drawing/2014/main" id="{50B022F4-51E0-4C32-A198-AA9783E49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128270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80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94212" name="Rectangle 7">
            <a:extLst>
              <a:ext uri="{FF2B5EF4-FFF2-40B4-BE49-F238E27FC236}">
                <a16:creationId xmlns:a16="http://schemas.microsoft.com/office/drawing/2014/main" id="{0971146B-439F-4153-A8C9-61B991BFF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1112838"/>
            <a:ext cx="10206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Тўғри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жавобни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танланг</a:t>
            </a:r>
            <a:r>
              <a:rPr lang="tr-TR" altLang="en-US" sz="1800">
                <a:solidFill>
                  <a:srgbClr val="004BD2"/>
                </a:solidFill>
              </a:rPr>
              <a:t>:</a:t>
            </a:r>
            <a:endParaRPr lang="en-US" altLang="en-US" sz="1800">
              <a:solidFill>
                <a:srgbClr val="004BD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органлари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фаолиятининг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очиқлиги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ва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шаффофлиги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қуйидагиларга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имкон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ради</a:t>
            </a:r>
            <a:r>
              <a:rPr lang="tr-TR" altLang="en-US" sz="1800">
                <a:solidFill>
                  <a:srgbClr val="004BD2"/>
                </a:solidFill>
              </a:rPr>
              <a:t> (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ёки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н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чта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жавобни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танланг</a:t>
            </a:r>
            <a:r>
              <a:rPr lang="tr-TR" altLang="en-US" sz="1800">
                <a:solidFill>
                  <a:srgbClr val="004BD2"/>
                </a:solidFill>
              </a:rPr>
              <a:t>):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9E36FB8B-F7D0-44C3-A503-EE2AB62E854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EA1503FE-0DD5-4877-BB59-FDC9639AEA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C0CCD30D-038D-4D65-883B-2F8F62FFB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E7B25E17-0D89-47E5-B618-D658C62A8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C3DBD6E1-F2C3-4DB2-B8C8-57E0593810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944D06C6-2F0E-45E9-BDFF-AB2F48F15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1CDC1839-96C0-4809-A7C4-9F5DC2658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94214" name="Rectangle 15">
            <a:extLst>
              <a:ext uri="{FF2B5EF4-FFF2-40B4-BE49-F238E27FC236}">
                <a16:creationId xmlns:a16="http://schemas.microsoft.com/office/drawing/2014/main" id="{972F2F50-CE85-4345-8A7B-E57D0F02D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2008188"/>
            <a:ext cx="9682163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Фуқароларнинг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давлат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органлари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фаолияти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тўғрисида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қабул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қилинаётган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қарорлар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тўғрисидаги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мавжуд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маълумотлар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асосида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а</a:t>
            </a:r>
            <a:r>
              <a:rPr lang="tr-TR" altLang="en-US" sz="1600" b="0">
                <a:solidFill>
                  <a:schemeClr val="tx2"/>
                </a:solidFill>
              </a:rPr>
              <a:t>x</a:t>
            </a:r>
            <a:r>
              <a:rPr lang="ru-RU" altLang="en-US" sz="1600" b="0">
                <a:solidFill>
                  <a:schemeClr val="tx2"/>
                </a:solidFill>
              </a:rPr>
              <a:t>борот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олишлари</a:t>
            </a:r>
            <a:r>
              <a:rPr lang="tr-TR" altLang="en-US" sz="1600" b="0">
                <a:solidFill>
                  <a:schemeClr val="tx2"/>
                </a:solidFill>
              </a:rPr>
              <a:t>;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Фуқароларнинг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у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ёки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бу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давлат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органи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амалда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нима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билан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шуғулланаётгани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тўғрисида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маълумот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олишлари</a:t>
            </a:r>
            <a:r>
              <a:rPr lang="tr-TR" altLang="en-US" sz="1600" b="0">
                <a:solidFill>
                  <a:schemeClr val="tx2"/>
                </a:solidFill>
              </a:rPr>
              <a:t>;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Фуқароларнинг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ижтимоий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аҳамиятга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uz-Cyrl-UZ" altLang="en-US" sz="1600" b="0">
                <a:solidFill>
                  <a:schemeClr val="tx2"/>
                </a:solidFill>
              </a:rPr>
              <a:t>э</a:t>
            </a:r>
            <a:r>
              <a:rPr lang="ru-RU" altLang="en-US" sz="1600" b="0">
                <a:solidFill>
                  <a:schemeClr val="tx2"/>
                </a:solidFill>
              </a:rPr>
              <a:t>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қарорларни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қабул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қилиш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жараёнида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иштирок этиши</a:t>
            </a:r>
            <a:r>
              <a:rPr lang="tr-TR" altLang="en-US" sz="1600" b="0">
                <a:solidFill>
                  <a:schemeClr val="tx2"/>
                </a:solidFill>
              </a:rPr>
              <a:t> / </a:t>
            </a:r>
            <a:r>
              <a:rPr lang="ru-RU" altLang="en-US" sz="1600" b="0">
                <a:solidFill>
                  <a:schemeClr val="tx2"/>
                </a:solidFill>
              </a:rPr>
              <a:t>таъсир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қилиши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Одамларнинг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давлат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ташкилотларига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нисбатан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ишончини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ошириш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A2011F-E384-42DD-8256-3BBAAF551451}"/>
              </a:ext>
            </a:extLst>
          </p:cNvPr>
          <p:cNvSpPr/>
          <p:nvPr/>
        </p:nvSpPr>
        <p:spPr>
          <a:xfrm>
            <a:off x="1644650" y="2078038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C1CA930-620D-4A11-98A4-F090D22F752E}"/>
              </a:ext>
            </a:extLst>
          </p:cNvPr>
          <p:cNvSpPr/>
          <p:nvPr/>
        </p:nvSpPr>
        <p:spPr>
          <a:xfrm>
            <a:off x="1644650" y="2600325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94217" name="object 12">
            <a:extLst>
              <a:ext uri="{FF2B5EF4-FFF2-40B4-BE49-F238E27FC236}">
                <a16:creationId xmlns:a16="http://schemas.microsoft.com/office/drawing/2014/main" id="{2CE439B0-A71F-495C-A02E-2CCE5DCA7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409892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8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94218" name="Rectangle 22">
            <a:extLst>
              <a:ext uri="{FF2B5EF4-FFF2-40B4-BE49-F238E27FC236}">
                <a16:creationId xmlns:a16="http://schemas.microsoft.com/office/drawing/2014/main" id="{4B860347-3557-42A3-B8D4-F6865C5FB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4216400"/>
            <a:ext cx="10206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Даромадларни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д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кларациялаш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тартибининг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қисми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сифатида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қандай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активлар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кўпинча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д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кларация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қилинади</a:t>
            </a:r>
            <a:r>
              <a:rPr lang="tr-TR" altLang="en-US" sz="1800">
                <a:solidFill>
                  <a:srgbClr val="004BD2"/>
                </a:solidFill>
              </a:rPr>
              <a:t> (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ёки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н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чта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жавобни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танланг</a:t>
            </a:r>
            <a:r>
              <a:rPr lang="tr-TR" altLang="en-US" sz="1800">
                <a:solidFill>
                  <a:srgbClr val="004BD2"/>
                </a:solidFill>
              </a:rPr>
              <a:t>)?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1E556160-051C-4E2B-983A-84B2E40388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4135945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F1A15062-556A-4F92-A6DF-E16416AEF1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93992031-8F46-46D1-8898-29B005BD1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80C8CCD9-DD59-4231-851A-8EFD3EBA3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BDADE882-468D-4E5C-9A00-ED5CEECDCB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8BB6C746-3E56-4270-96B5-C5414F436D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E638F07C-7FB4-4C84-89B0-CAEBAA2DB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94220" name="Rectangle 30">
            <a:extLst>
              <a:ext uri="{FF2B5EF4-FFF2-40B4-BE49-F238E27FC236}">
                <a16:creationId xmlns:a16="http://schemas.microsoft.com/office/drawing/2014/main" id="{4ADF45F4-7EDD-40EB-B5E0-47064B412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4905375"/>
            <a:ext cx="9682163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р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участкалари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Автомобиллар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Заргарлик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буюмлари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Қиммат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баҳо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қоғозлар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Криптовалюталар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F708503-EA98-44EE-94CB-D218681BAF2D}"/>
              </a:ext>
            </a:extLst>
          </p:cNvPr>
          <p:cNvSpPr/>
          <p:nvPr/>
        </p:nvSpPr>
        <p:spPr>
          <a:xfrm>
            <a:off x="1644650" y="4894263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DE33461-177B-4416-8522-24BBE836BED7}"/>
              </a:ext>
            </a:extLst>
          </p:cNvPr>
          <p:cNvSpPr/>
          <p:nvPr/>
        </p:nvSpPr>
        <p:spPr>
          <a:xfrm>
            <a:off x="1644650" y="5226050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41D78AE-ADE8-4CFF-94D0-E35230569343}"/>
              </a:ext>
            </a:extLst>
          </p:cNvPr>
          <p:cNvSpPr/>
          <p:nvPr/>
        </p:nvSpPr>
        <p:spPr>
          <a:xfrm>
            <a:off x="1644650" y="5557838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0FFD804-BE1F-4BF3-B001-726FFF2E2850}"/>
              </a:ext>
            </a:extLst>
          </p:cNvPr>
          <p:cNvSpPr/>
          <p:nvPr/>
        </p:nvSpPr>
        <p:spPr>
          <a:xfrm>
            <a:off x="1644650" y="5868988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д</a:t>
            </a:r>
            <a:endParaRPr lang="en-US" sz="14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2A75A52-BD72-47EB-A318-1B6D882303D4}"/>
              </a:ext>
            </a:extLst>
          </p:cNvPr>
          <p:cNvSpPr/>
          <p:nvPr/>
        </p:nvSpPr>
        <p:spPr>
          <a:xfrm>
            <a:off x="1644650" y="3146425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130036C-AFB7-43A5-831F-A33FDFB2F67B}"/>
              </a:ext>
            </a:extLst>
          </p:cNvPr>
          <p:cNvSpPr/>
          <p:nvPr/>
        </p:nvSpPr>
        <p:spPr>
          <a:xfrm>
            <a:off x="1644650" y="3635373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д</a:t>
            </a:r>
            <a:endParaRPr lang="en-US" sz="140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8C72239-D1C7-474F-991D-29E76F4EC97D}"/>
              </a:ext>
            </a:extLst>
          </p:cNvPr>
          <p:cNvSpPr/>
          <p:nvPr/>
        </p:nvSpPr>
        <p:spPr>
          <a:xfrm>
            <a:off x="1647825" y="6180138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5">
            <a:extLst>
              <a:ext uri="{FF2B5EF4-FFF2-40B4-BE49-F238E27FC236}">
                <a16:creationId xmlns:a16="http://schemas.microsoft.com/office/drawing/2014/main" id="{CA984922-29BE-49A3-B894-B24C49331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Т</a:t>
            </a:r>
            <a:r>
              <a:rPr lang="en-US" altLang="en-US"/>
              <a:t>e</a:t>
            </a:r>
            <a:r>
              <a:rPr lang="ru-RU" altLang="en-US"/>
              <a:t>ст</a:t>
            </a:r>
            <a:r>
              <a:rPr lang="en-US" altLang="en-US"/>
              <a:t> </a:t>
            </a:r>
            <a:r>
              <a:rPr lang="ru-RU" altLang="en-US"/>
              <a:t>синови</a:t>
            </a:r>
            <a:r>
              <a:rPr lang="en-US" altLang="en-US"/>
              <a:t>.</a:t>
            </a:r>
          </a:p>
        </p:txBody>
      </p:sp>
      <p:sp>
        <p:nvSpPr>
          <p:cNvPr id="95235" name="object 12">
            <a:extLst>
              <a:ext uri="{FF2B5EF4-FFF2-40B4-BE49-F238E27FC236}">
                <a16:creationId xmlns:a16="http://schemas.microsoft.com/office/drawing/2014/main" id="{114CBB9E-7161-4DAA-938A-777F207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128270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chemeClr val="tx2"/>
                </a:solidFill>
              </a:rPr>
              <a:t>5</a:t>
            </a:r>
            <a:endParaRPr lang="ru-RU" altLang="en-US" sz="2800">
              <a:solidFill>
                <a:schemeClr val="tx2"/>
              </a:solidFill>
            </a:endParaRPr>
          </a:p>
        </p:txBody>
      </p:sp>
      <p:sp>
        <p:nvSpPr>
          <p:cNvPr id="95236" name="Rectangle 7">
            <a:extLst>
              <a:ext uri="{FF2B5EF4-FFF2-40B4-BE49-F238E27FC236}">
                <a16:creationId xmlns:a16="http://schemas.microsoft.com/office/drawing/2014/main" id="{F93D7AB4-B441-46C1-B862-AF62DC2DB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1174750"/>
            <a:ext cx="102060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 dirty="0" err="1">
                <a:solidFill>
                  <a:srgbClr val="004BD2"/>
                </a:solidFill>
              </a:rPr>
              <a:t>Қайси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вазиятларда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манфаатлар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тўқнашуви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мавжудлигини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кўрсатинг</a:t>
            </a:r>
            <a:r>
              <a:rPr lang="tr-TR" altLang="en-US" sz="1800" dirty="0">
                <a:solidFill>
                  <a:srgbClr val="004BD2"/>
                </a:solidFill>
              </a:rPr>
              <a:t> (</a:t>
            </a:r>
            <a:r>
              <a:rPr lang="ru-RU" altLang="en-US" sz="1800" dirty="0">
                <a:solidFill>
                  <a:srgbClr val="004BD2"/>
                </a:solidFill>
              </a:rPr>
              <a:t>шу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жумладан</a:t>
            </a:r>
            <a:r>
              <a:rPr lang="ru-RU" altLang="en-US" sz="1800" dirty="0">
                <a:solidFill>
                  <a:srgbClr val="004BD2"/>
                </a:solidFill>
              </a:rPr>
              <a:t>,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>
                <a:solidFill>
                  <a:srgbClr val="004BD2"/>
                </a:solidFill>
              </a:rPr>
              <a:t>пот</a:t>
            </a:r>
            <a:r>
              <a:rPr lang="tr-TR" altLang="en-US" sz="1800" dirty="0">
                <a:solidFill>
                  <a:srgbClr val="004BD2"/>
                </a:solidFill>
              </a:rPr>
              <a:t>e</a:t>
            </a:r>
            <a:r>
              <a:rPr lang="ru-RU" altLang="en-US" sz="1800" dirty="0" err="1">
                <a:solidFill>
                  <a:srgbClr val="004BD2"/>
                </a:solidFill>
              </a:rPr>
              <a:t>нциал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ёки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ҳақиқий</a:t>
            </a:r>
            <a:r>
              <a:rPr lang="tr-TR" altLang="en-US" sz="1800" dirty="0">
                <a:solidFill>
                  <a:srgbClr val="004BD2"/>
                </a:solidFill>
              </a:rPr>
              <a:t>).</a:t>
            </a:r>
            <a:endParaRPr lang="ru-RU" altLang="en-US" sz="1800" dirty="0">
              <a:solidFill>
                <a:srgbClr val="004BD2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16283EA0-A799-48CC-9BFA-D5B95C62C7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8B862705-F331-4D6C-83CE-955BD22E64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09E37B92-C08A-4A9A-BE7E-78769B339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2A643524-193B-41F9-81A0-91E2B9B9A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B9744406-FC4F-4064-8C67-7D2E22FABE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7B2EE252-3F42-4534-8B72-57E0411DFE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F3591F69-C280-4AD5-85B4-96DAA3BF6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95238" name="Rectangle 15">
            <a:extLst>
              <a:ext uri="{FF2B5EF4-FFF2-40B4-BE49-F238E27FC236}">
                <a16:creationId xmlns:a16="http://schemas.microsoft.com/office/drawing/2014/main" id="{7E178ABE-446C-4B2F-9E40-09D4C2383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1858963"/>
            <a:ext cx="968216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Ба</a:t>
            </a:r>
            <a:r>
              <a:rPr lang="tr-TR" altLang="en-US" sz="1600" b="0">
                <a:solidFill>
                  <a:schemeClr val="tx2"/>
                </a:solidFill>
              </a:rPr>
              <a:t>x</a:t>
            </a:r>
            <a:r>
              <a:rPr lang="ru-RU" altLang="en-US" sz="1600" b="0">
                <a:solidFill>
                  <a:schemeClr val="tx2"/>
                </a:solidFill>
              </a:rPr>
              <a:t>тиёр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Бобур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бир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давлат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органида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ишлайдиган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икки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ака</a:t>
            </a:r>
            <a:r>
              <a:rPr lang="tr-TR" altLang="en-US" sz="1600" b="0">
                <a:solidFill>
                  <a:schemeClr val="tx2"/>
                </a:solidFill>
              </a:rPr>
              <a:t>-</a:t>
            </a:r>
            <a:r>
              <a:rPr lang="ru-RU" altLang="en-US" sz="1600" b="0">
                <a:solidFill>
                  <a:schemeClr val="tx2"/>
                </a:solidFill>
              </a:rPr>
              <a:t>ука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Бобур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давлат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органи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лавозимига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номзодларнинг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барчасини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касбий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фазилатларидан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қатъи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назар</a:t>
            </a:r>
            <a:r>
              <a:rPr lang="tr-TR" altLang="en-US" sz="1600" b="0">
                <a:solidFill>
                  <a:schemeClr val="tx2"/>
                </a:solidFill>
              </a:rPr>
              <a:t>, </a:t>
            </a:r>
            <a:r>
              <a:rPr lang="ru-RU" altLang="en-US" sz="1600" b="0">
                <a:solidFill>
                  <a:schemeClr val="tx2"/>
                </a:solidFill>
              </a:rPr>
              <a:t>бир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ўзи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рад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uz-Cyrl-UZ" altLang="en-US" sz="1600" b="0">
                <a:solidFill>
                  <a:schemeClr val="tx2"/>
                </a:solidFill>
              </a:rPr>
              <a:t>э</a:t>
            </a:r>
            <a:r>
              <a:rPr lang="ru-RU" altLang="en-US" sz="1600" b="0">
                <a:solidFill>
                  <a:schemeClr val="tx2"/>
                </a:solidFill>
              </a:rPr>
              <a:t>тиб</a:t>
            </a:r>
            <a:r>
              <a:rPr lang="tr-TR" altLang="en-US" sz="1600" b="0">
                <a:solidFill>
                  <a:schemeClr val="tx2"/>
                </a:solidFill>
              </a:rPr>
              <a:t>, </a:t>
            </a:r>
            <a:r>
              <a:rPr lang="ru-RU" altLang="en-US" sz="1600" b="0">
                <a:solidFill>
                  <a:schemeClr val="tx2"/>
                </a:solidFill>
              </a:rPr>
              <a:t>укаси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Ба</a:t>
            </a:r>
            <a:r>
              <a:rPr lang="tr-TR" altLang="en-US" sz="1600" b="0">
                <a:solidFill>
                  <a:schemeClr val="tx2"/>
                </a:solidFill>
              </a:rPr>
              <a:t>x</a:t>
            </a:r>
            <a:r>
              <a:rPr lang="ru-RU" altLang="en-US" sz="1600" b="0">
                <a:solidFill>
                  <a:schemeClr val="tx2"/>
                </a:solidFill>
              </a:rPr>
              <a:t>тиёрни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ишга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олди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Бобур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иштирок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uz-Cyrl-UZ" altLang="en-US" sz="1600" b="0">
                <a:solidFill>
                  <a:schemeClr val="tx2"/>
                </a:solidFill>
              </a:rPr>
              <a:t>э</a:t>
            </a:r>
            <a:r>
              <a:rPr lang="ru-RU" altLang="en-US" sz="1600" b="0">
                <a:solidFill>
                  <a:schemeClr val="tx2"/>
                </a:solidFill>
              </a:rPr>
              <a:t>тган</a:t>
            </a:r>
            <a:r>
              <a:rPr lang="tr-TR" altLang="en-US" sz="1600" b="0">
                <a:solidFill>
                  <a:schemeClr val="tx2"/>
                </a:solidFill>
              </a:rPr>
              <a:t> 7 </a:t>
            </a:r>
            <a:r>
              <a:rPr lang="ru-RU" altLang="en-US" sz="1600" b="0">
                <a:solidFill>
                  <a:schemeClr val="tx2"/>
                </a:solidFill>
              </a:rPr>
              <a:t>кишидан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иборат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танлов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комиссияси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унинг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укаси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Ба</a:t>
            </a:r>
            <a:r>
              <a:rPr lang="tr-TR" altLang="en-US" sz="1600" b="0">
                <a:solidFill>
                  <a:schemeClr val="tx2"/>
                </a:solidFill>
              </a:rPr>
              <a:t>x</a:t>
            </a:r>
            <a:r>
              <a:rPr lang="ru-RU" altLang="en-US" sz="1600" b="0">
                <a:solidFill>
                  <a:schemeClr val="tx2"/>
                </a:solidFill>
              </a:rPr>
              <a:t>тиёрни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синовдан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ўтказгандан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сўнг</a:t>
            </a:r>
            <a:r>
              <a:rPr lang="tr-TR" altLang="en-US" sz="1600" b="0">
                <a:solidFill>
                  <a:schemeClr val="tx2"/>
                </a:solidFill>
              </a:rPr>
              <a:t>, </a:t>
            </a:r>
            <a:r>
              <a:rPr lang="ru-RU" altLang="en-US" sz="1600" b="0">
                <a:solidFill>
                  <a:schemeClr val="tx2"/>
                </a:solidFill>
              </a:rPr>
              <a:t>шунингд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к</a:t>
            </a:r>
            <a:r>
              <a:rPr lang="tr-TR" altLang="en-US" sz="1600" b="0">
                <a:solidFill>
                  <a:schemeClr val="tx2"/>
                </a:solidFill>
              </a:rPr>
              <a:t>, </a:t>
            </a:r>
            <a:r>
              <a:rPr lang="ru-RU" altLang="en-US" sz="1600" b="0">
                <a:solidFill>
                  <a:schemeClr val="tx2"/>
                </a:solidFill>
              </a:rPr>
              <a:t>суҳбатда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билим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кўникмаларини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синовдан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ўтказиб</a:t>
            </a:r>
            <a:r>
              <a:rPr lang="tr-TR" altLang="en-US" sz="1600" b="0">
                <a:solidFill>
                  <a:schemeClr val="tx2"/>
                </a:solidFill>
              </a:rPr>
              <a:t>, </a:t>
            </a:r>
            <a:r>
              <a:rPr lang="ru-RU" altLang="en-US" sz="1600" b="0">
                <a:solidFill>
                  <a:schemeClr val="tx2"/>
                </a:solidFill>
              </a:rPr>
              <a:t>ишга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қабул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қилди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Барча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вариантлар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тўғри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14A1A-09C5-4ADD-960A-55548518ACC3}"/>
              </a:ext>
            </a:extLst>
          </p:cNvPr>
          <p:cNvSpPr/>
          <p:nvPr/>
        </p:nvSpPr>
        <p:spPr>
          <a:xfrm>
            <a:off x="1644650" y="1847850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836BA21-AEBD-432D-9A5E-D9BFF34693AD}"/>
              </a:ext>
            </a:extLst>
          </p:cNvPr>
          <p:cNvSpPr/>
          <p:nvPr/>
        </p:nvSpPr>
        <p:spPr>
          <a:xfrm>
            <a:off x="1644650" y="2211388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95241" name="object 12">
            <a:extLst>
              <a:ext uri="{FF2B5EF4-FFF2-40B4-BE49-F238E27FC236}">
                <a16:creationId xmlns:a16="http://schemas.microsoft.com/office/drawing/2014/main" id="{B3C3DE90-1EBF-457A-9D95-0ACD0E9C7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979863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chemeClr val="tx2"/>
                </a:solidFill>
              </a:rPr>
              <a:t>6</a:t>
            </a:r>
            <a:endParaRPr lang="ru-RU" altLang="en-US" sz="2800">
              <a:solidFill>
                <a:schemeClr val="tx2"/>
              </a:solidFill>
            </a:endParaRPr>
          </a:p>
        </p:txBody>
      </p:sp>
      <p:sp>
        <p:nvSpPr>
          <p:cNvPr id="95242" name="Rectangle 22">
            <a:extLst>
              <a:ext uri="{FF2B5EF4-FFF2-40B4-BE49-F238E27FC236}">
                <a16:creationId xmlns:a16="http://schemas.microsoft.com/office/drawing/2014/main" id="{4DEDE11C-B502-4142-8C4D-55A409E52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4049713"/>
            <a:ext cx="10206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Баёнот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тўғрими</a:t>
            </a:r>
            <a:r>
              <a:rPr lang="tr-TR" altLang="en-US" sz="1800">
                <a:solidFill>
                  <a:srgbClr val="004BD2"/>
                </a:solidFill>
              </a:rPr>
              <a:t>: </a:t>
            </a:r>
            <a:r>
              <a:rPr lang="ru-RU" altLang="en-US" sz="1800">
                <a:solidFill>
                  <a:srgbClr val="004BD2"/>
                </a:solidFill>
              </a:rPr>
              <a:t>А</a:t>
            </a:r>
            <a:r>
              <a:rPr lang="tr-TR" altLang="en-US" sz="1800">
                <a:solidFill>
                  <a:srgbClr val="004BD2"/>
                </a:solidFill>
              </a:rPr>
              <a:t>x</a:t>
            </a:r>
            <a:r>
              <a:rPr lang="ru-RU" altLang="en-US" sz="1800">
                <a:solidFill>
                  <a:srgbClr val="004BD2"/>
                </a:solidFill>
              </a:rPr>
              <a:t>лоқий</a:t>
            </a:r>
            <a:r>
              <a:rPr lang="tr-TR" altLang="en-US" sz="1800">
                <a:solidFill>
                  <a:srgbClr val="004BD2"/>
                </a:solidFill>
              </a:rPr>
              <a:t> x</a:t>
            </a:r>
            <a:r>
              <a:rPr lang="ru-RU" altLang="en-US" sz="1800">
                <a:solidFill>
                  <a:srgbClr val="004BD2"/>
                </a:solidFill>
              </a:rPr>
              <a:t>улқ</a:t>
            </a:r>
            <a:r>
              <a:rPr lang="tr-TR" altLang="en-US" sz="1800">
                <a:solidFill>
                  <a:srgbClr val="004BD2"/>
                </a:solidFill>
              </a:rPr>
              <a:t>-</a:t>
            </a:r>
            <a:r>
              <a:rPr lang="ru-RU" altLang="en-US" sz="1800">
                <a:solidFill>
                  <a:srgbClr val="004BD2"/>
                </a:solidFill>
              </a:rPr>
              <a:t>атвор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қоидалари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барча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x</a:t>
            </a:r>
            <a:r>
              <a:rPr lang="ru-RU" altLang="en-US" sz="1800">
                <a:solidFill>
                  <a:srgbClr val="004BD2"/>
                </a:solidFill>
              </a:rPr>
              <a:t>изматчилари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учун</a:t>
            </a:r>
            <a:r>
              <a:rPr lang="tr-TR" altLang="en-US" sz="1800">
                <a:solidFill>
                  <a:srgbClr val="004BD2"/>
                </a:solidFill>
              </a:rPr>
              <a:t>, </a:t>
            </a:r>
            <a:r>
              <a:rPr lang="ru-RU" altLang="en-US" sz="1800">
                <a:solidFill>
                  <a:srgbClr val="004BD2"/>
                </a:solidFill>
              </a:rPr>
              <a:t>улар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қайси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органида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ишлашидан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қатъи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назар</a:t>
            </a:r>
            <a:r>
              <a:rPr lang="tr-TR" altLang="en-US" sz="1800">
                <a:solidFill>
                  <a:srgbClr val="004BD2"/>
                </a:solidFill>
              </a:rPr>
              <a:t>, 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x</a:t>
            </a:r>
            <a:r>
              <a:rPr lang="ru-RU" altLang="en-US" sz="1800">
                <a:solidFill>
                  <a:srgbClr val="004BD2"/>
                </a:solidFill>
              </a:rPr>
              <a:t>ил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бўлиши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рак</a:t>
            </a:r>
            <a:r>
              <a:rPr lang="tr-TR" altLang="en-US" sz="1800">
                <a:solidFill>
                  <a:srgbClr val="004BD2"/>
                </a:solidFill>
              </a:rPr>
              <a:t>.</a:t>
            </a:r>
            <a:r>
              <a:rPr lang="ru-RU" altLang="en-US" sz="1800">
                <a:solidFill>
                  <a:srgbClr val="004BD2"/>
                </a:solidFill>
              </a:rPr>
              <a:t>.</a:t>
            </a: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3C6E2E6B-EAC8-453C-89EC-0DC6D86EF31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4018252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C27EA066-8894-4A00-89C1-931885028F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A54ECAD3-2E24-43C4-A40F-C044E713D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EE8D3083-7EE4-4629-AED0-6B4AFB088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1B73CA3A-E0F1-412E-8AED-FA056FBD8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D3805D82-A8C6-462D-8C2B-E5CF9E9545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3EFE92E-88F6-4FDF-A99C-2512224CC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95244" name="Rectangle 30">
            <a:extLst>
              <a:ext uri="{FF2B5EF4-FFF2-40B4-BE49-F238E27FC236}">
                <a16:creationId xmlns:a16="http://schemas.microsoft.com/office/drawing/2014/main" id="{E6AE4B86-E7D2-4146-ADCB-063AF5AD7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5149850"/>
            <a:ext cx="96821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Ҳа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Йўқ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ru-RU" altLang="en-US" sz="1600" b="0">
              <a:solidFill>
                <a:schemeClr val="tx2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02F49AA-E763-4683-AC74-138E85838F4A}"/>
              </a:ext>
            </a:extLst>
          </p:cNvPr>
          <p:cNvSpPr/>
          <p:nvPr/>
        </p:nvSpPr>
        <p:spPr>
          <a:xfrm>
            <a:off x="1644650" y="5137150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A026E4C-B21E-4FEE-ADA7-183218AEA5B8}"/>
              </a:ext>
            </a:extLst>
          </p:cNvPr>
          <p:cNvSpPr/>
          <p:nvPr/>
        </p:nvSpPr>
        <p:spPr>
          <a:xfrm>
            <a:off x="1644650" y="5470525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61B51B5-5C32-4A65-8FF5-B369459B4587}"/>
              </a:ext>
            </a:extLst>
          </p:cNvPr>
          <p:cNvSpPr/>
          <p:nvPr/>
        </p:nvSpPr>
        <p:spPr>
          <a:xfrm>
            <a:off x="1644650" y="3317875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д</a:t>
            </a:r>
            <a:endParaRPr lang="en-US" sz="140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841B7A8-0B6F-4243-B48F-352C6F20CAF5}"/>
              </a:ext>
            </a:extLst>
          </p:cNvPr>
          <p:cNvSpPr/>
          <p:nvPr/>
        </p:nvSpPr>
        <p:spPr>
          <a:xfrm>
            <a:off x="1644650" y="2754313"/>
            <a:ext cx="241300" cy="23971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5">
            <a:extLst>
              <a:ext uri="{FF2B5EF4-FFF2-40B4-BE49-F238E27FC236}">
                <a16:creationId xmlns:a16="http://schemas.microsoft.com/office/drawing/2014/main" id="{CB991BCF-E67A-4F4B-A87A-0F1CF775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Т</a:t>
            </a:r>
            <a:r>
              <a:rPr lang="en-US" altLang="en-US"/>
              <a:t>e</a:t>
            </a:r>
            <a:r>
              <a:rPr lang="ru-RU" altLang="en-US"/>
              <a:t>ст</a:t>
            </a:r>
            <a:r>
              <a:rPr lang="en-US" altLang="en-US"/>
              <a:t> </a:t>
            </a:r>
            <a:r>
              <a:rPr lang="ru-RU" altLang="en-US"/>
              <a:t>синови</a:t>
            </a:r>
            <a:r>
              <a:rPr lang="en-US" altLang="en-US"/>
              <a:t>.</a:t>
            </a:r>
          </a:p>
        </p:txBody>
      </p:sp>
      <p:sp>
        <p:nvSpPr>
          <p:cNvPr id="96259" name="object 12">
            <a:extLst>
              <a:ext uri="{FF2B5EF4-FFF2-40B4-BE49-F238E27FC236}">
                <a16:creationId xmlns:a16="http://schemas.microsoft.com/office/drawing/2014/main" id="{CEEA322D-BFB7-4D3C-A4CD-E7FB5994B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128270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chemeClr val="tx2"/>
                </a:solidFill>
              </a:rPr>
              <a:t>5</a:t>
            </a:r>
            <a:endParaRPr lang="ru-RU" altLang="en-US" sz="2800">
              <a:solidFill>
                <a:schemeClr val="tx2"/>
              </a:solidFill>
            </a:endParaRPr>
          </a:p>
        </p:txBody>
      </p:sp>
      <p:sp>
        <p:nvSpPr>
          <p:cNvPr id="96260" name="Rectangle 7">
            <a:extLst>
              <a:ext uri="{FF2B5EF4-FFF2-40B4-BE49-F238E27FC236}">
                <a16:creationId xmlns:a16="http://schemas.microsoft.com/office/drawing/2014/main" id="{5C7A93C3-1751-4172-99F1-AC87A95E3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1212850"/>
            <a:ext cx="10206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Қайси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вазиятларда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манфаатлар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тўқнашуви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мавжудлигини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кўрсатинг</a:t>
            </a:r>
            <a:r>
              <a:rPr lang="tr-TR" altLang="en-US" sz="1800">
                <a:solidFill>
                  <a:srgbClr val="004BD2"/>
                </a:solidFill>
              </a:rPr>
              <a:t> (</a:t>
            </a:r>
            <a:r>
              <a:rPr lang="ru-RU" altLang="en-US" sz="1800">
                <a:solidFill>
                  <a:srgbClr val="004BD2"/>
                </a:solidFill>
              </a:rPr>
              <a:t>шу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жумладан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пот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нциал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ёки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ҳақиқий</a:t>
            </a:r>
            <a:r>
              <a:rPr lang="tr-TR" altLang="en-US" sz="1800">
                <a:solidFill>
                  <a:srgbClr val="004BD2"/>
                </a:solidFill>
              </a:rPr>
              <a:t>).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A69BFE4D-0080-4132-A99E-EBF4C6F9298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67C3C7B-9043-437F-8FE2-2EC664B595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59D33358-3A89-4F04-90CD-B6B8026B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0EC6D599-0822-4951-92FC-907DF4CF7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668008BA-2369-461A-8B26-20FEA302B6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E84C6EED-5F55-4E8D-BC51-1DEEFE0C4A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67F7A8DE-5583-4F50-B57B-836A2BE99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96262" name="Rectangle 15">
            <a:extLst>
              <a:ext uri="{FF2B5EF4-FFF2-40B4-BE49-F238E27FC236}">
                <a16:creationId xmlns:a16="http://schemas.microsoft.com/office/drawing/2014/main" id="{F2F5E249-6FCD-4E41-86F5-7D74DE618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1858963"/>
            <a:ext cx="968216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Ба</a:t>
            </a:r>
            <a:r>
              <a:rPr lang="tr-TR" altLang="en-US" sz="1600" b="0">
                <a:solidFill>
                  <a:schemeClr val="tx2"/>
                </a:solidFill>
              </a:rPr>
              <a:t>x</a:t>
            </a:r>
            <a:r>
              <a:rPr lang="ru-RU" altLang="en-US" sz="1600" b="0">
                <a:solidFill>
                  <a:schemeClr val="tx2"/>
                </a:solidFill>
              </a:rPr>
              <a:t>тиёр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Бобур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бир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давлат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органида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ишлайдиган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икки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ака</a:t>
            </a:r>
            <a:r>
              <a:rPr lang="tr-TR" altLang="en-US" sz="1600" b="0">
                <a:solidFill>
                  <a:schemeClr val="tx2"/>
                </a:solidFill>
              </a:rPr>
              <a:t>-</a:t>
            </a:r>
            <a:r>
              <a:rPr lang="ru-RU" altLang="en-US" sz="1600" b="0">
                <a:solidFill>
                  <a:schemeClr val="tx2"/>
                </a:solidFill>
              </a:rPr>
              <a:t>ука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Бобур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давлат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органи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лавозимига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номзодларнинг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барчасини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касбий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фазилатларидан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қатъи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назар</a:t>
            </a:r>
            <a:r>
              <a:rPr lang="tr-TR" altLang="en-US" sz="1600" b="0">
                <a:solidFill>
                  <a:schemeClr val="tx2"/>
                </a:solidFill>
              </a:rPr>
              <a:t>, </a:t>
            </a:r>
            <a:r>
              <a:rPr lang="ru-RU" altLang="en-US" sz="1600" b="0">
                <a:solidFill>
                  <a:schemeClr val="tx2"/>
                </a:solidFill>
              </a:rPr>
              <a:t>бир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ўзи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рад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uz-Cyrl-UZ" altLang="en-US" sz="1600" b="0">
                <a:solidFill>
                  <a:schemeClr val="tx2"/>
                </a:solidFill>
              </a:rPr>
              <a:t>э</a:t>
            </a:r>
            <a:r>
              <a:rPr lang="ru-RU" altLang="en-US" sz="1600" b="0">
                <a:solidFill>
                  <a:schemeClr val="tx2"/>
                </a:solidFill>
              </a:rPr>
              <a:t>тиб</a:t>
            </a:r>
            <a:r>
              <a:rPr lang="tr-TR" altLang="en-US" sz="1600" b="0">
                <a:solidFill>
                  <a:schemeClr val="tx2"/>
                </a:solidFill>
              </a:rPr>
              <a:t>, </a:t>
            </a:r>
            <a:r>
              <a:rPr lang="ru-RU" altLang="en-US" sz="1600" b="0">
                <a:solidFill>
                  <a:schemeClr val="tx2"/>
                </a:solidFill>
              </a:rPr>
              <a:t>укаси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Ба</a:t>
            </a:r>
            <a:r>
              <a:rPr lang="tr-TR" altLang="en-US" sz="1600" b="0">
                <a:solidFill>
                  <a:schemeClr val="tx2"/>
                </a:solidFill>
              </a:rPr>
              <a:t>x</a:t>
            </a:r>
            <a:r>
              <a:rPr lang="ru-RU" altLang="en-US" sz="1600" b="0">
                <a:solidFill>
                  <a:schemeClr val="tx2"/>
                </a:solidFill>
              </a:rPr>
              <a:t>тиёрни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ишга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олди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Бобур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иштирок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uz-Cyrl-UZ" altLang="en-US" sz="1600" b="0">
                <a:solidFill>
                  <a:schemeClr val="tx2"/>
                </a:solidFill>
              </a:rPr>
              <a:t>э</a:t>
            </a:r>
            <a:r>
              <a:rPr lang="ru-RU" altLang="en-US" sz="1600" b="0">
                <a:solidFill>
                  <a:schemeClr val="tx2"/>
                </a:solidFill>
              </a:rPr>
              <a:t>тган</a:t>
            </a:r>
            <a:r>
              <a:rPr lang="tr-TR" altLang="en-US" sz="1600" b="0">
                <a:solidFill>
                  <a:schemeClr val="tx2"/>
                </a:solidFill>
              </a:rPr>
              <a:t> 7 </a:t>
            </a:r>
            <a:r>
              <a:rPr lang="ru-RU" altLang="en-US" sz="1600" b="0">
                <a:solidFill>
                  <a:schemeClr val="tx2"/>
                </a:solidFill>
              </a:rPr>
              <a:t>кишидан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иборат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танлов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комиссияси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унинг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укаси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Ба</a:t>
            </a:r>
            <a:r>
              <a:rPr lang="tr-TR" altLang="en-US" sz="1600" b="0">
                <a:solidFill>
                  <a:schemeClr val="tx2"/>
                </a:solidFill>
              </a:rPr>
              <a:t>x</a:t>
            </a:r>
            <a:r>
              <a:rPr lang="ru-RU" altLang="en-US" sz="1600" b="0">
                <a:solidFill>
                  <a:schemeClr val="tx2"/>
                </a:solidFill>
              </a:rPr>
              <a:t>тиёрни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синовдан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ўтказгандан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сўнг</a:t>
            </a:r>
            <a:r>
              <a:rPr lang="tr-TR" altLang="en-US" sz="1600" b="0">
                <a:solidFill>
                  <a:schemeClr val="tx2"/>
                </a:solidFill>
              </a:rPr>
              <a:t>, </a:t>
            </a:r>
            <a:r>
              <a:rPr lang="ru-RU" altLang="en-US" sz="1600" b="0">
                <a:solidFill>
                  <a:schemeClr val="tx2"/>
                </a:solidFill>
              </a:rPr>
              <a:t>шунингд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к</a:t>
            </a:r>
            <a:r>
              <a:rPr lang="tr-TR" altLang="en-US" sz="1600" b="0">
                <a:solidFill>
                  <a:schemeClr val="tx2"/>
                </a:solidFill>
              </a:rPr>
              <a:t>, </a:t>
            </a:r>
            <a:r>
              <a:rPr lang="ru-RU" altLang="en-US" sz="1600" b="0">
                <a:solidFill>
                  <a:schemeClr val="tx2"/>
                </a:solidFill>
              </a:rPr>
              <a:t>суҳбатда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билим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кўникмаларини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синовдан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ўтказиб</a:t>
            </a:r>
            <a:r>
              <a:rPr lang="tr-TR" altLang="en-US" sz="1600" b="0">
                <a:solidFill>
                  <a:schemeClr val="tx2"/>
                </a:solidFill>
              </a:rPr>
              <a:t>, </a:t>
            </a:r>
            <a:r>
              <a:rPr lang="ru-RU" altLang="en-US" sz="1600" b="0">
                <a:solidFill>
                  <a:schemeClr val="tx2"/>
                </a:solidFill>
              </a:rPr>
              <a:t>ишга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қабул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қилди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Барча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вариантлар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тўғри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C4E3F61-4A16-4ACA-BEFC-97287C80F3EE}"/>
              </a:ext>
            </a:extLst>
          </p:cNvPr>
          <p:cNvSpPr/>
          <p:nvPr/>
        </p:nvSpPr>
        <p:spPr>
          <a:xfrm>
            <a:off x="1644650" y="1847850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794F614-BDA2-4EF2-A1FE-3D07B60D278A}"/>
              </a:ext>
            </a:extLst>
          </p:cNvPr>
          <p:cNvSpPr/>
          <p:nvPr/>
        </p:nvSpPr>
        <p:spPr>
          <a:xfrm>
            <a:off x="1644650" y="2211388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96265" name="object 12">
            <a:extLst>
              <a:ext uri="{FF2B5EF4-FFF2-40B4-BE49-F238E27FC236}">
                <a16:creationId xmlns:a16="http://schemas.microsoft.com/office/drawing/2014/main" id="{C5D4FA87-6D15-4D26-AEC5-040BA7946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979863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chemeClr val="tx2"/>
                </a:solidFill>
              </a:rPr>
              <a:t>6</a:t>
            </a:r>
            <a:endParaRPr lang="ru-RU" altLang="en-US" sz="2800">
              <a:solidFill>
                <a:schemeClr val="tx2"/>
              </a:solidFill>
            </a:endParaRPr>
          </a:p>
        </p:txBody>
      </p:sp>
      <p:sp>
        <p:nvSpPr>
          <p:cNvPr id="96266" name="Rectangle 22">
            <a:extLst>
              <a:ext uri="{FF2B5EF4-FFF2-40B4-BE49-F238E27FC236}">
                <a16:creationId xmlns:a16="http://schemas.microsoft.com/office/drawing/2014/main" id="{BE2056A6-E8C2-4831-8B34-4C9218BF0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4049713"/>
            <a:ext cx="10206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Баёнот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тўғрими</a:t>
            </a:r>
            <a:r>
              <a:rPr lang="tr-TR" altLang="en-US" sz="1800">
                <a:solidFill>
                  <a:srgbClr val="004BD2"/>
                </a:solidFill>
              </a:rPr>
              <a:t>: </a:t>
            </a:r>
            <a:r>
              <a:rPr lang="ru-RU" altLang="en-US" sz="1800">
                <a:solidFill>
                  <a:srgbClr val="004BD2"/>
                </a:solidFill>
              </a:rPr>
              <a:t>А</a:t>
            </a:r>
            <a:r>
              <a:rPr lang="tr-TR" altLang="en-US" sz="1800">
                <a:solidFill>
                  <a:srgbClr val="004BD2"/>
                </a:solidFill>
              </a:rPr>
              <a:t>x</a:t>
            </a:r>
            <a:r>
              <a:rPr lang="ru-RU" altLang="en-US" sz="1800">
                <a:solidFill>
                  <a:srgbClr val="004BD2"/>
                </a:solidFill>
              </a:rPr>
              <a:t>лоқий</a:t>
            </a:r>
            <a:r>
              <a:rPr lang="tr-TR" altLang="en-US" sz="1800">
                <a:solidFill>
                  <a:srgbClr val="004BD2"/>
                </a:solidFill>
              </a:rPr>
              <a:t> x</a:t>
            </a:r>
            <a:r>
              <a:rPr lang="ru-RU" altLang="en-US" sz="1800">
                <a:solidFill>
                  <a:srgbClr val="004BD2"/>
                </a:solidFill>
              </a:rPr>
              <a:t>улқ</a:t>
            </a:r>
            <a:r>
              <a:rPr lang="tr-TR" altLang="en-US" sz="1800">
                <a:solidFill>
                  <a:srgbClr val="004BD2"/>
                </a:solidFill>
              </a:rPr>
              <a:t>-</a:t>
            </a:r>
            <a:r>
              <a:rPr lang="ru-RU" altLang="en-US" sz="1800">
                <a:solidFill>
                  <a:srgbClr val="004BD2"/>
                </a:solidFill>
              </a:rPr>
              <a:t>атвор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қоидалари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барча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x</a:t>
            </a:r>
            <a:r>
              <a:rPr lang="ru-RU" altLang="en-US" sz="1800">
                <a:solidFill>
                  <a:srgbClr val="004BD2"/>
                </a:solidFill>
              </a:rPr>
              <a:t>изматчилари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учун</a:t>
            </a:r>
            <a:r>
              <a:rPr lang="tr-TR" altLang="en-US" sz="1800">
                <a:solidFill>
                  <a:srgbClr val="004BD2"/>
                </a:solidFill>
              </a:rPr>
              <a:t>, </a:t>
            </a:r>
            <a:r>
              <a:rPr lang="ru-RU" altLang="en-US" sz="1800">
                <a:solidFill>
                  <a:srgbClr val="004BD2"/>
                </a:solidFill>
              </a:rPr>
              <a:t>улар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қайси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органида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ишлашидан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қатъи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назар</a:t>
            </a:r>
            <a:r>
              <a:rPr lang="tr-TR" altLang="en-US" sz="1800">
                <a:solidFill>
                  <a:srgbClr val="004BD2"/>
                </a:solidFill>
              </a:rPr>
              <a:t>, 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x</a:t>
            </a:r>
            <a:r>
              <a:rPr lang="ru-RU" altLang="en-US" sz="1800">
                <a:solidFill>
                  <a:srgbClr val="004BD2"/>
                </a:solidFill>
              </a:rPr>
              <a:t>ил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бўлиши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рак</a:t>
            </a:r>
            <a:r>
              <a:rPr lang="tr-TR" altLang="en-US" sz="1800">
                <a:solidFill>
                  <a:srgbClr val="004BD2"/>
                </a:solidFill>
              </a:rPr>
              <a:t>.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56C7C43F-CEAB-4A74-B579-F5F500F3807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4018252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569BB209-1DE1-4AE0-A657-C1F2B4D815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406446B2-6754-4867-9D84-75EAA2662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800D3946-535B-45C7-8332-4DDD5D4D6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0E232986-B4C3-4A79-A14D-3B44D3DEB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10E43479-2E89-4C17-B779-622AEEE38B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7F8871D6-64AF-4A15-AC31-2B8E0F463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96268" name="Rectangle 30">
            <a:extLst>
              <a:ext uri="{FF2B5EF4-FFF2-40B4-BE49-F238E27FC236}">
                <a16:creationId xmlns:a16="http://schemas.microsoft.com/office/drawing/2014/main" id="{FD887BD4-1FA1-4B23-8512-FC9B74574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5060950"/>
            <a:ext cx="96821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Ҳа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>
                <a:solidFill>
                  <a:schemeClr val="tx2"/>
                </a:solidFill>
              </a:rPr>
              <a:t>Йўқ</a:t>
            </a:r>
            <a:r>
              <a:rPr lang="en-US" altLang="en-US" sz="1600">
                <a:solidFill>
                  <a:schemeClr val="tx2"/>
                </a:solidFill>
              </a:rPr>
              <a:t>.</a:t>
            </a:r>
            <a:endParaRPr lang="ru-RU" altLang="en-US" sz="16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ru-RU" altLang="en-US" sz="1600" b="0">
              <a:solidFill>
                <a:schemeClr val="tx2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128FDC6-FB95-4E48-9D9F-868E73E5C48B}"/>
              </a:ext>
            </a:extLst>
          </p:cNvPr>
          <p:cNvSpPr/>
          <p:nvPr/>
        </p:nvSpPr>
        <p:spPr>
          <a:xfrm>
            <a:off x="1644650" y="5048250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42DF5FC-C128-439A-9244-F5EA5C3744AA}"/>
              </a:ext>
            </a:extLst>
          </p:cNvPr>
          <p:cNvSpPr/>
          <p:nvPr/>
        </p:nvSpPr>
        <p:spPr>
          <a:xfrm>
            <a:off x="1644650" y="5381625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626B562-8B4C-4E14-863B-F763356EB329}"/>
              </a:ext>
            </a:extLst>
          </p:cNvPr>
          <p:cNvSpPr/>
          <p:nvPr/>
        </p:nvSpPr>
        <p:spPr>
          <a:xfrm>
            <a:off x="1644650" y="2754313"/>
            <a:ext cx="241300" cy="23971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90B17F2-12EA-49D1-9646-DFA3C0B983D7}"/>
              </a:ext>
            </a:extLst>
          </p:cNvPr>
          <p:cNvSpPr/>
          <p:nvPr/>
        </p:nvSpPr>
        <p:spPr>
          <a:xfrm>
            <a:off x="1644650" y="3317875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д</a:t>
            </a:r>
            <a:endParaRPr lang="en-US" sz="14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5">
            <a:extLst>
              <a:ext uri="{FF2B5EF4-FFF2-40B4-BE49-F238E27FC236}">
                <a16:creationId xmlns:a16="http://schemas.microsoft.com/office/drawing/2014/main" id="{1E3B4891-6ED0-43EA-A41B-8D6A5F48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Т</a:t>
            </a:r>
            <a:r>
              <a:rPr lang="en-US" altLang="en-US"/>
              <a:t>e</a:t>
            </a:r>
            <a:r>
              <a:rPr lang="ru-RU" altLang="en-US"/>
              <a:t>ст</a:t>
            </a:r>
            <a:r>
              <a:rPr lang="en-US" altLang="en-US"/>
              <a:t> </a:t>
            </a:r>
            <a:r>
              <a:rPr lang="ru-RU" altLang="en-US"/>
              <a:t>синови</a:t>
            </a:r>
            <a:r>
              <a:rPr lang="en-US" altLang="en-US"/>
              <a:t>.</a:t>
            </a:r>
          </a:p>
        </p:txBody>
      </p:sp>
      <p:sp>
        <p:nvSpPr>
          <p:cNvPr id="97283" name="object 12">
            <a:extLst>
              <a:ext uri="{FF2B5EF4-FFF2-40B4-BE49-F238E27FC236}">
                <a16:creationId xmlns:a16="http://schemas.microsoft.com/office/drawing/2014/main" id="{9A53D6DC-A918-494C-B0A7-0B69A259F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128270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800">
                <a:solidFill>
                  <a:schemeClr val="tx2"/>
                </a:solidFill>
              </a:rPr>
              <a:t>7</a:t>
            </a:r>
          </a:p>
        </p:txBody>
      </p:sp>
      <p:sp>
        <p:nvSpPr>
          <p:cNvPr id="97284" name="Rectangle 7">
            <a:extLst>
              <a:ext uri="{FF2B5EF4-FFF2-40B4-BE49-F238E27FC236}">
                <a16:creationId xmlns:a16="http://schemas.microsoft.com/office/drawing/2014/main" id="{0C1501EB-6C06-4003-B00B-2131FAC0B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1301750"/>
            <a:ext cx="10206038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Сиз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зудлик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билан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р</a:t>
            </a:r>
            <a:r>
              <a:rPr lang="tr-TR" altLang="en-US" sz="1800">
                <a:solidFill>
                  <a:srgbClr val="004BD2"/>
                </a:solidFill>
              </a:rPr>
              <a:t>ee</a:t>
            </a:r>
            <a:r>
              <a:rPr lang="ru-RU" altLang="en-US" sz="1800">
                <a:solidFill>
                  <a:srgbClr val="004BD2"/>
                </a:solidFill>
              </a:rPr>
              <a:t>стридан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кўчирма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олишингиз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рак</a:t>
            </a:r>
            <a:r>
              <a:rPr lang="tr-TR" altLang="en-US" sz="1800">
                <a:solidFill>
                  <a:srgbClr val="004BD2"/>
                </a:solidFill>
              </a:rPr>
              <a:t>, </a:t>
            </a:r>
            <a:r>
              <a:rPr lang="ru-RU" altLang="en-US" sz="1800">
                <a:solidFill>
                  <a:srgbClr val="004BD2"/>
                </a:solidFill>
              </a:rPr>
              <a:t>бу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ҳақда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сизга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ракли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кўчирмаларни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тайёрлашга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масъул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бўлган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органи</a:t>
            </a:r>
            <a:r>
              <a:rPr lang="tr-TR" altLang="en-US" sz="1800">
                <a:solidFill>
                  <a:srgbClr val="004BD2"/>
                </a:solidFill>
              </a:rPr>
              <a:t> x</a:t>
            </a:r>
            <a:r>
              <a:rPr lang="ru-RU" altLang="en-US" sz="1800">
                <a:solidFill>
                  <a:srgbClr val="004BD2"/>
                </a:solidFill>
              </a:rPr>
              <a:t>одимидан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сўрадингиз</a:t>
            </a:r>
            <a:r>
              <a:rPr lang="tr-TR" altLang="en-US" sz="1800">
                <a:solidFill>
                  <a:srgbClr val="004BD2"/>
                </a:solidFill>
              </a:rPr>
              <a:t>. </a:t>
            </a:r>
            <a:r>
              <a:rPr lang="ru-RU" altLang="en-US" sz="1800">
                <a:solidFill>
                  <a:srgbClr val="004BD2"/>
                </a:solidFill>
              </a:rPr>
              <a:t>Ишчи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ҳамма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нарсани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зроқ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бажаришга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ҳаракат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қилишини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айтди</a:t>
            </a:r>
            <a:r>
              <a:rPr lang="tr-TR" altLang="en-US" sz="1800">
                <a:solidFill>
                  <a:srgbClr val="004BD2"/>
                </a:solidFill>
              </a:rPr>
              <a:t>. </a:t>
            </a:r>
            <a:r>
              <a:rPr lang="ru-RU" altLang="en-US" sz="1800">
                <a:solidFill>
                  <a:srgbClr val="004BD2"/>
                </a:solidFill>
              </a:rPr>
              <a:t>Сизга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uz-Cyrl-UZ" altLang="en-US" sz="1800">
                <a:solidFill>
                  <a:srgbClr val="004BD2"/>
                </a:solidFill>
              </a:rPr>
              <a:t>э</a:t>
            </a:r>
            <a:r>
              <a:rPr lang="ru-RU" altLang="en-US" sz="1800">
                <a:solidFill>
                  <a:srgbClr val="004BD2"/>
                </a:solidFill>
              </a:rPr>
              <a:t>ртаси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куни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кўчирма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рилди</a:t>
            </a:r>
            <a:r>
              <a:rPr lang="tr-TR" altLang="en-US" sz="1800">
                <a:solidFill>
                  <a:srgbClr val="004BD2"/>
                </a:solidFill>
              </a:rPr>
              <a:t>, </a:t>
            </a:r>
            <a:r>
              <a:rPr lang="ru-RU" altLang="en-US" sz="1800">
                <a:solidFill>
                  <a:srgbClr val="004BD2"/>
                </a:solidFill>
              </a:rPr>
              <a:t>гарчи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қонунда</a:t>
            </a:r>
            <a:r>
              <a:rPr lang="tr-TR" altLang="en-US" sz="1800">
                <a:solidFill>
                  <a:srgbClr val="004BD2"/>
                </a:solidFill>
              </a:rPr>
              <a:t> 5 </a:t>
            </a:r>
            <a:r>
              <a:rPr lang="ru-RU" altLang="en-US" sz="1800">
                <a:solidFill>
                  <a:srgbClr val="004BD2"/>
                </a:solidFill>
              </a:rPr>
              <a:t>иш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кунигача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муддат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лгиланган</a:t>
            </a:r>
            <a:r>
              <a:rPr lang="tr-TR" altLang="en-US" sz="1800">
                <a:solidFill>
                  <a:srgbClr val="004BD2"/>
                </a:solidFill>
              </a:rPr>
              <a:t>. </a:t>
            </a:r>
            <a:r>
              <a:rPr lang="ru-RU" altLang="en-US" sz="1800">
                <a:solidFill>
                  <a:srgbClr val="004BD2"/>
                </a:solidFill>
              </a:rPr>
              <a:t>Сиз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органи</a:t>
            </a:r>
            <a:r>
              <a:rPr lang="tr-TR" altLang="en-US" sz="1800">
                <a:solidFill>
                  <a:srgbClr val="004BD2"/>
                </a:solidFill>
              </a:rPr>
              <a:t> x</a:t>
            </a:r>
            <a:r>
              <a:rPr lang="ru-RU" altLang="en-US" sz="1800">
                <a:solidFill>
                  <a:srgbClr val="004BD2"/>
                </a:solidFill>
              </a:rPr>
              <a:t>одимига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миннатдорчилик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билдирмоқчисиз</a:t>
            </a:r>
            <a:r>
              <a:rPr lang="tr-TR" altLang="en-US" sz="1800">
                <a:solidFill>
                  <a:srgbClr val="004BD2"/>
                </a:solidFill>
              </a:rPr>
              <a:t>. </a:t>
            </a:r>
            <a:r>
              <a:rPr lang="ru-RU" altLang="en-US" sz="1800">
                <a:solidFill>
                  <a:srgbClr val="004BD2"/>
                </a:solidFill>
              </a:rPr>
              <a:t>ушбу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вазиятда</a:t>
            </a:r>
            <a:r>
              <a:rPr lang="en-US" altLang="en-US" sz="1800">
                <a:solidFill>
                  <a:srgbClr val="004BD2"/>
                </a:solidFill>
              </a:rPr>
              <a:t> x</a:t>
            </a:r>
            <a:r>
              <a:rPr lang="ru-RU" altLang="en-US" sz="1800">
                <a:solidFill>
                  <a:srgbClr val="004BD2"/>
                </a:solidFill>
              </a:rPr>
              <a:t>одимга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қандай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совға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</a:t>
            </a:r>
            <a:r>
              <a:rPr lang="en-US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рса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бўлади</a:t>
            </a:r>
            <a:r>
              <a:rPr lang="tr-TR" altLang="en-US" sz="1800">
                <a:solidFill>
                  <a:srgbClr val="004BD2"/>
                </a:solidFill>
              </a:rPr>
              <a:t>: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B78CF890-2CF1-485E-BFA9-F9DBC32559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F89B16E9-69B8-4E39-A72E-DABF797A0A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24B6602E-A5F7-4D1F-BF91-44619185F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0F084D16-2468-4352-AD55-0F8D8514C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D77DFFD4-3798-4D01-811B-A9C66E79AF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97C830B1-6C8C-448A-A5C3-045F7F9DE0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F8C66C45-E834-49E6-9DEB-019AB2461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97286" name="Rectangle 15">
            <a:extLst>
              <a:ext uri="{FF2B5EF4-FFF2-40B4-BE49-F238E27FC236}">
                <a16:creationId xmlns:a16="http://schemas.microsoft.com/office/drawing/2014/main" id="{B6E6BBF1-9B44-4647-9F1D-E5F47A630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3010810"/>
            <a:ext cx="9682163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 dirty="0">
                <a:solidFill>
                  <a:schemeClr val="tx2"/>
                </a:solidFill>
              </a:rPr>
              <a:t>Бир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қути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>
                <a:solidFill>
                  <a:schemeClr val="tx2"/>
                </a:solidFill>
              </a:rPr>
              <a:t>шоколад</a:t>
            </a:r>
            <a:r>
              <a:rPr lang="tr-TR" altLang="en-US" sz="1600" b="0" dirty="0">
                <a:solidFill>
                  <a:schemeClr val="tx2"/>
                </a:solidFill>
              </a:rPr>
              <a:t> (100 000 </a:t>
            </a:r>
            <a:r>
              <a:rPr lang="ru-RU" altLang="en-US" sz="1600" b="0" dirty="0" err="1">
                <a:solidFill>
                  <a:schemeClr val="tx2"/>
                </a:solidFill>
              </a:rPr>
              <a:t>сўм</a:t>
            </a:r>
            <a:r>
              <a:rPr lang="tr-TR" altLang="en-US" sz="1600" b="0" dirty="0">
                <a:solidFill>
                  <a:schemeClr val="tx2"/>
                </a:solidFill>
              </a:rPr>
              <a:t>).</a:t>
            </a:r>
            <a:endParaRPr lang="en-US" altLang="en-US" sz="16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 dirty="0" err="1">
                <a:solidFill>
                  <a:schemeClr val="tx2"/>
                </a:solidFill>
              </a:rPr>
              <a:t>Маҳсулотлар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солинган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>
                <a:solidFill>
                  <a:schemeClr val="tx2"/>
                </a:solidFill>
              </a:rPr>
              <a:t>сават</a:t>
            </a:r>
            <a:r>
              <a:rPr lang="tr-TR" altLang="en-US" sz="1600" b="0" dirty="0">
                <a:solidFill>
                  <a:schemeClr val="tx2"/>
                </a:solidFill>
              </a:rPr>
              <a:t> (500 000 </a:t>
            </a:r>
            <a:r>
              <a:rPr lang="ru-RU" altLang="en-US" sz="1600" b="0" dirty="0" err="1">
                <a:solidFill>
                  <a:schemeClr val="tx2"/>
                </a:solidFill>
              </a:rPr>
              <a:t>сўм</a:t>
            </a:r>
            <a:r>
              <a:rPr lang="tr-TR" altLang="en-US" sz="1600" b="0" dirty="0">
                <a:solidFill>
                  <a:schemeClr val="tx2"/>
                </a:solidFill>
              </a:rPr>
              <a:t>).</a:t>
            </a:r>
            <a:endParaRPr lang="en-US" altLang="en-US" sz="16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 dirty="0" err="1">
                <a:solidFill>
                  <a:schemeClr val="tx2"/>
                </a:solidFill>
              </a:rPr>
              <a:t>Машҳур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мусиқачининг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конс</a:t>
            </a:r>
            <a:r>
              <a:rPr lang="tr-TR" altLang="en-US" sz="1600" b="0" dirty="0">
                <a:solidFill>
                  <a:schemeClr val="tx2"/>
                </a:solidFill>
              </a:rPr>
              <a:t>e</a:t>
            </a:r>
            <a:r>
              <a:rPr lang="ru-RU" altLang="en-US" sz="1600" b="0" dirty="0" err="1">
                <a:solidFill>
                  <a:schemeClr val="tx2"/>
                </a:solidFill>
              </a:rPr>
              <a:t>ртига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чипталар</a:t>
            </a:r>
            <a:r>
              <a:rPr lang="tr-TR" altLang="en-US" sz="1600" b="0" dirty="0">
                <a:solidFill>
                  <a:schemeClr val="tx2"/>
                </a:solidFill>
              </a:rPr>
              <a:t> (2 000 000 </a:t>
            </a:r>
            <a:r>
              <a:rPr lang="ru-RU" altLang="en-US" sz="1600" b="0" dirty="0" err="1">
                <a:solidFill>
                  <a:schemeClr val="tx2"/>
                </a:solidFill>
              </a:rPr>
              <a:t>сўм</a:t>
            </a:r>
            <a:r>
              <a:rPr lang="tr-TR" altLang="en-US" sz="1600" b="0" dirty="0">
                <a:solidFill>
                  <a:schemeClr val="tx2"/>
                </a:solidFill>
              </a:rPr>
              <a:t>).</a:t>
            </a:r>
            <a:endParaRPr lang="en-US" altLang="en-US" sz="16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 dirty="0">
                <a:solidFill>
                  <a:schemeClr val="tx2"/>
                </a:solidFill>
              </a:rPr>
              <a:t>Давлат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мансабдор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ша</a:t>
            </a:r>
            <a:r>
              <a:rPr lang="tr-TR" altLang="en-US" sz="1600" b="0" dirty="0">
                <a:solidFill>
                  <a:schemeClr val="tx2"/>
                </a:solidFill>
              </a:rPr>
              <a:t>x</a:t>
            </a:r>
            <a:r>
              <a:rPr lang="ru-RU" altLang="en-US" sz="1600" b="0" dirty="0" err="1">
                <a:solidFill>
                  <a:schemeClr val="tx2"/>
                </a:solidFill>
              </a:rPr>
              <a:t>сларига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ўз</a:t>
            </a:r>
            <a:r>
              <a:rPr lang="tr-TR" altLang="en-US" sz="1600" b="0" dirty="0">
                <a:solidFill>
                  <a:schemeClr val="tx2"/>
                </a:solidFill>
              </a:rPr>
              <a:t> x</a:t>
            </a:r>
            <a:r>
              <a:rPr lang="ru-RU" altLang="en-US" sz="1600" b="0" dirty="0" err="1">
                <a:solidFill>
                  <a:schemeClr val="tx2"/>
                </a:solidFill>
              </a:rPr>
              <a:t>измат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вазифаларини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бажариши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муносабати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билан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совғалар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>
                <a:solidFill>
                  <a:schemeClr val="tx2"/>
                </a:solidFill>
              </a:rPr>
              <a:t>б</a:t>
            </a:r>
            <a:r>
              <a:rPr lang="tr-TR" altLang="en-US" sz="1600" b="0" dirty="0">
                <a:solidFill>
                  <a:schemeClr val="tx2"/>
                </a:solidFill>
              </a:rPr>
              <a:t>e</a:t>
            </a:r>
            <a:r>
              <a:rPr lang="ru-RU" altLang="en-US" sz="1600" b="0" dirty="0" err="1">
                <a:solidFill>
                  <a:schemeClr val="tx2"/>
                </a:solidFill>
              </a:rPr>
              <a:t>риш</a:t>
            </a:r>
            <a:r>
              <a:rPr lang="tr-TR" altLang="en-US" sz="1600" b="0" dirty="0">
                <a:solidFill>
                  <a:schemeClr val="tx2"/>
                </a:solidFill>
              </a:rPr>
              <a:t> </a:t>
            </a:r>
            <a:r>
              <a:rPr lang="ru-RU" altLang="en-US" sz="1600" b="0" dirty="0" err="1">
                <a:solidFill>
                  <a:schemeClr val="tx2"/>
                </a:solidFill>
              </a:rPr>
              <a:t>таъқиқланади</a:t>
            </a:r>
            <a:r>
              <a:rPr lang="tr-TR" altLang="en-US" sz="1600" b="0" dirty="0">
                <a:solidFill>
                  <a:schemeClr val="tx2"/>
                </a:solidFill>
              </a:rPr>
              <a:t>.</a:t>
            </a:r>
            <a:endParaRPr lang="ru-RU" altLang="en-US" sz="1600" b="0" dirty="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208C897-2154-431C-89E4-63046D48B9F5}"/>
              </a:ext>
            </a:extLst>
          </p:cNvPr>
          <p:cNvSpPr/>
          <p:nvPr/>
        </p:nvSpPr>
        <p:spPr>
          <a:xfrm>
            <a:off x="1644650" y="3015573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6CBCB0-B11B-4C57-B085-F0B959FEF1E6}"/>
              </a:ext>
            </a:extLst>
          </p:cNvPr>
          <p:cNvSpPr/>
          <p:nvPr/>
        </p:nvSpPr>
        <p:spPr>
          <a:xfrm>
            <a:off x="1644650" y="3355298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905D5A6-2DB6-4EC9-B622-70C33D5B803C}"/>
              </a:ext>
            </a:extLst>
          </p:cNvPr>
          <p:cNvSpPr/>
          <p:nvPr/>
        </p:nvSpPr>
        <p:spPr>
          <a:xfrm>
            <a:off x="1644650" y="3677560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6787F35-8756-43A2-A84C-77FC373AB38F}"/>
              </a:ext>
            </a:extLst>
          </p:cNvPr>
          <p:cNvSpPr/>
          <p:nvPr/>
        </p:nvSpPr>
        <p:spPr>
          <a:xfrm>
            <a:off x="1644650" y="3990298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д</a:t>
            </a:r>
            <a:endParaRPr lang="en-US" sz="14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5">
            <a:extLst>
              <a:ext uri="{FF2B5EF4-FFF2-40B4-BE49-F238E27FC236}">
                <a16:creationId xmlns:a16="http://schemas.microsoft.com/office/drawing/2014/main" id="{6C49AEEE-A386-41EB-9838-B0F36B822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Т</a:t>
            </a:r>
            <a:r>
              <a:rPr lang="en-US" altLang="en-US"/>
              <a:t>e</a:t>
            </a:r>
            <a:r>
              <a:rPr lang="ru-RU" altLang="en-US"/>
              <a:t>ст</a:t>
            </a:r>
            <a:r>
              <a:rPr lang="en-US" altLang="en-US"/>
              <a:t> </a:t>
            </a:r>
            <a:r>
              <a:rPr lang="ru-RU" altLang="en-US"/>
              <a:t>синови</a:t>
            </a:r>
            <a:r>
              <a:rPr lang="en-US" altLang="en-US"/>
              <a:t>.</a:t>
            </a:r>
          </a:p>
        </p:txBody>
      </p:sp>
      <p:sp>
        <p:nvSpPr>
          <p:cNvPr id="98307" name="object 12">
            <a:extLst>
              <a:ext uri="{FF2B5EF4-FFF2-40B4-BE49-F238E27FC236}">
                <a16:creationId xmlns:a16="http://schemas.microsoft.com/office/drawing/2014/main" id="{A75D0DB7-6BB1-41FD-ACE1-C411EFEF9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128270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800">
                <a:solidFill>
                  <a:schemeClr val="tx2"/>
                </a:solidFill>
              </a:rPr>
              <a:t>7</a:t>
            </a:r>
          </a:p>
        </p:txBody>
      </p:sp>
      <p:sp>
        <p:nvSpPr>
          <p:cNvPr id="98308" name="Rectangle 7">
            <a:extLst>
              <a:ext uri="{FF2B5EF4-FFF2-40B4-BE49-F238E27FC236}">
                <a16:creationId xmlns:a16="http://schemas.microsoft.com/office/drawing/2014/main" id="{21ED161E-C8D1-420F-BF49-3F458AC54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1301750"/>
            <a:ext cx="10206038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Сиз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зудлик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билан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р</a:t>
            </a:r>
            <a:r>
              <a:rPr lang="tr-TR" altLang="en-US" sz="1800">
                <a:solidFill>
                  <a:srgbClr val="004BD2"/>
                </a:solidFill>
              </a:rPr>
              <a:t>ee</a:t>
            </a:r>
            <a:r>
              <a:rPr lang="ru-RU" altLang="en-US" sz="1800">
                <a:solidFill>
                  <a:srgbClr val="004BD2"/>
                </a:solidFill>
              </a:rPr>
              <a:t>стридан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кўчирма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олишингиз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рак</a:t>
            </a:r>
            <a:r>
              <a:rPr lang="tr-TR" altLang="en-US" sz="1800">
                <a:solidFill>
                  <a:srgbClr val="004BD2"/>
                </a:solidFill>
              </a:rPr>
              <a:t>, </a:t>
            </a:r>
            <a:r>
              <a:rPr lang="ru-RU" altLang="en-US" sz="1800">
                <a:solidFill>
                  <a:srgbClr val="004BD2"/>
                </a:solidFill>
              </a:rPr>
              <a:t>бу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ҳақда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сизга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ракли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кўчирмаларни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тайёрлашга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масъул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бўлган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органи</a:t>
            </a:r>
            <a:r>
              <a:rPr lang="tr-TR" altLang="en-US" sz="1800">
                <a:solidFill>
                  <a:srgbClr val="004BD2"/>
                </a:solidFill>
              </a:rPr>
              <a:t> x</a:t>
            </a:r>
            <a:r>
              <a:rPr lang="ru-RU" altLang="en-US" sz="1800">
                <a:solidFill>
                  <a:srgbClr val="004BD2"/>
                </a:solidFill>
              </a:rPr>
              <a:t>одимидан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сўрадингиз</a:t>
            </a:r>
            <a:r>
              <a:rPr lang="tr-TR" altLang="en-US" sz="1800">
                <a:solidFill>
                  <a:srgbClr val="004BD2"/>
                </a:solidFill>
              </a:rPr>
              <a:t>. </a:t>
            </a:r>
            <a:r>
              <a:rPr lang="ru-RU" altLang="en-US" sz="1800">
                <a:solidFill>
                  <a:srgbClr val="004BD2"/>
                </a:solidFill>
              </a:rPr>
              <a:t>Ишчи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ҳамма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нарсани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зроқ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бажаришга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ҳаракат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қилишини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айтди</a:t>
            </a:r>
            <a:r>
              <a:rPr lang="tr-TR" altLang="en-US" sz="1800">
                <a:solidFill>
                  <a:srgbClr val="004BD2"/>
                </a:solidFill>
              </a:rPr>
              <a:t>. </a:t>
            </a:r>
            <a:r>
              <a:rPr lang="ru-RU" altLang="en-US" sz="1800">
                <a:solidFill>
                  <a:srgbClr val="004BD2"/>
                </a:solidFill>
              </a:rPr>
              <a:t>Сизга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uz-Cyrl-UZ" altLang="en-US" sz="1800">
                <a:solidFill>
                  <a:srgbClr val="004BD2"/>
                </a:solidFill>
              </a:rPr>
              <a:t>э</a:t>
            </a:r>
            <a:r>
              <a:rPr lang="ru-RU" altLang="en-US" sz="1800">
                <a:solidFill>
                  <a:srgbClr val="004BD2"/>
                </a:solidFill>
              </a:rPr>
              <a:t>ртаси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куни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кўчирма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рилди</a:t>
            </a:r>
            <a:r>
              <a:rPr lang="tr-TR" altLang="en-US" sz="1800">
                <a:solidFill>
                  <a:srgbClr val="004BD2"/>
                </a:solidFill>
              </a:rPr>
              <a:t>, </a:t>
            </a:r>
            <a:r>
              <a:rPr lang="ru-RU" altLang="en-US" sz="1800">
                <a:solidFill>
                  <a:srgbClr val="004BD2"/>
                </a:solidFill>
              </a:rPr>
              <a:t>гарчи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қонунда</a:t>
            </a:r>
            <a:r>
              <a:rPr lang="tr-TR" altLang="en-US" sz="1800">
                <a:solidFill>
                  <a:srgbClr val="004BD2"/>
                </a:solidFill>
              </a:rPr>
              <a:t> 5 </a:t>
            </a:r>
            <a:r>
              <a:rPr lang="ru-RU" altLang="en-US" sz="1800">
                <a:solidFill>
                  <a:srgbClr val="004BD2"/>
                </a:solidFill>
              </a:rPr>
              <a:t>иш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кунигача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муддат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лгиланган</a:t>
            </a:r>
            <a:r>
              <a:rPr lang="tr-TR" altLang="en-US" sz="1800">
                <a:solidFill>
                  <a:srgbClr val="004BD2"/>
                </a:solidFill>
              </a:rPr>
              <a:t>. </a:t>
            </a:r>
            <a:r>
              <a:rPr lang="ru-RU" altLang="en-US" sz="1800">
                <a:solidFill>
                  <a:srgbClr val="004BD2"/>
                </a:solidFill>
              </a:rPr>
              <a:t>Сиз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органи</a:t>
            </a:r>
            <a:r>
              <a:rPr lang="tr-TR" altLang="en-US" sz="1800">
                <a:solidFill>
                  <a:srgbClr val="004BD2"/>
                </a:solidFill>
              </a:rPr>
              <a:t> x</a:t>
            </a:r>
            <a:r>
              <a:rPr lang="ru-RU" altLang="en-US" sz="1800">
                <a:solidFill>
                  <a:srgbClr val="004BD2"/>
                </a:solidFill>
              </a:rPr>
              <a:t>одимига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миннатдорчилик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билдирмоқчисиз</a:t>
            </a:r>
            <a:r>
              <a:rPr lang="tr-TR" altLang="en-US" sz="1800">
                <a:solidFill>
                  <a:srgbClr val="004BD2"/>
                </a:solidFill>
              </a:rPr>
              <a:t>. </a:t>
            </a:r>
            <a:r>
              <a:rPr lang="ru-RU" altLang="en-US" sz="1800">
                <a:solidFill>
                  <a:srgbClr val="004BD2"/>
                </a:solidFill>
              </a:rPr>
              <a:t>Ушбу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вазиятда</a:t>
            </a:r>
            <a:r>
              <a:rPr lang="en-US" altLang="en-US" sz="1800">
                <a:solidFill>
                  <a:srgbClr val="004BD2"/>
                </a:solidFill>
              </a:rPr>
              <a:t> x</a:t>
            </a:r>
            <a:r>
              <a:rPr lang="ru-RU" altLang="en-US" sz="1800">
                <a:solidFill>
                  <a:srgbClr val="004BD2"/>
                </a:solidFill>
              </a:rPr>
              <a:t>одимга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қандай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совға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</a:t>
            </a:r>
            <a:r>
              <a:rPr lang="en-US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рса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бўлади</a:t>
            </a:r>
            <a:r>
              <a:rPr lang="tr-TR" altLang="en-US" sz="1800">
                <a:solidFill>
                  <a:srgbClr val="004BD2"/>
                </a:solidFill>
              </a:rPr>
              <a:t>: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788D3C36-0CBB-4AB0-BEAF-BDC7CF2CAE2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18DE29A1-2633-4973-9EA2-9C7681BB61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080D97BC-0689-4C38-BADC-309D0C07E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1C86FD17-4515-4BC6-9B3A-B05DCB9CA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B704A9F0-AEE5-47DB-8207-A831520F10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80915B3C-C661-4BAA-8A71-BB3F5BA307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71E632DF-54EC-4C89-9FAB-B6AD79755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98310" name="Rectangle 15">
            <a:extLst>
              <a:ext uri="{FF2B5EF4-FFF2-40B4-BE49-F238E27FC236}">
                <a16:creationId xmlns:a16="http://schemas.microsoft.com/office/drawing/2014/main" id="{EBE131F0-B65E-4F1F-BDD5-515C09CFA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3010810"/>
            <a:ext cx="96821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Бир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қути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шоколад</a:t>
            </a:r>
            <a:r>
              <a:rPr lang="tr-TR" altLang="en-US" sz="1600" b="0">
                <a:solidFill>
                  <a:schemeClr val="tx2"/>
                </a:solidFill>
              </a:rPr>
              <a:t> (100 000 </a:t>
            </a:r>
            <a:r>
              <a:rPr lang="ru-RU" altLang="en-US" sz="1600" b="0">
                <a:solidFill>
                  <a:schemeClr val="tx2"/>
                </a:solidFill>
              </a:rPr>
              <a:t>сўм</a:t>
            </a:r>
            <a:r>
              <a:rPr lang="tr-TR" altLang="en-US" sz="1600" b="0">
                <a:solidFill>
                  <a:schemeClr val="tx2"/>
                </a:solidFill>
              </a:rPr>
              <a:t>).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Маҳсулотлар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солинган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сават</a:t>
            </a:r>
            <a:r>
              <a:rPr lang="tr-TR" altLang="en-US" sz="1600" b="0">
                <a:solidFill>
                  <a:schemeClr val="tx2"/>
                </a:solidFill>
              </a:rPr>
              <a:t> (500 000 </a:t>
            </a:r>
            <a:r>
              <a:rPr lang="ru-RU" altLang="en-US" sz="1600" b="0">
                <a:solidFill>
                  <a:schemeClr val="tx2"/>
                </a:solidFill>
              </a:rPr>
              <a:t>сўм</a:t>
            </a:r>
            <a:r>
              <a:rPr lang="tr-TR" altLang="en-US" sz="1600" b="0">
                <a:solidFill>
                  <a:schemeClr val="tx2"/>
                </a:solidFill>
              </a:rPr>
              <a:t>).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Машҳур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мусиқачининг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конс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ртига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чипталар</a:t>
            </a:r>
            <a:r>
              <a:rPr lang="tr-TR" altLang="en-US" sz="1600" b="0">
                <a:solidFill>
                  <a:schemeClr val="tx2"/>
                </a:solidFill>
              </a:rPr>
              <a:t> (2 000 000 </a:t>
            </a:r>
            <a:r>
              <a:rPr lang="ru-RU" altLang="en-US" sz="1600" b="0">
                <a:solidFill>
                  <a:schemeClr val="tx2"/>
                </a:solidFill>
              </a:rPr>
              <a:t>сўм</a:t>
            </a:r>
            <a:r>
              <a:rPr lang="tr-TR" altLang="en-US" sz="1600" b="0">
                <a:solidFill>
                  <a:schemeClr val="tx2"/>
                </a:solidFill>
              </a:rPr>
              <a:t>).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Давлат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мансабдор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ша</a:t>
            </a:r>
            <a:r>
              <a:rPr lang="tr-TR" altLang="en-US" sz="1600" b="0">
                <a:solidFill>
                  <a:schemeClr val="tx2"/>
                </a:solidFill>
              </a:rPr>
              <a:t>x</a:t>
            </a:r>
            <a:r>
              <a:rPr lang="ru-RU" altLang="en-US" sz="1600" b="0">
                <a:solidFill>
                  <a:schemeClr val="tx2"/>
                </a:solidFill>
              </a:rPr>
              <a:t>сларига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ўз</a:t>
            </a:r>
            <a:r>
              <a:rPr lang="tr-TR" altLang="en-US" sz="1600" b="0">
                <a:solidFill>
                  <a:schemeClr val="tx2"/>
                </a:solidFill>
              </a:rPr>
              <a:t> x</a:t>
            </a:r>
            <a:r>
              <a:rPr lang="ru-RU" altLang="en-US" sz="1600" b="0">
                <a:solidFill>
                  <a:schemeClr val="tx2"/>
                </a:solidFill>
              </a:rPr>
              <a:t>измат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вазифаларини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бажариши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муносабати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билан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совғалар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риш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таъқиқланади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ru-RU" altLang="en-US" sz="160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CDC66C-E2FA-43E4-B1A4-6A298E33E467}"/>
              </a:ext>
            </a:extLst>
          </p:cNvPr>
          <p:cNvSpPr/>
          <p:nvPr/>
        </p:nvSpPr>
        <p:spPr>
          <a:xfrm>
            <a:off x="1644650" y="3015573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22858F-B9E9-4920-9922-0FD0BFC788D6}"/>
              </a:ext>
            </a:extLst>
          </p:cNvPr>
          <p:cNvSpPr/>
          <p:nvPr/>
        </p:nvSpPr>
        <p:spPr>
          <a:xfrm>
            <a:off x="1644650" y="3355298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E4A3309-C15C-4E7A-898B-E3AE0110CBDD}"/>
              </a:ext>
            </a:extLst>
          </p:cNvPr>
          <p:cNvSpPr/>
          <p:nvPr/>
        </p:nvSpPr>
        <p:spPr>
          <a:xfrm>
            <a:off x="1644650" y="3677560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121795B-8AAF-4394-85A9-3D56F5E9E4ED}"/>
              </a:ext>
            </a:extLst>
          </p:cNvPr>
          <p:cNvSpPr/>
          <p:nvPr/>
        </p:nvSpPr>
        <p:spPr>
          <a:xfrm>
            <a:off x="1644650" y="3990298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д</a:t>
            </a:r>
            <a:endParaRPr lang="en-US" sz="14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5">
            <a:extLst>
              <a:ext uri="{FF2B5EF4-FFF2-40B4-BE49-F238E27FC236}">
                <a16:creationId xmlns:a16="http://schemas.microsoft.com/office/drawing/2014/main" id="{6E081E44-10C0-489B-A852-DD6EF35DC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Т</a:t>
            </a:r>
            <a:r>
              <a:rPr lang="en-US" altLang="en-US"/>
              <a:t>e</a:t>
            </a:r>
            <a:r>
              <a:rPr lang="ru-RU" altLang="en-US"/>
              <a:t>ст</a:t>
            </a:r>
            <a:r>
              <a:rPr lang="en-US" altLang="en-US"/>
              <a:t> </a:t>
            </a:r>
            <a:r>
              <a:rPr lang="ru-RU" altLang="en-US"/>
              <a:t>синови</a:t>
            </a:r>
            <a:r>
              <a:rPr lang="en-US" altLang="en-US"/>
              <a:t>.</a:t>
            </a:r>
          </a:p>
        </p:txBody>
      </p:sp>
      <p:sp>
        <p:nvSpPr>
          <p:cNvPr id="99331" name="object 12">
            <a:extLst>
              <a:ext uri="{FF2B5EF4-FFF2-40B4-BE49-F238E27FC236}">
                <a16:creationId xmlns:a16="http://schemas.microsoft.com/office/drawing/2014/main" id="{11E366EF-4C9C-4915-BC9F-7BAB04FB3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128270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800">
                <a:solidFill>
                  <a:schemeClr val="tx2"/>
                </a:solidFill>
              </a:rPr>
              <a:t>8</a:t>
            </a:r>
          </a:p>
        </p:txBody>
      </p:sp>
      <p:sp>
        <p:nvSpPr>
          <p:cNvPr id="99332" name="Rectangle 7">
            <a:extLst>
              <a:ext uri="{FF2B5EF4-FFF2-40B4-BE49-F238E27FC236}">
                <a16:creationId xmlns:a16="http://schemas.microsoft.com/office/drawing/2014/main" id="{683902D2-E776-4F36-958B-387A0F7F4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1381125"/>
            <a:ext cx="10206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Яқин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қариндош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бўлган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барча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ша</a:t>
            </a:r>
            <a:r>
              <a:rPr lang="tr-TR" altLang="en-US" sz="1800">
                <a:solidFill>
                  <a:srgbClr val="004BD2"/>
                </a:solidFill>
              </a:rPr>
              <a:t>x</a:t>
            </a:r>
            <a:r>
              <a:rPr lang="ru-RU" altLang="en-US" sz="1800">
                <a:solidFill>
                  <a:srgbClr val="004BD2"/>
                </a:solidFill>
              </a:rPr>
              <a:t>сларни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танланг</a:t>
            </a:r>
            <a:r>
              <a:rPr lang="tr-TR" altLang="en-US" sz="1800">
                <a:solidFill>
                  <a:srgbClr val="004BD2"/>
                </a:solidFill>
              </a:rPr>
              <a:t> (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ёки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н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чта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жавобни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танланг</a:t>
            </a:r>
            <a:r>
              <a:rPr lang="tr-TR" altLang="en-US" sz="1800">
                <a:solidFill>
                  <a:srgbClr val="004BD2"/>
                </a:solidFill>
              </a:rPr>
              <a:t>):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0D5DB5F1-8AA4-4A68-AA91-58F492DB7A4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CAB7A699-19E8-41CD-9FE3-751768D0D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EA9CBE07-75A0-4708-AEC3-E9EDA572D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45CA0CD2-792D-40E5-954D-3D11902EB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9888F655-B704-4A1A-84DF-22EDF7A549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5F036162-87BC-45EE-8021-B639947149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30AB8D2B-D297-4EC9-97B7-732B16EDC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99334" name="Rectangle 15">
            <a:extLst>
              <a:ext uri="{FF2B5EF4-FFF2-40B4-BE49-F238E27FC236}">
                <a16:creationId xmlns:a16="http://schemas.microsoft.com/office/drawing/2014/main" id="{2777FF67-A491-4FF5-A752-92CE98826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2043113"/>
            <a:ext cx="968216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Ота</a:t>
            </a:r>
            <a:r>
              <a:rPr lang="tr-TR" altLang="en-US" sz="1600" b="0">
                <a:solidFill>
                  <a:schemeClr val="tx2"/>
                </a:solidFill>
              </a:rPr>
              <a:t>-</a:t>
            </a:r>
            <a:r>
              <a:rPr lang="ru-RU" altLang="en-US" sz="1600" b="0">
                <a:solidFill>
                  <a:schemeClr val="tx2"/>
                </a:solidFill>
              </a:rPr>
              <a:t>оналар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Қондош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ака</a:t>
            </a:r>
            <a:r>
              <a:rPr lang="tr-TR" altLang="en-US" sz="1600" b="0">
                <a:solidFill>
                  <a:schemeClr val="tx2"/>
                </a:solidFill>
              </a:rPr>
              <a:t>-</a:t>
            </a:r>
            <a:r>
              <a:rPr lang="ru-RU" altLang="en-US" sz="1600" b="0">
                <a:solidFill>
                  <a:schemeClr val="tx2"/>
                </a:solidFill>
              </a:rPr>
              <a:t>ука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опа</a:t>
            </a:r>
            <a:r>
              <a:rPr lang="tr-TR" altLang="en-US" sz="1600" b="0">
                <a:solidFill>
                  <a:schemeClr val="tx2"/>
                </a:solidFill>
              </a:rPr>
              <a:t>-</a:t>
            </a:r>
            <a:r>
              <a:rPr lang="ru-RU" altLang="en-US" sz="1600" b="0">
                <a:solidFill>
                  <a:schemeClr val="tx2"/>
                </a:solidFill>
              </a:rPr>
              <a:t>сингиллар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Жиян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Турмуш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ўртоқлар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Болалар</a:t>
            </a:r>
            <a:r>
              <a:rPr lang="tr-TR" altLang="en-US" sz="1600" b="0">
                <a:solidFill>
                  <a:schemeClr val="tx2"/>
                </a:solidFill>
              </a:rPr>
              <a:t>, </a:t>
            </a:r>
            <a:r>
              <a:rPr lang="ru-RU" altLang="en-US" sz="1600" b="0">
                <a:solidFill>
                  <a:schemeClr val="tx2"/>
                </a:solidFill>
              </a:rPr>
              <a:t>шу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жумладан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асраб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олинган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болалар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Амакивачча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tr-TR" altLang="en-US" sz="1600" b="0">
                <a:solidFill>
                  <a:schemeClr val="tx2"/>
                </a:solidFill>
              </a:rPr>
              <a:t>/</a:t>
            </a:r>
            <a:r>
              <a:rPr lang="en-US" altLang="en-US" sz="1600" b="0">
                <a:solidFill>
                  <a:schemeClr val="tx2"/>
                </a:solidFill>
              </a:rPr>
              <a:t> X</a:t>
            </a:r>
            <a:r>
              <a:rPr lang="ru-RU" altLang="en-US" sz="1600" b="0">
                <a:solidFill>
                  <a:schemeClr val="tx2"/>
                </a:solidFill>
              </a:rPr>
              <a:t>олавачча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Бобо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бувилар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Н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варалар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Турмуш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ўртоғининг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ота</a:t>
            </a:r>
            <a:r>
              <a:rPr lang="tr-TR" altLang="en-US" sz="1600" b="0">
                <a:solidFill>
                  <a:schemeClr val="tx2"/>
                </a:solidFill>
              </a:rPr>
              <a:t>-</a:t>
            </a:r>
            <a:r>
              <a:rPr lang="ru-RU" altLang="en-US" sz="1600" b="0">
                <a:solidFill>
                  <a:schemeClr val="tx2"/>
                </a:solidFill>
              </a:rPr>
              <a:t>онаси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88CA350-90EB-47EB-AA19-73A7F310F857}"/>
              </a:ext>
            </a:extLst>
          </p:cNvPr>
          <p:cNvSpPr/>
          <p:nvPr/>
        </p:nvSpPr>
        <p:spPr>
          <a:xfrm>
            <a:off x="1644650" y="2047875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E9255A2-B6B0-4700-8D2F-E14C9EC06F7E}"/>
              </a:ext>
            </a:extLst>
          </p:cNvPr>
          <p:cNvSpPr/>
          <p:nvPr/>
        </p:nvSpPr>
        <p:spPr>
          <a:xfrm>
            <a:off x="1644650" y="2371725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8417B9B-DBAD-4FD2-900D-61FB5A170C1F}"/>
              </a:ext>
            </a:extLst>
          </p:cNvPr>
          <p:cNvSpPr/>
          <p:nvPr/>
        </p:nvSpPr>
        <p:spPr>
          <a:xfrm>
            <a:off x="1644650" y="2695575"/>
            <a:ext cx="241300" cy="239713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CCFA8A9-3F9A-40B4-8BA9-CD00124CB4AC}"/>
              </a:ext>
            </a:extLst>
          </p:cNvPr>
          <p:cNvSpPr/>
          <p:nvPr/>
        </p:nvSpPr>
        <p:spPr>
          <a:xfrm>
            <a:off x="1644650" y="3017838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д</a:t>
            </a:r>
            <a:endParaRPr lang="en-US" sz="14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1E98FE3-F3F4-43DF-93A7-7D284E850099}"/>
              </a:ext>
            </a:extLst>
          </p:cNvPr>
          <p:cNvSpPr/>
          <p:nvPr/>
        </p:nvSpPr>
        <p:spPr>
          <a:xfrm>
            <a:off x="1644650" y="3341688"/>
            <a:ext cx="241300" cy="23971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54482D2-F36F-4FF5-807E-7A9BF1D0B0F0}"/>
              </a:ext>
            </a:extLst>
          </p:cNvPr>
          <p:cNvSpPr/>
          <p:nvPr/>
        </p:nvSpPr>
        <p:spPr>
          <a:xfrm>
            <a:off x="1644650" y="3663950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ф</a:t>
            </a:r>
            <a:endParaRPr lang="en-US" sz="14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DC7092F-C6AF-405B-A723-19C6C09A5186}"/>
              </a:ext>
            </a:extLst>
          </p:cNvPr>
          <p:cNvSpPr/>
          <p:nvPr/>
        </p:nvSpPr>
        <p:spPr>
          <a:xfrm>
            <a:off x="1644650" y="3987800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г</a:t>
            </a:r>
            <a:endParaRPr lang="en-US" sz="14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70BDFCD-E06E-483A-99DE-EFF37DFD0DFB}"/>
              </a:ext>
            </a:extLst>
          </p:cNvPr>
          <p:cNvSpPr/>
          <p:nvPr/>
        </p:nvSpPr>
        <p:spPr>
          <a:xfrm>
            <a:off x="1644650" y="4310063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ҳ</a:t>
            </a:r>
            <a:endParaRPr lang="en-US" sz="14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E07A559-4B3A-49E4-8557-A9E958004A08}"/>
              </a:ext>
            </a:extLst>
          </p:cNvPr>
          <p:cNvSpPr/>
          <p:nvPr/>
        </p:nvSpPr>
        <p:spPr>
          <a:xfrm>
            <a:off x="1644650" y="4633913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и</a:t>
            </a:r>
            <a:endParaRPr lang="en-US" sz="14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5">
            <a:extLst>
              <a:ext uri="{FF2B5EF4-FFF2-40B4-BE49-F238E27FC236}">
                <a16:creationId xmlns:a16="http://schemas.microsoft.com/office/drawing/2014/main" id="{1E0EA525-AA89-40FA-BC3F-C8D417FE8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Т</a:t>
            </a:r>
            <a:r>
              <a:rPr lang="en-US" altLang="en-US"/>
              <a:t>e</a:t>
            </a:r>
            <a:r>
              <a:rPr lang="ru-RU" altLang="en-US"/>
              <a:t>ст</a:t>
            </a:r>
            <a:r>
              <a:rPr lang="en-US" altLang="en-US"/>
              <a:t> </a:t>
            </a:r>
            <a:r>
              <a:rPr lang="ru-RU" altLang="en-US"/>
              <a:t>синови</a:t>
            </a:r>
            <a:r>
              <a:rPr lang="en-US" altLang="en-US"/>
              <a:t>.</a:t>
            </a:r>
          </a:p>
        </p:txBody>
      </p:sp>
      <p:sp>
        <p:nvSpPr>
          <p:cNvPr id="100355" name="object 12">
            <a:extLst>
              <a:ext uri="{FF2B5EF4-FFF2-40B4-BE49-F238E27FC236}">
                <a16:creationId xmlns:a16="http://schemas.microsoft.com/office/drawing/2014/main" id="{4CB0C553-96D2-4B32-9BCF-AD1C69D0D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128270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800">
                <a:solidFill>
                  <a:schemeClr val="tx2"/>
                </a:solidFill>
              </a:rPr>
              <a:t>8</a:t>
            </a:r>
          </a:p>
        </p:txBody>
      </p:sp>
      <p:sp>
        <p:nvSpPr>
          <p:cNvPr id="100356" name="Rectangle 7">
            <a:extLst>
              <a:ext uri="{FF2B5EF4-FFF2-40B4-BE49-F238E27FC236}">
                <a16:creationId xmlns:a16="http://schemas.microsoft.com/office/drawing/2014/main" id="{A2DD88AD-FADA-43B7-BDF3-72A0C59F3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1381125"/>
            <a:ext cx="10206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Яқин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қариндош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бўлган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барча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ша</a:t>
            </a:r>
            <a:r>
              <a:rPr lang="tr-TR" altLang="en-US" sz="1800">
                <a:solidFill>
                  <a:srgbClr val="004BD2"/>
                </a:solidFill>
              </a:rPr>
              <a:t>x</a:t>
            </a:r>
            <a:r>
              <a:rPr lang="ru-RU" altLang="en-US" sz="1800">
                <a:solidFill>
                  <a:srgbClr val="004BD2"/>
                </a:solidFill>
              </a:rPr>
              <a:t>сларни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танланг</a:t>
            </a:r>
            <a:r>
              <a:rPr lang="tr-TR" altLang="en-US" sz="1800">
                <a:solidFill>
                  <a:srgbClr val="004BD2"/>
                </a:solidFill>
              </a:rPr>
              <a:t> (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ёки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н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чта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жавобни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танланг</a:t>
            </a:r>
            <a:r>
              <a:rPr lang="tr-TR" altLang="en-US" sz="1800">
                <a:solidFill>
                  <a:srgbClr val="004BD2"/>
                </a:solidFill>
              </a:rPr>
              <a:t>):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DEB45168-C0C3-4B4E-9AB1-650DD32F7C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7245EE29-54C2-43B1-BBB0-FAA68AAD9A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13D3E00B-FEF6-4445-8CC2-3D3F052EA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2D6413DB-708E-46F1-96C0-2AFA01D47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64EEF5B3-3387-4866-AE29-90469BBF41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8DE8B267-903C-4D50-86E1-CF256C5CA9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59612D7B-5827-4389-A8CE-6729B0B55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0358" name="Rectangle 15">
            <a:extLst>
              <a:ext uri="{FF2B5EF4-FFF2-40B4-BE49-F238E27FC236}">
                <a16:creationId xmlns:a16="http://schemas.microsoft.com/office/drawing/2014/main" id="{9EAF330F-FB3F-4C69-84C9-2DFDB0DEB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2043113"/>
            <a:ext cx="968216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Ота</a:t>
            </a:r>
            <a:r>
              <a:rPr lang="tr-TR" altLang="en-US" sz="1600" b="0">
                <a:solidFill>
                  <a:schemeClr val="tx2"/>
                </a:solidFill>
              </a:rPr>
              <a:t>-</a:t>
            </a:r>
            <a:r>
              <a:rPr lang="ru-RU" altLang="en-US" sz="1600" b="0">
                <a:solidFill>
                  <a:schemeClr val="tx2"/>
                </a:solidFill>
              </a:rPr>
              <a:t>оналар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Қондош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ака</a:t>
            </a:r>
            <a:r>
              <a:rPr lang="tr-TR" altLang="en-US" sz="1600" b="0">
                <a:solidFill>
                  <a:schemeClr val="tx2"/>
                </a:solidFill>
              </a:rPr>
              <a:t>-</a:t>
            </a:r>
            <a:r>
              <a:rPr lang="ru-RU" altLang="en-US" sz="1600" b="0">
                <a:solidFill>
                  <a:schemeClr val="tx2"/>
                </a:solidFill>
              </a:rPr>
              <a:t>ука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опа</a:t>
            </a:r>
            <a:r>
              <a:rPr lang="tr-TR" altLang="en-US" sz="1600" b="0">
                <a:solidFill>
                  <a:schemeClr val="tx2"/>
                </a:solidFill>
              </a:rPr>
              <a:t>-</a:t>
            </a:r>
            <a:r>
              <a:rPr lang="ru-RU" altLang="en-US" sz="1600" b="0">
                <a:solidFill>
                  <a:schemeClr val="tx2"/>
                </a:solidFill>
              </a:rPr>
              <a:t>сингиллар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Жиян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Турмуш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ўртоқлар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Болалар</a:t>
            </a:r>
            <a:r>
              <a:rPr lang="tr-TR" altLang="en-US" sz="1600" b="0">
                <a:solidFill>
                  <a:schemeClr val="tx2"/>
                </a:solidFill>
              </a:rPr>
              <a:t>, </a:t>
            </a:r>
            <a:r>
              <a:rPr lang="ru-RU" altLang="en-US" sz="1600" b="0">
                <a:solidFill>
                  <a:schemeClr val="tx2"/>
                </a:solidFill>
              </a:rPr>
              <a:t>шу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жумладан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асраб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олинган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болалар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Амакивачча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tr-TR" altLang="en-US" sz="1600" b="0">
                <a:solidFill>
                  <a:schemeClr val="tx2"/>
                </a:solidFill>
              </a:rPr>
              <a:t>/</a:t>
            </a:r>
            <a:r>
              <a:rPr lang="en-US" altLang="en-US" sz="1600" b="0">
                <a:solidFill>
                  <a:schemeClr val="tx2"/>
                </a:solidFill>
              </a:rPr>
              <a:t> X</a:t>
            </a:r>
            <a:r>
              <a:rPr lang="ru-RU" altLang="en-US" sz="1600" b="0">
                <a:solidFill>
                  <a:schemeClr val="tx2"/>
                </a:solidFill>
              </a:rPr>
              <a:t>олавачча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Бобо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бувилар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Н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варалар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Турмуш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ўртоғининг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ота</a:t>
            </a:r>
            <a:r>
              <a:rPr lang="tr-TR" altLang="en-US" sz="1600" b="0">
                <a:solidFill>
                  <a:schemeClr val="tx2"/>
                </a:solidFill>
              </a:rPr>
              <a:t>-</a:t>
            </a:r>
            <a:r>
              <a:rPr lang="ru-RU" altLang="en-US" sz="1600" b="0">
                <a:solidFill>
                  <a:schemeClr val="tx2"/>
                </a:solidFill>
              </a:rPr>
              <a:t>онаси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54BB71-847D-41DF-A434-1679AEAB834E}"/>
              </a:ext>
            </a:extLst>
          </p:cNvPr>
          <p:cNvSpPr/>
          <p:nvPr/>
        </p:nvSpPr>
        <p:spPr>
          <a:xfrm>
            <a:off x="1644650" y="2047875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AAFFB9C-3806-4958-A3AC-C4B6AA7C143F}"/>
              </a:ext>
            </a:extLst>
          </p:cNvPr>
          <p:cNvSpPr/>
          <p:nvPr/>
        </p:nvSpPr>
        <p:spPr>
          <a:xfrm>
            <a:off x="1644650" y="2371725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8E8E33B-BC09-4F95-B5F5-7044ABAC4331}"/>
              </a:ext>
            </a:extLst>
          </p:cNvPr>
          <p:cNvSpPr/>
          <p:nvPr/>
        </p:nvSpPr>
        <p:spPr>
          <a:xfrm>
            <a:off x="1644650" y="2695575"/>
            <a:ext cx="241300" cy="239713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9E6486D-E62A-4A27-8723-03C22C09D766}"/>
              </a:ext>
            </a:extLst>
          </p:cNvPr>
          <p:cNvSpPr/>
          <p:nvPr/>
        </p:nvSpPr>
        <p:spPr>
          <a:xfrm>
            <a:off x="1644650" y="3017838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д</a:t>
            </a:r>
            <a:endParaRPr lang="en-US" sz="14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EE2298F-AFE5-47D3-BCE3-D438B39CF9E3}"/>
              </a:ext>
            </a:extLst>
          </p:cNvPr>
          <p:cNvSpPr/>
          <p:nvPr/>
        </p:nvSpPr>
        <p:spPr>
          <a:xfrm>
            <a:off x="1644650" y="3341688"/>
            <a:ext cx="241300" cy="23971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2F9691C-69C8-4238-8AF1-918B504D7664}"/>
              </a:ext>
            </a:extLst>
          </p:cNvPr>
          <p:cNvSpPr/>
          <p:nvPr/>
        </p:nvSpPr>
        <p:spPr>
          <a:xfrm>
            <a:off x="1644650" y="3663950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ф</a:t>
            </a:r>
            <a:endParaRPr lang="en-US" sz="14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FBD8ED2-0CDB-48E9-9E63-8E2372D88CD1}"/>
              </a:ext>
            </a:extLst>
          </p:cNvPr>
          <p:cNvSpPr/>
          <p:nvPr/>
        </p:nvSpPr>
        <p:spPr>
          <a:xfrm>
            <a:off x="1644650" y="3987800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г</a:t>
            </a:r>
            <a:endParaRPr lang="en-US" sz="14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E0C4091-0799-4DB2-8AB7-8933D00D9CE0}"/>
              </a:ext>
            </a:extLst>
          </p:cNvPr>
          <p:cNvSpPr/>
          <p:nvPr/>
        </p:nvSpPr>
        <p:spPr>
          <a:xfrm>
            <a:off x="1644650" y="4310063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ҳ</a:t>
            </a:r>
            <a:endParaRPr lang="en-US" sz="14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3CAF3C-7FC5-483F-9F8E-39A526F995A0}"/>
              </a:ext>
            </a:extLst>
          </p:cNvPr>
          <p:cNvSpPr/>
          <p:nvPr/>
        </p:nvSpPr>
        <p:spPr>
          <a:xfrm>
            <a:off x="1644650" y="4633913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и</a:t>
            </a:r>
            <a:endParaRPr lang="en-US" sz="14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5">
            <a:extLst>
              <a:ext uri="{FF2B5EF4-FFF2-40B4-BE49-F238E27FC236}">
                <a16:creationId xmlns:a16="http://schemas.microsoft.com/office/drawing/2014/main" id="{B56FE587-81C2-4C68-A7C9-0EEDE9A0B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Т</a:t>
            </a:r>
            <a:r>
              <a:rPr lang="en-US" altLang="en-US"/>
              <a:t>e</a:t>
            </a:r>
            <a:r>
              <a:rPr lang="ru-RU" altLang="en-US"/>
              <a:t>ст</a:t>
            </a:r>
            <a:r>
              <a:rPr lang="en-US" altLang="en-US"/>
              <a:t> </a:t>
            </a:r>
            <a:r>
              <a:rPr lang="ru-RU" altLang="en-US"/>
              <a:t>синови</a:t>
            </a:r>
            <a:r>
              <a:rPr lang="en-US" altLang="en-US"/>
              <a:t>.</a:t>
            </a:r>
          </a:p>
        </p:txBody>
      </p:sp>
      <p:sp>
        <p:nvSpPr>
          <p:cNvPr id="101379" name="object 12">
            <a:extLst>
              <a:ext uri="{FF2B5EF4-FFF2-40B4-BE49-F238E27FC236}">
                <a16:creationId xmlns:a16="http://schemas.microsoft.com/office/drawing/2014/main" id="{D3099B44-D147-4928-8D7D-EEEAABBA2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128270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chemeClr val="tx2"/>
                </a:solidFill>
              </a:rPr>
              <a:t>9</a:t>
            </a:r>
            <a:endParaRPr lang="ru-RU" altLang="en-US" sz="2800">
              <a:solidFill>
                <a:schemeClr val="tx2"/>
              </a:solidFill>
            </a:endParaRPr>
          </a:p>
        </p:txBody>
      </p:sp>
      <p:sp>
        <p:nvSpPr>
          <p:cNvPr id="101380" name="Rectangle 7">
            <a:extLst>
              <a:ext uri="{FF2B5EF4-FFF2-40B4-BE49-F238E27FC236}">
                <a16:creationId xmlns:a16="http://schemas.microsoft.com/office/drawing/2014/main" id="{7BE9A1F2-B4A8-4CFB-8D57-EB01D84F7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1381125"/>
            <a:ext cx="10206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Сиз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ва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сиз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ишлаётган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органи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ўртасида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манфаатлар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тўқнашуви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борлигини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тушунасиз</a:t>
            </a:r>
            <a:r>
              <a:rPr lang="tr-TR" altLang="en-US" sz="1800">
                <a:solidFill>
                  <a:srgbClr val="004BD2"/>
                </a:solidFill>
              </a:rPr>
              <a:t>.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Қандай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чора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кўришингиз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рак</a:t>
            </a:r>
            <a:r>
              <a:rPr lang="tr-TR" altLang="en-US" sz="1800">
                <a:solidFill>
                  <a:srgbClr val="004BD2"/>
                </a:solidFill>
              </a:rPr>
              <a:t>?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09AAEF15-0BBC-4ECC-B062-C8B594EE210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8ADC04A2-5CAE-46AF-B3B9-74E4EEAF5E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948E0DF5-4E3B-4056-A93F-E7091AE54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6935CAB0-BA03-41ED-8D91-167B49B27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FA110AA8-90D2-4B73-AE21-FB49B152B9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164E1D1B-43BF-4A3D-B99B-751454B253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122830D3-E254-476C-997A-8804F5E59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1382" name="Rectangle 15">
            <a:extLst>
              <a:ext uri="{FF2B5EF4-FFF2-40B4-BE49-F238E27FC236}">
                <a16:creationId xmlns:a16="http://schemas.microsoft.com/office/drawing/2014/main" id="{EC70F8B1-BF16-49DC-B32B-941326BCF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2660650"/>
            <a:ext cx="968216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Фамилияни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ўзгартириш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Манфаатлар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тўқнашуви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тўғрисида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дарҳол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м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н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ж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рингизга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ёки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мувофиқлик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бўйича</a:t>
            </a:r>
            <a:r>
              <a:rPr lang="tr-TR" altLang="en-US" sz="1600" b="0">
                <a:solidFill>
                  <a:schemeClr val="tx2"/>
                </a:solidFill>
              </a:rPr>
              <a:t> x</a:t>
            </a:r>
            <a:r>
              <a:rPr lang="ru-RU" altLang="en-US" sz="1600" b="0">
                <a:solidFill>
                  <a:schemeClr val="tx2"/>
                </a:solidFill>
              </a:rPr>
              <a:t>одимга</a:t>
            </a:r>
            <a:r>
              <a:rPr lang="tr-TR" altLang="en-US" sz="1600" b="0">
                <a:solidFill>
                  <a:schemeClr val="tx2"/>
                </a:solidFill>
              </a:rPr>
              <a:t> x</a:t>
            </a:r>
            <a:r>
              <a:rPr lang="ru-RU" altLang="en-US" sz="1600" b="0">
                <a:solidFill>
                  <a:schemeClr val="tx2"/>
                </a:solidFill>
              </a:rPr>
              <a:t>абар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риш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Манфаатлар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тўқнашуви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тўғрисидаги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йиллик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кларациянинг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йинги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санасини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кутиш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бу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ҳақда</a:t>
            </a:r>
            <a:r>
              <a:rPr lang="tr-TR" altLang="en-US" sz="1600" b="0">
                <a:solidFill>
                  <a:schemeClr val="tx2"/>
                </a:solidFill>
              </a:rPr>
              <a:t> x</a:t>
            </a:r>
            <a:r>
              <a:rPr lang="ru-RU" altLang="en-US" sz="1600" b="0">
                <a:solidFill>
                  <a:schemeClr val="tx2"/>
                </a:solidFill>
              </a:rPr>
              <a:t>абар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риш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Ҳ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ч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кимга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айтмаслик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вазият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ўз</a:t>
            </a:r>
            <a:r>
              <a:rPr lang="tr-TR" altLang="en-US" sz="1600" b="0">
                <a:solidFill>
                  <a:schemeClr val="tx2"/>
                </a:solidFill>
              </a:rPr>
              <a:t>-</a:t>
            </a:r>
            <a:r>
              <a:rPr lang="ru-RU" altLang="en-US" sz="1600" b="0">
                <a:solidFill>
                  <a:schemeClr val="tx2"/>
                </a:solidFill>
              </a:rPr>
              <a:t>ўзидан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ҳал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бўлишини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кутиш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45CD94-AF58-4917-B54A-BFFDF582E94B}"/>
              </a:ext>
            </a:extLst>
          </p:cNvPr>
          <p:cNvSpPr/>
          <p:nvPr/>
        </p:nvSpPr>
        <p:spPr>
          <a:xfrm>
            <a:off x="1644650" y="2665413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3451710-8FC3-4824-91D1-69CC7DF11216}"/>
              </a:ext>
            </a:extLst>
          </p:cNvPr>
          <p:cNvSpPr/>
          <p:nvPr/>
        </p:nvSpPr>
        <p:spPr>
          <a:xfrm>
            <a:off x="1644650" y="2989263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7D618DB-290D-4796-A76F-6727734CE79E}"/>
              </a:ext>
            </a:extLst>
          </p:cNvPr>
          <p:cNvSpPr/>
          <p:nvPr/>
        </p:nvSpPr>
        <p:spPr>
          <a:xfrm>
            <a:off x="1644650" y="3596596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374B952-8402-4C45-AFE2-10A87B18C71F}"/>
              </a:ext>
            </a:extLst>
          </p:cNvPr>
          <p:cNvSpPr/>
          <p:nvPr/>
        </p:nvSpPr>
        <p:spPr>
          <a:xfrm>
            <a:off x="1644650" y="4138612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д</a:t>
            </a:r>
            <a:endParaRPr lang="en-US" sz="1400" dirty="0"/>
          </a:p>
        </p:txBody>
      </p:sp>
      <p:sp>
        <p:nvSpPr>
          <p:cNvPr id="101387" name="object 12">
            <a:extLst>
              <a:ext uri="{FF2B5EF4-FFF2-40B4-BE49-F238E27FC236}">
                <a16:creationId xmlns:a16="http://schemas.microsoft.com/office/drawing/2014/main" id="{13BFE30E-5497-498E-A774-4D00683B6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4440238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800">
                <a:solidFill>
                  <a:schemeClr val="tx2"/>
                </a:solidFill>
              </a:rPr>
              <a:t>10</a:t>
            </a:r>
          </a:p>
        </p:txBody>
      </p:sp>
      <p:sp>
        <p:nvSpPr>
          <p:cNvPr id="101388" name="Rectangle 24">
            <a:extLst>
              <a:ext uri="{FF2B5EF4-FFF2-40B4-BE49-F238E27FC236}">
                <a16:creationId xmlns:a16="http://schemas.microsoft.com/office/drawing/2014/main" id="{A20BE8B1-D54D-4538-B8D5-053E09917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113" y="4557713"/>
            <a:ext cx="102060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 dirty="0" err="1">
                <a:solidFill>
                  <a:srgbClr val="004BD2"/>
                </a:solidFill>
              </a:rPr>
              <a:t>Манфаатлар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тўқнашуви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Ўзб</a:t>
            </a:r>
            <a:r>
              <a:rPr lang="tr-TR" altLang="en-US" sz="1800" dirty="0">
                <a:solidFill>
                  <a:srgbClr val="004BD2"/>
                </a:solidFill>
              </a:rPr>
              <a:t>e</a:t>
            </a:r>
            <a:r>
              <a:rPr lang="ru-RU" altLang="en-US" sz="1800" dirty="0" err="1">
                <a:solidFill>
                  <a:srgbClr val="004BD2"/>
                </a:solidFill>
              </a:rPr>
              <a:t>кистон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>
                <a:solidFill>
                  <a:srgbClr val="004BD2"/>
                </a:solidFill>
              </a:rPr>
              <a:t>Р</a:t>
            </a:r>
            <a:r>
              <a:rPr lang="tr-TR" altLang="en-US" sz="1800" dirty="0">
                <a:solidFill>
                  <a:srgbClr val="004BD2"/>
                </a:solidFill>
              </a:rPr>
              <a:t>e</a:t>
            </a:r>
            <a:r>
              <a:rPr lang="ru-RU" altLang="en-US" sz="1800" dirty="0" err="1">
                <a:solidFill>
                  <a:srgbClr val="004BD2"/>
                </a:solidFill>
              </a:rPr>
              <a:t>спубликаси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қонунчилигининг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бузилиши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ҳисобланадими</a:t>
            </a:r>
            <a:r>
              <a:rPr lang="tr-TR" altLang="en-US" sz="1800" dirty="0">
                <a:solidFill>
                  <a:srgbClr val="004BD2"/>
                </a:solidFill>
              </a:rPr>
              <a:t>?</a:t>
            </a:r>
            <a:endParaRPr lang="ru-RU" altLang="en-US" sz="1800" dirty="0">
              <a:solidFill>
                <a:srgbClr val="004BD2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DCA5FD5A-BF08-413A-B451-5960EE5C98D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6059" y="4477593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7" name="Freeform 776">
              <a:extLst>
                <a:ext uri="{FF2B5EF4-FFF2-40B4-BE49-F238E27FC236}">
                  <a16:creationId xmlns:a16="http://schemas.microsoft.com/office/drawing/2014/main" id="{17542679-0213-452E-8AFD-B4494946A5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8" name="Freeform 777">
              <a:extLst>
                <a:ext uri="{FF2B5EF4-FFF2-40B4-BE49-F238E27FC236}">
                  <a16:creationId xmlns:a16="http://schemas.microsoft.com/office/drawing/2014/main" id="{0EE08E4B-079A-4ED7-B97B-22B6352CC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9" name="Freeform 778">
              <a:extLst>
                <a:ext uri="{FF2B5EF4-FFF2-40B4-BE49-F238E27FC236}">
                  <a16:creationId xmlns:a16="http://schemas.microsoft.com/office/drawing/2014/main" id="{F31D9B54-3B77-4AB0-8371-1631A2EA7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0" name="Freeform 779">
              <a:extLst>
                <a:ext uri="{FF2B5EF4-FFF2-40B4-BE49-F238E27FC236}">
                  <a16:creationId xmlns:a16="http://schemas.microsoft.com/office/drawing/2014/main" id="{D3E254D0-112E-466D-B599-EE147EA587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1" name="Freeform 780">
              <a:extLst>
                <a:ext uri="{FF2B5EF4-FFF2-40B4-BE49-F238E27FC236}">
                  <a16:creationId xmlns:a16="http://schemas.microsoft.com/office/drawing/2014/main" id="{7EEABAB6-11DF-4A2C-BB29-9C556396FC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2" name="Freeform 781">
              <a:extLst>
                <a:ext uri="{FF2B5EF4-FFF2-40B4-BE49-F238E27FC236}">
                  <a16:creationId xmlns:a16="http://schemas.microsoft.com/office/drawing/2014/main" id="{645ED383-95C5-4692-9B5A-55CB02B02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1390" name="Rectangle 32">
            <a:extLst>
              <a:ext uri="{FF2B5EF4-FFF2-40B4-BE49-F238E27FC236}">
                <a16:creationId xmlns:a16="http://schemas.microsoft.com/office/drawing/2014/main" id="{2714EA5A-BADB-44D4-9106-B9839DC8A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8988" y="5246688"/>
            <a:ext cx="96821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Ҳа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Йўқ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  <a:r>
              <a:rPr lang="ru-RU" altLang="en-US" sz="1600" b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AB98AEC-CDF6-4148-86AE-A29DF376B5B8}"/>
              </a:ext>
            </a:extLst>
          </p:cNvPr>
          <p:cNvSpPr/>
          <p:nvPr/>
        </p:nvSpPr>
        <p:spPr>
          <a:xfrm>
            <a:off x="1635125" y="5235575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5003204-70F8-42EA-8CD0-181F539FEACB}"/>
              </a:ext>
            </a:extLst>
          </p:cNvPr>
          <p:cNvSpPr/>
          <p:nvPr/>
        </p:nvSpPr>
        <p:spPr>
          <a:xfrm>
            <a:off x="1635125" y="5567363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5">
            <a:extLst>
              <a:ext uri="{FF2B5EF4-FFF2-40B4-BE49-F238E27FC236}">
                <a16:creationId xmlns:a16="http://schemas.microsoft.com/office/drawing/2014/main" id="{286E3297-D9BC-40BC-8D62-B02BC956E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Т</a:t>
            </a:r>
            <a:r>
              <a:rPr lang="en-US" altLang="en-US"/>
              <a:t>e</a:t>
            </a:r>
            <a:r>
              <a:rPr lang="ru-RU" altLang="en-US"/>
              <a:t>ст</a:t>
            </a:r>
            <a:r>
              <a:rPr lang="en-US" altLang="en-US"/>
              <a:t> </a:t>
            </a:r>
            <a:r>
              <a:rPr lang="ru-RU" altLang="en-US"/>
              <a:t>синови</a:t>
            </a:r>
            <a:r>
              <a:rPr lang="en-US" altLang="en-US"/>
              <a:t>.</a:t>
            </a:r>
          </a:p>
        </p:txBody>
      </p:sp>
      <p:sp>
        <p:nvSpPr>
          <p:cNvPr id="102403" name="object 12">
            <a:extLst>
              <a:ext uri="{FF2B5EF4-FFF2-40B4-BE49-F238E27FC236}">
                <a16:creationId xmlns:a16="http://schemas.microsoft.com/office/drawing/2014/main" id="{55E21855-A0E7-4D15-A772-67D6D55B5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128270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chemeClr val="tx2"/>
                </a:solidFill>
              </a:rPr>
              <a:t>9</a:t>
            </a:r>
            <a:endParaRPr lang="ru-RU" altLang="en-US" sz="2800">
              <a:solidFill>
                <a:schemeClr val="tx2"/>
              </a:solidFill>
            </a:endParaRPr>
          </a:p>
        </p:txBody>
      </p:sp>
      <p:sp>
        <p:nvSpPr>
          <p:cNvPr id="102404" name="Rectangle 7">
            <a:extLst>
              <a:ext uri="{FF2B5EF4-FFF2-40B4-BE49-F238E27FC236}">
                <a16:creationId xmlns:a16="http://schemas.microsoft.com/office/drawing/2014/main" id="{9655D314-9747-40A2-B0B0-66B408C1A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1381125"/>
            <a:ext cx="10206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Сиз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ва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сиз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ишлаётган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органи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ўртасида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манфаатлар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тўқнашуви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борлигини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тушунасиз</a:t>
            </a:r>
            <a:r>
              <a:rPr lang="tr-TR" altLang="en-US" sz="1800">
                <a:solidFill>
                  <a:srgbClr val="004BD2"/>
                </a:solidFill>
              </a:rPr>
              <a:t>.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Қандай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чора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кўришингиз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рак</a:t>
            </a:r>
            <a:r>
              <a:rPr lang="tr-TR" altLang="en-US" sz="1800">
                <a:solidFill>
                  <a:srgbClr val="004BD2"/>
                </a:solidFill>
              </a:rPr>
              <a:t>?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A3FC5B5F-69CD-4A5B-80F5-69C917818F7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CBB6DA3F-5676-4318-A0E7-696DEB74EF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82175116-1FC0-443B-B824-462D1232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E0F659F-A4E4-4808-BF51-6090A267D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3361DC42-0F18-48C8-8E86-A5AAD8C6DC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48E27851-9003-4B79-93E9-95BCA52A22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96A2B2A9-6FD7-4DE6-8620-D364B97AD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2406" name="Rectangle 15">
            <a:extLst>
              <a:ext uri="{FF2B5EF4-FFF2-40B4-BE49-F238E27FC236}">
                <a16:creationId xmlns:a16="http://schemas.microsoft.com/office/drawing/2014/main" id="{0B8AC80E-7B95-4A6F-BAC0-B45FEFC3E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2660650"/>
            <a:ext cx="968216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Фамилияни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ўзгартириш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Манфаатлар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тўқнашуви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тўғрисида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дарҳол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м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н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ж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рингизга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ёки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мувофиқлик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бўйича</a:t>
            </a:r>
            <a:r>
              <a:rPr lang="tr-TR" altLang="en-US" sz="1600" b="0">
                <a:solidFill>
                  <a:schemeClr val="tx2"/>
                </a:solidFill>
              </a:rPr>
              <a:t> x</a:t>
            </a:r>
            <a:r>
              <a:rPr lang="ru-RU" altLang="en-US" sz="1600" b="0">
                <a:solidFill>
                  <a:schemeClr val="tx2"/>
                </a:solidFill>
              </a:rPr>
              <a:t>одимга</a:t>
            </a:r>
            <a:r>
              <a:rPr lang="tr-TR" altLang="en-US" sz="1600" b="0">
                <a:solidFill>
                  <a:schemeClr val="tx2"/>
                </a:solidFill>
              </a:rPr>
              <a:t> x</a:t>
            </a:r>
            <a:r>
              <a:rPr lang="ru-RU" altLang="en-US" sz="1600" b="0">
                <a:solidFill>
                  <a:schemeClr val="tx2"/>
                </a:solidFill>
              </a:rPr>
              <a:t>абар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риш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Манфаатлар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тўқнашуви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тўғрисидаги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йиллик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кларациянинг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йинги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санасини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кутиш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бу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ҳақда</a:t>
            </a:r>
            <a:r>
              <a:rPr lang="tr-TR" altLang="en-US" sz="1600" b="0">
                <a:solidFill>
                  <a:schemeClr val="tx2"/>
                </a:solidFill>
              </a:rPr>
              <a:t> x</a:t>
            </a:r>
            <a:r>
              <a:rPr lang="ru-RU" altLang="en-US" sz="1600" b="0">
                <a:solidFill>
                  <a:schemeClr val="tx2"/>
                </a:solidFill>
              </a:rPr>
              <a:t>абар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риш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Ҳ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ч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кимга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айтмаслик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вазият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ўз</a:t>
            </a:r>
            <a:r>
              <a:rPr lang="tr-TR" altLang="en-US" sz="1600" b="0">
                <a:solidFill>
                  <a:schemeClr val="tx2"/>
                </a:solidFill>
              </a:rPr>
              <a:t>-</a:t>
            </a:r>
            <a:r>
              <a:rPr lang="ru-RU" altLang="en-US" sz="1600" b="0">
                <a:solidFill>
                  <a:schemeClr val="tx2"/>
                </a:solidFill>
              </a:rPr>
              <a:t>ўзидан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ҳал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бўлишини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кутиш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726BF31-017B-4E40-BC72-14CAB9E8A228}"/>
              </a:ext>
            </a:extLst>
          </p:cNvPr>
          <p:cNvSpPr/>
          <p:nvPr/>
        </p:nvSpPr>
        <p:spPr>
          <a:xfrm>
            <a:off x="1644650" y="2665413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B560EE0-FBB0-4536-BCCD-830894A6593D}"/>
              </a:ext>
            </a:extLst>
          </p:cNvPr>
          <p:cNvSpPr/>
          <p:nvPr/>
        </p:nvSpPr>
        <p:spPr>
          <a:xfrm>
            <a:off x="1644650" y="2989263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A9E4712-F804-4444-80B5-9829BACF1EDD}"/>
              </a:ext>
            </a:extLst>
          </p:cNvPr>
          <p:cNvSpPr/>
          <p:nvPr/>
        </p:nvSpPr>
        <p:spPr>
          <a:xfrm>
            <a:off x="1644650" y="3563938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0EC975A-01C4-44C2-9597-2B08034C906B}"/>
              </a:ext>
            </a:extLst>
          </p:cNvPr>
          <p:cNvSpPr/>
          <p:nvPr/>
        </p:nvSpPr>
        <p:spPr>
          <a:xfrm>
            <a:off x="1644650" y="4073300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д</a:t>
            </a:r>
            <a:endParaRPr lang="en-US" sz="1400" dirty="0"/>
          </a:p>
        </p:txBody>
      </p:sp>
      <p:sp>
        <p:nvSpPr>
          <p:cNvPr id="102411" name="object 12">
            <a:extLst>
              <a:ext uri="{FF2B5EF4-FFF2-40B4-BE49-F238E27FC236}">
                <a16:creationId xmlns:a16="http://schemas.microsoft.com/office/drawing/2014/main" id="{288FCC5D-886F-4D2D-A02F-B8D83F510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4440238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800">
                <a:solidFill>
                  <a:schemeClr val="tx2"/>
                </a:solidFill>
              </a:rPr>
              <a:t>10</a:t>
            </a:r>
          </a:p>
        </p:txBody>
      </p:sp>
      <p:sp>
        <p:nvSpPr>
          <p:cNvPr id="102412" name="Rectangle 24">
            <a:extLst>
              <a:ext uri="{FF2B5EF4-FFF2-40B4-BE49-F238E27FC236}">
                <a16:creationId xmlns:a16="http://schemas.microsoft.com/office/drawing/2014/main" id="{95939788-9378-4A41-82E6-D59AC401B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113" y="4557713"/>
            <a:ext cx="102060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 dirty="0" err="1">
                <a:solidFill>
                  <a:srgbClr val="004BD2"/>
                </a:solidFill>
              </a:rPr>
              <a:t>Манфаатлар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тўқнашуви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Ўзб</a:t>
            </a:r>
            <a:r>
              <a:rPr lang="tr-TR" altLang="en-US" sz="1800" dirty="0">
                <a:solidFill>
                  <a:srgbClr val="004BD2"/>
                </a:solidFill>
              </a:rPr>
              <a:t>e</a:t>
            </a:r>
            <a:r>
              <a:rPr lang="ru-RU" altLang="en-US" sz="1800" dirty="0" err="1">
                <a:solidFill>
                  <a:srgbClr val="004BD2"/>
                </a:solidFill>
              </a:rPr>
              <a:t>кистон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>
                <a:solidFill>
                  <a:srgbClr val="004BD2"/>
                </a:solidFill>
              </a:rPr>
              <a:t>Р</a:t>
            </a:r>
            <a:r>
              <a:rPr lang="tr-TR" altLang="en-US" sz="1800" dirty="0">
                <a:solidFill>
                  <a:srgbClr val="004BD2"/>
                </a:solidFill>
              </a:rPr>
              <a:t>e</a:t>
            </a:r>
            <a:r>
              <a:rPr lang="ru-RU" altLang="en-US" sz="1800" dirty="0" err="1">
                <a:solidFill>
                  <a:srgbClr val="004BD2"/>
                </a:solidFill>
              </a:rPr>
              <a:t>спубликаси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қонунчилигининг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бузилиши</a:t>
            </a:r>
            <a:r>
              <a:rPr lang="tr-TR" altLang="en-US" sz="1800" dirty="0">
                <a:solidFill>
                  <a:srgbClr val="004BD2"/>
                </a:solidFill>
              </a:rPr>
              <a:t> </a:t>
            </a:r>
            <a:r>
              <a:rPr lang="ru-RU" altLang="en-US" sz="1800" dirty="0" err="1">
                <a:solidFill>
                  <a:srgbClr val="004BD2"/>
                </a:solidFill>
              </a:rPr>
              <a:t>ҳисобланадими</a:t>
            </a:r>
            <a:r>
              <a:rPr lang="tr-TR" altLang="en-US" sz="1800" dirty="0">
                <a:solidFill>
                  <a:srgbClr val="004BD2"/>
                </a:solidFill>
              </a:rPr>
              <a:t>?</a:t>
            </a:r>
            <a:endParaRPr lang="ru-RU" altLang="en-US" sz="1800" dirty="0">
              <a:solidFill>
                <a:srgbClr val="004BD2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4B761E87-2458-4314-A04A-324C73377C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6059" y="4477593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7" name="Freeform 776">
              <a:extLst>
                <a:ext uri="{FF2B5EF4-FFF2-40B4-BE49-F238E27FC236}">
                  <a16:creationId xmlns:a16="http://schemas.microsoft.com/office/drawing/2014/main" id="{7A9D626E-5D1E-45F5-9C27-E6DB260625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8" name="Freeform 777">
              <a:extLst>
                <a:ext uri="{FF2B5EF4-FFF2-40B4-BE49-F238E27FC236}">
                  <a16:creationId xmlns:a16="http://schemas.microsoft.com/office/drawing/2014/main" id="{FED2646E-5A70-41C6-83A2-9C853A8CE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9" name="Freeform 778">
              <a:extLst>
                <a:ext uri="{FF2B5EF4-FFF2-40B4-BE49-F238E27FC236}">
                  <a16:creationId xmlns:a16="http://schemas.microsoft.com/office/drawing/2014/main" id="{EBC85CAC-F5E2-46AB-83D7-961BA145D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0" name="Freeform 779">
              <a:extLst>
                <a:ext uri="{FF2B5EF4-FFF2-40B4-BE49-F238E27FC236}">
                  <a16:creationId xmlns:a16="http://schemas.microsoft.com/office/drawing/2014/main" id="{C44B0475-8DC8-4B85-8D3C-17B31FFF6F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1" name="Freeform 780">
              <a:extLst>
                <a:ext uri="{FF2B5EF4-FFF2-40B4-BE49-F238E27FC236}">
                  <a16:creationId xmlns:a16="http://schemas.microsoft.com/office/drawing/2014/main" id="{9D42C5B1-8A66-4234-B0FC-AA24D30E04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2" name="Freeform 781">
              <a:extLst>
                <a:ext uri="{FF2B5EF4-FFF2-40B4-BE49-F238E27FC236}">
                  <a16:creationId xmlns:a16="http://schemas.microsoft.com/office/drawing/2014/main" id="{5AF9C4E2-546B-4F67-8D22-CFECDD489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2414" name="Rectangle 32">
            <a:extLst>
              <a:ext uri="{FF2B5EF4-FFF2-40B4-BE49-F238E27FC236}">
                <a16:creationId xmlns:a16="http://schemas.microsoft.com/office/drawing/2014/main" id="{72B2DCC0-2DD9-441C-A4AB-2889E7134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8988" y="5246688"/>
            <a:ext cx="96821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Ҳа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>
                <a:solidFill>
                  <a:schemeClr val="tx2"/>
                </a:solidFill>
              </a:rPr>
              <a:t>Йўқ</a:t>
            </a:r>
            <a:r>
              <a:rPr lang="en-US" altLang="en-US" sz="1600">
                <a:solidFill>
                  <a:schemeClr val="tx2"/>
                </a:solidFill>
              </a:rPr>
              <a:t>.</a:t>
            </a:r>
            <a:r>
              <a:rPr lang="ru-RU" altLang="en-US" sz="1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2034A6C-5E44-4361-9A95-53E6C3BD5F3B}"/>
              </a:ext>
            </a:extLst>
          </p:cNvPr>
          <p:cNvSpPr/>
          <p:nvPr/>
        </p:nvSpPr>
        <p:spPr>
          <a:xfrm>
            <a:off x="1635125" y="5235575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9E6E5A7-FD2C-4A97-82D8-CF74ABDC8FA0}"/>
              </a:ext>
            </a:extLst>
          </p:cNvPr>
          <p:cNvSpPr/>
          <p:nvPr/>
        </p:nvSpPr>
        <p:spPr>
          <a:xfrm>
            <a:off x="1635125" y="5567363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5">
            <a:extLst>
              <a:ext uri="{FF2B5EF4-FFF2-40B4-BE49-F238E27FC236}">
                <a16:creationId xmlns:a16="http://schemas.microsoft.com/office/drawing/2014/main" id="{BEA1EDED-A7DB-4263-9D36-3DFA47428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Т</a:t>
            </a:r>
            <a:r>
              <a:rPr lang="en-US" altLang="en-US"/>
              <a:t>e</a:t>
            </a:r>
            <a:r>
              <a:rPr lang="ru-RU" altLang="en-US"/>
              <a:t>ст</a:t>
            </a:r>
            <a:r>
              <a:rPr lang="en-US" altLang="en-US"/>
              <a:t> </a:t>
            </a:r>
            <a:r>
              <a:rPr lang="ru-RU" altLang="en-US"/>
              <a:t>синови</a:t>
            </a:r>
            <a:r>
              <a:rPr lang="en-US" altLang="en-US"/>
              <a:t>.</a:t>
            </a:r>
          </a:p>
        </p:txBody>
      </p:sp>
      <p:sp>
        <p:nvSpPr>
          <p:cNvPr id="103427" name="object 12">
            <a:extLst>
              <a:ext uri="{FF2B5EF4-FFF2-40B4-BE49-F238E27FC236}">
                <a16:creationId xmlns:a16="http://schemas.microsoft.com/office/drawing/2014/main" id="{E9171565-C650-4768-86F7-BFC273748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128270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800">
                <a:solidFill>
                  <a:schemeClr val="tx2"/>
                </a:solidFill>
              </a:rPr>
              <a:t>11</a:t>
            </a:r>
          </a:p>
        </p:txBody>
      </p:sp>
      <p:sp>
        <p:nvSpPr>
          <p:cNvPr id="103428" name="Rectangle 7">
            <a:extLst>
              <a:ext uri="{FF2B5EF4-FFF2-40B4-BE49-F238E27FC236}">
                <a16:creationId xmlns:a16="http://schemas.microsoft.com/office/drawing/2014/main" id="{E78E3A1D-6213-4582-B4A7-C34F55706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1381125"/>
            <a:ext cx="10206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tr-TR" altLang="en-US" sz="1800">
                <a:solidFill>
                  <a:srgbClr val="004BD2"/>
                </a:solidFill>
              </a:rPr>
              <a:t>X</a:t>
            </a:r>
            <a:r>
              <a:rPr lang="ru-RU" altLang="en-US" sz="1800">
                <a:solidFill>
                  <a:srgbClr val="004BD2"/>
                </a:solidFill>
              </a:rPr>
              <a:t>одимнинг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ша</a:t>
            </a:r>
            <a:r>
              <a:rPr lang="tr-TR" altLang="en-US" sz="1800">
                <a:solidFill>
                  <a:srgbClr val="004BD2"/>
                </a:solidFill>
              </a:rPr>
              <a:t>x</a:t>
            </a:r>
            <a:r>
              <a:rPr lang="ru-RU" altLang="en-US" sz="1800">
                <a:solidFill>
                  <a:srgbClr val="004BD2"/>
                </a:solidFill>
              </a:rPr>
              <a:t>сий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манфаатлари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восита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ёки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билвосита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органи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манфаатларига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зид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ладиган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ҳолат</a:t>
            </a:r>
            <a:r>
              <a:rPr lang="tr-TR" altLang="en-US" sz="1800">
                <a:solidFill>
                  <a:srgbClr val="004BD2"/>
                </a:solidFill>
              </a:rPr>
              <a:t>: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E442E600-B68D-48FA-99F1-4CB10F20069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C1948F90-A4CA-4693-8FC1-BDAB45D7E9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FA1A329-DC3D-476D-9413-1AA1A4538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AC656B08-2D81-469B-8694-0AEDAA750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B0836014-BADC-46DA-8791-3B04D9BBE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681E6080-FADB-4DF3-8E3C-A21F1856F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788EF469-E039-46CF-B14B-83A1511D1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3430" name="Rectangle 15">
            <a:extLst>
              <a:ext uri="{FF2B5EF4-FFF2-40B4-BE49-F238E27FC236}">
                <a16:creationId xmlns:a16="http://schemas.microsoft.com/office/drawing/2014/main" id="{4EE16DBE-3BBD-4799-968E-54808E890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2339975"/>
            <a:ext cx="9682163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Ҳақиқий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манфаатлар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тўқнашуви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Пот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нциал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манфаатлар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тўқнашуви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9EBCDEE-E9A9-4C63-98F8-314A2F1A7DBB}"/>
              </a:ext>
            </a:extLst>
          </p:cNvPr>
          <p:cNvSpPr/>
          <p:nvPr/>
        </p:nvSpPr>
        <p:spPr>
          <a:xfrm>
            <a:off x="1644650" y="2346325"/>
            <a:ext cx="241300" cy="239713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17318B-656C-4BC7-AB33-2912D71A00DB}"/>
              </a:ext>
            </a:extLst>
          </p:cNvPr>
          <p:cNvSpPr/>
          <p:nvPr/>
        </p:nvSpPr>
        <p:spPr>
          <a:xfrm>
            <a:off x="1644650" y="2668588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103433" name="object 12">
            <a:extLst>
              <a:ext uri="{FF2B5EF4-FFF2-40B4-BE49-F238E27FC236}">
                <a16:creationId xmlns:a16="http://schemas.microsoft.com/office/drawing/2014/main" id="{2F9F9B4A-926F-4328-91AB-B91335205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3319463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800">
                <a:solidFill>
                  <a:schemeClr val="tx2"/>
                </a:solidFill>
              </a:rPr>
              <a:t>12</a:t>
            </a:r>
          </a:p>
        </p:txBody>
      </p:sp>
      <p:sp>
        <p:nvSpPr>
          <p:cNvPr id="103434" name="Rectangle 24">
            <a:extLst>
              <a:ext uri="{FF2B5EF4-FFF2-40B4-BE49-F238E27FC236}">
                <a16:creationId xmlns:a16="http://schemas.microsoft.com/office/drawing/2014/main" id="{DDDC80E3-C7A1-45F4-B39D-0E12FB497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113" y="3436938"/>
            <a:ext cx="10206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Манфаатлар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тўқнашувини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ошкор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қилиш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одатда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қуйидаги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ҳолларда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амалга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оширилади</a:t>
            </a:r>
            <a:r>
              <a:rPr lang="tr-TR" altLang="en-US" sz="1800">
                <a:solidFill>
                  <a:srgbClr val="004BD2"/>
                </a:solidFill>
              </a:rPr>
              <a:t>: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D06B34CB-C68F-4566-B10D-CF8B308A8E8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6059" y="3357453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7" name="Freeform 776">
              <a:extLst>
                <a:ext uri="{FF2B5EF4-FFF2-40B4-BE49-F238E27FC236}">
                  <a16:creationId xmlns:a16="http://schemas.microsoft.com/office/drawing/2014/main" id="{7D8BA651-568C-405F-893D-E647ECF72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8" name="Freeform 777">
              <a:extLst>
                <a:ext uri="{FF2B5EF4-FFF2-40B4-BE49-F238E27FC236}">
                  <a16:creationId xmlns:a16="http://schemas.microsoft.com/office/drawing/2014/main" id="{6DE6A6B1-C64D-4A5E-A862-94116884E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9" name="Freeform 778">
              <a:extLst>
                <a:ext uri="{FF2B5EF4-FFF2-40B4-BE49-F238E27FC236}">
                  <a16:creationId xmlns:a16="http://schemas.microsoft.com/office/drawing/2014/main" id="{BAD1BDB3-7ECC-45BF-878B-C675DCAD5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0" name="Freeform 779">
              <a:extLst>
                <a:ext uri="{FF2B5EF4-FFF2-40B4-BE49-F238E27FC236}">
                  <a16:creationId xmlns:a16="http://schemas.microsoft.com/office/drawing/2014/main" id="{32EA881D-0524-40FB-B185-959415F91A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1" name="Freeform 780">
              <a:extLst>
                <a:ext uri="{FF2B5EF4-FFF2-40B4-BE49-F238E27FC236}">
                  <a16:creationId xmlns:a16="http://schemas.microsoft.com/office/drawing/2014/main" id="{25C0F88E-A2E8-4F22-BBB7-F465533C91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2" name="Freeform 781">
              <a:extLst>
                <a:ext uri="{FF2B5EF4-FFF2-40B4-BE49-F238E27FC236}">
                  <a16:creationId xmlns:a16="http://schemas.microsoft.com/office/drawing/2014/main" id="{71DEFA72-7A82-4A43-A5F2-D4C3D5F78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3436" name="Rectangle 32">
            <a:extLst>
              <a:ext uri="{FF2B5EF4-FFF2-40B4-BE49-F238E27FC236}">
                <a16:creationId xmlns:a16="http://schemas.microsoft.com/office/drawing/2014/main" id="{CD0E1B1A-68A9-4F3E-8CE4-BE9647B26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8988" y="4127500"/>
            <a:ext cx="9682162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Ишга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қабул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қилишда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Ҳар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йили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даврий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кларация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доирасида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Ошкор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бўлиб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қолганда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Юқоридагиларнинг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барчаси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BEE517B-0FF6-4BCA-9334-BACE996B799A}"/>
              </a:ext>
            </a:extLst>
          </p:cNvPr>
          <p:cNvSpPr/>
          <p:nvPr/>
        </p:nvSpPr>
        <p:spPr>
          <a:xfrm>
            <a:off x="1635125" y="4114800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DFB19FF-EDE5-4CAA-B68C-2B96490D32DE}"/>
              </a:ext>
            </a:extLst>
          </p:cNvPr>
          <p:cNvSpPr/>
          <p:nvPr/>
        </p:nvSpPr>
        <p:spPr>
          <a:xfrm>
            <a:off x="1635125" y="4448175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3DBF8E1-BC6E-4908-BDBC-016D0305707A}"/>
              </a:ext>
            </a:extLst>
          </p:cNvPr>
          <p:cNvSpPr/>
          <p:nvPr/>
        </p:nvSpPr>
        <p:spPr>
          <a:xfrm>
            <a:off x="1635125" y="4779963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98B6E64-C5E1-4FA4-894D-0736E9453C34}"/>
              </a:ext>
            </a:extLst>
          </p:cNvPr>
          <p:cNvSpPr/>
          <p:nvPr/>
        </p:nvSpPr>
        <p:spPr>
          <a:xfrm>
            <a:off x="1635125" y="5097463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д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029F5412-5095-4310-99A3-10EEC79F4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74643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 dirty="0"/>
              <a:t>Давлат</a:t>
            </a:r>
            <a:r>
              <a:rPr lang="tr-TR" altLang="en-US" dirty="0"/>
              <a:t> </a:t>
            </a:r>
            <a:r>
              <a:rPr lang="ru-RU" altLang="en-US" dirty="0" err="1"/>
              <a:t>органлари</a:t>
            </a:r>
            <a:r>
              <a:rPr lang="tr-TR" altLang="en-US" dirty="0"/>
              <a:t> </a:t>
            </a:r>
            <a:r>
              <a:rPr lang="ru-RU" altLang="en-US" dirty="0" err="1"/>
              <a:t>фаолиятида</a:t>
            </a:r>
            <a:r>
              <a:rPr lang="tr-TR" altLang="en-US" dirty="0"/>
              <a:t> </a:t>
            </a:r>
            <a:r>
              <a:rPr lang="ru-RU" altLang="en-US" dirty="0" err="1"/>
              <a:t>очиқлик</a:t>
            </a:r>
            <a:r>
              <a:rPr lang="tr-TR" altLang="en-US" dirty="0"/>
              <a:t> </a:t>
            </a:r>
            <a:r>
              <a:rPr lang="ru-RU" altLang="en-US" dirty="0" err="1"/>
              <a:t>ва</a:t>
            </a:r>
            <a:r>
              <a:rPr lang="tr-TR" altLang="en-US" dirty="0"/>
              <a:t> </a:t>
            </a:r>
            <a:r>
              <a:rPr lang="ru-RU" altLang="en-US" dirty="0" err="1"/>
              <a:t>ошкораликни</a:t>
            </a:r>
            <a:r>
              <a:rPr lang="tr-TR" altLang="en-US" dirty="0"/>
              <a:t> </a:t>
            </a:r>
            <a:r>
              <a:rPr lang="ru-RU" altLang="en-US" dirty="0" err="1"/>
              <a:t>таъминлаш</a:t>
            </a:r>
            <a:r>
              <a:rPr lang="tr-TR" altLang="en-US" dirty="0"/>
              <a:t> </a:t>
            </a:r>
            <a:r>
              <a:rPr lang="ru-RU" altLang="en-US" dirty="0" err="1"/>
              <a:t>чора</a:t>
            </a:r>
            <a:r>
              <a:rPr lang="tr-TR" altLang="en-US" dirty="0"/>
              <a:t>-</a:t>
            </a:r>
            <a:r>
              <a:rPr lang="ru-RU" altLang="en-US" dirty="0" err="1"/>
              <a:t>тадбирлари</a:t>
            </a:r>
            <a:r>
              <a:rPr lang="tr-TR" altLang="en-US" dirty="0"/>
              <a:t> (1/2)</a:t>
            </a:r>
            <a:endParaRPr lang="en-US" altLang="en-US" dirty="0"/>
          </a:p>
        </p:txBody>
      </p:sp>
      <p:sp>
        <p:nvSpPr>
          <p:cNvPr id="30723" name="object 12">
            <a:extLst>
              <a:ext uri="{FF2B5EF4-FFF2-40B4-BE49-F238E27FC236}">
                <a16:creationId xmlns:a16="http://schemas.microsoft.com/office/drawing/2014/main" id="{0EE11DA5-8724-4882-A597-A8A87BD8A968}"/>
              </a:ext>
            </a:extLst>
          </p:cNvPr>
          <p:cNvSpPr>
            <a:spLocks/>
          </p:cNvSpPr>
          <p:nvPr/>
        </p:nvSpPr>
        <p:spPr bwMode="auto">
          <a:xfrm>
            <a:off x="438150" y="1396577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46BA9508-30CB-4ED2-AD73-841C32CE6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525" y="1333077"/>
            <a:ext cx="4645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49A9F6"/>
                </a:solidFill>
              </a:rPr>
              <a:t>Ўзб</a:t>
            </a:r>
            <a:r>
              <a:rPr lang="tr-TR" altLang="en-US" sz="1800">
                <a:solidFill>
                  <a:srgbClr val="49A9F6"/>
                </a:solidFill>
              </a:rPr>
              <a:t>e</a:t>
            </a:r>
            <a:r>
              <a:rPr lang="ru-RU" altLang="en-US" sz="1800">
                <a:solidFill>
                  <a:srgbClr val="49A9F6"/>
                </a:solidFill>
              </a:rPr>
              <a:t>кистонда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давлат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органлари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фаолиятининг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очиқлигини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таъминлаш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мақсадида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қуйидаги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чора</a:t>
            </a:r>
            <a:r>
              <a:rPr lang="tr-TR" altLang="en-US" sz="1800">
                <a:solidFill>
                  <a:srgbClr val="49A9F6"/>
                </a:solidFill>
              </a:rPr>
              <a:t>-</a:t>
            </a:r>
            <a:r>
              <a:rPr lang="ru-RU" altLang="en-US" sz="1800">
                <a:solidFill>
                  <a:srgbClr val="49A9F6"/>
                </a:solidFill>
              </a:rPr>
              <a:t>тадбирлар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амалга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оширилди</a:t>
            </a:r>
            <a:r>
              <a:rPr lang="tr-TR" altLang="en-US" sz="1800">
                <a:solidFill>
                  <a:srgbClr val="49A9F6"/>
                </a:solidFill>
              </a:rPr>
              <a:t>:</a:t>
            </a:r>
            <a:endParaRPr lang="ru-RU" altLang="en-US" sz="1800">
              <a:solidFill>
                <a:srgbClr val="49A9F6"/>
              </a:solidFill>
            </a:endParaRPr>
          </a:p>
        </p:txBody>
      </p:sp>
      <p:sp>
        <p:nvSpPr>
          <p:cNvPr id="30725" name="object 12">
            <a:extLst>
              <a:ext uri="{FF2B5EF4-FFF2-40B4-BE49-F238E27FC236}">
                <a16:creationId xmlns:a16="http://schemas.microsoft.com/office/drawing/2014/main" id="{008F32F7-4A23-4154-A8D0-DD63CBCF3655}"/>
              </a:ext>
            </a:extLst>
          </p:cNvPr>
          <p:cNvSpPr>
            <a:spLocks/>
          </p:cNvSpPr>
          <p:nvPr/>
        </p:nvSpPr>
        <p:spPr bwMode="auto">
          <a:xfrm>
            <a:off x="6162675" y="1695027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6" name="Rectangle 5">
            <a:extLst>
              <a:ext uri="{FF2B5EF4-FFF2-40B4-BE49-F238E27FC236}">
                <a16:creationId xmlns:a16="http://schemas.microsoft.com/office/drawing/2014/main" id="{4F6B70C7-BB8F-41E1-BB85-09213FD20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2555452"/>
            <a:ext cx="5592763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286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AutoNum type="arabicParenR"/>
            </a:pPr>
            <a:r>
              <a:rPr lang="tr-TR" altLang="en-US" sz="1200" b="0" dirty="0">
                <a:solidFill>
                  <a:schemeClr val="tx2"/>
                </a:solidFill>
              </a:rPr>
              <a:t>“</a:t>
            </a:r>
            <a:r>
              <a:rPr lang="ru-RU" altLang="en-US" sz="1200" b="0" dirty="0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ҳокимияти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бошқаруви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фаолиятининг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очиқлиги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тўғрисида</a:t>
            </a:r>
            <a:r>
              <a:rPr lang="tr-TR" altLang="en-US" sz="1200" b="0" dirty="0">
                <a:solidFill>
                  <a:schemeClr val="tx2"/>
                </a:solidFill>
              </a:rPr>
              <a:t>”</a:t>
            </a:r>
            <a:r>
              <a:rPr lang="ru-RU" altLang="en-US" sz="1200" b="0" dirty="0" err="1">
                <a:solidFill>
                  <a:schemeClr val="tx2"/>
                </a:solidFill>
              </a:rPr>
              <a:t>ги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алқаро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қонун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ҳужжатларига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мувофиқ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шаффофликни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таъминлаш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чора</a:t>
            </a:r>
            <a:r>
              <a:rPr lang="tr-TR" altLang="en-US" sz="1200" b="0" dirty="0">
                <a:solidFill>
                  <a:schemeClr val="tx2"/>
                </a:solidFill>
              </a:rPr>
              <a:t>-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тадбирлари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ишлаб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чиқилди</a:t>
            </a:r>
            <a:r>
              <a:rPr lang="tr-TR" altLang="en-US" sz="1200" b="0" dirty="0">
                <a:solidFill>
                  <a:schemeClr val="tx2"/>
                </a:solidFill>
              </a:rPr>
              <a:t>;</a:t>
            </a:r>
            <a:endParaRPr lang="en-US" altLang="en-US" sz="12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AutoNum type="arabicParenR"/>
            </a:pPr>
            <a:r>
              <a:rPr lang="ru-RU" altLang="en-US" sz="1200" b="0" dirty="0" err="1">
                <a:solidFill>
                  <a:schemeClr val="tx2"/>
                </a:solidFill>
              </a:rPr>
              <a:t>Ўзб</a:t>
            </a:r>
            <a:r>
              <a:rPr lang="en-US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кистон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Р</a:t>
            </a:r>
            <a:r>
              <a:rPr lang="en-US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спубликаси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Пр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зид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нтнинг</a:t>
            </a:r>
            <a:r>
              <a:rPr lang="tr-TR" altLang="en-US" sz="1200" b="0" dirty="0">
                <a:solidFill>
                  <a:schemeClr val="tx2"/>
                </a:solidFill>
              </a:rPr>
              <a:t> “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ташкилотлари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фаолияти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очиқлиги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даражасини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ошириш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баҳолаш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тизимини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жорий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тиш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чора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tr-TR" altLang="en-US" sz="1200" b="0" dirty="0">
                <a:solidFill>
                  <a:schemeClr val="tx2"/>
                </a:solidFill>
              </a:rPr>
              <a:t>–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тадбирлари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тўғрисида</a:t>
            </a:r>
            <a:r>
              <a:rPr lang="tr-TR" altLang="en-US" sz="1200" b="0" dirty="0">
                <a:solidFill>
                  <a:schemeClr val="tx2"/>
                </a:solidFill>
              </a:rPr>
              <a:t>”</a:t>
            </a:r>
            <a:r>
              <a:rPr lang="ru-RU" altLang="en-US" sz="1200" b="0" dirty="0" err="1">
                <a:solidFill>
                  <a:schemeClr val="tx2"/>
                </a:solidFill>
              </a:rPr>
              <a:t>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сус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фармони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жумладан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ташкилотлари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фаолиятининг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очиқлигини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мониторинг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баҳолаш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м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тодикаси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қабул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қилинди</a:t>
            </a:r>
            <a:r>
              <a:rPr lang="tr-TR" altLang="en-US" sz="1200" b="0" dirty="0">
                <a:solidFill>
                  <a:schemeClr val="tx2"/>
                </a:solidFill>
              </a:rPr>
              <a:t>. </a:t>
            </a:r>
            <a:endParaRPr lang="en-US" altLang="en-US" sz="12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AutoNum type="arabicParenR"/>
            </a:pPr>
            <a:r>
              <a:rPr lang="ru-RU" altLang="en-US" sz="1200" b="0" dirty="0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ҳокимияти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бошқаруви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органларида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очиқликни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таъминлаш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борасидаги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самарадорлигини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баҳолашга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қаратилган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очиқлик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инд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кси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жорий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тилмоқда</a:t>
            </a:r>
            <a:r>
              <a:rPr lang="tr-TR" altLang="en-US" sz="1200" b="0" dirty="0">
                <a:solidFill>
                  <a:schemeClr val="tx2"/>
                </a:solidFill>
              </a:rPr>
              <a:t>;</a:t>
            </a:r>
            <a:endParaRPr lang="en-US" altLang="en-US" sz="12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AutoNum type="arabicParenR"/>
            </a:pPr>
            <a:r>
              <a:rPr lang="ru-RU" altLang="en-US" sz="1200" b="0" dirty="0" err="1">
                <a:solidFill>
                  <a:schemeClr val="tx2"/>
                </a:solidFill>
              </a:rPr>
              <a:t>Олий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мажлис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с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нати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вазирлар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маҳкамасининг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мажлисларида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ташкилотлари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раҳбарларининг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амалга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оширилган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тўғрисидаги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ҳисоботлари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тингланиб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т</a:t>
            </a:r>
            <a:r>
              <a:rPr lang="en-US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гишли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қарорлар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қабул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қилинади</a:t>
            </a:r>
            <a:r>
              <a:rPr lang="tr-TR" altLang="en-US" sz="1200" b="0" dirty="0">
                <a:solidFill>
                  <a:schemeClr val="tx2"/>
                </a:solidFill>
              </a:rPr>
              <a:t>;</a:t>
            </a:r>
            <a:endParaRPr lang="en-US" altLang="en-US" sz="12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AutoNum type="arabicParenR"/>
            </a:pPr>
            <a:r>
              <a:rPr lang="ru-RU" altLang="en-US" sz="1200" b="0" dirty="0">
                <a:solidFill>
                  <a:schemeClr val="tx2"/>
                </a:solidFill>
              </a:rPr>
              <a:t>Давлат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органларининг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асосий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в</a:t>
            </a:r>
            <a:r>
              <a:rPr lang="en-US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б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саҳифаларида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ижтимоий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аҳамиятга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>
                <a:solidFill>
                  <a:schemeClr val="tx2"/>
                </a:solidFill>
              </a:rPr>
              <a:t>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боротлар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жойлаштириб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борилади</a:t>
            </a:r>
            <a:r>
              <a:rPr lang="tr-TR" altLang="en-US" sz="1200" b="0" dirty="0">
                <a:solidFill>
                  <a:schemeClr val="tx2"/>
                </a:solidFill>
              </a:rPr>
              <a:t>;</a:t>
            </a:r>
            <a:endParaRPr lang="en-US" altLang="en-US" sz="12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AutoNum type="arabicParenR"/>
            </a:pPr>
            <a:r>
              <a:rPr lang="ru-RU" altLang="en-US" sz="1200" b="0" dirty="0" err="1">
                <a:solidFill>
                  <a:schemeClr val="tx2"/>
                </a:solidFill>
              </a:rPr>
              <a:t>Амалга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оширилган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аридларини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сус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в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б</a:t>
            </a:r>
            <a:r>
              <a:rPr lang="tr-TR" altLang="en-US" sz="1200" b="0" dirty="0">
                <a:solidFill>
                  <a:schemeClr val="tx2"/>
                </a:solidFill>
              </a:rPr>
              <a:t>-</a:t>
            </a:r>
            <a:r>
              <a:rPr lang="ru-RU" altLang="en-US" sz="1200" b="0" dirty="0" err="1">
                <a:solidFill>
                  <a:schemeClr val="tx2"/>
                </a:solidFill>
              </a:rPr>
              <a:t>сайтда</a:t>
            </a:r>
            <a:r>
              <a:rPr lang="tr-TR" altLang="en-US" sz="1200" b="0" dirty="0">
                <a:solidFill>
                  <a:schemeClr val="tx2"/>
                </a:solidFill>
              </a:rPr>
              <a:t> (</a:t>
            </a:r>
            <a:r>
              <a:rPr lang="ru-RU" altLang="en-US" sz="1200" b="0" dirty="0" err="1">
                <a:solidFill>
                  <a:schemeClr val="tx2"/>
                </a:solidFill>
              </a:rPr>
              <a:t>ҳттп</a:t>
            </a:r>
            <a:r>
              <a:rPr lang="tr-TR" altLang="en-US" sz="1200" b="0" dirty="0">
                <a:solidFill>
                  <a:schemeClr val="tx2"/>
                </a:solidFill>
              </a:rPr>
              <a:t>://x</a:t>
            </a:r>
            <a:r>
              <a:rPr lang="ru-RU" altLang="en-US" sz="1200" b="0" dirty="0" err="1">
                <a:solidFill>
                  <a:schemeClr val="tx2"/>
                </a:solidFill>
              </a:rPr>
              <a:t>арид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r>
              <a:rPr lang="ru-RU" altLang="en-US" sz="1200" b="0" dirty="0">
                <a:solidFill>
                  <a:schemeClr val="tx2"/>
                </a:solidFill>
              </a:rPr>
              <a:t>уз</a:t>
            </a:r>
            <a:r>
              <a:rPr lang="tr-TR" altLang="en-US" sz="1200" b="0" dirty="0">
                <a:solidFill>
                  <a:schemeClr val="tx2"/>
                </a:solidFill>
              </a:rPr>
              <a:t>/) </a:t>
            </a:r>
            <a:r>
              <a:rPr lang="ru-RU" altLang="en-US" sz="1200" b="0" dirty="0" err="1">
                <a:solidFill>
                  <a:schemeClr val="tx2"/>
                </a:solidFill>
              </a:rPr>
              <a:t>эълон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қилиб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бориш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йўлга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қўйилди</a:t>
            </a:r>
            <a:r>
              <a:rPr lang="tr-TR" altLang="en-US" sz="1200" b="0" dirty="0">
                <a:solidFill>
                  <a:schemeClr val="tx2"/>
                </a:solidFill>
              </a:rPr>
              <a:t>;</a:t>
            </a:r>
            <a:endParaRPr lang="en-US" altLang="en-US" sz="12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AutoNum type="arabicParenR"/>
            </a:pPr>
            <a:r>
              <a:rPr lang="ru-RU" altLang="en-US" sz="12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курашиш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бўйича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таҳлил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тадқиқотлар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олиб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борувчи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нодавлат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нотижорат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ташкилоти</a:t>
            </a:r>
            <a:r>
              <a:rPr lang="tr-TR" altLang="en-US" sz="1200" b="0" dirty="0">
                <a:solidFill>
                  <a:schemeClr val="tx2"/>
                </a:solidFill>
              </a:rPr>
              <a:t> – “</a:t>
            </a:r>
            <a:r>
              <a:rPr lang="ru-RU" altLang="en-US" sz="1200" b="0" dirty="0" err="1">
                <a:solidFill>
                  <a:schemeClr val="tx2"/>
                </a:solidFill>
              </a:rPr>
              <a:t>Ўзб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кистонда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очиқлик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ошкоралик</a:t>
            </a:r>
            <a:r>
              <a:rPr lang="tr-TR" altLang="en-US" sz="1200" b="0" dirty="0">
                <a:solidFill>
                  <a:schemeClr val="tx2"/>
                </a:solidFill>
              </a:rPr>
              <a:t>”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таҳлилий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маркази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ташкил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тилди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ru-RU" altLang="en-US" sz="1200" b="0" dirty="0">
              <a:solidFill>
                <a:schemeClr val="tx2"/>
              </a:solidFill>
            </a:endParaRPr>
          </a:p>
        </p:txBody>
      </p:sp>
      <p:sp>
        <p:nvSpPr>
          <p:cNvPr id="30727" name="Rectangle 12">
            <a:extLst>
              <a:ext uri="{FF2B5EF4-FFF2-40B4-BE49-F238E27FC236}">
                <a16:creationId xmlns:a16="http://schemas.microsoft.com/office/drawing/2014/main" id="{76719A53-ACCE-424F-A8CF-6D43084C8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3" y="1695027"/>
            <a:ext cx="4645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en-US" sz="1800">
                <a:solidFill>
                  <a:srgbClr val="49A9F6"/>
                </a:solidFill>
              </a:rPr>
              <a:t>X</a:t>
            </a:r>
            <a:r>
              <a:rPr lang="ru-RU" altLang="en-US" sz="1800">
                <a:solidFill>
                  <a:srgbClr val="49A9F6"/>
                </a:solidFill>
              </a:rPr>
              <a:t>алқаро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амалиётга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мувофиқ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шаффофликни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таъминлаш</a:t>
            </a:r>
            <a:r>
              <a:rPr lang="tr-TR" altLang="en-US" sz="1800">
                <a:solidFill>
                  <a:srgbClr val="49A9F6"/>
                </a:solidFill>
              </a:rPr>
              <a:t> </a:t>
            </a:r>
            <a:r>
              <a:rPr lang="ru-RU" altLang="en-US" sz="1800">
                <a:solidFill>
                  <a:srgbClr val="49A9F6"/>
                </a:solidFill>
              </a:rPr>
              <a:t>чоралари</a:t>
            </a:r>
            <a:r>
              <a:rPr lang="tr-TR" altLang="en-US" sz="1800">
                <a:solidFill>
                  <a:srgbClr val="49A9F6"/>
                </a:solidFill>
              </a:rPr>
              <a:t>:</a:t>
            </a:r>
            <a:endParaRPr lang="ru-RU" altLang="en-US" sz="1800">
              <a:solidFill>
                <a:srgbClr val="49A9F6"/>
              </a:solidFill>
            </a:endParaRPr>
          </a:p>
        </p:txBody>
      </p:sp>
      <p:sp>
        <p:nvSpPr>
          <p:cNvPr id="30728" name="TextBox 13">
            <a:extLst>
              <a:ext uri="{FF2B5EF4-FFF2-40B4-BE49-F238E27FC236}">
                <a16:creationId xmlns:a16="http://schemas.microsoft.com/office/drawing/2014/main" id="{FBB94130-641F-488D-9CEE-581A121EE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2588789"/>
            <a:ext cx="558165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AutoNum type="alphaLcParenR"/>
            </a:pPr>
            <a:r>
              <a:rPr lang="ru-RU" altLang="en-US" sz="1200" b="0" dirty="0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ишчи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в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б</a:t>
            </a:r>
            <a:r>
              <a:rPr lang="tr-TR" altLang="en-US" sz="1200" b="0" dirty="0">
                <a:solidFill>
                  <a:schemeClr val="tx2"/>
                </a:solidFill>
              </a:rPr>
              <a:t>-</a:t>
            </a:r>
            <a:r>
              <a:rPr lang="ru-RU" altLang="en-US" sz="1200" b="0" dirty="0" err="1">
                <a:solidFill>
                  <a:schemeClr val="tx2"/>
                </a:solidFill>
              </a:rPr>
              <a:t>сайтининг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мавжудлиги</a:t>
            </a:r>
            <a:r>
              <a:rPr lang="en-US" altLang="en-US" sz="1200" b="0" dirty="0">
                <a:solidFill>
                  <a:schemeClr val="tx2"/>
                </a:solidFill>
              </a:rPr>
              <a:t>;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AutoNum type="alphaLcParenR"/>
            </a:pPr>
            <a:r>
              <a:rPr lang="ru-RU" altLang="en-US" sz="1200" b="0" dirty="0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таркибий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тузилмаси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унинг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раҳбарлари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манзили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вақти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тўғрисидаги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маълумотларни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эълон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қилиш</a:t>
            </a:r>
            <a:r>
              <a:rPr lang="en-US" altLang="en-US" sz="1200" b="0" dirty="0">
                <a:solidFill>
                  <a:schemeClr val="tx2"/>
                </a:solidFill>
              </a:rPr>
              <a:t>;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AutoNum type="alphaLcParenR"/>
            </a:pPr>
            <a:r>
              <a:rPr lang="ru-RU" altLang="en-US" sz="1200" b="0" dirty="0" err="1">
                <a:solidFill>
                  <a:schemeClr val="tx2"/>
                </a:solidFill>
              </a:rPr>
              <a:t>Қарорларни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нашр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тиш</a:t>
            </a:r>
            <a:r>
              <a:rPr lang="en-US" altLang="en-US" sz="1200" b="0" dirty="0">
                <a:solidFill>
                  <a:schemeClr val="tx2"/>
                </a:solidFill>
              </a:rPr>
              <a:t>;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AutoNum type="alphaLcParenR"/>
            </a:pPr>
            <a:r>
              <a:rPr lang="ru-RU" altLang="en-US" sz="1200" b="0" dirty="0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функциялари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амалга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ошириладиган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низомлар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йўриқномаларни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нашр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uz-Cyrl-UZ" altLang="en-US" sz="1200" b="0" dirty="0">
                <a:solidFill>
                  <a:schemeClr val="tx2"/>
                </a:solidFill>
              </a:rPr>
              <a:t>э</a:t>
            </a:r>
            <a:r>
              <a:rPr lang="ru-RU" altLang="en-US" sz="1200" b="0" dirty="0" err="1">
                <a:solidFill>
                  <a:schemeClr val="tx2"/>
                </a:solidFill>
              </a:rPr>
              <a:t>тиш</a:t>
            </a:r>
            <a:r>
              <a:rPr lang="en-US" altLang="en-US" sz="1200" b="0" dirty="0">
                <a:solidFill>
                  <a:schemeClr val="tx2"/>
                </a:solidFill>
              </a:rPr>
              <a:t>;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AutoNum type="alphaLcParenR"/>
            </a:pPr>
            <a:r>
              <a:rPr lang="ru-RU" altLang="en-US" sz="1200" b="0" dirty="0" err="1">
                <a:solidFill>
                  <a:schemeClr val="tx2"/>
                </a:solidFill>
              </a:rPr>
              <a:t>Боғланиши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мумкин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бўлган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алоқа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каналларининг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мавжудлиги</a:t>
            </a:r>
            <a:r>
              <a:rPr lang="en-US" altLang="en-US" sz="1200" b="0" dirty="0">
                <a:solidFill>
                  <a:schemeClr val="tx2"/>
                </a:solidFill>
              </a:rPr>
              <a:t>;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AutoNum type="alphaLcParenR"/>
            </a:pPr>
            <a:r>
              <a:rPr lang="ru-RU" altLang="en-US" sz="1200" b="0" dirty="0" err="1">
                <a:solidFill>
                  <a:schemeClr val="tx2"/>
                </a:solidFill>
              </a:rPr>
              <a:t>Қарорлар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устидан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шикоят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тартиби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тўғрисидаги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маълумотларни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жойлаштириш</a:t>
            </a:r>
            <a:r>
              <a:rPr lang="en-US" altLang="en-US" sz="1200" b="0" dirty="0">
                <a:solidFill>
                  <a:schemeClr val="tx2"/>
                </a:solidFill>
              </a:rPr>
              <a:t>;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AutoNum type="alphaLcParenR"/>
            </a:pPr>
            <a:r>
              <a:rPr lang="ru-RU" altLang="en-US" sz="1200" b="0" dirty="0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фаолияти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органида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мавжуд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кураш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чора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tr-TR" altLang="en-US" sz="1200" b="0" dirty="0">
                <a:solidFill>
                  <a:schemeClr val="tx2"/>
                </a:solidFill>
              </a:rPr>
              <a:t>–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тадбирлари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тўғрисида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йиллик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ҳисоботларни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эълон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қилиш</a:t>
            </a:r>
            <a:r>
              <a:rPr lang="en-US" altLang="en-US" sz="1200" b="0" dirty="0">
                <a:solidFill>
                  <a:schemeClr val="tx2"/>
                </a:solidFill>
              </a:rPr>
              <a:t>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0344ED-746B-4BD2-88BC-DEB9E6C7EB74}"/>
              </a:ext>
            </a:extLst>
          </p:cNvPr>
          <p:cNvSpPr txBox="1"/>
          <p:nvPr/>
        </p:nvSpPr>
        <p:spPr>
          <a:xfrm>
            <a:off x="6091238" y="5146252"/>
            <a:ext cx="5668962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i="1" dirty="0" err="1">
                <a:solidFill>
                  <a:srgbClr val="004BD2"/>
                </a:solidFill>
                <a:latin typeface="+mn-lt"/>
                <a:cs typeface="+mn-cs"/>
              </a:rPr>
              <a:t>Манба</a:t>
            </a:r>
            <a:r>
              <a:rPr lang="tr-TR" sz="1050" i="1" dirty="0">
                <a:solidFill>
                  <a:srgbClr val="004BD2"/>
                </a:solidFill>
                <a:latin typeface="+mn-lt"/>
                <a:cs typeface="+mn-cs"/>
              </a:rPr>
              <a:t>: </a:t>
            </a:r>
            <a:r>
              <a:rPr lang="ru-RU" sz="1050" i="1" dirty="0" err="1">
                <a:solidFill>
                  <a:srgbClr val="004BD2"/>
                </a:solidFill>
                <a:latin typeface="+mn-lt"/>
                <a:cs typeface="+mn-cs"/>
              </a:rPr>
              <a:t>БМТнинг</a:t>
            </a:r>
            <a:r>
              <a:rPr lang="tr-TR" sz="1050" i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050" i="1" dirty="0" err="1">
                <a:solidFill>
                  <a:srgbClr val="004BD2"/>
                </a:solidFill>
                <a:latin typeface="+mn-lt"/>
                <a:cs typeface="+mn-cs"/>
              </a:rPr>
              <a:t>коррупцияга</a:t>
            </a:r>
            <a:r>
              <a:rPr lang="tr-TR" sz="1050" i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050" i="1" dirty="0" err="1">
                <a:solidFill>
                  <a:srgbClr val="004BD2"/>
                </a:solidFill>
                <a:latin typeface="+mn-lt"/>
                <a:cs typeface="+mn-cs"/>
              </a:rPr>
              <a:t>қарши</a:t>
            </a:r>
            <a:r>
              <a:rPr lang="tr-TR" sz="1050" i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050" i="1" dirty="0" err="1">
                <a:solidFill>
                  <a:srgbClr val="004BD2"/>
                </a:solidFill>
                <a:latin typeface="+mn-lt"/>
                <a:cs typeface="+mn-cs"/>
              </a:rPr>
              <a:t>конв</a:t>
            </a:r>
            <a:r>
              <a:rPr lang="tr-TR" sz="1050" i="1" dirty="0">
                <a:solidFill>
                  <a:srgbClr val="004BD2"/>
                </a:solidFill>
                <a:latin typeface="+mn-lt"/>
                <a:cs typeface="+mn-cs"/>
              </a:rPr>
              <a:t>e</a:t>
            </a:r>
            <a:r>
              <a:rPr lang="ru-RU" sz="1050" i="1" dirty="0" err="1">
                <a:solidFill>
                  <a:srgbClr val="004BD2"/>
                </a:solidFill>
                <a:latin typeface="+mn-lt"/>
                <a:cs typeface="+mn-cs"/>
              </a:rPr>
              <a:t>нциясини</a:t>
            </a:r>
            <a:r>
              <a:rPr lang="tr-TR" sz="1050" i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050" i="1" dirty="0" err="1">
                <a:solidFill>
                  <a:srgbClr val="004BD2"/>
                </a:solidFill>
                <a:latin typeface="+mn-lt"/>
                <a:cs typeface="+mn-cs"/>
              </a:rPr>
              <a:t>амалга</a:t>
            </a:r>
            <a:r>
              <a:rPr lang="tr-TR" sz="1050" i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050" i="1" dirty="0" err="1">
                <a:solidFill>
                  <a:srgbClr val="004BD2"/>
                </a:solidFill>
                <a:latin typeface="+mn-lt"/>
                <a:cs typeface="+mn-cs"/>
              </a:rPr>
              <a:t>ошириш</a:t>
            </a:r>
            <a:r>
              <a:rPr lang="tr-TR" sz="1050" i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050" i="1" dirty="0" err="1">
                <a:solidFill>
                  <a:srgbClr val="004BD2"/>
                </a:solidFill>
                <a:latin typeface="+mn-lt"/>
                <a:cs typeface="+mn-cs"/>
              </a:rPr>
              <a:t>бўйича</a:t>
            </a:r>
            <a:r>
              <a:rPr lang="tr-TR" sz="1050" i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050" i="1" dirty="0">
                <a:solidFill>
                  <a:srgbClr val="004BD2"/>
                </a:solidFill>
                <a:latin typeface="+mn-lt"/>
                <a:cs typeface="+mn-cs"/>
              </a:rPr>
              <a:t>т</a:t>
            </a:r>
            <a:r>
              <a:rPr lang="tr-TR" sz="1050" i="1" dirty="0">
                <a:solidFill>
                  <a:srgbClr val="004BD2"/>
                </a:solidFill>
                <a:latin typeface="+mn-lt"/>
                <a:cs typeface="+mn-cs"/>
              </a:rPr>
              <a:t>ex</a:t>
            </a:r>
            <a:r>
              <a:rPr lang="ru-RU" sz="1050" i="1" dirty="0">
                <a:solidFill>
                  <a:srgbClr val="004BD2"/>
                </a:solidFill>
                <a:latin typeface="+mn-lt"/>
                <a:cs typeface="+mn-cs"/>
              </a:rPr>
              <a:t>ник</a:t>
            </a:r>
            <a:r>
              <a:rPr lang="tr-TR" sz="1050" i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050" i="1" dirty="0" err="1">
                <a:solidFill>
                  <a:srgbClr val="004BD2"/>
                </a:solidFill>
                <a:latin typeface="+mn-lt"/>
                <a:cs typeface="+mn-cs"/>
              </a:rPr>
              <a:t>қўлланма</a:t>
            </a:r>
            <a:r>
              <a:rPr lang="tr-TR" sz="1050" i="1" dirty="0">
                <a:solidFill>
                  <a:srgbClr val="004BD2"/>
                </a:solidFill>
                <a:latin typeface="+mn-lt"/>
                <a:cs typeface="+mn-cs"/>
              </a:rPr>
              <a:t>, </a:t>
            </a:r>
            <a:r>
              <a:rPr lang="ru-RU" sz="1050" i="1" dirty="0" err="1">
                <a:solidFill>
                  <a:srgbClr val="004BD2"/>
                </a:solidFill>
                <a:latin typeface="+mn-lt"/>
                <a:cs typeface="+mn-cs"/>
              </a:rPr>
              <a:t>БМТнинг</a:t>
            </a:r>
            <a:r>
              <a:rPr lang="tr-TR" sz="1050" i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050" i="1" dirty="0" err="1">
                <a:solidFill>
                  <a:srgbClr val="004BD2"/>
                </a:solidFill>
                <a:latin typeface="+mn-lt"/>
                <a:cs typeface="+mn-cs"/>
              </a:rPr>
              <a:t>гиёхванд</a:t>
            </a:r>
            <a:r>
              <a:rPr lang="ru-RU" sz="1050" i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050" i="1" dirty="0" err="1">
                <a:solidFill>
                  <a:srgbClr val="004BD2"/>
                </a:solidFill>
                <a:latin typeface="+mn-lt"/>
                <a:cs typeface="+mn-cs"/>
              </a:rPr>
              <a:t>моддалар</a:t>
            </a:r>
            <a:r>
              <a:rPr lang="tr-TR" sz="1050" i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050" i="1" dirty="0" err="1">
                <a:solidFill>
                  <a:srgbClr val="004BD2"/>
                </a:solidFill>
                <a:latin typeface="+mn-lt"/>
                <a:cs typeface="+mn-cs"/>
              </a:rPr>
              <a:t>ва</a:t>
            </a:r>
            <a:r>
              <a:rPr lang="tr-TR" sz="1050" i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050" i="1" dirty="0" err="1">
                <a:solidFill>
                  <a:srgbClr val="004BD2"/>
                </a:solidFill>
                <a:latin typeface="+mn-lt"/>
                <a:cs typeface="+mn-cs"/>
              </a:rPr>
              <a:t>жиноятчилик</a:t>
            </a:r>
            <a:r>
              <a:rPr lang="tr-TR" sz="1050" i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050" i="1" dirty="0" err="1">
                <a:solidFill>
                  <a:srgbClr val="004BD2"/>
                </a:solidFill>
                <a:latin typeface="+mn-lt"/>
                <a:cs typeface="+mn-cs"/>
              </a:rPr>
              <a:t>бўйича</a:t>
            </a:r>
            <a:r>
              <a:rPr lang="tr-TR" sz="1050" i="1" dirty="0">
                <a:solidFill>
                  <a:srgbClr val="004BD2"/>
                </a:solidFill>
                <a:latin typeface="+mn-lt"/>
                <a:cs typeface="+mn-cs"/>
              </a:rPr>
              <a:t> </a:t>
            </a:r>
            <a:r>
              <a:rPr lang="ru-RU" sz="1050" i="1" dirty="0" err="1">
                <a:solidFill>
                  <a:srgbClr val="004BD2"/>
                </a:solidFill>
                <a:latin typeface="+mn-lt"/>
                <a:cs typeface="+mn-cs"/>
              </a:rPr>
              <a:t>Бошқармаси</a:t>
            </a:r>
            <a:r>
              <a:rPr lang="en-US" sz="1050" i="1" dirty="0">
                <a:solidFill>
                  <a:srgbClr val="004BD2"/>
                </a:solidFill>
                <a:latin typeface="+mn-lt"/>
                <a:cs typeface="+mn-cs"/>
              </a:rPr>
              <a:t>.</a:t>
            </a:r>
          </a:p>
        </p:txBody>
      </p:sp>
      <p:pic>
        <p:nvPicPr>
          <p:cNvPr id="30730" name="Рисунок 68">
            <a:extLst>
              <a:ext uri="{FF2B5EF4-FFF2-40B4-BE49-F238E27FC236}">
                <a16:creationId xmlns:a16="http://schemas.microsoft.com/office/drawing/2014/main" id="{594DD083-B357-45B0-AEB7-675A88340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396577"/>
            <a:ext cx="577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Рисунок 119">
            <a:extLst>
              <a:ext uri="{FF2B5EF4-FFF2-40B4-BE49-F238E27FC236}">
                <a16:creationId xmlns:a16="http://schemas.microsoft.com/office/drawing/2014/main" id="{454E3C3B-6D60-4765-AFD4-C6CF1364B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1760114"/>
            <a:ext cx="5143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5">
            <a:extLst>
              <a:ext uri="{FF2B5EF4-FFF2-40B4-BE49-F238E27FC236}">
                <a16:creationId xmlns:a16="http://schemas.microsoft.com/office/drawing/2014/main" id="{E179300B-8C09-4DAF-9ED7-B8896E22F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Т</a:t>
            </a:r>
            <a:r>
              <a:rPr lang="en-US" altLang="en-US"/>
              <a:t>e</a:t>
            </a:r>
            <a:r>
              <a:rPr lang="ru-RU" altLang="en-US"/>
              <a:t>ст</a:t>
            </a:r>
            <a:r>
              <a:rPr lang="en-US" altLang="en-US"/>
              <a:t> </a:t>
            </a:r>
            <a:r>
              <a:rPr lang="ru-RU" altLang="en-US"/>
              <a:t>синови</a:t>
            </a:r>
            <a:r>
              <a:rPr lang="en-US" altLang="en-US"/>
              <a:t>.</a:t>
            </a:r>
          </a:p>
        </p:txBody>
      </p:sp>
      <p:sp>
        <p:nvSpPr>
          <p:cNvPr id="104451" name="object 12">
            <a:extLst>
              <a:ext uri="{FF2B5EF4-FFF2-40B4-BE49-F238E27FC236}">
                <a16:creationId xmlns:a16="http://schemas.microsoft.com/office/drawing/2014/main" id="{56A4B1E9-FA0B-45F4-8468-EADC17093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128270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800">
                <a:solidFill>
                  <a:schemeClr val="tx2"/>
                </a:solidFill>
              </a:rPr>
              <a:t>11</a:t>
            </a:r>
          </a:p>
        </p:txBody>
      </p:sp>
      <p:sp>
        <p:nvSpPr>
          <p:cNvPr id="104452" name="Rectangle 7">
            <a:extLst>
              <a:ext uri="{FF2B5EF4-FFF2-40B4-BE49-F238E27FC236}">
                <a16:creationId xmlns:a16="http://schemas.microsoft.com/office/drawing/2014/main" id="{EE41C67B-8A9A-4110-959B-A64271930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1381125"/>
            <a:ext cx="10206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tr-TR" altLang="en-US" sz="1800">
                <a:solidFill>
                  <a:srgbClr val="004BD2"/>
                </a:solidFill>
              </a:rPr>
              <a:t>X</a:t>
            </a:r>
            <a:r>
              <a:rPr lang="ru-RU" altLang="en-US" sz="1800">
                <a:solidFill>
                  <a:srgbClr val="004BD2"/>
                </a:solidFill>
              </a:rPr>
              <a:t>одимнинг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ша</a:t>
            </a:r>
            <a:r>
              <a:rPr lang="tr-TR" altLang="en-US" sz="1800">
                <a:solidFill>
                  <a:srgbClr val="004BD2"/>
                </a:solidFill>
              </a:rPr>
              <a:t>x</a:t>
            </a:r>
            <a:r>
              <a:rPr lang="ru-RU" altLang="en-US" sz="1800">
                <a:solidFill>
                  <a:srgbClr val="004BD2"/>
                </a:solidFill>
              </a:rPr>
              <a:t>сий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манфаатлари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восита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ёки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билвосита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органи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манфаатларига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зид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ладиган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ҳолат</a:t>
            </a:r>
            <a:r>
              <a:rPr lang="tr-TR" altLang="en-US" sz="1800">
                <a:solidFill>
                  <a:srgbClr val="004BD2"/>
                </a:solidFill>
              </a:rPr>
              <a:t>: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ABDB784F-716A-4314-97A9-5B0D49E030E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4BD08B81-D0D7-45AC-9977-00257DE1A3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27DB793-83D9-4555-BFB5-F1F722EA9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B8A98619-127D-4CE8-96F6-AEF89D976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45A1BCA-8031-4E44-9908-68D982438D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F3C1E859-7589-4CEA-8F58-F57C5E94D3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D402BDBB-2FA4-4A2E-B5EE-23AEDFD15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4454" name="Rectangle 15">
            <a:extLst>
              <a:ext uri="{FF2B5EF4-FFF2-40B4-BE49-F238E27FC236}">
                <a16:creationId xmlns:a16="http://schemas.microsoft.com/office/drawing/2014/main" id="{C113BECD-CC56-4363-98A2-4BB3DB6F7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2339975"/>
            <a:ext cx="9682163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Ҳақиқий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манфаатлар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тўқнашуви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Пот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нциал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манфаатлар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тўқнашуви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514D4BD-E366-47EB-A6B4-1C1B55C9D85A}"/>
              </a:ext>
            </a:extLst>
          </p:cNvPr>
          <p:cNvSpPr/>
          <p:nvPr/>
        </p:nvSpPr>
        <p:spPr>
          <a:xfrm>
            <a:off x="1644650" y="2346325"/>
            <a:ext cx="241300" cy="239713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353B93B-3938-4F5D-88EB-F2D82DEBEB2E}"/>
              </a:ext>
            </a:extLst>
          </p:cNvPr>
          <p:cNvSpPr/>
          <p:nvPr/>
        </p:nvSpPr>
        <p:spPr>
          <a:xfrm>
            <a:off x="1644650" y="2668588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104457" name="object 12">
            <a:extLst>
              <a:ext uri="{FF2B5EF4-FFF2-40B4-BE49-F238E27FC236}">
                <a16:creationId xmlns:a16="http://schemas.microsoft.com/office/drawing/2014/main" id="{4540DAB4-6E82-4931-BA65-B9E57B9EB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3319463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800">
                <a:solidFill>
                  <a:schemeClr val="tx2"/>
                </a:solidFill>
              </a:rPr>
              <a:t>12</a:t>
            </a:r>
          </a:p>
        </p:txBody>
      </p:sp>
      <p:sp>
        <p:nvSpPr>
          <p:cNvPr id="104458" name="Rectangle 24">
            <a:extLst>
              <a:ext uri="{FF2B5EF4-FFF2-40B4-BE49-F238E27FC236}">
                <a16:creationId xmlns:a16="http://schemas.microsoft.com/office/drawing/2014/main" id="{BCEC5B2B-9D0C-4C5B-A4A5-16B7C6C4E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113" y="3436938"/>
            <a:ext cx="10206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Манфаатлар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тўқнашувини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ошкор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қилиш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одатда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қуйидаги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ҳолларда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амалга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оширилади</a:t>
            </a:r>
            <a:r>
              <a:rPr lang="tr-TR" altLang="en-US" sz="1800">
                <a:solidFill>
                  <a:srgbClr val="004BD2"/>
                </a:solidFill>
              </a:rPr>
              <a:t>: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82BE73F1-F128-4C7A-9472-BC5983700A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6059" y="3357453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7" name="Freeform 776">
              <a:extLst>
                <a:ext uri="{FF2B5EF4-FFF2-40B4-BE49-F238E27FC236}">
                  <a16:creationId xmlns:a16="http://schemas.microsoft.com/office/drawing/2014/main" id="{26F411AC-6170-4847-AEE5-F5E4EF70F3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8" name="Freeform 777">
              <a:extLst>
                <a:ext uri="{FF2B5EF4-FFF2-40B4-BE49-F238E27FC236}">
                  <a16:creationId xmlns:a16="http://schemas.microsoft.com/office/drawing/2014/main" id="{BA45ADE0-DB1F-4492-BF68-A26CC193D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9" name="Freeform 778">
              <a:extLst>
                <a:ext uri="{FF2B5EF4-FFF2-40B4-BE49-F238E27FC236}">
                  <a16:creationId xmlns:a16="http://schemas.microsoft.com/office/drawing/2014/main" id="{65C99D79-228E-467F-8A88-4461070B3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0" name="Freeform 779">
              <a:extLst>
                <a:ext uri="{FF2B5EF4-FFF2-40B4-BE49-F238E27FC236}">
                  <a16:creationId xmlns:a16="http://schemas.microsoft.com/office/drawing/2014/main" id="{E7ACAFFE-7A13-4305-9B55-E77F94E61D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1" name="Freeform 780">
              <a:extLst>
                <a:ext uri="{FF2B5EF4-FFF2-40B4-BE49-F238E27FC236}">
                  <a16:creationId xmlns:a16="http://schemas.microsoft.com/office/drawing/2014/main" id="{870E0C74-D9B2-469E-BFD7-F7D8949245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2" name="Freeform 781">
              <a:extLst>
                <a:ext uri="{FF2B5EF4-FFF2-40B4-BE49-F238E27FC236}">
                  <a16:creationId xmlns:a16="http://schemas.microsoft.com/office/drawing/2014/main" id="{C98CE27C-1B71-45EF-9ECA-19BAAE176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4460" name="Rectangle 32">
            <a:extLst>
              <a:ext uri="{FF2B5EF4-FFF2-40B4-BE49-F238E27FC236}">
                <a16:creationId xmlns:a16="http://schemas.microsoft.com/office/drawing/2014/main" id="{9E421990-E785-4F6C-840E-F923E3F0B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8988" y="4127500"/>
            <a:ext cx="9682162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Ишга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қабул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қилишда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Ҳар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йили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даврий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кларация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доирасида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Ошкор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бўлиб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қолганда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Юқоридагиларнинг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барчаси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F5E0482-2176-4FA5-9521-1F26C51E8513}"/>
              </a:ext>
            </a:extLst>
          </p:cNvPr>
          <p:cNvSpPr/>
          <p:nvPr/>
        </p:nvSpPr>
        <p:spPr>
          <a:xfrm>
            <a:off x="1635125" y="4114800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CC6BE02-927E-48E7-8B0B-5FD134D8C910}"/>
              </a:ext>
            </a:extLst>
          </p:cNvPr>
          <p:cNvSpPr/>
          <p:nvPr/>
        </p:nvSpPr>
        <p:spPr>
          <a:xfrm>
            <a:off x="1635125" y="4448175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6C042CA-F054-40EE-8190-62D85FCB46DF}"/>
              </a:ext>
            </a:extLst>
          </p:cNvPr>
          <p:cNvSpPr/>
          <p:nvPr/>
        </p:nvSpPr>
        <p:spPr>
          <a:xfrm>
            <a:off x="1635125" y="4779963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E64EAEE-0365-4908-8D10-361BBB47EBA6}"/>
              </a:ext>
            </a:extLst>
          </p:cNvPr>
          <p:cNvSpPr/>
          <p:nvPr/>
        </p:nvSpPr>
        <p:spPr>
          <a:xfrm>
            <a:off x="1635125" y="5097463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д</a:t>
            </a:r>
            <a:endParaRPr lang="en-US" sz="14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5">
            <a:extLst>
              <a:ext uri="{FF2B5EF4-FFF2-40B4-BE49-F238E27FC236}">
                <a16:creationId xmlns:a16="http://schemas.microsoft.com/office/drawing/2014/main" id="{51825413-3A94-4861-A36D-5DF1BB94D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Т</a:t>
            </a:r>
            <a:r>
              <a:rPr lang="en-US" altLang="en-US"/>
              <a:t>e</a:t>
            </a:r>
            <a:r>
              <a:rPr lang="ru-RU" altLang="en-US"/>
              <a:t>ст</a:t>
            </a:r>
            <a:r>
              <a:rPr lang="en-US" altLang="en-US"/>
              <a:t> </a:t>
            </a:r>
            <a:r>
              <a:rPr lang="ru-RU" altLang="en-US"/>
              <a:t>синови</a:t>
            </a:r>
            <a:r>
              <a:rPr lang="en-US" altLang="en-US"/>
              <a:t>.</a:t>
            </a:r>
          </a:p>
        </p:txBody>
      </p:sp>
      <p:sp>
        <p:nvSpPr>
          <p:cNvPr id="105475" name="object 12">
            <a:extLst>
              <a:ext uri="{FF2B5EF4-FFF2-40B4-BE49-F238E27FC236}">
                <a16:creationId xmlns:a16="http://schemas.microsoft.com/office/drawing/2014/main" id="{6923E712-AAB9-4ACD-BBA9-A65B6EA18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128270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800">
                <a:solidFill>
                  <a:schemeClr val="tx2"/>
                </a:solidFill>
              </a:rPr>
              <a:t>1</a:t>
            </a:r>
            <a:r>
              <a:rPr lang="en-US" altLang="en-US" sz="2800">
                <a:solidFill>
                  <a:schemeClr val="tx2"/>
                </a:solidFill>
              </a:rPr>
              <a:t>3</a:t>
            </a:r>
            <a:endParaRPr lang="ru-RU" altLang="en-US" sz="2800">
              <a:solidFill>
                <a:schemeClr val="tx2"/>
              </a:solidFill>
            </a:endParaRPr>
          </a:p>
        </p:txBody>
      </p:sp>
      <p:sp>
        <p:nvSpPr>
          <p:cNvPr id="105476" name="Rectangle 7">
            <a:extLst>
              <a:ext uri="{FF2B5EF4-FFF2-40B4-BE49-F238E27FC236}">
                <a16:creationId xmlns:a16="http://schemas.microsoft.com/office/drawing/2014/main" id="{08F763EB-E455-46D6-A09B-733FDAFAB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1381125"/>
            <a:ext cx="102060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Коррупцияга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қарши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қандай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аниқ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чора</a:t>
            </a:r>
            <a:r>
              <a:rPr lang="tr-TR" altLang="en-US" sz="1800">
                <a:solidFill>
                  <a:srgbClr val="004BD2"/>
                </a:solidFill>
              </a:rPr>
              <a:t>-</a:t>
            </a:r>
            <a:r>
              <a:rPr lang="ru-RU" altLang="en-US" sz="1800">
                <a:solidFill>
                  <a:srgbClr val="004BD2"/>
                </a:solidFill>
              </a:rPr>
              <a:t>тадбирлар</a:t>
            </a:r>
            <a:r>
              <a:rPr lang="tr-TR" altLang="en-US" sz="1800">
                <a:solidFill>
                  <a:srgbClr val="004BD2"/>
                </a:solidFill>
              </a:rPr>
              <a:t> x</a:t>
            </a:r>
            <a:r>
              <a:rPr lang="ru-RU" altLang="en-US" sz="1800">
                <a:solidFill>
                  <a:srgbClr val="004BD2"/>
                </a:solidFill>
              </a:rPr>
              <a:t>одимлар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ва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ҳамкорларга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а</a:t>
            </a:r>
            <a:r>
              <a:rPr lang="en-US" altLang="en-US" sz="1800">
                <a:solidFill>
                  <a:srgbClr val="004BD2"/>
                </a:solidFill>
              </a:rPr>
              <a:t>x</a:t>
            </a:r>
            <a:r>
              <a:rPr lang="ru-RU" altLang="en-US" sz="1800">
                <a:solidFill>
                  <a:srgbClr val="004BD2"/>
                </a:solidFill>
              </a:rPr>
              <a:t>борот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</a:t>
            </a:r>
            <a:r>
              <a:rPr lang="en-US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риш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ва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уларни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ўқитишда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қўлланилиши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мумкин</a:t>
            </a:r>
            <a:r>
              <a:rPr lang="tr-TR" altLang="en-US" sz="1800">
                <a:solidFill>
                  <a:srgbClr val="004BD2"/>
                </a:solidFill>
              </a:rPr>
              <a:t> (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ёки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н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чта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жавобни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танланг</a:t>
            </a:r>
            <a:r>
              <a:rPr lang="tr-TR" altLang="en-US" sz="1800">
                <a:solidFill>
                  <a:srgbClr val="004BD2"/>
                </a:solidFill>
              </a:rPr>
              <a:t>)?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9E31D0F4-DF7D-4C7B-A951-6C8B5002DE8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F4965964-8366-4CCC-9BA9-FF7312AD64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CA7D5CAD-F57A-436E-B30D-64FFA3D1C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971886CD-477F-4334-9863-AC5612FF4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8126A8E7-2983-4CBD-A768-E409896BB9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D29E3871-E53C-4BEE-846D-546DE2F240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44BCF13F-8D76-46CE-9327-D52B526BF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5478" name="Rectangle 15">
            <a:extLst>
              <a:ext uri="{FF2B5EF4-FFF2-40B4-BE49-F238E27FC236}">
                <a16:creationId xmlns:a16="http://schemas.microsoft.com/office/drawing/2014/main" id="{F841EB34-B38D-4EF6-82B6-B30FFCD1B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2339975"/>
            <a:ext cx="9682163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Ишонч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л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фонини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яратиш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унинг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изчил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равишда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ишлашини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таъминлаш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tr-TR" altLang="en-US" sz="1600" b="0">
                <a:solidFill>
                  <a:schemeClr val="tx2"/>
                </a:solidFill>
              </a:rPr>
              <a:t>X</a:t>
            </a:r>
            <a:r>
              <a:rPr lang="ru-RU" altLang="en-US" sz="1600" b="0">
                <a:solidFill>
                  <a:schemeClr val="tx2"/>
                </a:solidFill>
              </a:rPr>
              <a:t>одимлар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учун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тр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нинг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с</a:t>
            </a:r>
            <a:r>
              <a:rPr lang="en-US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минарлар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ўтказиш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Пудратчилар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билан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тузилган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шартномаларга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коррупцияга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қарши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чораларни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киритиш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Давлат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органининг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коррупцияга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қарши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курашиш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бошқармасининг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алоқа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учун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рақамларини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расмий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uz-Cyrl-UZ" altLang="en-US" sz="1600" b="0">
                <a:solidFill>
                  <a:schemeClr val="tx2"/>
                </a:solidFill>
              </a:rPr>
              <a:t>в</a:t>
            </a:r>
            <a:r>
              <a:rPr lang="en-US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б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сайтга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жойлаштириш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113C467-145C-4D06-A552-F9B9D55A99B1}"/>
              </a:ext>
            </a:extLst>
          </p:cNvPr>
          <p:cNvSpPr/>
          <p:nvPr/>
        </p:nvSpPr>
        <p:spPr>
          <a:xfrm>
            <a:off x="1644650" y="2346325"/>
            <a:ext cx="241300" cy="239713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7B17C38-E0A8-444C-99F6-EE7BB7635CAF}"/>
              </a:ext>
            </a:extLst>
          </p:cNvPr>
          <p:cNvSpPr/>
          <p:nvPr/>
        </p:nvSpPr>
        <p:spPr>
          <a:xfrm>
            <a:off x="1644650" y="2668588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105481" name="object 12">
            <a:extLst>
              <a:ext uri="{FF2B5EF4-FFF2-40B4-BE49-F238E27FC236}">
                <a16:creationId xmlns:a16="http://schemas.microsoft.com/office/drawing/2014/main" id="{BD47894E-95EA-4CAD-B70C-BA42C40AD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385445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800">
                <a:solidFill>
                  <a:schemeClr val="tx2"/>
                </a:solidFill>
              </a:rPr>
              <a:t>1</a:t>
            </a:r>
            <a:r>
              <a:rPr lang="en-US" altLang="en-US" sz="2800">
                <a:solidFill>
                  <a:schemeClr val="tx2"/>
                </a:solidFill>
              </a:rPr>
              <a:t>4</a:t>
            </a:r>
            <a:endParaRPr lang="ru-RU" altLang="en-US" sz="2800">
              <a:solidFill>
                <a:schemeClr val="tx2"/>
              </a:solidFill>
            </a:endParaRPr>
          </a:p>
        </p:txBody>
      </p:sp>
      <p:sp>
        <p:nvSpPr>
          <p:cNvPr id="105482" name="Rectangle 24">
            <a:extLst>
              <a:ext uri="{FF2B5EF4-FFF2-40B4-BE49-F238E27FC236}">
                <a16:creationId xmlns:a16="http://schemas.microsoft.com/office/drawing/2014/main" id="{2D165663-D180-4D6B-87A5-D1B626DC1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113" y="3863975"/>
            <a:ext cx="10206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органларида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коррупцияга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қарши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чора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сифатида</a:t>
            </a:r>
            <a:r>
              <a:rPr lang="tr-TR" altLang="en-US" sz="1800">
                <a:solidFill>
                  <a:srgbClr val="004BD2"/>
                </a:solidFill>
              </a:rPr>
              <a:t> “</a:t>
            </a:r>
            <a:r>
              <a:rPr lang="ru-RU" altLang="en-US" sz="1800">
                <a:solidFill>
                  <a:srgbClr val="004BD2"/>
                </a:solidFill>
              </a:rPr>
              <a:t>юқорига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мурожаат</a:t>
            </a:r>
            <a:r>
              <a:rPr lang="tr-TR" altLang="en-US" sz="1800">
                <a:solidFill>
                  <a:srgbClr val="004BD2"/>
                </a:solidFill>
              </a:rPr>
              <a:t>” </a:t>
            </a:r>
            <a:r>
              <a:rPr lang="ru-RU" altLang="en-US" sz="1800">
                <a:solidFill>
                  <a:srgbClr val="004BD2"/>
                </a:solidFill>
              </a:rPr>
              <a:t>нима</a:t>
            </a:r>
            <a:r>
              <a:rPr lang="en-US" altLang="en-US" sz="1800">
                <a:solidFill>
                  <a:srgbClr val="004BD2"/>
                </a:solidFill>
              </a:rPr>
              <a:t>?</a:t>
            </a:r>
            <a:r>
              <a:rPr lang="tr-TR" altLang="en-US" sz="1800">
                <a:solidFill>
                  <a:srgbClr val="004BD2"/>
                </a:solidFill>
              </a:rPr>
              <a:t> (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ёки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н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чта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жавобни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танланг</a:t>
            </a:r>
            <a:r>
              <a:rPr lang="tr-TR" altLang="en-US" sz="1800">
                <a:solidFill>
                  <a:srgbClr val="004BD2"/>
                </a:solidFill>
              </a:rPr>
              <a:t>)?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9A010FEA-06EF-4831-B59C-C7718053BC2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6059" y="3891599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7" name="Freeform 776">
              <a:extLst>
                <a:ext uri="{FF2B5EF4-FFF2-40B4-BE49-F238E27FC236}">
                  <a16:creationId xmlns:a16="http://schemas.microsoft.com/office/drawing/2014/main" id="{FE23263A-56BF-4E1D-AB2F-1ABB1B94C4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8" name="Freeform 777">
              <a:extLst>
                <a:ext uri="{FF2B5EF4-FFF2-40B4-BE49-F238E27FC236}">
                  <a16:creationId xmlns:a16="http://schemas.microsoft.com/office/drawing/2014/main" id="{643B4745-526D-4FA1-A65F-B5AB52119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9" name="Freeform 778">
              <a:extLst>
                <a:ext uri="{FF2B5EF4-FFF2-40B4-BE49-F238E27FC236}">
                  <a16:creationId xmlns:a16="http://schemas.microsoft.com/office/drawing/2014/main" id="{4789D0CA-86D3-4F3F-8C34-28434F808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0" name="Freeform 779">
              <a:extLst>
                <a:ext uri="{FF2B5EF4-FFF2-40B4-BE49-F238E27FC236}">
                  <a16:creationId xmlns:a16="http://schemas.microsoft.com/office/drawing/2014/main" id="{54935E9B-37FC-4928-9311-1754D0A9E2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1" name="Freeform 780">
              <a:extLst>
                <a:ext uri="{FF2B5EF4-FFF2-40B4-BE49-F238E27FC236}">
                  <a16:creationId xmlns:a16="http://schemas.microsoft.com/office/drawing/2014/main" id="{35A69377-4A0D-4AE3-A1EB-33D7605946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2" name="Freeform 781">
              <a:extLst>
                <a:ext uri="{FF2B5EF4-FFF2-40B4-BE49-F238E27FC236}">
                  <a16:creationId xmlns:a16="http://schemas.microsoft.com/office/drawing/2014/main" id="{948E7A9A-28CE-4DA9-BCFF-841B1517B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5484" name="Rectangle 32">
            <a:extLst>
              <a:ext uri="{FF2B5EF4-FFF2-40B4-BE49-F238E27FC236}">
                <a16:creationId xmlns:a16="http://schemas.microsoft.com/office/drawing/2014/main" id="{5A13A88F-00E9-42E1-8D90-831B69724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8988" y="4660900"/>
            <a:ext cx="9682162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Коррупцияга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қарши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курашда</a:t>
            </a:r>
            <a:r>
              <a:rPr lang="tr-TR" altLang="en-US" sz="1600" b="0">
                <a:solidFill>
                  <a:schemeClr val="tx2"/>
                </a:solidFill>
              </a:rPr>
              <a:t> e</a:t>
            </a:r>
            <a:r>
              <a:rPr lang="ru-RU" altLang="en-US" sz="1600" b="0">
                <a:solidFill>
                  <a:schemeClr val="tx2"/>
                </a:solidFill>
              </a:rPr>
              <a:t>такчиликни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киритиш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Давлат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органининг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коррупцияга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қарши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тартиб</a:t>
            </a:r>
            <a:r>
              <a:rPr lang="tr-TR" altLang="en-US" sz="1600" b="0">
                <a:solidFill>
                  <a:schemeClr val="tx2"/>
                </a:solidFill>
              </a:rPr>
              <a:t>-</a:t>
            </a:r>
            <a:r>
              <a:rPr lang="ru-RU" altLang="en-US" sz="1600" b="0">
                <a:solidFill>
                  <a:schemeClr val="tx2"/>
                </a:solidFill>
              </a:rPr>
              <a:t>қоидалари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бошлиғи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учун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истиснолар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яратиш</a:t>
            </a:r>
            <a:r>
              <a:rPr lang="tr-TR" altLang="en-US" sz="1600" b="0">
                <a:solidFill>
                  <a:schemeClr val="tx2"/>
                </a:solidFill>
              </a:rPr>
              <a:t> (</a:t>
            </a:r>
            <a:r>
              <a:rPr lang="ru-RU" altLang="en-US" sz="1600" b="0">
                <a:solidFill>
                  <a:schemeClr val="tx2"/>
                </a:solidFill>
              </a:rPr>
              <a:t>масалан</a:t>
            </a:r>
            <a:r>
              <a:rPr lang="tr-TR" altLang="en-US" sz="1600" b="0">
                <a:solidFill>
                  <a:schemeClr val="tx2"/>
                </a:solidFill>
              </a:rPr>
              <a:t>, </a:t>
            </a:r>
            <a:r>
              <a:rPr lang="ru-RU" altLang="en-US" sz="1600" b="0">
                <a:solidFill>
                  <a:schemeClr val="tx2"/>
                </a:solidFill>
              </a:rPr>
              <a:t>коррупцияга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қарши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тр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нингдан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ўтиш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мажбуриятининг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йўқлиги</a:t>
            </a:r>
            <a:r>
              <a:rPr lang="tr-TR" altLang="en-US" sz="1600" b="0">
                <a:solidFill>
                  <a:schemeClr val="tx2"/>
                </a:solidFill>
              </a:rPr>
              <a:t>).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Бошқарув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томонидан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коррупцияга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қарши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проц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дураларнинг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барча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талабларини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оддий</a:t>
            </a:r>
            <a:r>
              <a:rPr lang="tr-TR" altLang="en-US" sz="1600" b="0">
                <a:solidFill>
                  <a:schemeClr val="tx2"/>
                </a:solidFill>
              </a:rPr>
              <a:t> x</a:t>
            </a:r>
            <a:r>
              <a:rPr lang="ru-RU" altLang="en-US" sz="1600" b="0">
                <a:solidFill>
                  <a:schemeClr val="tx2"/>
                </a:solidFill>
              </a:rPr>
              <a:t>одимлар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билан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бир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қаторда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бажариш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86A844A-15D6-4239-8EB6-E3A099A3BEEE}"/>
              </a:ext>
            </a:extLst>
          </p:cNvPr>
          <p:cNvSpPr/>
          <p:nvPr/>
        </p:nvSpPr>
        <p:spPr>
          <a:xfrm>
            <a:off x="1635125" y="4657725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68CFAD1-B219-4084-BBD6-69B7AF233A80}"/>
              </a:ext>
            </a:extLst>
          </p:cNvPr>
          <p:cNvSpPr/>
          <p:nvPr/>
        </p:nvSpPr>
        <p:spPr>
          <a:xfrm>
            <a:off x="1635125" y="4991100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FD351E2-6BA2-47E6-86AD-24B0B6AB2047}"/>
              </a:ext>
            </a:extLst>
          </p:cNvPr>
          <p:cNvSpPr/>
          <p:nvPr/>
        </p:nvSpPr>
        <p:spPr>
          <a:xfrm>
            <a:off x="1635125" y="5530850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32AE83B-479E-4E49-9E21-2C125545D9CC}"/>
              </a:ext>
            </a:extLst>
          </p:cNvPr>
          <p:cNvSpPr/>
          <p:nvPr/>
        </p:nvSpPr>
        <p:spPr>
          <a:xfrm>
            <a:off x="1635125" y="2986088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453F96A-648E-4B07-9C07-9EC08502F467}"/>
              </a:ext>
            </a:extLst>
          </p:cNvPr>
          <p:cNvSpPr/>
          <p:nvPr/>
        </p:nvSpPr>
        <p:spPr>
          <a:xfrm>
            <a:off x="1635125" y="3303588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д</a:t>
            </a:r>
            <a:endParaRPr lang="en-US" sz="14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5">
            <a:extLst>
              <a:ext uri="{FF2B5EF4-FFF2-40B4-BE49-F238E27FC236}">
                <a16:creationId xmlns:a16="http://schemas.microsoft.com/office/drawing/2014/main" id="{8B287546-A629-4739-90B6-E91C487C4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Т</a:t>
            </a:r>
            <a:r>
              <a:rPr lang="en-US" altLang="en-US"/>
              <a:t>e</a:t>
            </a:r>
            <a:r>
              <a:rPr lang="ru-RU" altLang="en-US"/>
              <a:t>ст</a:t>
            </a:r>
            <a:r>
              <a:rPr lang="en-US" altLang="en-US"/>
              <a:t> </a:t>
            </a:r>
            <a:r>
              <a:rPr lang="ru-RU" altLang="en-US"/>
              <a:t>синови</a:t>
            </a:r>
            <a:r>
              <a:rPr lang="en-US" altLang="en-US"/>
              <a:t>.</a:t>
            </a:r>
          </a:p>
        </p:txBody>
      </p:sp>
      <p:sp>
        <p:nvSpPr>
          <p:cNvPr id="106499" name="object 12">
            <a:extLst>
              <a:ext uri="{FF2B5EF4-FFF2-40B4-BE49-F238E27FC236}">
                <a16:creationId xmlns:a16="http://schemas.microsoft.com/office/drawing/2014/main" id="{0E56F6C8-4C7E-404A-A036-49D2865AA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128270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800">
                <a:solidFill>
                  <a:schemeClr val="tx2"/>
                </a:solidFill>
              </a:rPr>
              <a:t>1</a:t>
            </a:r>
            <a:r>
              <a:rPr lang="en-US" altLang="en-US" sz="2800">
                <a:solidFill>
                  <a:schemeClr val="tx2"/>
                </a:solidFill>
              </a:rPr>
              <a:t>3</a:t>
            </a:r>
            <a:endParaRPr lang="ru-RU" altLang="en-US" sz="2800">
              <a:solidFill>
                <a:schemeClr val="tx2"/>
              </a:solidFill>
            </a:endParaRPr>
          </a:p>
        </p:txBody>
      </p:sp>
      <p:sp>
        <p:nvSpPr>
          <p:cNvPr id="106500" name="Rectangle 7">
            <a:extLst>
              <a:ext uri="{FF2B5EF4-FFF2-40B4-BE49-F238E27FC236}">
                <a16:creationId xmlns:a16="http://schemas.microsoft.com/office/drawing/2014/main" id="{5A66813D-7115-4013-86B1-F8FFBCEC3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1330325"/>
            <a:ext cx="10206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Коррупцияга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қарши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қандай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аниқ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чора</a:t>
            </a:r>
            <a:r>
              <a:rPr lang="tr-TR" altLang="en-US" sz="1800">
                <a:solidFill>
                  <a:srgbClr val="004BD2"/>
                </a:solidFill>
              </a:rPr>
              <a:t>-</a:t>
            </a:r>
            <a:r>
              <a:rPr lang="ru-RU" altLang="en-US" sz="1800">
                <a:solidFill>
                  <a:srgbClr val="004BD2"/>
                </a:solidFill>
              </a:rPr>
              <a:t>тадбирлар</a:t>
            </a:r>
            <a:r>
              <a:rPr lang="tr-TR" altLang="en-US" sz="1800">
                <a:solidFill>
                  <a:srgbClr val="004BD2"/>
                </a:solidFill>
              </a:rPr>
              <a:t> x</a:t>
            </a:r>
            <a:r>
              <a:rPr lang="ru-RU" altLang="en-US" sz="1800">
                <a:solidFill>
                  <a:srgbClr val="004BD2"/>
                </a:solidFill>
              </a:rPr>
              <a:t>одимлар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ва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ҳамкорларга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а</a:t>
            </a:r>
            <a:r>
              <a:rPr lang="en-US" altLang="en-US" sz="1800">
                <a:solidFill>
                  <a:srgbClr val="004BD2"/>
                </a:solidFill>
              </a:rPr>
              <a:t>x</a:t>
            </a:r>
            <a:r>
              <a:rPr lang="ru-RU" altLang="en-US" sz="1800">
                <a:solidFill>
                  <a:srgbClr val="004BD2"/>
                </a:solidFill>
              </a:rPr>
              <a:t>борот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</a:t>
            </a:r>
            <a:r>
              <a:rPr lang="en-US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риш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ва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уларни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ўқитишда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қўлланилиши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мумкин</a:t>
            </a:r>
            <a:r>
              <a:rPr lang="tr-TR" altLang="en-US" sz="1800">
                <a:solidFill>
                  <a:srgbClr val="004BD2"/>
                </a:solidFill>
              </a:rPr>
              <a:t> (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ёки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н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чта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жавобни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танланг</a:t>
            </a:r>
            <a:r>
              <a:rPr lang="tr-TR" altLang="en-US" sz="1800">
                <a:solidFill>
                  <a:srgbClr val="004BD2"/>
                </a:solidFill>
              </a:rPr>
              <a:t>)?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BE55A26B-36E4-4485-9731-C1A93BE4EC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3BF44E3E-3DFC-4DBC-93FE-48CBA5A803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AD3E2A85-677C-46BC-A477-850461D29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9CC52806-B42B-4BD1-8AC2-2AEF93B72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799DB58E-110D-47D1-91E9-CD522BFD3B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4F39796A-2C0B-4043-9367-F20385C07F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F64EBDDB-D970-4711-B288-D264C5912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6502" name="Rectangle 15">
            <a:extLst>
              <a:ext uri="{FF2B5EF4-FFF2-40B4-BE49-F238E27FC236}">
                <a16:creationId xmlns:a16="http://schemas.microsoft.com/office/drawing/2014/main" id="{6E8A4FAA-46CB-4A8D-9AB9-B76430952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2339975"/>
            <a:ext cx="9682163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Ишонч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л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фонини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яратиш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унинг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изчил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равишда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ишлашини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таъминлаш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tr-TR" altLang="en-US" sz="1600" b="0">
                <a:solidFill>
                  <a:schemeClr val="tx2"/>
                </a:solidFill>
              </a:rPr>
              <a:t>X</a:t>
            </a:r>
            <a:r>
              <a:rPr lang="ru-RU" altLang="en-US" sz="1600" b="0">
                <a:solidFill>
                  <a:schemeClr val="tx2"/>
                </a:solidFill>
              </a:rPr>
              <a:t>одимлар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учун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тр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нинг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с</a:t>
            </a:r>
            <a:r>
              <a:rPr lang="en-US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минарлар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ўтказиш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Пудратчилар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билан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тузилган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шартномаларга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коррупцияга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қарши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чораларни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киритиш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Давлат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органининг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коррупцияга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қарши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курашиш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бошқармасининг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алоқа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учун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рақамларини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расмий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uz-Cyrl-UZ" altLang="en-US" sz="1600" b="0">
                <a:solidFill>
                  <a:schemeClr val="tx2"/>
                </a:solidFill>
              </a:rPr>
              <a:t>в</a:t>
            </a:r>
            <a:r>
              <a:rPr lang="en-US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б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сайтга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жойлаштириш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807785C-EC71-43FA-8A3B-2AC607CF0160}"/>
              </a:ext>
            </a:extLst>
          </p:cNvPr>
          <p:cNvSpPr/>
          <p:nvPr/>
        </p:nvSpPr>
        <p:spPr>
          <a:xfrm>
            <a:off x="1644650" y="2346325"/>
            <a:ext cx="241300" cy="239713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52B08BB-F1B2-4246-A787-6DBDE4CDAE6D}"/>
              </a:ext>
            </a:extLst>
          </p:cNvPr>
          <p:cNvSpPr/>
          <p:nvPr/>
        </p:nvSpPr>
        <p:spPr>
          <a:xfrm>
            <a:off x="1644650" y="2668588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106505" name="object 12">
            <a:extLst>
              <a:ext uri="{FF2B5EF4-FFF2-40B4-BE49-F238E27FC236}">
                <a16:creationId xmlns:a16="http://schemas.microsoft.com/office/drawing/2014/main" id="{77738365-B80E-486C-9123-A0C7CF825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385445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800">
                <a:solidFill>
                  <a:schemeClr val="tx2"/>
                </a:solidFill>
              </a:rPr>
              <a:t>1</a:t>
            </a:r>
            <a:r>
              <a:rPr lang="en-US" altLang="en-US" sz="2800">
                <a:solidFill>
                  <a:schemeClr val="tx2"/>
                </a:solidFill>
              </a:rPr>
              <a:t>4</a:t>
            </a:r>
            <a:endParaRPr lang="ru-RU" altLang="en-US" sz="2800">
              <a:solidFill>
                <a:schemeClr val="tx2"/>
              </a:solidFill>
            </a:endParaRPr>
          </a:p>
        </p:txBody>
      </p:sp>
      <p:sp>
        <p:nvSpPr>
          <p:cNvPr id="106506" name="Rectangle 24">
            <a:extLst>
              <a:ext uri="{FF2B5EF4-FFF2-40B4-BE49-F238E27FC236}">
                <a16:creationId xmlns:a16="http://schemas.microsoft.com/office/drawing/2014/main" id="{EE83DADA-1761-465F-943A-3648EB4EB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113" y="3863975"/>
            <a:ext cx="10206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органларида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коррупцияга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қарши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чора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сифатида</a:t>
            </a:r>
            <a:r>
              <a:rPr lang="tr-TR" altLang="en-US" sz="1800">
                <a:solidFill>
                  <a:srgbClr val="004BD2"/>
                </a:solidFill>
              </a:rPr>
              <a:t> “</a:t>
            </a:r>
            <a:r>
              <a:rPr lang="ru-RU" altLang="en-US" sz="1800">
                <a:solidFill>
                  <a:srgbClr val="004BD2"/>
                </a:solidFill>
              </a:rPr>
              <a:t>юқорига</a:t>
            </a:r>
            <a:r>
              <a:rPr lang="en-US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мурожаат</a:t>
            </a:r>
            <a:r>
              <a:rPr lang="tr-TR" altLang="en-US" sz="1800">
                <a:solidFill>
                  <a:srgbClr val="004BD2"/>
                </a:solidFill>
              </a:rPr>
              <a:t>” </a:t>
            </a:r>
            <a:r>
              <a:rPr lang="ru-RU" altLang="en-US" sz="1800">
                <a:solidFill>
                  <a:srgbClr val="004BD2"/>
                </a:solidFill>
              </a:rPr>
              <a:t>нима</a:t>
            </a:r>
            <a:r>
              <a:rPr lang="en-US" altLang="en-US" sz="1800">
                <a:solidFill>
                  <a:srgbClr val="004BD2"/>
                </a:solidFill>
              </a:rPr>
              <a:t>?</a:t>
            </a:r>
            <a:r>
              <a:rPr lang="tr-TR" altLang="en-US" sz="1800">
                <a:solidFill>
                  <a:srgbClr val="004BD2"/>
                </a:solidFill>
              </a:rPr>
              <a:t> (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ёки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бир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н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чта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жавобни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танланг</a:t>
            </a:r>
            <a:r>
              <a:rPr lang="tr-TR" altLang="en-US" sz="1800">
                <a:solidFill>
                  <a:srgbClr val="004BD2"/>
                </a:solidFill>
              </a:rPr>
              <a:t>)?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6BF8E919-84C5-484C-A1BF-F0DB93D76FA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6059" y="3891599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7" name="Freeform 776">
              <a:extLst>
                <a:ext uri="{FF2B5EF4-FFF2-40B4-BE49-F238E27FC236}">
                  <a16:creationId xmlns:a16="http://schemas.microsoft.com/office/drawing/2014/main" id="{7C7AA4AF-4C44-4DB2-BDC3-DBD6115F5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8" name="Freeform 777">
              <a:extLst>
                <a:ext uri="{FF2B5EF4-FFF2-40B4-BE49-F238E27FC236}">
                  <a16:creationId xmlns:a16="http://schemas.microsoft.com/office/drawing/2014/main" id="{F6173371-35E6-442E-98F9-E6D3469F7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9" name="Freeform 778">
              <a:extLst>
                <a:ext uri="{FF2B5EF4-FFF2-40B4-BE49-F238E27FC236}">
                  <a16:creationId xmlns:a16="http://schemas.microsoft.com/office/drawing/2014/main" id="{0EA61DD6-19BC-4A28-A3E7-54D12BA72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0" name="Freeform 779">
              <a:extLst>
                <a:ext uri="{FF2B5EF4-FFF2-40B4-BE49-F238E27FC236}">
                  <a16:creationId xmlns:a16="http://schemas.microsoft.com/office/drawing/2014/main" id="{827833CF-746B-429F-8903-355577F9A6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1" name="Freeform 780">
              <a:extLst>
                <a:ext uri="{FF2B5EF4-FFF2-40B4-BE49-F238E27FC236}">
                  <a16:creationId xmlns:a16="http://schemas.microsoft.com/office/drawing/2014/main" id="{877A942D-972A-4ED9-9EC7-A76EB78A70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32" name="Freeform 781">
              <a:extLst>
                <a:ext uri="{FF2B5EF4-FFF2-40B4-BE49-F238E27FC236}">
                  <a16:creationId xmlns:a16="http://schemas.microsoft.com/office/drawing/2014/main" id="{B9C26953-896C-4824-870A-ADF53498B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6508" name="Rectangle 32">
            <a:extLst>
              <a:ext uri="{FF2B5EF4-FFF2-40B4-BE49-F238E27FC236}">
                <a16:creationId xmlns:a16="http://schemas.microsoft.com/office/drawing/2014/main" id="{4231D293-2707-41CF-A39C-5FAAB7A4C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8988" y="4660900"/>
            <a:ext cx="9682162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Коррупцияга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қарши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курашда</a:t>
            </a:r>
            <a:r>
              <a:rPr lang="tr-TR" altLang="en-US" sz="1600" b="0">
                <a:solidFill>
                  <a:schemeClr val="tx2"/>
                </a:solidFill>
              </a:rPr>
              <a:t> e</a:t>
            </a:r>
            <a:r>
              <a:rPr lang="ru-RU" altLang="en-US" sz="1600" b="0">
                <a:solidFill>
                  <a:schemeClr val="tx2"/>
                </a:solidFill>
              </a:rPr>
              <a:t>такчиликни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киритиш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Давлат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органининг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коррупцияга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қарши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тартиб</a:t>
            </a:r>
            <a:r>
              <a:rPr lang="tr-TR" altLang="en-US" sz="1600" b="0">
                <a:solidFill>
                  <a:schemeClr val="tx2"/>
                </a:solidFill>
              </a:rPr>
              <a:t>-</a:t>
            </a:r>
            <a:r>
              <a:rPr lang="ru-RU" altLang="en-US" sz="1600" b="0">
                <a:solidFill>
                  <a:schemeClr val="tx2"/>
                </a:solidFill>
              </a:rPr>
              <a:t>қоидалари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бошлиғи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учун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истиснолар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яратиш</a:t>
            </a:r>
            <a:r>
              <a:rPr lang="tr-TR" altLang="en-US" sz="1600" b="0">
                <a:solidFill>
                  <a:schemeClr val="tx2"/>
                </a:solidFill>
              </a:rPr>
              <a:t> (</a:t>
            </a:r>
            <a:r>
              <a:rPr lang="ru-RU" altLang="en-US" sz="1600" b="0">
                <a:solidFill>
                  <a:schemeClr val="tx2"/>
                </a:solidFill>
              </a:rPr>
              <a:t>масалан</a:t>
            </a:r>
            <a:r>
              <a:rPr lang="tr-TR" altLang="en-US" sz="1600" b="0">
                <a:solidFill>
                  <a:schemeClr val="tx2"/>
                </a:solidFill>
              </a:rPr>
              <a:t>, </a:t>
            </a:r>
            <a:r>
              <a:rPr lang="ru-RU" altLang="en-US" sz="1600" b="0">
                <a:solidFill>
                  <a:schemeClr val="tx2"/>
                </a:solidFill>
              </a:rPr>
              <a:t>коррупцияга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қарши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тр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нингдан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ўтиш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мажбуриятининг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йўқлиги</a:t>
            </a:r>
            <a:r>
              <a:rPr lang="tr-TR" altLang="en-US" sz="1600" b="0">
                <a:solidFill>
                  <a:schemeClr val="tx2"/>
                </a:solidFill>
              </a:rPr>
              <a:t>).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Бошқарув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томонидан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коррупцияга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қарши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проц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дураларнинг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барча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талабларини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оддий</a:t>
            </a:r>
            <a:r>
              <a:rPr lang="tr-TR" altLang="en-US" sz="1600" b="0">
                <a:solidFill>
                  <a:schemeClr val="tx2"/>
                </a:solidFill>
              </a:rPr>
              <a:t> x</a:t>
            </a:r>
            <a:r>
              <a:rPr lang="ru-RU" altLang="en-US" sz="1600" b="0">
                <a:solidFill>
                  <a:schemeClr val="tx2"/>
                </a:solidFill>
              </a:rPr>
              <a:t>одимлар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билан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бир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қаторда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бажариш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9D138A6-88CF-4EAB-B3EC-182AFF5EB4E9}"/>
              </a:ext>
            </a:extLst>
          </p:cNvPr>
          <p:cNvSpPr/>
          <p:nvPr/>
        </p:nvSpPr>
        <p:spPr>
          <a:xfrm>
            <a:off x="1635125" y="4657725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EE813A2-1086-4CC4-9065-51F5040A467C}"/>
              </a:ext>
            </a:extLst>
          </p:cNvPr>
          <p:cNvSpPr/>
          <p:nvPr/>
        </p:nvSpPr>
        <p:spPr>
          <a:xfrm>
            <a:off x="1635125" y="4991100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358AD00-707F-4833-93EC-22BC483680F9}"/>
              </a:ext>
            </a:extLst>
          </p:cNvPr>
          <p:cNvSpPr/>
          <p:nvPr/>
        </p:nvSpPr>
        <p:spPr>
          <a:xfrm>
            <a:off x="1635125" y="5530850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67AA4E0-9849-482D-AA4E-0E7DD983345B}"/>
              </a:ext>
            </a:extLst>
          </p:cNvPr>
          <p:cNvSpPr/>
          <p:nvPr/>
        </p:nvSpPr>
        <p:spPr>
          <a:xfrm>
            <a:off x="1635125" y="2986088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37B1073-FF0D-47A1-B4CE-01AF2204618F}"/>
              </a:ext>
            </a:extLst>
          </p:cNvPr>
          <p:cNvSpPr/>
          <p:nvPr/>
        </p:nvSpPr>
        <p:spPr>
          <a:xfrm>
            <a:off x="1635125" y="3303588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д</a:t>
            </a:r>
            <a:endParaRPr lang="en-US" sz="14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5">
            <a:extLst>
              <a:ext uri="{FF2B5EF4-FFF2-40B4-BE49-F238E27FC236}">
                <a16:creationId xmlns:a16="http://schemas.microsoft.com/office/drawing/2014/main" id="{F81D537F-D509-45B0-9E39-52B5F5A80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Т</a:t>
            </a:r>
            <a:r>
              <a:rPr lang="en-US" altLang="en-US"/>
              <a:t>e</a:t>
            </a:r>
            <a:r>
              <a:rPr lang="ru-RU" altLang="en-US"/>
              <a:t>ст</a:t>
            </a:r>
            <a:r>
              <a:rPr lang="en-US" altLang="en-US"/>
              <a:t> </a:t>
            </a:r>
            <a:r>
              <a:rPr lang="ru-RU" altLang="en-US"/>
              <a:t>синови</a:t>
            </a:r>
            <a:r>
              <a:rPr lang="en-US" altLang="en-US"/>
              <a:t>.</a:t>
            </a:r>
          </a:p>
        </p:txBody>
      </p:sp>
      <p:sp>
        <p:nvSpPr>
          <p:cNvPr id="107523" name="object 12">
            <a:extLst>
              <a:ext uri="{FF2B5EF4-FFF2-40B4-BE49-F238E27FC236}">
                <a16:creationId xmlns:a16="http://schemas.microsoft.com/office/drawing/2014/main" id="{63889C94-3807-4CBD-833A-F9AB7A9C2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128270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800">
                <a:solidFill>
                  <a:schemeClr val="tx2"/>
                </a:solidFill>
              </a:rPr>
              <a:t>1</a:t>
            </a:r>
            <a:r>
              <a:rPr lang="en-US" altLang="en-US" sz="2800">
                <a:solidFill>
                  <a:schemeClr val="tx2"/>
                </a:solidFill>
              </a:rPr>
              <a:t>5</a:t>
            </a:r>
            <a:endParaRPr lang="ru-RU" altLang="en-US" sz="2800">
              <a:solidFill>
                <a:schemeClr val="tx2"/>
              </a:solidFill>
            </a:endParaRPr>
          </a:p>
        </p:txBody>
      </p:sp>
      <p:sp>
        <p:nvSpPr>
          <p:cNvPr id="107524" name="Rectangle 7">
            <a:extLst>
              <a:ext uri="{FF2B5EF4-FFF2-40B4-BE49-F238E27FC236}">
                <a16:creationId xmlns:a16="http://schemas.microsoft.com/office/drawing/2014/main" id="{DCDB97E4-4F24-4BB8-B3FB-38D56F9EA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1381125"/>
            <a:ext cx="102060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Қандай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чора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коррупцион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муносабатлар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шаклланишининг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олдини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олишга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ва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x</a:t>
            </a:r>
            <a:r>
              <a:rPr lang="ru-RU" altLang="en-US" sz="1800">
                <a:solidFill>
                  <a:srgbClr val="004BD2"/>
                </a:solidFill>
              </a:rPr>
              <a:t>изматчилари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томонидан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шакллантирилган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коррупцион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муносабатларни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йўқ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қилишга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ёрдам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ради</a:t>
            </a:r>
            <a:r>
              <a:rPr lang="tr-TR" altLang="en-US" sz="1800">
                <a:solidFill>
                  <a:srgbClr val="004BD2"/>
                </a:solidFill>
              </a:rPr>
              <a:t>: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AD61C7B3-9FF5-4927-A26B-483F1A2E5FC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C7591E44-2B7E-4057-9255-3CA3403F50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DB248B48-C7CA-44BF-A953-D7C4D6096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4572C650-0DE6-4A10-B137-38B5A520C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80C66430-C0D3-417E-99FC-982E29717D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E183C0B4-D18F-4C04-893F-D52211DB42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28BCA4F2-7B28-4723-ADD2-488DE1807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7526" name="Rectangle 15">
            <a:extLst>
              <a:ext uri="{FF2B5EF4-FFF2-40B4-BE49-F238E27FC236}">
                <a16:creationId xmlns:a16="http://schemas.microsoft.com/office/drawing/2014/main" id="{775FAD25-65CF-48B1-8D5E-7575318E1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2439988"/>
            <a:ext cx="96821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Ротация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А</a:t>
            </a:r>
            <a:r>
              <a:rPr lang="en-US" altLang="en-US" sz="1600" b="0">
                <a:solidFill>
                  <a:schemeClr val="tx2"/>
                </a:solidFill>
              </a:rPr>
              <a:t>x</a:t>
            </a:r>
            <a:r>
              <a:rPr lang="ru-RU" altLang="en-US" sz="1600" b="0">
                <a:solidFill>
                  <a:schemeClr val="tx2"/>
                </a:solidFill>
              </a:rPr>
              <a:t>лоқ</a:t>
            </a:r>
            <a:r>
              <a:rPr lang="en-US" altLang="en-US" sz="1600" b="0">
                <a:solidFill>
                  <a:schemeClr val="tx2"/>
                </a:solidFill>
              </a:rPr>
              <a:t> – </a:t>
            </a:r>
            <a:r>
              <a:rPr lang="ru-RU" altLang="en-US" sz="1600" b="0">
                <a:solidFill>
                  <a:schemeClr val="tx2"/>
                </a:solidFill>
              </a:rPr>
              <a:t>одоб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uz-Cyrl-UZ" altLang="en-US" sz="1600" b="0">
                <a:solidFill>
                  <a:schemeClr val="tx2"/>
                </a:solidFill>
              </a:rPr>
              <a:t>э</a:t>
            </a:r>
            <a:r>
              <a:rPr lang="ru-RU" altLang="en-US" sz="1600" b="0">
                <a:solidFill>
                  <a:schemeClr val="tx2"/>
                </a:solidFill>
              </a:rPr>
              <a:t>тика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қоидалари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код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кслари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Тадбиркорларнинг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давлат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шартномаларидан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фойдаланиши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923E3D4-51AB-411A-A294-8B63A7F77A28}"/>
              </a:ext>
            </a:extLst>
          </p:cNvPr>
          <p:cNvSpPr/>
          <p:nvPr/>
        </p:nvSpPr>
        <p:spPr>
          <a:xfrm>
            <a:off x="1644650" y="2444750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269373C-DF86-4F36-A923-125224692260}"/>
              </a:ext>
            </a:extLst>
          </p:cNvPr>
          <p:cNvSpPr/>
          <p:nvPr/>
        </p:nvSpPr>
        <p:spPr>
          <a:xfrm>
            <a:off x="1644650" y="2768600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D0ACB6-66D5-493B-9789-03E4C98852E1}"/>
              </a:ext>
            </a:extLst>
          </p:cNvPr>
          <p:cNvSpPr/>
          <p:nvPr/>
        </p:nvSpPr>
        <p:spPr>
          <a:xfrm>
            <a:off x="1635125" y="3086100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5">
            <a:extLst>
              <a:ext uri="{FF2B5EF4-FFF2-40B4-BE49-F238E27FC236}">
                <a16:creationId xmlns:a16="http://schemas.microsoft.com/office/drawing/2014/main" id="{E6CC18F9-C0B4-4C5A-8B86-BE9695DE0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Т</a:t>
            </a:r>
            <a:r>
              <a:rPr lang="en-US" altLang="en-US"/>
              <a:t>e</a:t>
            </a:r>
            <a:r>
              <a:rPr lang="ru-RU" altLang="en-US"/>
              <a:t>ст</a:t>
            </a:r>
            <a:r>
              <a:rPr lang="en-US" altLang="en-US"/>
              <a:t> </a:t>
            </a:r>
            <a:r>
              <a:rPr lang="ru-RU" altLang="en-US"/>
              <a:t>синови</a:t>
            </a:r>
            <a:r>
              <a:rPr lang="en-US" altLang="en-US"/>
              <a:t>.</a:t>
            </a:r>
          </a:p>
        </p:txBody>
      </p:sp>
      <p:sp>
        <p:nvSpPr>
          <p:cNvPr id="108547" name="object 12">
            <a:extLst>
              <a:ext uri="{FF2B5EF4-FFF2-40B4-BE49-F238E27FC236}">
                <a16:creationId xmlns:a16="http://schemas.microsoft.com/office/drawing/2014/main" id="{985E2D5F-CB6E-4E95-B133-9311E639C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128270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2800">
                <a:solidFill>
                  <a:schemeClr val="tx2"/>
                </a:solidFill>
              </a:rPr>
              <a:t>1</a:t>
            </a:r>
            <a:r>
              <a:rPr lang="en-US" altLang="en-US" sz="2800">
                <a:solidFill>
                  <a:schemeClr val="tx2"/>
                </a:solidFill>
              </a:rPr>
              <a:t>5</a:t>
            </a:r>
            <a:endParaRPr lang="ru-RU" altLang="en-US" sz="2800">
              <a:solidFill>
                <a:schemeClr val="tx2"/>
              </a:solidFill>
            </a:endParaRPr>
          </a:p>
        </p:txBody>
      </p:sp>
      <p:sp>
        <p:nvSpPr>
          <p:cNvPr id="108548" name="Rectangle 7">
            <a:extLst>
              <a:ext uri="{FF2B5EF4-FFF2-40B4-BE49-F238E27FC236}">
                <a16:creationId xmlns:a16="http://schemas.microsoft.com/office/drawing/2014/main" id="{04DAACF0-EC0F-4EDB-B560-985A20815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1381125"/>
            <a:ext cx="102060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800">
                <a:solidFill>
                  <a:srgbClr val="004BD2"/>
                </a:solidFill>
              </a:rPr>
              <a:t>Қандай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чора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коррупцион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муносабатлар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шаклланишининг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олдини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олишга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ва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давлат</a:t>
            </a:r>
            <a:r>
              <a:rPr lang="tr-TR" altLang="en-US" sz="1800">
                <a:solidFill>
                  <a:srgbClr val="004BD2"/>
                </a:solidFill>
              </a:rPr>
              <a:t> x</a:t>
            </a:r>
            <a:r>
              <a:rPr lang="ru-RU" altLang="en-US" sz="1800">
                <a:solidFill>
                  <a:srgbClr val="004BD2"/>
                </a:solidFill>
              </a:rPr>
              <a:t>изматчилари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томонидан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шакллантирилган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коррупцион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муносабатларни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йўқ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қилишга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ёрдам</a:t>
            </a:r>
            <a:r>
              <a:rPr lang="tr-TR" altLang="en-US" sz="1800">
                <a:solidFill>
                  <a:srgbClr val="004BD2"/>
                </a:solidFill>
              </a:rPr>
              <a:t> </a:t>
            </a:r>
            <a:r>
              <a:rPr lang="ru-RU" altLang="en-US" sz="1800">
                <a:solidFill>
                  <a:srgbClr val="004BD2"/>
                </a:solidFill>
              </a:rPr>
              <a:t>б</a:t>
            </a:r>
            <a:r>
              <a:rPr lang="tr-TR" altLang="en-US" sz="1800">
                <a:solidFill>
                  <a:srgbClr val="004BD2"/>
                </a:solidFill>
              </a:rPr>
              <a:t>e</a:t>
            </a:r>
            <a:r>
              <a:rPr lang="ru-RU" altLang="en-US" sz="1800">
                <a:solidFill>
                  <a:srgbClr val="004BD2"/>
                </a:solidFill>
              </a:rPr>
              <a:t>ради</a:t>
            </a:r>
            <a:r>
              <a:rPr lang="tr-TR" altLang="en-US" sz="1800">
                <a:solidFill>
                  <a:srgbClr val="004BD2"/>
                </a:solidFill>
              </a:rPr>
              <a:t>:</a:t>
            </a:r>
            <a:endParaRPr lang="ru-RU" altLang="en-US" sz="1800">
              <a:solidFill>
                <a:srgbClr val="004BD2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03676F9D-2D81-4FBF-AB26-6295AEF21FF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556A4C36-140C-40C2-8AF8-208CFD5A82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19DED06F-E079-4F66-B651-A3A27384F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BBD1295F-2F96-49DD-B40B-D27A33D8C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33ED98D-FD9C-43E7-B296-B6FE677528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AB2A041A-C221-4B51-8C82-ABE364B999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5925C90C-CBB6-458C-BC4A-4396E865F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8550" name="Rectangle 15">
            <a:extLst>
              <a:ext uri="{FF2B5EF4-FFF2-40B4-BE49-F238E27FC236}">
                <a16:creationId xmlns:a16="http://schemas.microsoft.com/office/drawing/2014/main" id="{DDA416D1-8FE9-4B3A-83A9-97A141E51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2439988"/>
            <a:ext cx="96821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Ротация</a:t>
            </a:r>
            <a:r>
              <a:rPr lang="en-US" altLang="en-US" sz="1600" b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А</a:t>
            </a:r>
            <a:r>
              <a:rPr lang="en-US" altLang="en-US" sz="1600" b="0">
                <a:solidFill>
                  <a:schemeClr val="tx2"/>
                </a:solidFill>
              </a:rPr>
              <a:t>x</a:t>
            </a:r>
            <a:r>
              <a:rPr lang="ru-RU" altLang="en-US" sz="1600" b="0">
                <a:solidFill>
                  <a:schemeClr val="tx2"/>
                </a:solidFill>
              </a:rPr>
              <a:t>лоқ</a:t>
            </a:r>
            <a:r>
              <a:rPr lang="en-US" altLang="en-US" sz="1600" b="0">
                <a:solidFill>
                  <a:schemeClr val="tx2"/>
                </a:solidFill>
              </a:rPr>
              <a:t> – </a:t>
            </a:r>
            <a:r>
              <a:rPr lang="ru-RU" altLang="en-US" sz="1600" b="0">
                <a:solidFill>
                  <a:schemeClr val="tx2"/>
                </a:solidFill>
              </a:rPr>
              <a:t>одоб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</a:t>
            </a:r>
            <a:r>
              <a:rPr lang="en-US" altLang="en-US" sz="1600" b="0">
                <a:solidFill>
                  <a:schemeClr val="tx2"/>
                </a:solidFill>
              </a:rPr>
              <a:t> </a:t>
            </a:r>
            <a:r>
              <a:rPr lang="uz-Cyrl-UZ" altLang="en-US" sz="1600" b="0">
                <a:solidFill>
                  <a:schemeClr val="tx2"/>
                </a:solidFill>
              </a:rPr>
              <a:t>э</a:t>
            </a:r>
            <a:r>
              <a:rPr lang="ru-RU" altLang="en-US" sz="1600" b="0">
                <a:solidFill>
                  <a:schemeClr val="tx2"/>
                </a:solidFill>
              </a:rPr>
              <a:t>тика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қоидалари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ва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код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кслари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en-US" altLang="en-US" sz="16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en-US" sz="1600" b="0">
                <a:solidFill>
                  <a:schemeClr val="tx2"/>
                </a:solidFill>
              </a:rPr>
              <a:t>Тадбиркорларнинг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давлат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шартномаларидан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к</a:t>
            </a:r>
            <a:r>
              <a:rPr lang="tr-TR" altLang="en-US" sz="1600" b="0">
                <a:solidFill>
                  <a:schemeClr val="tx2"/>
                </a:solidFill>
              </a:rPr>
              <a:t>e</a:t>
            </a:r>
            <a:r>
              <a:rPr lang="ru-RU" altLang="en-US" sz="1600" b="0">
                <a:solidFill>
                  <a:schemeClr val="tx2"/>
                </a:solidFill>
              </a:rPr>
              <a:t>нг</a:t>
            </a:r>
            <a:r>
              <a:rPr lang="tr-TR" altLang="en-US" sz="1600" b="0">
                <a:solidFill>
                  <a:schemeClr val="tx2"/>
                </a:solidFill>
              </a:rPr>
              <a:t> </a:t>
            </a:r>
            <a:r>
              <a:rPr lang="ru-RU" altLang="en-US" sz="1600" b="0">
                <a:solidFill>
                  <a:schemeClr val="tx2"/>
                </a:solidFill>
              </a:rPr>
              <a:t>фойдаланиши</a:t>
            </a:r>
            <a:r>
              <a:rPr lang="tr-TR" altLang="en-US" sz="1600" b="0">
                <a:solidFill>
                  <a:schemeClr val="tx2"/>
                </a:solidFill>
              </a:rPr>
              <a:t>.</a:t>
            </a:r>
            <a:endParaRPr lang="ru-RU" altLang="en-US" sz="1600" b="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BCAF812-4478-4640-8F78-631F6A90144E}"/>
              </a:ext>
            </a:extLst>
          </p:cNvPr>
          <p:cNvSpPr/>
          <p:nvPr/>
        </p:nvSpPr>
        <p:spPr>
          <a:xfrm>
            <a:off x="1644650" y="2444750"/>
            <a:ext cx="241300" cy="241300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а</a:t>
            </a:r>
            <a:endParaRPr lang="en-US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0A1CF4A-22C4-44D2-B092-43B4B997C29C}"/>
              </a:ext>
            </a:extLst>
          </p:cNvPr>
          <p:cNvSpPr/>
          <p:nvPr/>
        </p:nvSpPr>
        <p:spPr>
          <a:xfrm>
            <a:off x="1644650" y="2768600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</a:t>
            </a:r>
            <a:endParaRPr lang="en-US" sz="14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698B068-D8F7-4988-B01C-0F32B05043AA}"/>
              </a:ext>
            </a:extLst>
          </p:cNvPr>
          <p:cNvSpPr/>
          <p:nvPr/>
        </p:nvSpPr>
        <p:spPr>
          <a:xfrm>
            <a:off x="1635125" y="3086100"/>
            <a:ext cx="241300" cy="241300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2">
            <a:extLst>
              <a:ext uri="{FF2B5EF4-FFF2-40B4-BE49-F238E27FC236}">
                <a16:creationId xmlns:a16="http://schemas.microsoft.com/office/drawing/2014/main" id="{E6613F85-C3F4-4403-97B9-F8FFA0745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Фойдаланилган</a:t>
            </a:r>
            <a:r>
              <a:rPr lang="en-US" altLang="en-US"/>
              <a:t> </a:t>
            </a:r>
            <a:r>
              <a:rPr lang="ru-RU" altLang="en-US"/>
              <a:t>адабиётлар</a:t>
            </a:r>
            <a:r>
              <a:rPr lang="en-US" altLang="en-US"/>
              <a:t> </a:t>
            </a:r>
            <a:r>
              <a:rPr lang="ru-RU" altLang="en-US"/>
              <a:t>ва</a:t>
            </a:r>
            <a:r>
              <a:rPr lang="en-US" altLang="en-US"/>
              <a:t> </a:t>
            </a:r>
            <a:r>
              <a:rPr lang="ru-RU" altLang="en-US"/>
              <a:t>манбалар</a:t>
            </a:r>
            <a:r>
              <a:rPr lang="en-US" altLang="en-US"/>
              <a:t>:</a:t>
            </a:r>
          </a:p>
        </p:txBody>
      </p:sp>
      <p:sp>
        <p:nvSpPr>
          <p:cNvPr id="109571" name="Text Placeholder 3">
            <a:extLst>
              <a:ext uri="{FF2B5EF4-FFF2-40B4-BE49-F238E27FC236}">
                <a16:creationId xmlns:a16="http://schemas.microsoft.com/office/drawing/2014/main" id="{6A0FF786-C064-414A-9103-74A9D16FC1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eaLnBrk="1" hangingPunct="1"/>
            <a:endParaRPr lang="ru-RU" altLang="en-US"/>
          </a:p>
        </p:txBody>
      </p:sp>
      <p:sp>
        <p:nvSpPr>
          <p:cNvPr id="109572" name="TextBox 5">
            <a:extLst>
              <a:ext uri="{FF2B5EF4-FFF2-40B4-BE49-F238E27FC236}">
                <a16:creationId xmlns:a16="http://schemas.microsoft.com/office/drawing/2014/main" id="{18E21290-5089-4174-B42A-B0C3DCF53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282700"/>
            <a:ext cx="6186488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arenR"/>
            </a:pPr>
            <a:r>
              <a:rPr lang="ru-RU" altLang="en-US" sz="1300" b="0" dirty="0" err="1">
                <a:solidFill>
                  <a:schemeClr val="tx2"/>
                </a:solidFill>
              </a:rPr>
              <a:t>Ўзб</a:t>
            </a:r>
            <a:r>
              <a:rPr lang="tr-TR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 err="1">
                <a:solidFill>
                  <a:schemeClr val="tx2"/>
                </a:solidFill>
              </a:rPr>
              <a:t>кистон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>
                <a:solidFill>
                  <a:schemeClr val="tx2"/>
                </a:solidFill>
              </a:rPr>
              <a:t>Р</a:t>
            </a:r>
            <a:r>
              <a:rPr lang="tr-TR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 err="1">
                <a:solidFill>
                  <a:schemeClr val="tx2"/>
                </a:solidFill>
              </a:rPr>
              <a:t>спубликасининг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Конституцияси</a:t>
            </a:r>
            <a:r>
              <a:rPr lang="en-US" altLang="en-US" sz="1300" b="0" dirty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arenR"/>
            </a:pPr>
            <a:r>
              <a:rPr lang="ru-RU" altLang="en-US" sz="1300" b="0" dirty="0" err="1">
                <a:solidFill>
                  <a:schemeClr val="tx2"/>
                </a:solidFill>
              </a:rPr>
              <a:t>Ўзб</a:t>
            </a:r>
            <a:r>
              <a:rPr lang="tr-TR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 err="1">
                <a:solidFill>
                  <a:schemeClr val="tx2"/>
                </a:solidFill>
              </a:rPr>
              <a:t>кистон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>
                <a:solidFill>
                  <a:schemeClr val="tx2"/>
                </a:solidFill>
              </a:rPr>
              <a:t>Р</a:t>
            </a:r>
            <a:r>
              <a:rPr lang="tr-TR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 err="1">
                <a:solidFill>
                  <a:schemeClr val="tx2"/>
                </a:solidFill>
              </a:rPr>
              <a:t>спубликасининг</a:t>
            </a:r>
            <a:r>
              <a:rPr lang="en-US" altLang="en-US" sz="1300" b="0" dirty="0">
                <a:solidFill>
                  <a:schemeClr val="tx2"/>
                </a:solidFill>
              </a:rPr>
              <a:t> 08.08.2022 </a:t>
            </a:r>
            <a:r>
              <a:rPr lang="ru-RU" altLang="en-US" sz="1300" b="0" dirty="0" err="1">
                <a:solidFill>
                  <a:schemeClr val="tx2"/>
                </a:solidFill>
              </a:rPr>
              <a:t>йил</a:t>
            </a:r>
            <a:r>
              <a:rPr lang="en-US" altLang="en-US" sz="1300" b="0" dirty="0">
                <a:solidFill>
                  <a:schemeClr val="tx2"/>
                </a:solidFill>
              </a:rPr>
              <a:t> 788 - </a:t>
            </a:r>
            <a:r>
              <a:rPr lang="ru-RU" altLang="en-US" sz="1300" b="0" dirty="0" err="1">
                <a:solidFill>
                  <a:schemeClr val="tx2"/>
                </a:solidFill>
              </a:rPr>
              <a:t>сонли</a:t>
            </a:r>
            <a:r>
              <a:rPr lang="tr-TR" altLang="en-US" sz="1300" b="0" dirty="0">
                <a:solidFill>
                  <a:schemeClr val="tx2"/>
                </a:solidFill>
              </a:rPr>
              <a:t> “</a:t>
            </a:r>
            <a:r>
              <a:rPr lang="ru-RU" altLang="en-US" sz="1300" b="0" dirty="0">
                <a:solidFill>
                  <a:schemeClr val="tx2"/>
                </a:solidFill>
              </a:rPr>
              <a:t>Давлат</a:t>
            </a:r>
            <a:r>
              <a:rPr lang="tr-TR" altLang="en-US" sz="1300" b="0" dirty="0">
                <a:solidFill>
                  <a:schemeClr val="tx2"/>
                </a:solidFill>
              </a:rPr>
              <a:t> x</a:t>
            </a:r>
            <a:r>
              <a:rPr lang="ru-RU" altLang="en-US" sz="1300" b="0" dirty="0" err="1">
                <a:solidFill>
                  <a:schemeClr val="tx2"/>
                </a:solidFill>
              </a:rPr>
              <a:t>измати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тўғрисида</a:t>
            </a:r>
            <a:r>
              <a:rPr lang="tr-TR" altLang="en-US" sz="1300" b="0" dirty="0">
                <a:solidFill>
                  <a:schemeClr val="tx2"/>
                </a:solidFill>
              </a:rPr>
              <a:t>”</a:t>
            </a:r>
            <a:r>
              <a:rPr lang="ru-RU" altLang="en-US" sz="1300" b="0" dirty="0" err="1">
                <a:solidFill>
                  <a:schemeClr val="tx2"/>
                </a:solidFill>
              </a:rPr>
              <a:t>ги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uz-Cyrl-UZ" altLang="en-US" sz="1300" b="0" dirty="0">
                <a:solidFill>
                  <a:schemeClr val="tx2"/>
                </a:solidFill>
              </a:rPr>
              <a:t>Қ</a:t>
            </a:r>
            <a:r>
              <a:rPr lang="ru-RU" altLang="en-US" sz="1300" b="0" dirty="0" err="1">
                <a:solidFill>
                  <a:schemeClr val="tx2"/>
                </a:solidFill>
              </a:rPr>
              <a:t>онуни</a:t>
            </a:r>
            <a:r>
              <a:rPr lang="en-US" altLang="en-US" sz="1300" b="0" dirty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arenR"/>
            </a:pPr>
            <a:r>
              <a:rPr lang="ru-RU" altLang="en-US" sz="1300" b="0" dirty="0" err="1">
                <a:solidFill>
                  <a:schemeClr val="tx2"/>
                </a:solidFill>
              </a:rPr>
              <a:t>Ўзб</a:t>
            </a:r>
            <a:r>
              <a:rPr lang="tr-TR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 err="1">
                <a:solidFill>
                  <a:schemeClr val="tx2"/>
                </a:solidFill>
              </a:rPr>
              <a:t>кистон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>
                <a:solidFill>
                  <a:schemeClr val="tx2"/>
                </a:solidFill>
              </a:rPr>
              <a:t>Р</a:t>
            </a:r>
            <a:r>
              <a:rPr lang="tr-TR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 err="1">
                <a:solidFill>
                  <a:schemeClr val="tx2"/>
                </a:solidFill>
              </a:rPr>
              <a:t>спубликасининг</a:t>
            </a:r>
            <a:r>
              <a:rPr lang="tr-TR" altLang="en-US" sz="1300" b="0" dirty="0">
                <a:solidFill>
                  <a:schemeClr val="tx2"/>
                </a:solidFill>
              </a:rPr>
              <a:t> 2017-</a:t>
            </a:r>
            <a:r>
              <a:rPr lang="ru-RU" altLang="en-US" sz="1300" b="0" dirty="0" err="1">
                <a:solidFill>
                  <a:schemeClr val="tx2"/>
                </a:solidFill>
              </a:rPr>
              <a:t>йил</a:t>
            </a:r>
            <a:r>
              <a:rPr lang="tr-TR" altLang="en-US" sz="1300" b="0" dirty="0">
                <a:solidFill>
                  <a:schemeClr val="tx2"/>
                </a:solidFill>
              </a:rPr>
              <a:t> 3-</a:t>
            </a:r>
            <a:r>
              <a:rPr lang="ru-RU" altLang="en-US" sz="1300" b="0" dirty="0" err="1">
                <a:solidFill>
                  <a:schemeClr val="tx2"/>
                </a:solidFill>
              </a:rPr>
              <a:t>январдаги</a:t>
            </a:r>
            <a:r>
              <a:rPr lang="tr-TR" altLang="en-US" sz="1300" b="0" dirty="0">
                <a:solidFill>
                  <a:schemeClr val="tx2"/>
                </a:solidFill>
              </a:rPr>
              <a:t> 419-</a:t>
            </a:r>
            <a:r>
              <a:rPr lang="ru-RU" altLang="en-US" sz="1300" b="0" dirty="0">
                <a:solidFill>
                  <a:schemeClr val="tx2"/>
                </a:solidFill>
              </a:rPr>
              <a:t>сон</a:t>
            </a:r>
            <a:r>
              <a:rPr lang="tr-TR" altLang="en-US" sz="1300" b="0" dirty="0">
                <a:solidFill>
                  <a:schemeClr val="tx2"/>
                </a:solidFill>
              </a:rPr>
              <a:t> “</a:t>
            </a:r>
            <a:r>
              <a:rPr lang="ru-RU" altLang="en-US" sz="13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курашиш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тўғрисида</a:t>
            </a:r>
            <a:r>
              <a:rPr lang="tr-TR" altLang="en-US" sz="1300" b="0" dirty="0">
                <a:solidFill>
                  <a:schemeClr val="tx2"/>
                </a:solidFill>
              </a:rPr>
              <a:t>”</a:t>
            </a:r>
            <a:r>
              <a:rPr lang="ru-RU" altLang="en-US" sz="1300" b="0" dirty="0" err="1">
                <a:solidFill>
                  <a:schemeClr val="tx2"/>
                </a:solidFill>
              </a:rPr>
              <a:t>ги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Қонуни</a:t>
            </a:r>
            <a:r>
              <a:rPr lang="tr-TR" altLang="en-US" sz="1300" b="0" dirty="0">
                <a:solidFill>
                  <a:schemeClr val="tx2"/>
                </a:solidFill>
              </a:rPr>
              <a:t>.</a:t>
            </a:r>
            <a:endParaRPr lang="en-US" altLang="en-US" sz="13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arenR"/>
            </a:pPr>
            <a:r>
              <a:rPr lang="tr-TR" altLang="en-US" sz="1300" b="0" dirty="0">
                <a:solidFill>
                  <a:schemeClr val="tx2"/>
                </a:solidFill>
              </a:rPr>
              <a:t>«</a:t>
            </a:r>
            <a:r>
              <a:rPr lang="ru-RU" altLang="en-US" sz="1300" b="0" dirty="0">
                <a:solidFill>
                  <a:schemeClr val="tx2"/>
                </a:solidFill>
              </a:rPr>
              <a:t>Давлат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ҳокимияти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ва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бошқаруви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органлари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фаолиятининг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очиқлиги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тўғрисида</a:t>
            </a:r>
            <a:r>
              <a:rPr lang="tr-TR" altLang="en-US" sz="1300" b="0" dirty="0">
                <a:solidFill>
                  <a:schemeClr val="tx2"/>
                </a:solidFill>
              </a:rPr>
              <a:t>»</a:t>
            </a:r>
            <a:r>
              <a:rPr lang="ru-RU" altLang="en-US" sz="1300" b="0" dirty="0" err="1">
                <a:solidFill>
                  <a:schemeClr val="tx2"/>
                </a:solidFill>
              </a:rPr>
              <a:t>ги</a:t>
            </a:r>
            <a:r>
              <a:rPr lang="tr-TR" altLang="en-US" sz="1300" b="0" dirty="0">
                <a:solidFill>
                  <a:schemeClr val="tx2"/>
                </a:solidFill>
              </a:rPr>
              <a:t> 05.05.2014 </a:t>
            </a:r>
            <a:r>
              <a:rPr lang="ru-RU" altLang="en-US" sz="1300" b="0" dirty="0" err="1">
                <a:solidFill>
                  <a:schemeClr val="tx2"/>
                </a:solidFill>
              </a:rPr>
              <a:t>йилдаги</a:t>
            </a:r>
            <a:r>
              <a:rPr lang="tr-TR" altLang="en-US" sz="1300" b="0" dirty="0">
                <a:solidFill>
                  <a:schemeClr val="tx2"/>
                </a:solidFill>
              </a:rPr>
              <a:t> 369-</a:t>
            </a:r>
            <a:r>
              <a:rPr lang="ru-RU" altLang="en-US" sz="1300" b="0" dirty="0">
                <a:solidFill>
                  <a:schemeClr val="tx2"/>
                </a:solidFill>
              </a:rPr>
              <a:t>сон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Қонуни</a:t>
            </a:r>
            <a:r>
              <a:rPr lang="tr-TR" altLang="en-US" sz="1300" b="0" dirty="0">
                <a:solidFill>
                  <a:schemeClr val="tx2"/>
                </a:solidFill>
              </a:rPr>
              <a:t>.</a:t>
            </a:r>
            <a:endParaRPr lang="en-US" altLang="en-US" sz="13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arenR"/>
            </a:pPr>
            <a:r>
              <a:rPr lang="ru-RU" altLang="en-US" sz="1300" b="0" dirty="0" err="1">
                <a:solidFill>
                  <a:schemeClr val="tx2"/>
                </a:solidFill>
              </a:rPr>
              <a:t>Бирлашган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миллатлар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ташкилотининг</a:t>
            </a:r>
            <a:r>
              <a:rPr lang="tr-TR" altLang="en-US" sz="1300" b="0" dirty="0">
                <a:solidFill>
                  <a:schemeClr val="tx2"/>
                </a:solidFill>
              </a:rPr>
              <a:t> 2003 </a:t>
            </a:r>
            <a:r>
              <a:rPr lang="ru-RU" altLang="en-US" sz="1300" b="0" dirty="0" err="1">
                <a:solidFill>
                  <a:schemeClr val="tx2"/>
                </a:solidFill>
              </a:rPr>
              <a:t>йил</a:t>
            </a:r>
            <a:r>
              <a:rPr lang="tr-TR" altLang="en-US" sz="1300" b="0" dirty="0">
                <a:solidFill>
                  <a:schemeClr val="tx2"/>
                </a:solidFill>
              </a:rPr>
              <a:t> 31 </a:t>
            </a:r>
            <a:r>
              <a:rPr lang="ru-RU" altLang="en-US" sz="1300" b="0" dirty="0" err="1">
                <a:solidFill>
                  <a:schemeClr val="tx2"/>
                </a:solidFill>
              </a:rPr>
              <a:t>октябрдаги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Конв</a:t>
            </a:r>
            <a:r>
              <a:rPr lang="tr-TR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 err="1">
                <a:solidFill>
                  <a:schemeClr val="tx2"/>
                </a:solidFill>
              </a:rPr>
              <a:t>нцияси</a:t>
            </a:r>
            <a:endParaRPr lang="en-US" altLang="en-US" sz="13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arenR"/>
            </a:pPr>
            <a:r>
              <a:rPr lang="ru-RU" altLang="en-US" sz="1300" b="0" dirty="0" err="1">
                <a:solidFill>
                  <a:schemeClr val="tx2"/>
                </a:solidFill>
              </a:rPr>
              <a:t>Ўзб</a:t>
            </a:r>
            <a:r>
              <a:rPr lang="en-US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 err="1">
                <a:solidFill>
                  <a:schemeClr val="tx2"/>
                </a:solidFill>
              </a:rPr>
              <a:t>кистон</a:t>
            </a:r>
            <a:r>
              <a:rPr lang="en-US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>
                <a:solidFill>
                  <a:schemeClr val="tx2"/>
                </a:solidFill>
              </a:rPr>
              <a:t>Р</a:t>
            </a:r>
            <a:r>
              <a:rPr lang="en-US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 err="1">
                <a:solidFill>
                  <a:schemeClr val="tx2"/>
                </a:solidFill>
              </a:rPr>
              <a:t>спубликаси</a:t>
            </a:r>
            <a:r>
              <a:rPr lang="en-US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Пр</a:t>
            </a:r>
            <a:r>
              <a:rPr lang="tr-TR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 err="1">
                <a:solidFill>
                  <a:schemeClr val="tx2"/>
                </a:solidFill>
              </a:rPr>
              <a:t>зид</a:t>
            </a:r>
            <a:r>
              <a:rPr lang="tr-TR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 err="1">
                <a:solidFill>
                  <a:schemeClr val="tx2"/>
                </a:solidFill>
              </a:rPr>
              <a:t>нтининг</a:t>
            </a:r>
            <a:r>
              <a:rPr lang="tr-TR" altLang="en-US" sz="1300" b="0" dirty="0">
                <a:solidFill>
                  <a:schemeClr val="tx2"/>
                </a:solidFill>
              </a:rPr>
              <a:t> 2022-</a:t>
            </a:r>
            <a:r>
              <a:rPr lang="ru-RU" altLang="en-US" sz="1300" b="0" dirty="0" err="1">
                <a:solidFill>
                  <a:schemeClr val="tx2"/>
                </a:solidFill>
              </a:rPr>
              <a:t>йил</a:t>
            </a:r>
            <a:r>
              <a:rPr lang="tr-TR" altLang="en-US" sz="1300" b="0" dirty="0">
                <a:solidFill>
                  <a:schemeClr val="tx2"/>
                </a:solidFill>
              </a:rPr>
              <a:t> 14-</a:t>
            </a:r>
            <a:r>
              <a:rPr lang="ru-RU" altLang="en-US" sz="1300" b="0" dirty="0" err="1">
                <a:solidFill>
                  <a:schemeClr val="tx2"/>
                </a:solidFill>
              </a:rPr>
              <a:t>июндаги</a:t>
            </a:r>
            <a:r>
              <a:rPr lang="tr-TR" altLang="en-US" sz="1300" b="0" dirty="0">
                <a:solidFill>
                  <a:schemeClr val="tx2"/>
                </a:solidFill>
              </a:rPr>
              <a:t> “</a:t>
            </a:r>
            <a:r>
              <a:rPr lang="ru-RU" altLang="en-US" sz="1300" b="0" dirty="0">
                <a:solidFill>
                  <a:schemeClr val="tx2"/>
                </a:solidFill>
              </a:rPr>
              <a:t>Давлат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органлари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ва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ташкилотлари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фаолиятининг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очиқлик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даражасини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ошириш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ва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баҳолаш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тизимини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жорий</a:t>
            </a:r>
            <a:r>
              <a:rPr lang="ru-RU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этиш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чора</a:t>
            </a:r>
            <a:r>
              <a:rPr lang="tr-TR" altLang="en-US" sz="1300" b="0" dirty="0">
                <a:solidFill>
                  <a:schemeClr val="tx2"/>
                </a:solidFill>
              </a:rPr>
              <a:t>-</a:t>
            </a:r>
            <a:r>
              <a:rPr lang="ru-RU" altLang="en-US" sz="1300" b="0" dirty="0" err="1">
                <a:solidFill>
                  <a:schemeClr val="tx2"/>
                </a:solidFill>
              </a:rPr>
              <a:t>тадбирлари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тўғрисида</a:t>
            </a:r>
            <a:r>
              <a:rPr lang="tr-TR" altLang="en-US" sz="1300" b="0" dirty="0">
                <a:solidFill>
                  <a:schemeClr val="tx2"/>
                </a:solidFill>
              </a:rPr>
              <a:t>”</a:t>
            </a:r>
            <a:r>
              <a:rPr lang="ru-RU" altLang="en-US" sz="1300" b="0" dirty="0" err="1">
                <a:solidFill>
                  <a:schemeClr val="tx2"/>
                </a:solidFill>
              </a:rPr>
              <a:t>ги</a:t>
            </a:r>
            <a:r>
              <a:rPr lang="tr-TR" altLang="en-US" sz="1300" b="0" dirty="0">
                <a:solidFill>
                  <a:schemeClr val="tx2"/>
                </a:solidFill>
              </a:rPr>
              <a:t> 154-</a:t>
            </a:r>
            <a:r>
              <a:rPr lang="ru-RU" altLang="en-US" sz="1300" b="0" dirty="0">
                <a:solidFill>
                  <a:schemeClr val="tx2"/>
                </a:solidFill>
              </a:rPr>
              <a:t>сон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Қарори</a:t>
            </a:r>
            <a:r>
              <a:rPr lang="en-US" altLang="en-US" sz="1300" b="0" dirty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arenR"/>
            </a:pPr>
            <a:r>
              <a:rPr lang="ru-RU" altLang="en-US" sz="1300" b="0" dirty="0" err="1">
                <a:solidFill>
                  <a:schemeClr val="tx2"/>
                </a:solidFill>
              </a:rPr>
              <a:t>Ўзб</a:t>
            </a:r>
            <a:r>
              <a:rPr lang="en-US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 err="1">
                <a:solidFill>
                  <a:schemeClr val="tx2"/>
                </a:solidFill>
              </a:rPr>
              <a:t>кистон</a:t>
            </a:r>
            <a:r>
              <a:rPr lang="en-US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>
                <a:solidFill>
                  <a:schemeClr val="tx2"/>
                </a:solidFill>
              </a:rPr>
              <a:t>Р</a:t>
            </a:r>
            <a:r>
              <a:rPr lang="en-US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 err="1">
                <a:solidFill>
                  <a:schemeClr val="tx2"/>
                </a:solidFill>
              </a:rPr>
              <a:t>спубликаси</a:t>
            </a:r>
            <a:r>
              <a:rPr lang="en-US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Пр</a:t>
            </a:r>
            <a:r>
              <a:rPr lang="tr-TR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 err="1">
                <a:solidFill>
                  <a:schemeClr val="tx2"/>
                </a:solidFill>
              </a:rPr>
              <a:t>зид</a:t>
            </a:r>
            <a:r>
              <a:rPr lang="tr-TR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 err="1">
                <a:solidFill>
                  <a:schemeClr val="tx2"/>
                </a:solidFill>
              </a:rPr>
              <a:t>нтининг</a:t>
            </a:r>
            <a:r>
              <a:rPr lang="tr-TR" altLang="en-US" sz="1300" b="0" dirty="0">
                <a:solidFill>
                  <a:schemeClr val="tx2"/>
                </a:solidFill>
              </a:rPr>
              <a:t> 2021-</a:t>
            </a:r>
            <a:r>
              <a:rPr lang="ru-RU" altLang="en-US" sz="1300" b="0" dirty="0" err="1">
                <a:solidFill>
                  <a:schemeClr val="tx2"/>
                </a:solidFill>
              </a:rPr>
              <a:t>йил</a:t>
            </a:r>
            <a:r>
              <a:rPr lang="tr-TR" altLang="en-US" sz="1300" b="0" dirty="0">
                <a:solidFill>
                  <a:schemeClr val="tx2"/>
                </a:solidFill>
              </a:rPr>
              <a:t> 06-07-</a:t>
            </a:r>
            <a:r>
              <a:rPr lang="ru-RU" altLang="en-US" sz="1300" b="0" dirty="0" err="1">
                <a:solidFill>
                  <a:schemeClr val="tx2"/>
                </a:solidFill>
              </a:rPr>
              <a:t>сонли</a:t>
            </a:r>
            <a:r>
              <a:rPr lang="tr-TR" altLang="en-US" sz="1300" b="0" dirty="0">
                <a:solidFill>
                  <a:schemeClr val="tx2"/>
                </a:solidFill>
              </a:rPr>
              <a:t> “</a:t>
            </a:r>
            <a:r>
              <a:rPr lang="ru-RU" altLang="en-US" sz="13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нисбатан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муросасиз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муносабат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муҳитини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шакллантириш</a:t>
            </a:r>
            <a:r>
              <a:rPr lang="tr-TR" altLang="en-US" sz="1300" b="0" dirty="0">
                <a:solidFill>
                  <a:schemeClr val="tx2"/>
                </a:solidFill>
              </a:rPr>
              <a:t>, </a:t>
            </a:r>
            <a:r>
              <a:rPr lang="ru-RU" altLang="en-US" sz="13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ва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жамият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бошқарувида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>
                <a:solidFill>
                  <a:schemeClr val="tx2"/>
                </a:solidFill>
              </a:rPr>
              <a:t>коррупция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омилларини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тубдан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қисқартириш</a:t>
            </a:r>
            <a:r>
              <a:rPr lang="tr-TR" altLang="en-US" sz="1300" b="0" dirty="0">
                <a:solidFill>
                  <a:schemeClr val="tx2"/>
                </a:solidFill>
              </a:rPr>
              <a:t>, </a:t>
            </a:r>
            <a:r>
              <a:rPr lang="ru-RU" altLang="en-US" sz="1300" b="0" dirty="0" err="1">
                <a:solidFill>
                  <a:schemeClr val="tx2"/>
                </a:solidFill>
              </a:rPr>
              <a:t>шунингд</a:t>
            </a:r>
            <a:r>
              <a:rPr lang="tr-TR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>
                <a:solidFill>
                  <a:schemeClr val="tx2"/>
                </a:solidFill>
              </a:rPr>
              <a:t>к</a:t>
            </a:r>
            <a:r>
              <a:rPr lang="tr-TR" altLang="en-US" sz="1300" b="0" dirty="0">
                <a:solidFill>
                  <a:schemeClr val="tx2"/>
                </a:solidFill>
              </a:rPr>
              <a:t>, </a:t>
            </a:r>
            <a:r>
              <a:rPr lang="ru-RU" altLang="en-US" sz="1300" b="0" dirty="0" err="1">
                <a:solidFill>
                  <a:schemeClr val="tx2"/>
                </a:solidFill>
              </a:rPr>
              <a:t>бу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жараёнга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жамоатчиликни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>
                <a:solidFill>
                  <a:schemeClr val="tx2"/>
                </a:solidFill>
              </a:rPr>
              <a:t>к</a:t>
            </a:r>
            <a:r>
              <a:rPr lang="tr-TR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 err="1">
                <a:solidFill>
                  <a:schemeClr val="tx2"/>
                </a:solidFill>
              </a:rPr>
              <a:t>нг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жалб</a:t>
            </a:r>
            <a:r>
              <a:rPr lang="ru-RU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этиш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чора</a:t>
            </a:r>
            <a:r>
              <a:rPr lang="tr-TR" altLang="en-US" sz="1300" b="0" dirty="0">
                <a:solidFill>
                  <a:schemeClr val="tx2"/>
                </a:solidFill>
              </a:rPr>
              <a:t>-</a:t>
            </a:r>
            <a:r>
              <a:rPr lang="ru-RU" altLang="en-US" sz="1300" b="0" dirty="0" err="1">
                <a:solidFill>
                  <a:schemeClr val="tx2"/>
                </a:solidFill>
              </a:rPr>
              <a:t>тадбирлари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тўғрисида</a:t>
            </a:r>
            <a:r>
              <a:rPr lang="tr-TR" altLang="en-US" sz="1300" b="0" dirty="0">
                <a:solidFill>
                  <a:schemeClr val="tx2"/>
                </a:solidFill>
              </a:rPr>
              <a:t>”</a:t>
            </a:r>
            <a:r>
              <a:rPr lang="ru-RU" altLang="en-US" sz="1300" b="0" dirty="0" err="1">
                <a:solidFill>
                  <a:schemeClr val="tx2"/>
                </a:solidFill>
              </a:rPr>
              <a:t>ги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Фармони</a:t>
            </a:r>
            <a:r>
              <a:rPr lang="tr-TR" altLang="en-US" sz="1300" b="0" dirty="0">
                <a:solidFill>
                  <a:schemeClr val="tx2"/>
                </a:solidFill>
              </a:rPr>
              <a:t>. </a:t>
            </a:r>
            <a:endParaRPr lang="en-US" altLang="en-US" sz="13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arenR"/>
            </a:pPr>
            <a:r>
              <a:rPr lang="ru-RU" altLang="en-US" sz="1300" b="0" dirty="0" err="1">
                <a:solidFill>
                  <a:schemeClr val="tx2"/>
                </a:solidFill>
              </a:rPr>
              <a:t>Вазирлар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маҳкамасининг</a:t>
            </a:r>
            <a:r>
              <a:rPr lang="tr-TR" altLang="en-US" sz="1300" b="0" dirty="0">
                <a:solidFill>
                  <a:schemeClr val="tx2"/>
                </a:solidFill>
              </a:rPr>
              <a:t> 2022-</a:t>
            </a:r>
            <a:r>
              <a:rPr lang="ru-RU" altLang="en-US" sz="1300" b="0" dirty="0" err="1">
                <a:solidFill>
                  <a:schemeClr val="tx2"/>
                </a:solidFill>
              </a:rPr>
              <a:t>йил</a:t>
            </a:r>
            <a:r>
              <a:rPr lang="tr-TR" altLang="en-US" sz="1300" b="0" dirty="0">
                <a:solidFill>
                  <a:schemeClr val="tx2"/>
                </a:solidFill>
              </a:rPr>
              <a:t> 14-</a:t>
            </a:r>
            <a:r>
              <a:rPr lang="ru-RU" altLang="en-US" sz="1300" b="0" dirty="0" err="1">
                <a:solidFill>
                  <a:schemeClr val="tx2"/>
                </a:solidFill>
              </a:rPr>
              <a:t>октабрдаги</a:t>
            </a:r>
            <a:r>
              <a:rPr lang="tr-TR" altLang="en-US" sz="1300" b="0" dirty="0">
                <a:solidFill>
                  <a:schemeClr val="tx2"/>
                </a:solidFill>
              </a:rPr>
              <a:t> “</a:t>
            </a:r>
            <a:r>
              <a:rPr lang="ru-RU" altLang="en-US" sz="13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300" b="0" dirty="0">
                <a:solidFill>
                  <a:schemeClr val="tx2"/>
                </a:solidFill>
              </a:rPr>
              <a:t> x</a:t>
            </a:r>
            <a:r>
              <a:rPr lang="ru-RU" altLang="en-US" sz="1300" b="0" dirty="0" err="1">
                <a:solidFill>
                  <a:schemeClr val="tx2"/>
                </a:solidFill>
              </a:rPr>
              <a:t>изматчилари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томонидан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одоб</a:t>
            </a:r>
            <a:r>
              <a:rPr lang="tr-TR" altLang="en-US" sz="1300" b="0" dirty="0">
                <a:solidFill>
                  <a:schemeClr val="tx2"/>
                </a:solidFill>
              </a:rPr>
              <a:t>-</a:t>
            </a:r>
            <a:r>
              <a:rPr lang="ru-RU" altLang="en-US" sz="1300" b="0" dirty="0">
                <a:solidFill>
                  <a:schemeClr val="tx2"/>
                </a:solidFill>
              </a:rPr>
              <a:t>а</a:t>
            </a:r>
            <a:r>
              <a:rPr lang="tr-TR" altLang="en-US" sz="1300" b="0" dirty="0">
                <a:solidFill>
                  <a:schemeClr val="tx2"/>
                </a:solidFill>
              </a:rPr>
              <a:t>x</a:t>
            </a:r>
            <a:r>
              <a:rPr lang="ru-RU" altLang="en-US" sz="1300" b="0" dirty="0" err="1">
                <a:solidFill>
                  <a:schemeClr val="tx2"/>
                </a:solidFill>
              </a:rPr>
              <a:t>лоқ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қоидаларига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риоя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uz-Cyrl-UZ" altLang="en-US" sz="1300" b="0" dirty="0">
                <a:solidFill>
                  <a:schemeClr val="tx2"/>
                </a:solidFill>
              </a:rPr>
              <a:t>э</a:t>
            </a:r>
            <a:r>
              <a:rPr lang="ru-RU" altLang="en-US" sz="1300" b="0" dirty="0" err="1">
                <a:solidFill>
                  <a:schemeClr val="tx2"/>
                </a:solidFill>
              </a:rPr>
              <a:t>тилишини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таъминлашга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доир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қўшимча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чора</a:t>
            </a:r>
            <a:r>
              <a:rPr lang="tr-TR" altLang="en-US" sz="1300" b="0" dirty="0">
                <a:solidFill>
                  <a:schemeClr val="tx2"/>
                </a:solidFill>
              </a:rPr>
              <a:t>-</a:t>
            </a:r>
            <a:r>
              <a:rPr lang="ru-RU" altLang="en-US" sz="1300" b="0" dirty="0" err="1">
                <a:solidFill>
                  <a:schemeClr val="tx2"/>
                </a:solidFill>
              </a:rPr>
              <a:t>тадбирлар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тўғрисида</a:t>
            </a:r>
            <a:r>
              <a:rPr lang="tr-TR" altLang="en-US" sz="1300" b="0" dirty="0">
                <a:solidFill>
                  <a:schemeClr val="tx2"/>
                </a:solidFill>
              </a:rPr>
              <a:t>”</a:t>
            </a:r>
            <a:r>
              <a:rPr lang="ru-RU" altLang="en-US" sz="1300" b="0" dirty="0" err="1">
                <a:solidFill>
                  <a:schemeClr val="tx2"/>
                </a:solidFill>
              </a:rPr>
              <a:t>ги</a:t>
            </a:r>
            <a:r>
              <a:rPr lang="tr-TR" altLang="en-US" sz="1300" b="0" dirty="0">
                <a:solidFill>
                  <a:schemeClr val="tx2"/>
                </a:solidFill>
              </a:rPr>
              <a:t> 595-</a:t>
            </a:r>
            <a:r>
              <a:rPr lang="ru-RU" altLang="en-US" sz="1300" b="0" dirty="0">
                <a:solidFill>
                  <a:schemeClr val="tx2"/>
                </a:solidFill>
              </a:rPr>
              <a:t>сон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Қарори</a:t>
            </a:r>
            <a:r>
              <a:rPr lang="tr-TR" altLang="en-US" sz="1300" b="0" dirty="0">
                <a:solidFill>
                  <a:schemeClr val="tx2"/>
                </a:solidFill>
              </a:rPr>
              <a:t>.</a:t>
            </a:r>
            <a:endParaRPr lang="en-US" altLang="en-US" sz="13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arenR"/>
            </a:pPr>
            <a:r>
              <a:rPr lang="ru-RU" altLang="en-US" sz="1300" b="0" dirty="0" err="1">
                <a:solidFill>
                  <a:schemeClr val="tx2"/>
                </a:solidFill>
              </a:rPr>
              <a:t>Бирлашган</a:t>
            </a:r>
            <a:r>
              <a:rPr lang="en-US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миллатлар</a:t>
            </a:r>
            <a:r>
              <a:rPr lang="en-US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ташкилотининг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конв</a:t>
            </a:r>
            <a:r>
              <a:rPr lang="tr-TR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 err="1">
                <a:solidFill>
                  <a:schemeClr val="tx2"/>
                </a:solidFill>
              </a:rPr>
              <a:t>нциясини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амалга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ошириш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бўйича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>
                <a:solidFill>
                  <a:schemeClr val="tx2"/>
                </a:solidFill>
              </a:rPr>
              <a:t>т</a:t>
            </a:r>
            <a:r>
              <a:rPr lang="tr-TR" altLang="en-US" sz="1300" b="0" dirty="0">
                <a:solidFill>
                  <a:schemeClr val="tx2"/>
                </a:solidFill>
              </a:rPr>
              <a:t>ex</a:t>
            </a:r>
            <a:r>
              <a:rPr lang="ru-RU" altLang="en-US" sz="1300" b="0" dirty="0">
                <a:solidFill>
                  <a:schemeClr val="tx2"/>
                </a:solidFill>
              </a:rPr>
              <a:t>ник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қўлланма</a:t>
            </a:r>
            <a:r>
              <a:rPr lang="tr-TR" altLang="en-US" sz="1300" b="0" dirty="0">
                <a:solidFill>
                  <a:schemeClr val="tx2"/>
                </a:solidFill>
              </a:rPr>
              <a:t>, </a:t>
            </a:r>
            <a:r>
              <a:rPr lang="ru-RU" altLang="en-US" sz="1300" b="0" dirty="0" err="1">
                <a:solidFill>
                  <a:schemeClr val="tx2"/>
                </a:solidFill>
              </a:rPr>
              <a:t>бирлашган</a:t>
            </a:r>
            <a:r>
              <a:rPr lang="en-US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миллатлар</a:t>
            </a:r>
            <a:r>
              <a:rPr lang="en-US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ташкилотининг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наркотиклар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ва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жиноятчилик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бўйича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Бошқармаси</a:t>
            </a:r>
            <a:r>
              <a:rPr lang="tr-TR" altLang="en-US" sz="1300" b="0" dirty="0">
                <a:solidFill>
                  <a:schemeClr val="tx2"/>
                </a:solidFill>
              </a:rPr>
              <a:t>, 2010 </a:t>
            </a:r>
            <a:r>
              <a:rPr lang="ru-RU" altLang="en-US" sz="1300" b="0" dirty="0" err="1">
                <a:solidFill>
                  <a:schemeClr val="tx2"/>
                </a:solidFill>
              </a:rPr>
              <a:t>йил</a:t>
            </a:r>
            <a:endParaRPr lang="en-US" altLang="en-US" sz="13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arenR"/>
            </a:pPr>
            <a:r>
              <a:rPr lang="de-DE" altLang="en-US" sz="1300" b="0" dirty="0">
                <a:solidFill>
                  <a:schemeClr val="tx2"/>
                </a:solidFill>
              </a:rPr>
              <a:t>Dieter Zinnbauer</a:t>
            </a:r>
            <a:r>
              <a:rPr lang="tr-TR" altLang="en-US" sz="1300" b="0" dirty="0">
                <a:solidFill>
                  <a:schemeClr val="tx2"/>
                </a:solidFill>
              </a:rPr>
              <a:t>, «</a:t>
            </a:r>
            <a:r>
              <a:rPr lang="ru-RU" altLang="en-US" sz="1300" b="0" dirty="0" err="1">
                <a:solidFill>
                  <a:schemeClr val="tx2"/>
                </a:solidFill>
              </a:rPr>
              <a:t>Атроф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муҳит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учун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жавобгарлик</a:t>
            </a:r>
            <a:r>
              <a:rPr lang="tr-TR" altLang="en-US" sz="1300" b="0" dirty="0">
                <a:solidFill>
                  <a:schemeClr val="tx2"/>
                </a:solidFill>
              </a:rPr>
              <a:t>" - </a:t>
            </a:r>
            <a:r>
              <a:rPr lang="ru-RU" altLang="en-US" sz="1300" b="0" dirty="0" err="1">
                <a:solidFill>
                  <a:schemeClr val="tx2"/>
                </a:solidFill>
              </a:rPr>
              <a:t>коррупцияга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қарши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кураш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қачон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ва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қа</a:t>
            </a:r>
            <a:r>
              <a:rPr lang="tr-TR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 err="1">
                <a:solidFill>
                  <a:schemeClr val="tx2"/>
                </a:solidFill>
              </a:rPr>
              <a:t>рда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содир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бўлади</a:t>
            </a:r>
            <a:r>
              <a:rPr lang="tr-TR" altLang="en-US" sz="1300" b="0" dirty="0">
                <a:solidFill>
                  <a:schemeClr val="tx2"/>
                </a:solidFill>
              </a:rPr>
              <a:t>, </a:t>
            </a:r>
            <a:r>
              <a:rPr lang="ru-RU" altLang="en-US" sz="1300" b="0" dirty="0">
                <a:solidFill>
                  <a:schemeClr val="tx2"/>
                </a:solidFill>
              </a:rPr>
              <a:t>Коп</a:t>
            </a:r>
            <a:r>
              <a:rPr lang="tr-TR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 err="1">
                <a:solidFill>
                  <a:schemeClr val="tx2"/>
                </a:solidFill>
              </a:rPr>
              <a:t>нгаг</a:t>
            </a:r>
            <a:r>
              <a:rPr lang="tr-TR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>
                <a:solidFill>
                  <a:schemeClr val="tx2"/>
                </a:solidFill>
              </a:rPr>
              <a:t>н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бизн</a:t>
            </a:r>
            <a:r>
              <a:rPr lang="tr-TR" altLang="en-US" sz="1300" b="0" dirty="0">
                <a:solidFill>
                  <a:schemeClr val="tx2"/>
                </a:solidFill>
              </a:rPr>
              <a:t>e</a:t>
            </a:r>
            <a:r>
              <a:rPr lang="ru-RU" altLang="en-US" sz="1300" b="0" dirty="0">
                <a:solidFill>
                  <a:schemeClr val="tx2"/>
                </a:solidFill>
              </a:rPr>
              <a:t>с</a:t>
            </a:r>
            <a:r>
              <a:rPr lang="tr-TR" altLang="en-US" sz="1300" b="0" dirty="0">
                <a:solidFill>
                  <a:schemeClr val="tx2"/>
                </a:solidFill>
              </a:rPr>
              <a:t> </a:t>
            </a:r>
            <a:r>
              <a:rPr lang="ru-RU" altLang="en-US" sz="1300" b="0" dirty="0" err="1">
                <a:solidFill>
                  <a:schemeClr val="tx2"/>
                </a:solidFill>
              </a:rPr>
              <a:t>мактаби</a:t>
            </a:r>
            <a:r>
              <a:rPr lang="tr-TR" altLang="en-US" sz="1300" b="0" dirty="0">
                <a:solidFill>
                  <a:schemeClr val="tx2"/>
                </a:solidFill>
              </a:rPr>
              <a:t>, 2012 </a:t>
            </a:r>
            <a:r>
              <a:rPr lang="ru-RU" altLang="en-US" sz="1300" b="0" dirty="0" err="1">
                <a:solidFill>
                  <a:schemeClr val="tx2"/>
                </a:solidFill>
              </a:rPr>
              <a:t>йил</a:t>
            </a:r>
            <a:endParaRPr lang="en-US" altLang="en-US" sz="1300" b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446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1C87347C-4B5B-435D-9574-4AB8F418E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Давлат</a:t>
            </a:r>
            <a:r>
              <a:rPr lang="tr-TR" altLang="en-US"/>
              <a:t> </a:t>
            </a:r>
            <a:r>
              <a:rPr lang="ru-RU" altLang="en-US"/>
              <a:t>органлари</a:t>
            </a:r>
            <a:r>
              <a:rPr lang="tr-TR" altLang="en-US"/>
              <a:t> </a:t>
            </a:r>
            <a:r>
              <a:rPr lang="ru-RU" altLang="en-US"/>
              <a:t>фаолиятида</a:t>
            </a:r>
            <a:r>
              <a:rPr lang="tr-TR" altLang="en-US"/>
              <a:t> </a:t>
            </a:r>
            <a:r>
              <a:rPr lang="ru-RU" altLang="en-US"/>
              <a:t>очиқлик</a:t>
            </a:r>
            <a:r>
              <a:rPr lang="tr-TR" altLang="en-US"/>
              <a:t> </a:t>
            </a:r>
            <a:r>
              <a:rPr lang="ru-RU" altLang="en-US"/>
              <a:t>ва</a:t>
            </a:r>
            <a:r>
              <a:rPr lang="tr-TR" altLang="en-US"/>
              <a:t> </a:t>
            </a:r>
            <a:r>
              <a:rPr lang="ru-RU" altLang="en-US"/>
              <a:t>ошкораликни</a:t>
            </a:r>
            <a:r>
              <a:rPr lang="tr-TR" altLang="en-US"/>
              <a:t> </a:t>
            </a:r>
            <a:r>
              <a:rPr lang="ru-RU" altLang="en-US"/>
              <a:t>таъминлаш</a:t>
            </a:r>
            <a:r>
              <a:rPr lang="tr-TR" altLang="en-US"/>
              <a:t> </a:t>
            </a:r>
            <a:r>
              <a:rPr lang="ru-RU" altLang="en-US"/>
              <a:t>чора</a:t>
            </a:r>
            <a:r>
              <a:rPr lang="tr-TR" altLang="en-US"/>
              <a:t>-</a:t>
            </a:r>
            <a:r>
              <a:rPr lang="ru-RU" altLang="en-US"/>
              <a:t>тадбирлари</a:t>
            </a:r>
            <a:r>
              <a:rPr lang="tr-TR" altLang="en-US"/>
              <a:t> (</a:t>
            </a:r>
            <a:r>
              <a:rPr lang="en-US" altLang="en-US"/>
              <a:t>2</a:t>
            </a:r>
            <a:r>
              <a:rPr lang="tr-TR" altLang="en-US"/>
              <a:t>/2)</a:t>
            </a:r>
            <a:endParaRPr lang="en-US" altLang="en-US"/>
          </a:p>
        </p:txBody>
      </p:sp>
      <p:grpSp>
        <p:nvGrpSpPr>
          <p:cNvPr id="32771" name="Graphic 2">
            <a:extLst>
              <a:ext uri="{FF2B5EF4-FFF2-40B4-BE49-F238E27FC236}">
                <a16:creationId xmlns:a16="http://schemas.microsoft.com/office/drawing/2014/main" id="{F43A28A9-DCE3-4E13-B60D-621EA426BA8A}"/>
              </a:ext>
            </a:extLst>
          </p:cNvPr>
          <p:cNvGrpSpPr>
            <a:grpSpLocks/>
          </p:cNvGrpSpPr>
          <p:nvPr/>
        </p:nvGrpSpPr>
        <p:grpSpPr bwMode="auto">
          <a:xfrm>
            <a:off x="438150" y="3144838"/>
            <a:ext cx="1790700" cy="3128962"/>
            <a:chOff x="4133655" y="0"/>
            <a:chExt cx="3924689" cy="6858000"/>
          </a:xfrm>
        </p:grpSpPr>
        <p:sp>
          <p:nvSpPr>
            <p:cNvPr id="32780" name="Freeform: Shape 4">
              <a:extLst>
                <a:ext uri="{FF2B5EF4-FFF2-40B4-BE49-F238E27FC236}">
                  <a16:creationId xmlns:a16="http://schemas.microsoft.com/office/drawing/2014/main" id="{ACC1E47B-2F13-4AB1-9CBC-5788F9803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6827" y="817044"/>
              <a:ext cx="606490" cy="495689"/>
            </a:xfrm>
            <a:custGeom>
              <a:avLst/>
              <a:gdLst>
                <a:gd name="T0" fmla="*/ 51855 w 606489"/>
                <a:gd name="T1" fmla="*/ 493503 h 495688"/>
                <a:gd name="T2" fmla="*/ 3278 w 606489"/>
                <a:gd name="T3" fmla="*/ 296394 h 495688"/>
                <a:gd name="T4" fmla="*/ 75473 w 606489"/>
                <a:gd name="T5" fmla="*/ 165877 h 495688"/>
                <a:gd name="T6" fmla="*/ 249023 w 606489"/>
                <a:gd name="T7" fmla="*/ 50644 h 495688"/>
                <a:gd name="T8" fmla="*/ 237943 w 606489"/>
                <a:gd name="T9" fmla="*/ 114501 h 495688"/>
                <a:gd name="T10" fmla="*/ 151868 w 606489"/>
                <a:gd name="T11" fmla="*/ 214455 h 495688"/>
                <a:gd name="T12" fmla="*/ 176827 w 606489"/>
                <a:gd name="T13" fmla="*/ 201975 h 495688"/>
                <a:gd name="T14" fmla="*/ 318424 w 606489"/>
                <a:gd name="T15" fmla="*/ 85343 h 495688"/>
                <a:gd name="T16" fmla="*/ 537752 w 606489"/>
                <a:gd name="T17" fmla="*/ 11747 h 495688"/>
                <a:gd name="T18" fmla="*/ 537752 w 606489"/>
                <a:gd name="T19" fmla="*/ 35365 h 495688"/>
                <a:gd name="T20" fmla="*/ 607148 w 606489"/>
                <a:gd name="T21" fmla="*/ 22886 h 495688"/>
                <a:gd name="T22" fmla="*/ 589128 w 606489"/>
                <a:gd name="T23" fmla="*/ 71463 h 495688"/>
                <a:gd name="T24" fmla="*/ 390620 w 606489"/>
                <a:gd name="T25" fmla="*/ 215854 h 495688"/>
                <a:gd name="T26" fmla="*/ 591928 w 606489"/>
                <a:gd name="T27" fmla="*/ 82602 h 495688"/>
                <a:gd name="T28" fmla="*/ 589128 w 606489"/>
                <a:gd name="T29" fmla="*/ 133978 h 495688"/>
                <a:gd name="T30" fmla="*/ 423919 w 606489"/>
                <a:gd name="T31" fmla="*/ 258897 h 495688"/>
                <a:gd name="T32" fmla="*/ 572450 w 606489"/>
                <a:gd name="T33" fmla="*/ 170076 h 495688"/>
                <a:gd name="T34" fmla="*/ 541892 w 606489"/>
                <a:gd name="T35" fmla="*/ 225593 h 495688"/>
                <a:gd name="T36" fmla="*/ 358663 w 606489"/>
                <a:gd name="T37" fmla="*/ 372730 h 495688"/>
                <a:gd name="T38" fmla="*/ 51855 w 606489"/>
                <a:gd name="T39" fmla="*/ 493503 h 4956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06489"/>
                <a:gd name="T61" fmla="*/ 0 h 495688"/>
                <a:gd name="T62" fmla="*/ 606489 w 606489"/>
                <a:gd name="T63" fmla="*/ 495688 h 4956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06489" h="495688">
                  <a:moveTo>
                    <a:pt x="51855" y="493498"/>
                  </a:moveTo>
                  <a:cubicBezTo>
                    <a:pt x="51855" y="493498"/>
                    <a:pt x="-3662" y="385205"/>
                    <a:pt x="3278" y="296389"/>
                  </a:cubicBezTo>
                  <a:cubicBezTo>
                    <a:pt x="3278" y="296389"/>
                    <a:pt x="7418" y="235332"/>
                    <a:pt x="75473" y="165877"/>
                  </a:cubicBezTo>
                  <a:cubicBezTo>
                    <a:pt x="75473" y="165877"/>
                    <a:pt x="212925" y="31225"/>
                    <a:pt x="249023" y="50644"/>
                  </a:cubicBezTo>
                  <a:cubicBezTo>
                    <a:pt x="249023" y="50644"/>
                    <a:pt x="268442" y="75604"/>
                    <a:pt x="237943" y="114501"/>
                  </a:cubicBezTo>
                  <a:cubicBezTo>
                    <a:pt x="237943" y="114501"/>
                    <a:pt x="151868" y="196377"/>
                    <a:pt x="151868" y="214455"/>
                  </a:cubicBezTo>
                  <a:cubicBezTo>
                    <a:pt x="151868" y="214455"/>
                    <a:pt x="174086" y="208915"/>
                    <a:pt x="176827" y="201975"/>
                  </a:cubicBezTo>
                  <a:cubicBezTo>
                    <a:pt x="176827" y="201975"/>
                    <a:pt x="282321" y="118699"/>
                    <a:pt x="318419" y="85343"/>
                  </a:cubicBezTo>
                  <a:cubicBezTo>
                    <a:pt x="318419" y="85343"/>
                    <a:pt x="507189" y="-29891"/>
                    <a:pt x="537747" y="11747"/>
                  </a:cubicBezTo>
                  <a:lnTo>
                    <a:pt x="537747" y="35365"/>
                  </a:lnTo>
                  <a:cubicBezTo>
                    <a:pt x="537747" y="35365"/>
                    <a:pt x="582184" y="-11812"/>
                    <a:pt x="607143" y="22886"/>
                  </a:cubicBezTo>
                  <a:cubicBezTo>
                    <a:pt x="607143" y="22886"/>
                    <a:pt x="616882" y="50644"/>
                    <a:pt x="589123" y="71463"/>
                  </a:cubicBezTo>
                  <a:cubicBezTo>
                    <a:pt x="589123" y="71463"/>
                    <a:pt x="416974" y="175558"/>
                    <a:pt x="390615" y="215854"/>
                  </a:cubicBezTo>
                  <a:cubicBezTo>
                    <a:pt x="390615" y="215854"/>
                    <a:pt x="569704" y="85343"/>
                    <a:pt x="591923" y="82602"/>
                  </a:cubicBezTo>
                  <a:cubicBezTo>
                    <a:pt x="591923" y="82602"/>
                    <a:pt x="626621" y="108961"/>
                    <a:pt x="589123" y="133978"/>
                  </a:cubicBezTo>
                  <a:cubicBezTo>
                    <a:pt x="589123" y="133978"/>
                    <a:pt x="432253" y="246412"/>
                    <a:pt x="423914" y="258892"/>
                  </a:cubicBezTo>
                  <a:cubicBezTo>
                    <a:pt x="423914" y="258892"/>
                    <a:pt x="553026" y="154797"/>
                    <a:pt x="572445" y="170076"/>
                  </a:cubicBezTo>
                  <a:cubicBezTo>
                    <a:pt x="572445" y="170076"/>
                    <a:pt x="584925" y="190895"/>
                    <a:pt x="541887" y="225593"/>
                  </a:cubicBezTo>
                  <a:cubicBezTo>
                    <a:pt x="541887" y="225593"/>
                    <a:pt x="479430" y="317208"/>
                    <a:pt x="358658" y="372725"/>
                  </a:cubicBezTo>
                  <a:cubicBezTo>
                    <a:pt x="358658" y="372725"/>
                    <a:pt x="51855" y="474079"/>
                    <a:pt x="51855" y="493498"/>
                  </a:cubicBezTo>
                  <a:close/>
                </a:path>
              </a:pathLst>
            </a:custGeom>
            <a:solidFill>
              <a:srgbClr val="EDA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831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81" name="Freeform: Shape 5">
              <a:extLst>
                <a:ext uri="{FF2B5EF4-FFF2-40B4-BE49-F238E27FC236}">
                  <a16:creationId xmlns:a16="http://schemas.microsoft.com/office/drawing/2014/main" id="{35F1DC74-83C5-4396-ABFE-32CA7D157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8601" y="1105444"/>
              <a:ext cx="349898" cy="274087"/>
            </a:xfrm>
            <a:custGeom>
              <a:avLst/>
              <a:gdLst>
                <a:gd name="T0" fmla="*/ 65781 w 349897"/>
                <a:gd name="T1" fmla="*/ 4374 h 274086"/>
                <a:gd name="T2" fmla="*/ 4374 w 349897"/>
                <a:gd name="T3" fmla="*/ 60008 h 274086"/>
                <a:gd name="T4" fmla="*/ 285638 w 349897"/>
                <a:gd name="T5" fmla="*/ 272167 h 274086"/>
                <a:gd name="T6" fmla="*/ 351186 w 349897"/>
                <a:gd name="T7" fmla="*/ 209944 h 274086"/>
                <a:gd name="T8" fmla="*/ 65781 w 349897"/>
                <a:gd name="T9" fmla="*/ 4374 h 2740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9897"/>
                <a:gd name="T16" fmla="*/ 0 h 274086"/>
                <a:gd name="T17" fmla="*/ 349897 w 349897"/>
                <a:gd name="T18" fmla="*/ 274086 h 2740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9897" h="274086">
                  <a:moveTo>
                    <a:pt x="65781" y="4374"/>
                  </a:moveTo>
                  <a:lnTo>
                    <a:pt x="4374" y="60008"/>
                  </a:lnTo>
                  <a:lnTo>
                    <a:pt x="285633" y="272162"/>
                  </a:lnTo>
                  <a:lnTo>
                    <a:pt x="351181" y="209939"/>
                  </a:lnTo>
                  <a:lnTo>
                    <a:pt x="65781" y="43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82" name="Freeform: Shape 6">
              <a:extLst>
                <a:ext uri="{FF2B5EF4-FFF2-40B4-BE49-F238E27FC236}">
                  <a16:creationId xmlns:a16="http://schemas.microsoft.com/office/drawing/2014/main" id="{10B08E04-6F7C-48A7-9CCF-779B312C4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0787" y="1151981"/>
              <a:ext cx="1953597" cy="985546"/>
            </a:xfrm>
            <a:custGeom>
              <a:avLst/>
              <a:gdLst>
                <a:gd name="T0" fmla="*/ 1952781 w 1953597"/>
                <a:gd name="T1" fmla="*/ 215537 h 985545"/>
                <a:gd name="T2" fmla="*/ 1639622 w 1953597"/>
                <a:gd name="T3" fmla="*/ 4374 h 985545"/>
                <a:gd name="T4" fmla="*/ 987062 w 1953597"/>
                <a:gd name="T5" fmla="*/ 612560 h 985545"/>
                <a:gd name="T6" fmla="*/ 281843 w 1953597"/>
                <a:gd name="T7" fmla="*/ 150981 h 985545"/>
                <a:gd name="T8" fmla="*/ 4374 w 1953597"/>
                <a:gd name="T9" fmla="*/ 123806 h 985545"/>
                <a:gd name="T10" fmla="*/ 110276 w 1953597"/>
                <a:gd name="T11" fmla="*/ 667202 h 985545"/>
                <a:gd name="T12" fmla="*/ 899063 w 1953597"/>
                <a:gd name="T13" fmla="*/ 973538 h 985545"/>
                <a:gd name="T14" fmla="*/ 1058092 w 1953597"/>
                <a:gd name="T15" fmla="*/ 983218 h 985545"/>
                <a:gd name="T16" fmla="*/ 1952781 w 1953597"/>
                <a:gd name="T17" fmla="*/ 215537 h 9855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53597"/>
                <a:gd name="T28" fmla="*/ 0 h 985545"/>
                <a:gd name="T29" fmla="*/ 1953597 w 1953597"/>
                <a:gd name="T30" fmla="*/ 985545 h 9855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53597" h="985545">
                  <a:moveTo>
                    <a:pt x="1952781" y="215537"/>
                  </a:moveTo>
                  <a:lnTo>
                    <a:pt x="1639622" y="4374"/>
                  </a:lnTo>
                  <a:lnTo>
                    <a:pt x="987062" y="612555"/>
                  </a:lnTo>
                  <a:lnTo>
                    <a:pt x="281843" y="150981"/>
                  </a:lnTo>
                  <a:lnTo>
                    <a:pt x="4374" y="123806"/>
                  </a:lnTo>
                  <a:lnTo>
                    <a:pt x="110276" y="667197"/>
                  </a:lnTo>
                  <a:lnTo>
                    <a:pt x="899063" y="973533"/>
                  </a:lnTo>
                  <a:lnTo>
                    <a:pt x="1058092" y="983213"/>
                  </a:lnTo>
                  <a:lnTo>
                    <a:pt x="1952781" y="215537"/>
                  </a:ln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83" name="Freeform: Shape 7">
              <a:extLst>
                <a:ext uri="{FF2B5EF4-FFF2-40B4-BE49-F238E27FC236}">
                  <a16:creationId xmlns:a16="http://schemas.microsoft.com/office/drawing/2014/main" id="{05B04880-8281-45AF-8DF8-574191631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9194" y="631808"/>
              <a:ext cx="933061" cy="1207148"/>
            </a:xfrm>
            <a:custGeom>
              <a:avLst/>
              <a:gdLst>
                <a:gd name="T0" fmla="*/ 157512 w 933061"/>
                <a:gd name="T1" fmla="*/ 352513 h 1207147"/>
                <a:gd name="T2" fmla="*/ 191511 w 933061"/>
                <a:gd name="T3" fmla="*/ 583271 h 1207147"/>
                <a:gd name="T4" fmla="*/ 178215 w 933061"/>
                <a:gd name="T5" fmla="*/ 710406 h 1207147"/>
                <a:gd name="T6" fmla="*/ 107594 w 933061"/>
                <a:gd name="T7" fmla="*/ 764465 h 1207147"/>
                <a:gd name="T8" fmla="*/ 4374 w 933061"/>
                <a:gd name="T9" fmla="*/ 814559 h 1207147"/>
                <a:gd name="T10" fmla="*/ 372933 w 933061"/>
                <a:gd name="T11" fmla="*/ 1202712 h 1207147"/>
                <a:gd name="T12" fmla="*/ 845878 w 933061"/>
                <a:gd name="T13" fmla="*/ 856605 h 1207147"/>
                <a:gd name="T14" fmla="*/ 933178 w 933061"/>
                <a:gd name="T15" fmla="*/ 698218 h 1207147"/>
                <a:gd name="T16" fmla="*/ 797826 w 933061"/>
                <a:gd name="T17" fmla="*/ 668651 h 1207147"/>
                <a:gd name="T18" fmla="*/ 702828 w 933061"/>
                <a:gd name="T19" fmla="*/ 636053 h 1207147"/>
                <a:gd name="T20" fmla="*/ 638739 w 933061"/>
                <a:gd name="T21" fmla="*/ 595984 h 1207147"/>
                <a:gd name="T22" fmla="*/ 526830 w 933061"/>
                <a:gd name="T23" fmla="*/ 132194 h 1207147"/>
                <a:gd name="T24" fmla="*/ 480468 w 933061"/>
                <a:gd name="T25" fmla="*/ 54634 h 1207147"/>
                <a:gd name="T26" fmla="*/ 362553 w 933061"/>
                <a:gd name="T27" fmla="*/ 5065 h 1207147"/>
                <a:gd name="T28" fmla="*/ 249419 w 933061"/>
                <a:gd name="T29" fmla="*/ 27517 h 1207147"/>
                <a:gd name="T30" fmla="*/ 157571 w 933061"/>
                <a:gd name="T31" fmla="*/ 352455 h 12071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33061"/>
                <a:gd name="T49" fmla="*/ 0 h 1207147"/>
                <a:gd name="T50" fmla="*/ 933061 w 933061"/>
                <a:gd name="T51" fmla="*/ 1207147 h 12071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33061" h="1207147">
                  <a:moveTo>
                    <a:pt x="157512" y="352513"/>
                  </a:moveTo>
                  <a:cubicBezTo>
                    <a:pt x="168184" y="417011"/>
                    <a:pt x="179964" y="494455"/>
                    <a:pt x="191511" y="583271"/>
                  </a:cubicBezTo>
                  <a:cubicBezTo>
                    <a:pt x="197926" y="633015"/>
                    <a:pt x="202708" y="674536"/>
                    <a:pt x="178215" y="710401"/>
                  </a:cubicBezTo>
                  <a:cubicBezTo>
                    <a:pt x="164219" y="730870"/>
                    <a:pt x="145149" y="742358"/>
                    <a:pt x="107594" y="764460"/>
                  </a:cubicBezTo>
                  <a:cubicBezTo>
                    <a:pt x="66014" y="788953"/>
                    <a:pt x="29566" y="804757"/>
                    <a:pt x="4374" y="814554"/>
                  </a:cubicBezTo>
                  <a:cubicBezTo>
                    <a:pt x="65373" y="1027700"/>
                    <a:pt x="211688" y="1187720"/>
                    <a:pt x="372933" y="1202707"/>
                  </a:cubicBezTo>
                  <a:cubicBezTo>
                    <a:pt x="596110" y="1223410"/>
                    <a:pt x="775782" y="959528"/>
                    <a:pt x="845878" y="856600"/>
                  </a:cubicBezTo>
                  <a:cubicBezTo>
                    <a:pt x="887050" y="796126"/>
                    <a:pt x="914808" y="740492"/>
                    <a:pt x="933178" y="698213"/>
                  </a:cubicBezTo>
                  <a:cubicBezTo>
                    <a:pt x="878186" y="688474"/>
                    <a:pt x="832466" y="677685"/>
                    <a:pt x="797826" y="668646"/>
                  </a:cubicBezTo>
                  <a:cubicBezTo>
                    <a:pt x="748840" y="655875"/>
                    <a:pt x="725980" y="647477"/>
                    <a:pt x="702828" y="636048"/>
                  </a:cubicBezTo>
                  <a:cubicBezTo>
                    <a:pt x="702828" y="636048"/>
                    <a:pt x="668947" y="619311"/>
                    <a:pt x="638739" y="595984"/>
                  </a:cubicBezTo>
                  <a:cubicBezTo>
                    <a:pt x="585379" y="554813"/>
                    <a:pt x="523214" y="376715"/>
                    <a:pt x="526830" y="132194"/>
                  </a:cubicBezTo>
                  <a:cubicBezTo>
                    <a:pt x="521931" y="115516"/>
                    <a:pt x="509976" y="83209"/>
                    <a:pt x="480468" y="54634"/>
                  </a:cubicBezTo>
                  <a:cubicBezTo>
                    <a:pt x="436323" y="11888"/>
                    <a:pt x="383022" y="6698"/>
                    <a:pt x="362553" y="5065"/>
                  </a:cubicBezTo>
                  <a:cubicBezTo>
                    <a:pt x="310709" y="808"/>
                    <a:pt x="268838" y="17195"/>
                    <a:pt x="249419" y="27517"/>
                  </a:cubicBezTo>
                  <a:cubicBezTo>
                    <a:pt x="166843" y="71720"/>
                    <a:pt x="125147" y="204332"/>
                    <a:pt x="157571" y="352455"/>
                  </a:cubicBezTo>
                  <a:lnTo>
                    <a:pt x="157512" y="352513"/>
                  </a:lnTo>
                  <a:close/>
                </a:path>
              </a:pathLst>
            </a:custGeom>
            <a:solidFill>
              <a:srgbClr val="E7A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84" name="Freeform: Shape 8">
              <a:extLst>
                <a:ext uri="{FF2B5EF4-FFF2-40B4-BE49-F238E27FC236}">
                  <a16:creationId xmlns:a16="http://schemas.microsoft.com/office/drawing/2014/main" id="{1B9BC8DE-AA28-4AE7-B2DC-9FCBE8DBB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751" y="-4360"/>
              <a:ext cx="775607" cy="903903"/>
            </a:xfrm>
            <a:custGeom>
              <a:avLst/>
              <a:gdLst>
                <a:gd name="T0" fmla="*/ 676777 w 775607"/>
                <a:gd name="T1" fmla="*/ 446865 h 903903"/>
                <a:gd name="T2" fmla="*/ 740341 w 775607"/>
                <a:gd name="T3" fmla="*/ 388781 h 903903"/>
                <a:gd name="T4" fmla="*/ 768566 w 775607"/>
                <a:gd name="T5" fmla="*/ 246840 h 903903"/>
                <a:gd name="T6" fmla="*/ 712000 w 775607"/>
                <a:gd name="T7" fmla="*/ 276173 h 903903"/>
                <a:gd name="T8" fmla="*/ 730719 w 775607"/>
                <a:gd name="T9" fmla="*/ 189398 h 903903"/>
                <a:gd name="T10" fmla="*/ 642603 w 775607"/>
                <a:gd name="T11" fmla="*/ 61685 h 903903"/>
                <a:gd name="T12" fmla="*/ 416219 w 775607"/>
                <a:gd name="T13" fmla="*/ 6810 h 903903"/>
                <a:gd name="T14" fmla="*/ 470687 w 775607"/>
                <a:gd name="T15" fmla="*/ 62093 h 903903"/>
                <a:gd name="T16" fmla="*/ 344957 w 775607"/>
                <a:gd name="T17" fmla="*/ 55970 h 903903"/>
                <a:gd name="T18" fmla="*/ 148664 w 775607"/>
                <a:gd name="T19" fmla="*/ 120060 h 903903"/>
                <a:gd name="T20" fmla="*/ 204822 w 775607"/>
                <a:gd name="T21" fmla="*/ 131140 h 903903"/>
                <a:gd name="T22" fmla="*/ 76293 w 775607"/>
                <a:gd name="T23" fmla="*/ 213366 h 903903"/>
                <a:gd name="T24" fmla="*/ 5322 w 775607"/>
                <a:gd name="T25" fmla="*/ 296175 h 903903"/>
                <a:gd name="T26" fmla="*/ 58682 w 775607"/>
                <a:gd name="T27" fmla="*/ 355891 h 903903"/>
                <a:gd name="T28" fmla="*/ 10046 w 775607"/>
                <a:gd name="T29" fmla="*/ 527224 h 903903"/>
                <a:gd name="T30" fmla="*/ 119622 w 775607"/>
                <a:gd name="T31" fmla="*/ 899633 h 903903"/>
                <a:gd name="T32" fmla="*/ 307576 w 775607"/>
                <a:gd name="T33" fmla="*/ 707772 h 903903"/>
                <a:gd name="T34" fmla="*/ 319297 w 775607"/>
                <a:gd name="T35" fmla="*/ 582917 h 903903"/>
                <a:gd name="T36" fmla="*/ 463339 w 775607"/>
                <a:gd name="T37" fmla="*/ 427620 h 903903"/>
                <a:gd name="T38" fmla="*/ 676893 w 775607"/>
                <a:gd name="T39" fmla="*/ 446806 h 9039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5607"/>
                <a:gd name="T61" fmla="*/ 0 h 903903"/>
                <a:gd name="T62" fmla="*/ 775607 w 775607"/>
                <a:gd name="T63" fmla="*/ 903903 h 90390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5607" h="903903">
                  <a:moveTo>
                    <a:pt x="676777" y="446865"/>
                  </a:moveTo>
                  <a:cubicBezTo>
                    <a:pt x="693105" y="437709"/>
                    <a:pt x="719348" y="419981"/>
                    <a:pt x="740341" y="388781"/>
                  </a:cubicBezTo>
                  <a:cubicBezTo>
                    <a:pt x="781046" y="328366"/>
                    <a:pt x="771482" y="263110"/>
                    <a:pt x="768566" y="246840"/>
                  </a:cubicBezTo>
                  <a:cubicBezTo>
                    <a:pt x="749730" y="256637"/>
                    <a:pt x="730836" y="266376"/>
                    <a:pt x="712000" y="276173"/>
                  </a:cubicBezTo>
                  <a:cubicBezTo>
                    <a:pt x="721039" y="259261"/>
                    <a:pt x="734451" y="227828"/>
                    <a:pt x="730719" y="189398"/>
                  </a:cubicBezTo>
                  <a:cubicBezTo>
                    <a:pt x="724304" y="122801"/>
                    <a:pt x="670887" y="82854"/>
                    <a:pt x="642603" y="61685"/>
                  </a:cubicBezTo>
                  <a:cubicBezTo>
                    <a:pt x="554546" y="-4329"/>
                    <a:pt x="451209" y="2786"/>
                    <a:pt x="416219" y="6810"/>
                  </a:cubicBezTo>
                  <a:cubicBezTo>
                    <a:pt x="434356" y="25238"/>
                    <a:pt x="452550" y="43665"/>
                    <a:pt x="470687" y="62093"/>
                  </a:cubicBezTo>
                  <a:cubicBezTo>
                    <a:pt x="437913" y="55970"/>
                    <a:pt x="394875" y="51480"/>
                    <a:pt x="344957" y="55970"/>
                  </a:cubicBezTo>
                  <a:cubicBezTo>
                    <a:pt x="254975" y="64076"/>
                    <a:pt x="187153" y="97142"/>
                    <a:pt x="148664" y="120060"/>
                  </a:cubicBezTo>
                  <a:cubicBezTo>
                    <a:pt x="167383" y="123734"/>
                    <a:pt x="186103" y="127466"/>
                    <a:pt x="204822" y="131140"/>
                  </a:cubicBezTo>
                  <a:cubicBezTo>
                    <a:pt x="170882" y="145486"/>
                    <a:pt x="123355" y="170329"/>
                    <a:pt x="76293" y="213366"/>
                  </a:cubicBezTo>
                  <a:cubicBezTo>
                    <a:pt x="44511" y="242408"/>
                    <a:pt x="21534" y="271799"/>
                    <a:pt x="5322" y="296175"/>
                  </a:cubicBezTo>
                  <a:cubicBezTo>
                    <a:pt x="23109" y="316061"/>
                    <a:pt x="40895" y="335947"/>
                    <a:pt x="58682" y="355891"/>
                  </a:cubicBezTo>
                  <a:cubicBezTo>
                    <a:pt x="58682" y="355891"/>
                    <a:pt x="-16488" y="421672"/>
                    <a:pt x="10046" y="527224"/>
                  </a:cubicBezTo>
                  <a:cubicBezTo>
                    <a:pt x="36522" y="632777"/>
                    <a:pt x="81600" y="883362"/>
                    <a:pt x="119622" y="899633"/>
                  </a:cubicBezTo>
                  <a:cubicBezTo>
                    <a:pt x="182896" y="926808"/>
                    <a:pt x="284832" y="808193"/>
                    <a:pt x="307576" y="707772"/>
                  </a:cubicBezTo>
                  <a:cubicBezTo>
                    <a:pt x="319997" y="652896"/>
                    <a:pt x="301336" y="637676"/>
                    <a:pt x="319297" y="582917"/>
                  </a:cubicBezTo>
                  <a:cubicBezTo>
                    <a:pt x="336967" y="529032"/>
                    <a:pt x="381579" y="459286"/>
                    <a:pt x="463339" y="427620"/>
                  </a:cubicBezTo>
                  <a:cubicBezTo>
                    <a:pt x="570874" y="385982"/>
                    <a:pt x="665172" y="439867"/>
                    <a:pt x="676893" y="446806"/>
                  </a:cubicBezTo>
                  <a:lnTo>
                    <a:pt x="676777" y="44686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85" name="Freeform: Shape 9">
              <a:extLst>
                <a:ext uri="{FF2B5EF4-FFF2-40B4-BE49-F238E27FC236}">
                  <a16:creationId xmlns:a16="http://schemas.microsoft.com/office/drawing/2014/main" id="{1A1B3E35-B7D9-4123-91CD-FA27B413D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500" y="319435"/>
              <a:ext cx="653143" cy="746449"/>
            </a:xfrm>
            <a:custGeom>
              <a:avLst/>
              <a:gdLst>
                <a:gd name="T0" fmla="*/ 124381 w 653142"/>
                <a:gd name="T1" fmla="*/ 75366 h 746448"/>
                <a:gd name="T2" fmla="*/ 317699 w 653142"/>
                <a:gd name="T3" fmla="*/ 7428 h 746448"/>
                <a:gd name="T4" fmla="*/ 570622 w 653142"/>
                <a:gd name="T5" fmla="*/ 49182 h 746448"/>
                <a:gd name="T6" fmla="*/ 652440 w 653142"/>
                <a:gd name="T7" fmla="*/ 390513 h 746448"/>
                <a:gd name="T8" fmla="*/ 614418 w 653142"/>
                <a:gd name="T9" fmla="*/ 716793 h 746448"/>
                <a:gd name="T10" fmla="*/ 434395 w 653142"/>
                <a:gd name="T11" fmla="*/ 745309 h 746448"/>
                <a:gd name="T12" fmla="*/ 243288 w 653142"/>
                <a:gd name="T13" fmla="*/ 710669 h 746448"/>
                <a:gd name="T14" fmla="*/ 153422 w 653142"/>
                <a:gd name="T15" fmla="*/ 599227 h 746448"/>
                <a:gd name="T16" fmla="*/ 115808 w 653142"/>
                <a:gd name="T17" fmla="*/ 459618 h 746448"/>
                <a:gd name="T18" fmla="*/ 60641 w 653142"/>
                <a:gd name="T19" fmla="*/ 467724 h 746448"/>
                <a:gd name="T20" fmla="*/ 11655 w 653142"/>
                <a:gd name="T21" fmla="*/ 342688 h 746448"/>
                <a:gd name="T22" fmla="*/ 57492 w 653142"/>
                <a:gd name="T23" fmla="*/ 302975 h 746448"/>
                <a:gd name="T24" fmla="*/ 102570 w 653142"/>
                <a:gd name="T25" fmla="*/ 312131 h 746448"/>
                <a:gd name="T26" fmla="*/ 131029 w 653142"/>
                <a:gd name="T27" fmla="*/ 214567 h 746448"/>
                <a:gd name="T28" fmla="*/ 124381 w 653142"/>
                <a:gd name="T29" fmla="*/ 75366 h 7464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53142"/>
                <a:gd name="T46" fmla="*/ 0 h 746448"/>
                <a:gd name="T47" fmla="*/ 653142 w 653142"/>
                <a:gd name="T48" fmla="*/ 746448 h 7464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53142" h="746448">
                  <a:moveTo>
                    <a:pt x="124381" y="75366"/>
                  </a:moveTo>
                  <a:cubicBezTo>
                    <a:pt x="160479" y="52856"/>
                    <a:pt x="227192" y="17925"/>
                    <a:pt x="317699" y="7428"/>
                  </a:cubicBezTo>
                  <a:cubicBezTo>
                    <a:pt x="437539" y="-6451"/>
                    <a:pt x="530612" y="30404"/>
                    <a:pt x="570617" y="49182"/>
                  </a:cubicBezTo>
                  <a:cubicBezTo>
                    <a:pt x="602691" y="121670"/>
                    <a:pt x="644329" y="239702"/>
                    <a:pt x="652435" y="390508"/>
                  </a:cubicBezTo>
                  <a:cubicBezTo>
                    <a:pt x="659958" y="529709"/>
                    <a:pt x="635990" y="643309"/>
                    <a:pt x="614413" y="716788"/>
                  </a:cubicBezTo>
                  <a:cubicBezTo>
                    <a:pt x="540526" y="739064"/>
                    <a:pt x="477719" y="744488"/>
                    <a:pt x="434390" y="745304"/>
                  </a:cubicBezTo>
                  <a:cubicBezTo>
                    <a:pt x="357413" y="746704"/>
                    <a:pt x="299446" y="747754"/>
                    <a:pt x="243288" y="710664"/>
                  </a:cubicBezTo>
                  <a:cubicBezTo>
                    <a:pt x="192961" y="677482"/>
                    <a:pt x="169051" y="630130"/>
                    <a:pt x="153422" y="599222"/>
                  </a:cubicBezTo>
                  <a:cubicBezTo>
                    <a:pt x="124906" y="542713"/>
                    <a:pt x="117733" y="490754"/>
                    <a:pt x="115808" y="459613"/>
                  </a:cubicBezTo>
                  <a:cubicBezTo>
                    <a:pt x="105136" y="465211"/>
                    <a:pt x="83443" y="474308"/>
                    <a:pt x="60641" y="467719"/>
                  </a:cubicBezTo>
                  <a:cubicBezTo>
                    <a:pt x="14979" y="454597"/>
                    <a:pt x="-8522" y="386367"/>
                    <a:pt x="11655" y="342688"/>
                  </a:cubicBezTo>
                  <a:cubicBezTo>
                    <a:pt x="13930" y="337732"/>
                    <a:pt x="27284" y="308923"/>
                    <a:pt x="57492" y="302975"/>
                  </a:cubicBezTo>
                  <a:cubicBezTo>
                    <a:pt x="79302" y="298660"/>
                    <a:pt x="97147" y="308807"/>
                    <a:pt x="102570" y="312131"/>
                  </a:cubicBezTo>
                  <a:cubicBezTo>
                    <a:pt x="113359" y="288163"/>
                    <a:pt x="125139" y="255156"/>
                    <a:pt x="131029" y="214567"/>
                  </a:cubicBezTo>
                  <a:cubicBezTo>
                    <a:pt x="139601" y="155493"/>
                    <a:pt x="131845" y="106332"/>
                    <a:pt x="124381" y="75366"/>
                  </a:cubicBezTo>
                  <a:close/>
                </a:path>
              </a:pathLst>
            </a:custGeom>
            <a:solidFill>
              <a:srgbClr val="FAB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86" name="Freeform: Shape 10">
              <a:extLst>
                <a:ext uri="{FF2B5EF4-FFF2-40B4-BE49-F238E27FC236}">
                  <a16:creationId xmlns:a16="http://schemas.microsoft.com/office/drawing/2014/main" id="{32471A59-0203-4373-AC1E-1F18A1EE0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4706" y="3277611"/>
              <a:ext cx="1539551" cy="268255"/>
            </a:xfrm>
            <a:custGeom>
              <a:avLst/>
              <a:gdLst>
                <a:gd name="T0" fmla="*/ 1537680 w 1539551"/>
                <a:gd name="T1" fmla="*/ 135994 h 268255"/>
                <a:gd name="T2" fmla="*/ 548227 w 1539551"/>
                <a:gd name="T3" fmla="*/ 22510 h 268255"/>
                <a:gd name="T4" fmla="*/ 244924 w 1539551"/>
                <a:gd name="T5" fmla="*/ 4374 h 268255"/>
                <a:gd name="T6" fmla="*/ 15682 w 1539551"/>
                <a:gd name="T7" fmla="*/ 191978 h 268255"/>
                <a:gd name="T8" fmla="*/ 285512 w 1539551"/>
                <a:gd name="T9" fmla="*/ 240905 h 268255"/>
                <a:gd name="T10" fmla="*/ 1205627 w 1539551"/>
                <a:gd name="T11" fmla="*/ 177865 h 268255"/>
                <a:gd name="T12" fmla="*/ 1537680 w 1539551"/>
                <a:gd name="T13" fmla="*/ 135994 h 268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39551"/>
                <a:gd name="T22" fmla="*/ 0 h 268255"/>
                <a:gd name="T23" fmla="*/ 1539551 w 1539551"/>
                <a:gd name="T24" fmla="*/ 268255 h 2682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39551" h="268255">
                  <a:moveTo>
                    <a:pt x="1537680" y="135994"/>
                  </a:moveTo>
                  <a:lnTo>
                    <a:pt x="548227" y="22510"/>
                  </a:lnTo>
                  <a:lnTo>
                    <a:pt x="244924" y="4374"/>
                  </a:lnTo>
                  <a:cubicBezTo>
                    <a:pt x="124909" y="92781"/>
                    <a:pt x="40175" y="150923"/>
                    <a:pt x="15682" y="191978"/>
                  </a:cubicBezTo>
                  <a:cubicBezTo>
                    <a:pt x="-37794" y="281726"/>
                    <a:pt x="106072" y="275778"/>
                    <a:pt x="285512" y="240905"/>
                  </a:cubicBezTo>
                  <a:cubicBezTo>
                    <a:pt x="659903" y="168068"/>
                    <a:pt x="814907" y="187954"/>
                    <a:pt x="1205627" y="177865"/>
                  </a:cubicBezTo>
                  <a:cubicBezTo>
                    <a:pt x="1377660" y="173375"/>
                    <a:pt x="1518961" y="162411"/>
                    <a:pt x="1537680" y="135994"/>
                  </a:cubicBezTo>
                  <a:close/>
                </a:path>
              </a:pathLst>
            </a:custGeom>
            <a:solidFill>
              <a:srgbClr val="0533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87" name="Freeform: Shape 11">
              <a:extLst>
                <a:ext uri="{FF2B5EF4-FFF2-40B4-BE49-F238E27FC236}">
                  <a16:creationId xmlns:a16="http://schemas.microsoft.com/office/drawing/2014/main" id="{EDC704B5-3563-4AD3-897A-AD8F1EB33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4080" y="6660366"/>
              <a:ext cx="425709" cy="174949"/>
            </a:xfrm>
            <a:custGeom>
              <a:avLst/>
              <a:gdLst>
                <a:gd name="T0" fmla="*/ 288024 w 425709"/>
                <a:gd name="T1" fmla="*/ 38022 h 174948"/>
                <a:gd name="T2" fmla="*/ 388970 w 425709"/>
                <a:gd name="T3" fmla="*/ 78144 h 174948"/>
                <a:gd name="T4" fmla="*/ 425476 w 425709"/>
                <a:gd name="T5" fmla="*/ 143697 h 174948"/>
                <a:gd name="T6" fmla="*/ 326455 w 425709"/>
                <a:gd name="T7" fmla="*/ 157459 h 174948"/>
                <a:gd name="T8" fmla="*/ 183288 w 425709"/>
                <a:gd name="T9" fmla="*/ 155768 h 174948"/>
                <a:gd name="T10" fmla="*/ 25193 w 425709"/>
                <a:gd name="T11" fmla="*/ 171980 h 174948"/>
                <a:gd name="T12" fmla="*/ 17145 w 425709"/>
                <a:gd name="T13" fmla="*/ 115121 h 174948"/>
                <a:gd name="T14" fmla="*/ 4374 w 425709"/>
                <a:gd name="T15" fmla="*/ 67588 h 174948"/>
                <a:gd name="T16" fmla="*/ 109810 w 425709"/>
                <a:gd name="T17" fmla="*/ 4374 h 174948"/>
                <a:gd name="T18" fmla="*/ 288083 w 425709"/>
                <a:gd name="T19" fmla="*/ 38022 h 1749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5709"/>
                <a:gd name="T31" fmla="*/ 0 h 174948"/>
                <a:gd name="T32" fmla="*/ 425709 w 425709"/>
                <a:gd name="T33" fmla="*/ 174948 h 1749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5709" h="174948">
                  <a:moveTo>
                    <a:pt x="288024" y="38022"/>
                  </a:moveTo>
                  <a:lnTo>
                    <a:pt x="388970" y="78144"/>
                  </a:lnTo>
                  <a:cubicBezTo>
                    <a:pt x="410839" y="76161"/>
                    <a:pt x="427984" y="142817"/>
                    <a:pt x="425476" y="143692"/>
                  </a:cubicBezTo>
                  <a:cubicBezTo>
                    <a:pt x="367101" y="163169"/>
                    <a:pt x="367860" y="153255"/>
                    <a:pt x="326455" y="157454"/>
                  </a:cubicBezTo>
                  <a:cubicBezTo>
                    <a:pt x="277178" y="162469"/>
                    <a:pt x="183288" y="155763"/>
                    <a:pt x="183288" y="155763"/>
                  </a:cubicBezTo>
                  <a:cubicBezTo>
                    <a:pt x="125672" y="164394"/>
                    <a:pt x="82226" y="169001"/>
                    <a:pt x="25193" y="171975"/>
                  </a:cubicBezTo>
                  <a:lnTo>
                    <a:pt x="17145" y="115116"/>
                  </a:lnTo>
                  <a:lnTo>
                    <a:pt x="4374" y="67588"/>
                  </a:lnTo>
                  <a:lnTo>
                    <a:pt x="109810" y="4374"/>
                  </a:lnTo>
                  <a:lnTo>
                    <a:pt x="288083" y="38022"/>
                  </a:lnTo>
                  <a:lnTo>
                    <a:pt x="288024" y="3802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88" name="Freeform: Shape 12">
              <a:extLst>
                <a:ext uri="{FF2B5EF4-FFF2-40B4-BE49-F238E27FC236}">
                  <a16:creationId xmlns:a16="http://schemas.microsoft.com/office/drawing/2014/main" id="{7EFFCEFD-775D-44A7-B759-26F1523F0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0756" y="6628409"/>
              <a:ext cx="262423" cy="233265"/>
            </a:xfrm>
            <a:custGeom>
              <a:avLst/>
              <a:gdLst>
                <a:gd name="T0" fmla="*/ 204732 w 262423"/>
                <a:gd name="T1" fmla="*/ 37031 h 233265"/>
                <a:gd name="T2" fmla="*/ 259257 w 262423"/>
                <a:gd name="T3" fmla="*/ 172267 h 233265"/>
                <a:gd name="T4" fmla="*/ 198725 w 262423"/>
                <a:gd name="T5" fmla="*/ 231749 h 233265"/>
                <a:gd name="T6" fmla="*/ 66464 w 262423"/>
                <a:gd name="T7" fmla="*/ 171217 h 233265"/>
                <a:gd name="T8" fmla="*/ 6864 w 262423"/>
                <a:gd name="T9" fmla="*/ 103570 h 233265"/>
                <a:gd name="T10" fmla="*/ 14854 w 262423"/>
                <a:gd name="T11" fmla="*/ 11955 h 233265"/>
                <a:gd name="T12" fmla="*/ 139709 w 262423"/>
                <a:gd name="T13" fmla="*/ 4374 h 233265"/>
                <a:gd name="T14" fmla="*/ 204673 w 262423"/>
                <a:gd name="T15" fmla="*/ 37031 h 2332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423"/>
                <a:gd name="T25" fmla="*/ 0 h 233265"/>
                <a:gd name="T26" fmla="*/ 262423 w 262423"/>
                <a:gd name="T27" fmla="*/ 233265 h 23326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423" h="233265">
                  <a:moveTo>
                    <a:pt x="204732" y="37031"/>
                  </a:moveTo>
                  <a:cubicBezTo>
                    <a:pt x="209572" y="67181"/>
                    <a:pt x="254767" y="149115"/>
                    <a:pt x="259257" y="172267"/>
                  </a:cubicBezTo>
                  <a:cubicBezTo>
                    <a:pt x="269288" y="223585"/>
                    <a:pt x="242812" y="235015"/>
                    <a:pt x="198725" y="231749"/>
                  </a:cubicBezTo>
                  <a:cubicBezTo>
                    <a:pt x="122681" y="226093"/>
                    <a:pt x="115099" y="199500"/>
                    <a:pt x="66464" y="171217"/>
                  </a:cubicBezTo>
                  <a:lnTo>
                    <a:pt x="6864" y="103570"/>
                  </a:lnTo>
                  <a:cubicBezTo>
                    <a:pt x="-1358" y="55808"/>
                    <a:pt x="13279" y="29450"/>
                    <a:pt x="14854" y="11955"/>
                  </a:cubicBezTo>
                  <a:lnTo>
                    <a:pt x="139709" y="4374"/>
                  </a:lnTo>
                  <a:cubicBezTo>
                    <a:pt x="139709" y="4374"/>
                    <a:pt x="202107" y="37906"/>
                    <a:pt x="204673" y="37031"/>
                  </a:cubicBezTo>
                  <a:lnTo>
                    <a:pt x="204732" y="3703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89" name="Freeform: Shape 13">
              <a:extLst>
                <a:ext uri="{FF2B5EF4-FFF2-40B4-BE49-F238E27FC236}">
                  <a16:creationId xmlns:a16="http://schemas.microsoft.com/office/drawing/2014/main" id="{A1B5343D-6E7D-4EB8-9E1B-88732B14D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9976" y="2731187"/>
              <a:ext cx="758112" cy="4012163"/>
            </a:xfrm>
            <a:custGeom>
              <a:avLst/>
              <a:gdLst>
                <a:gd name="T0" fmla="*/ 159145 w 758112"/>
                <a:gd name="T1" fmla="*/ 1718760 h 4012163"/>
                <a:gd name="T2" fmla="*/ 301029 w 758112"/>
                <a:gd name="T3" fmla="*/ 2442171 h 4012163"/>
                <a:gd name="T4" fmla="*/ 421044 w 758112"/>
                <a:gd name="T5" fmla="*/ 4008957 h 4012163"/>
                <a:gd name="T6" fmla="*/ 647486 w 758112"/>
                <a:gd name="T7" fmla="*/ 3947549 h 4012163"/>
                <a:gd name="T8" fmla="*/ 743475 w 758112"/>
                <a:gd name="T9" fmla="*/ 2390971 h 4012163"/>
                <a:gd name="T10" fmla="*/ 740326 w 758112"/>
                <a:gd name="T11" fmla="*/ 863782 h 4012163"/>
                <a:gd name="T12" fmla="*/ 518141 w 758112"/>
                <a:gd name="T13" fmla="*/ 217695 h 4012163"/>
                <a:gd name="T14" fmla="*/ 305228 w 758112"/>
                <a:gd name="T15" fmla="*/ 4374 h 4012163"/>
                <a:gd name="T16" fmla="*/ 4374 w 758112"/>
                <a:gd name="T17" fmla="*/ 560012 h 4012163"/>
                <a:gd name="T18" fmla="*/ 159145 w 758112"/>
                <a:gd name="T19" fmla="*/ 1718760 h 40121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58112"/>
                <a:gd name="T31" fmla="*/ 0 h 4012163"/>
                <a:gd name="T32" fmla="*/ 758112 w 758112"/>
                <a:gd name="T33" fmla="*/ 4012163 h 401216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58112" h="4012163">
                  <a:moveTo>
                    <a:pt x="159145" y="1718757"/>
                  </a:moveTo>
                  <a:lnTo>
                    <a:pt x="301029" y="2442171"/>
                  </a:lnTo>
                  <a:cubicBezTo>
                    <a:pt x="301029" y="2442171"/>
                    <a:pt x="390486" y="3886375"/>
                    <a:pt x="421044" y="4008956"/>
                  </a:cubicBezTo>
                  <a:cubicBezTo>
                    <a:pt x="421044" y="4008956"/>
                    <a:pt x="407806" y="4022952"/>
                    <a:pt x="647486" y="3947549"/>
                  </a:cubicBezTo>
                  <a:cubicBezTo>
                    <a:pt x="634365" y="3953789"/>
                    <a:pt x="760445" y="2674154"/>
                    <a:pt x="743475" y="2390970"/>
                  </a:cubicBezTo>
                  <a:cubicBezTo>
                    <a:pt x="726505" y="2107727"/>
                    <a:pt x="788495" y="1088299"/>
                    <a:pt x="740326" y="863782"/>
                  </a:cubicBezTo>
                  <a:lnTo>
                    <a:pt x="518141" y="217695"/>
                  </a:lnTo>
                  <a:lnTo>
                    <a:pt x="305228" y="4374"/>
                  </a:lnTo>
                  <a:lnTo>
                    <a:pt x="4374" y="560012"/>
                  </a:lnTo>
                  <a:lnTo>
                    <a:pt x="159145" y="1718757"/>
                  </a:lnTo>
                  <a:close/>
                </a:path>
              </a:pathLst>
            </a:custGeom>
            <a:solidFill>
              <a:srgbClr val="0F4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90" name="Freeform: Shape 14">
              <a:extLst>
                <a:ext uri="{FF2B5EF4-FFF2-40B4-BE49-F238E27FC236}">
                  <a16:creationId xmlns:a16="http://schemas.microsoft.com/office/drawing/2014/main" id="{996F6723-7415-45F5-830D-E8BB90B8E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380" y="3261224"/>
              <a:ext cx="1335444" cy="3452327"/>
            </a:xfrm>
            <a:custGeom>
              <a:avLst/>
              <a:gdLst>
                <a:gd name="T0" fmla="*/ 1018266 w 1335443"/>
                <a:gd name="T1" fmla="*/ 1168604 h 3452326"/>
                <a:gd name="T2" fmla="*/ 886646 w 1335443"/>
                <a:gd name="T3" fmla="*/ 1727393 h 3452326"/>
                <a:gd name="T4" fmla="*/ 204049 w 1335443"/>
                <a:gd name="T5" fmla="*/ 3404219 h 3452326"/>
                <a:gd name="T6" fmla="*/ 14987 w 1335443"/>
                <a:gd name="T7" fmla="*/ 3384565 h 3452326"/>
                <a:gd name="T8" fmla="*/ 4374 w 1335443"/>
                <a:gd name="T9" fmla="*/ 3450463 h 3452326"/>
                <a:gd name="T10" fmla="*/ 227200 w 1335443"/>
                <a:gd name="T11" fmla="*/ 2030230 h 3452326"/>
                <a:gd name="T12" fmla="*/ 525780 w 1335443"/>
                <a:gd name="T13" fmla="*/ 285225 h 3452326"/>
                <a:gd name="T14" fmla="*/ 1331250 w 1335443"/>
                <a:gd name="T15" fmla="*/ 4374 h 3452326"/>
                <a:gd name="T16" fmla="*/ 1018266 w 1335443"/>
                <a:gd name="T17" fmla="*/ 1168662 h 34523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35443"/>
                <a:gd name="T28" fmla="*/ 0 h 3452326"/>
                <a:gd name="T29" fmla="*/ 1335443 w 1335443"/>
                <a:gd name="T30" fmla="*/ 3452326 h 34523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35443" h="3452326">
                  <a:moveTo>
                    <a:pt x="1018261" y="1168601"/>
                  </a:moveTo>
                  <a:cubicBezTo>
                    <a:pt x="985196" y="1259516"/>
                    <a:pt x="916674" y="1635365"/>
                    <a:pt x="886641" y="1727388"/>
                  </a:cubicBezTo>
                  <a:lnTo>
                    <a:pt x="204049" y="3404216"/>
                  </a:lnTo>
                  <a:lnTo>
                    <a:pt x="14987" y="3384563"/>
                  </a:lnTo>
                  <a:lnTo>
                    <a:pt x="4374" y="3450461"/>
                  </a:lnTo>
                  <a:lnTo>
                    <a:pt x="227200" y="2030225"/>
                  </a:lnTo>
                  <a:cubicBezTo>
                    <a:pt x="280618" y="1797426"/>
                    <a:pt x="433524" y="599434"/>
                    <a:pt x="525780" y="285225"/>
                  </a:cubicBezTo>
                  <a:lnTo>
                    <a:pt x="1331245" y="4374"/>
                  </a:lnTo>
                  <a:lnTo>
                    <a:pt x="1018261" y="1168659"/>
                  </a:lnTo>
                  <a:lnTo>
                    <a:pt x="1018261" y="1168601"/>
                  </a:lnTo>
                  <a:close/>
                </a:path>
              </a:pathLst>
            </a:custGeom>
            <a:solidFill>
              <a:srgbClr val="0F43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91" name="Freeform: Shape 15">
              <a:extLst>
                <a:ext uri="{FF2B5EF4-FFF2-40B4-BE49-F238E27FC236}">
                  <a16:creationId xmlns:a16="http://schemas.microsoft.com/office/drawing/2014/main" id="{62CFF9B8-4677-4E80-BA98-E005C9E0D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7160" y="1201958"/>
              <a:ext cx="565668" cy="577332"/>
            </a:xfrm>
            <a:custGeom>
              <a:avLst/>
              <a:gdLst>
                <a:gd name="T0" fmla="*/ 138210 w 565668"/>
                <a:gd name="T1" fmla="*/ 48986 h 577331"/>
                <a:gd name="T2" fmla="*/ 209881 w 565668"/>
                <a:gd name="T3" fmla="*/ 29800 h 577331"/>
                <a:gd name="T4" fmla="*/ 306977 w 565668"/>
                <a:gd name="T5" fmla="*/ 15512 h 577331"/>
                <a:gd name="T6" fmla="*/ 343775 w 565668"/>
                <a:gd name="T7" fmla="*/ 4374 h 577331"/>
                <a:gd name="T8" fmla="*/ 388037 w 565668"/>
                <a:gd name="T9" fmla="*/ 35748 h 577331"/>
                <a:gd name="T10" fmla="*/ 562286 w 565668"/>
                <a:gd name="T11" fmla="*/ 394340 h 577331"/>
                <a:gd name="T12" fmla="*/ 478544 w 565668"/>
                <a:gd name="T13" fmla="*/ 576462 h 577331"/>
                <a:gd name="T14" fmla="*/ 313567 w 565668"/>
                <a:gd name="T15" fmla="*/ 566315 h 577331"/>
                <a:gd name="T16" fmla="*/ 93889 w 565668"/>
                <a:gd name="T17" fmla="*/ 364657 h 577331"/>
                <a:gd name="T18" fmla="*/ 4374 w 565668"/>
                <a:gd name="T19" fmla="*/ 148415 h 577331"/>
                <a:gd name="T20" fmla="*/ 138210 w 565668"/>
                <a:gd name="T21" fmla="*/ 48986 h 5773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5668"/>
                <a:gd name="T34" fmla="*/ 0 h 577331"/>
                <a:gd name="T35" fmla="*/ 565668 w 565668"/>
                <a:gd name="T36" fmla="*/ 577331 h 5773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5668" h="577331">
                  <a:moveTo>
                    <a:pt x="138210" y="48986"/>
                  </a:moveTo>
                  <a:lnTo>
                    <a:pt x="209881" y="29800"/>
                  </a:lnTo>
                  <a:lnTo>
                    <a:pt x="306977" y="15512"/>
                  </a:lnTo>
                  <a:lnTo>
                    <a:pt x="343775" y="4374"/>
                  </a:lnTo>
                  <a:lnTo>
                    <a:pt x="388037" y="35748"/>
                  </a:lnTo>
                  <a:lnTo>
                    <a:pt x="562286" y="394335"/>
                  </a:lnTo>
                  <a:lnTo>
                    <a:pt x="478544" y="576457"/>
                  </a:lnTo>
                  <a:lnTo>
                    <a:pt x="313567" y="566310"/>
                  </a:lnTo>
                  <a:lnTo>
                    <a:pt x="93889" y="364652"/>
                  </a:lnTo>
                  <a:lnTo>
                    <a:pt x="4374" y="148415"/>
                  </a:lnTo>
                  <a:lnTo>
                    <a:pt x="138210" y="48986"/>
                  </a:lnTo>
                  <a:close/>
                </a:path>
              </a:pathLst>
            </a:custGeom>
            <a:solidFill>
              <a:srgbClr val="E8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92" name="Freeform: Shape 16">
              <a:extLst>
                <a:ext uri="{FF2B5EF4-FFF2-40B4-BE49-F238E27FC236}">
                  <a16:creationId xmlns:a16="http://schemas.microsoft.com/office/drawing/2014/main" id="{6B79B709-8FD6-49DB-8F93-597F59394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103" y="1098854"/>
              <a:ext cx="198276" cy="274087"/>
            </a:xfrm>
            <a:custGeom>
              <a:avLst/>
              <a:gdLst>
                <a:gd name="T0" fmla="*/ 84675 w 198275"/>
                <a:gd name="T1" fmla="*/ 4374 h 274086"/>
                <a:gd name="T2" fmla="*/ 143988 w 198275"/>
                <a:gd name="T3" fmla="*/ 90507 h 274086"/>
                <a:gd name="T4" fmla="*/ 197289 w 198275"/>
                <a:gd name="T5" fmla="*/ 271176 h 274086"/>
                <a:gd name="T6" fmla="*/ 4374 w 198275"/>
                <a:gd name="T7" fmla="*/ 136635 h 274086"/>
                <a:gd name="T8" fmla="*/ 84675 w 198275"/>
                <a:gd name="T9" fmla="*/ 4374 h 2740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275"/>
                <a:gd name="T16" fmla="*/ 0 h 274086"/>
                <a:gd name="T17" fmla="*/ 198275 w 198275"/>
                <a:gd name="T18" fmla="*/ 274086 h 2740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275" h="274086">
                  <a:moveTo>
                    <a:pt x="84675" y="4374"/>
                  </a:moveTo>
                  <a:lnTo>
                    <a:pt x="143983" y="90507"/>
                  </a:lnTo>
                  <a:cubicBezTo>
                    <a:pt x="164977" y="128704"/>
                    <a:pt x="182997" y="182064"/>
                    <a:pt x="197284" y="271171"/>
                  </a:cubicBezTo>
                  <a:cubicBezTo>
                    <a:pt x="137510" y="192735"/>
                    <a:pt x="79427" y="117216"/>
                    <a:pt x="4374" y="136635"/>
                  </a:cubicBezTo>
                  <a:cubicBezTo>
                    <a:pt x="54526" y="85550"/>
                    <a:pt x="74237" y="55692"/>
                    <a:pt x="84675" y="4374"/>
                  </a:cubicBezTo>
                  <a:close/>
                </a:path>
              </a:pathLst>
            </a:custGeom>
            <a:solidFill>
              <a:srgbClr val="D7F4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93" name="Freeform: Shape 17">
              <a:extLst>
                <a:ext uri="{FF2B5EF4-FFF2-40B4-BE49-F238E27FC236}">
                  <a16:creationId xmlns:a16="http://schemas.microsoft.com/office/drawing/2014/main" id="{FAF800A5-C21C-48AA-AB6D-19F45FA5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2764" y="1035873"/>
              <a:ext cx="373225" cy="367393"/>
            </a:xfrm>
            <a:custGeom>
              <a:avLst/>
              <a:gdLst>
                <a:gd name="T0" fmla="*/ 59016 w 373224"/>
                <a:gd name="T1" fmla="*/ 4374 h 367392"/>
                <a:gd name="T2" fmla="*/ 372413 w 373224"/>
                <a:gd name="T3" fmla="*/ 214026 h 367392"/>
                <a:gd name="T4" fmla="*/ 279282 w 373224"/>
                <a:gd name="T5" fmla="*/ 365415 h 367392"/>
                <a:gd name="T6" fmla="*/ 4374 w 373224"/>
                <a:gd name="T7" fmla="*/ 98438 h 367392"/>
                <a:gd name="T8" fmla="*/ 59016 w 373224"/>
                <a:gd name="T9" fmla="*/ 4374 h 3673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224"/>
                <a:gd name="T16" fmla="*/ 0 h 367392"/>
                <a:gd name="T17" fmla="*/ 373224 w 373224"/>
                <a:gd name="T18" fmla="*/ 367392 h 3673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224" h="367392">
                  <a:moveTo>
                    <a:pt x="59016" y="4374"/>
                  </a:moveTo>
                  <a:cubicBezTo>
                    <a:pt x="136285" y="98380"/>
                    <a:pt x="254318" y="166260"/>
                    <a:pt x="372408" y="214021"/>
                  </a:cubicBezTo>
                  <a:cubicBezTo>
                    <a:pt x="318407" y="249302"/>
                    <a:pt x="291348" y="312809"/>
                    <a:pt x="279277" y="365410"/>
                  </a:cubicBezTo>
                  <a:cubicBezTo>
                    <a:pt x="129696" y="252685"/>
                    <a:pt x="121181" y="245104"/>
                    <a:pt x="4374" y="98438"/>
                  </a:cubicBezTo>
                  <a:cubicBezTo>
                    <a:pt x="26476" y="84734"/>
                    <a:pt x="47994" y="55051"/>
                    <a:pt x="59016" y="4374"/>
                  </a:cubicBezTo>
                  <a:close/>
                </a:path>
              </a:pathLst>
            </a:custGeom>
            <a:solidFill>
              <a:srgbClr val="D7F4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94" name="Freeform: Shape 18">
              <a:extLst>
                <a:ext uri="{FF2B5EF4-FFF2-40B4-BE49-F238E27FC236}">
                  <a16:creationId xmlns:a16="http://schemas.microsoft.com/office/drawing/2014/main" id="{61BFE3AF-3BD3-4927-8667-391DAFC9F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0585" y="1229423"/>
              <a:ext cx="472362" cy="804765"/>
            </a:xfrm>
            <a:custGeom>
              <a:avLst/>
              <a:gdLst>
                <a:gd name="T0" fmla="*/ 60824 w 472362"/>
                <a:gd name="T1" fmla="*/ 13357 h 804765"/>
                <a:gd name="T2" fmla="*/ 91032 w 472362"/>
                <a:gd name="T3" fmla="*/ 6009 h 804765"/>
                <a:gd name="T4" fmla="*/ 227434 w 472362"/>
                <a:gd name="T5" fmla="*/ 79429 h 804765"/>
                <a:gd name="T6" fmla="*/ 192677 w 472362"/>
                <a:gd name="T7" fmla="*/ 145268 h 804765"/>
                <a:gd name="T8" fmla="*/ 398300 w 472362"/>
                <a:gd name="T9" fmla="*/ 411366 h 804765"/>
                <a:gd name="T10" fmla="*/ 471313 w 472362"/>
                <a:gd name="T11" fmla="*/ 731755 h 804765"/>
                <a:gd name="T12" fmla="*/ 419411 w 472362"/>
                <a:gd name="T13" fmla="*/ 803660 h 804765"/>
                <a:gd name="T14" fmla="*/ 334444 w 472362"/>
                <a:gd name="T15" fmla="*/ 765696 h 804765"/>
                <a:gd name="T16" fmla="*/ 187662 w 472362"/>
                <a:gd name="T17" fmla="*/ 470907 h 804765"/>
                <a:gd name="T18" fmla="*/ 88699 w 472362"/>
                <a:gd name="T19" fmla="*/ 165737 h 804765"/>
                <a:gd name="T20" fmla="*/ 4374 w 472362"/>
                <a:gd name="T21" fmla="*/ 107596 h 804765"/>
                <a:gd name="T22" fmla="*/ 60766 w 472362"/>
                <a:gd name="T23" fmla="*/ 13240 h 8047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72362"/>
                <a:gd name="T37" fmla="*/ 0 h 804765"/>
                <a:gd name="T38" fmla="*/ 472362 w 472362"/>
                <a:gd name="T39" fmla="*/ 804765 h 80476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72362" h="804765">
                  <a:moveTo>
                    <a:pt x="60824" y="13357"/>
                  </a:moveTo>
                  <a:lnTo>
                    <a:pt x="91032" y="6009"/>
                  </a:lnTo>
                  <a:cubicBezTo>
                    <a:pt x="122114" y="-2272"/>
                    <a:pt x="185504" y="20704"/>
                    <a:pt x="227434" y="79429"/>
                  </a:cubicBezTo>
                  <a:lnTo>
                    <a:pt x="192677" y="145268"/>
                  </a:lnTo>
                  <a:cubicBezTo>
                    <a:pt x="192677" y="145268"/>
                    <a:pt x="345699" y="314677"/>
                    <a:pt x="398300" y="411366"/>
                  </a:cubicBezTo>
                  <a:cubicBezTo>
                    <a:pt x="431891" y="473006"/>
                    <a:pt x="426351" y="571444"/>
                    <a:pt x="471313" y="731755"/>
                  </a:cubicBezTo>
                  <a:lnTo>
                    <a:pt x="419411" y="803660"/>
                  </a:lnTo>
                  <a:lnTo>
                    <a:pt x="334444" y="765696"/>
                  </a:lnTo>
                  <a:cubicBezTo>
                    <a:pt x="236473" y="641598"/>
                    <a:pt x="208714" y="520242"/>
                    <a:pt x="187662" y="470907"/>
                  </a:cubicBezTo>
                  <a:cubicBezTo>
                    <a:pt x="161420" y="409266"/>
                    <a:pt x="148298" y="304705"/>
                    <a:pt x="88699" y="165737"/>
                  </a:cubicBezTo>
                  <a:cubicBezTo>
                    <a:pt x="69980" y="155357"/>
                    <a:pt x="38314" y="145327"/>
                    <a:pt x="4374" y="107596"/>
                  </a:cubicBezTo>
                  <a:cubicBezTo>
                    <a:pt x="18195" y="74297"/>
                    <a:pt x="36389" y="36450"/>
                    <a:pt x="60766" y="13240"/>
                  </a:cubicBezTo>
                  <a:lnTo>
                    <a:pt x="60824" y="13357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95" name="Freeform: Shape 19">
              <a:extLst>
                <a:ext uri="{FF2B5EF4-FFF2-40B4-BE49-F238E27FC236}">
                  <a16:creationId xmlns:a16="http://schemas.microsoft.com/office/drawing/2014/main" id="{62811F29-AD3A-4F39-AD50-76DEE7B2D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903" y="1092206"/>
              <a:ext cx="1930271" cy="2501770"/>
            </a:xfrm>
            <a:custGeom>
              <a:avLst/>
              <a:gdLst>
                <a:gd name="T0" fmla="*/ 1046445 w 1930270"/>
                <a:gd name="T1" fmla="*/ 100362 h 2501770"/>
                <a:gd name="T2" fmla="*/ 1489649 w 1930270"/>
                <a:gd name="T3" fmla="*/ 215479 h 2501770"/>
                <a:gd name="T4" fmla="*/ 1590712 w 1930270"/>
                <a:gd name="T5" fmla="*/ 1462165 h 2501770"/>
                <a:gd name="T6" fmla="*/ 1927547 w 1930270"/>
                <a:gd name="T7" fmla="*/ 2321398 h 2501770"/>
                <a:gd name="T8" fmla="*/ 1738543 w 1930270"/>
                <a:gd name="T9" fmla="*/ 2324546 h 2501770"/>
                <a:gd name="T10" fmla="*/ 1456875 w 1930270"/>
                <a:gd name="T11" fmla="*/ 1767743 h 2501770"/>
                <a:gd name="T12" fmla="*/ 1375816 w 1930270"/>
                <a:gd name="T13" fmla="*/ 2427300 h 2501770"/>
                <a:gd name="T14" fmla="*/ 775503 w 1930270"/>
                <a:gd name="T15" fmla="*/ 2497104 h 2501770"/>
                <a:gd name="T16" fmla="*/ 394930 w 1930270"/>
                <a:gd name="T17" fmla="*/ 2416220 h 2501770"/>
                <a:gd name="T18" fmla="*/ 488411 w 1930270"/>
                <a:gd name="T19" fmla="*/ 1608364 h 2501770"/>
                <a:gd name="T20" fmla="*/ 6019 w 1930270"/>
                <a:gd name="T21" fmla="*/ 398067 h 2501770"/>
                <a:gd name="T22" fmla="*/ 552734 w 1930270"/>
                <a:gd name="T23" fmla="*/ 4374 h 2501770"/>
                <a:gd name="T24" fmla="*/ 1227226 w 1930270"/>
                <a:gd name="T25" fmla="*/ 932012 h 2501770"/>
                <a:gd name="T26" fmla="*/ 1239239 w 1930270"/>
                <a:gd name="T27" fmla="*/ 1015287 h 2501770"/>
                <a:gd name="T28" fmla="*/ 1046503 w 1930270"/>
                <a:gd name="T29" fmla="*/ 100304 h 25017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30270"/>
                <a:gd name="T46" fmla="*/ 0 h 2501770"/>
                <a:gd name="T47" fmla="*/ 1930270 w 1930270"/>
                <a:gd name="T48" fmla="*/ 2501770 h 250177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30270" h="2501770">
                  <a:moveTo>
                    <a:pt x="1046440" y="100362"/>
                  </a:moveTo>
                  <a:cubicBezTo>
                    <a:pt x="1173278" y="146899"/>
                    <a:pt x="1465968" y="206906"/>
                    <a:pt x="1489644" y="215479"/>
                  </a:cubicBezTo>
                  <a:cubicBezTo>
                    <a:pt x="1551285" y="237989"/>
                    <a:pt x="1698650" y="1396851"/>
                    <a:pt x="1590707" y="1462165"/>
                  </a:cubicBezTo>
                  <a:lnTo>
                    <a:pt x="1927542" y="2321398"/>
                  </a:lnTo>
                  <a:cubicBezTo>
                    <a:pt x="1874299" y="2328454"/>
                    <a:pt x="1769621" y="2363561"/>
                    <a:pt x="1738538" y="2324547"/>
                  </a:cubicBezTo>
                  <a:cubicBezTo>
                    <a:pt x="1617824" y="2173041"/>
                    <a:pt x="1532332" y="1925897"/>
                    <a:pt x="1456870" y="1767743"/>
                  </a:cubicBezTo>
                  <a:cubicBezTo>
                    <a:pt x="1458212" y="1894464"/>
                    <a:pt x="1494718" y="2380589"/>
                    <a:pt x="1375811" y="2427301"/>
                  </a:cubicBezTo>
                  <a:cubicBezTo>
                    <a:pt x="1282213" y="2464157"/>
                    <a:pt x="1059970" y="2455351"/>
                    <a:pt x="775503" y="2497105"/>
                  </a:cubicBezTo>
                  <a:cubicBezTo>
                    <a:pt x="604519" y="2522298"/>
                    <a:pt x="387407" y="2328396"/>
                    <a:pt x="394930" y="2416220"/>
                  </a:cubicBezTo>
                  <a:lnTo>
                    <a:pt x="488411" y="1608364"/>
                  </a:lnTo>
                  <a:cubicBezTo>
                    <a:pt x="488411" y="1608364"/>
                    <a:pt x="-28388" y="554472"/>
                    <a:pt x="6019" y="398067"/>
                  </a:cubicBezTo>
                  <a:cubicBezTo>
                    <a:pt x="35410" y="264465"/>
                    <a:pt x="430386" y="117624"/>
                    <a:pt x="552734" y="4374"/>
                  </a:cubicBezTo>
                  <a:cubicBezTo>
                    <a:pt x="625455" y="266797"/>
                    <a:pt x="1136247" y="422385"/>
                    <a:pt x="1227221" y="932012"/>
                  </a:cubicBezTo>
                  <a:lnTo>
                    <a:pt x="1239234" y="1015287"/>
                  </a:lnTo>
                  <a:cubicBezTo>
                    <a:pt x="1189082" y="690757"/>
                    <a:pt x="1181443" y="345349"/>
                    <a:pt x="1046498" y="100304"/>
                  </a:cubicBezTo>
                  <a:lnTo>
                    <a:pt x="1046440" y="100362"/>
                  </a:ln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96" name="Freeform: Shape 20">
              <a:extLst>
                <a:ext uri="{FF2B5EF4-FFF2-40B4-BE49-F238E27FC236}">
                  <a16:creationId xmlns:a16="http://schemas.microsoft.com/office/drawing/2014/main" id="{D9D079EE-D661-48CC-88AC-BB8D8EE4A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728" y="1092265"/>
              <a:ext cx="728954" cy="2647561"/>
            </a:xfrm>
            <a:custGeom>
              <a:avLst/>
              <a:gdLst>
                <a:gd name="T0" fmla="*/ 17728 w 728954"/>
                <a:gd name="T1" fmla="*/ 2600617 h 2647561"/>
                <a:gd name="T2" fmla="*/ 4374 w 728954"/>
                <a:gd name="T3" fmla="*/ 2611173 h 2647561"/>
                <a:gd name="T4" fmla="*/ 7231 w 728954"/>
                <a:gd name="T5" fmla="*/ 2645055 h 2647561"/>
                <a:gd name="T6" fmla="*/ 17728 w 728954"/>
                <a:gd name="T7" fmla="*/ 2600617 h 2647561"/>
                <a:gd name="T8" fmla="*/ 17728 w 728954"/>
                <a:gd name="T9" fmla="*/ 2600617 h 2647561"/>
                <a:gd name="T10" fmla="*/ 84850 w 728954"/>
                <a:gd name="T11" fmla="*/ 4374 h 2647561"/>
                <a:gd name="T12" fmla="*/ 711868 w 728954"/>
                <a:gd name="T13" fmla="*/ 792111 h 2647561"/>
                <a:gd name="T14" fmla="*/ 726213 w 728954"/>
                <a:gd name="T15" fmla="*/ 898771 h 2647561"/>
                <a:gd name="T16" fmla="*/ 701371 w 728954"/>
                <a:gd name="T17" fmla="*/ 909327 h 2647561"/>
                <a:gd name="T18" fmla="*/ 53593 w 728954"/>
                <a:gd name="T19" fmla="*/ 36506 h 2647561"/>
                <a:gd name="T20" fmla="*/ 16678 w 728954"/>
                <a:gd name="T21" fmla="*/ 66481 h 2647561"/>
                <a:gd name="T22" fmla="*/ 84909 w 728954"/>
                <a:gd name="T23" fmla="*/ 4374 h 26475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8954"/>
                <a:gd name="T37" fmla="*/ 0 h 2647561"/>
                <a:gd name="T38" fmla="*/ 728954 w 728954"/>
                <a:gd name="T39" fmla="*/ 2647561 h 26475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8954" h="2647561">
                  <a:moveTo>
                    <a:pt x="17728" y="2600617"/>
                  </a:moveTo>
                  <a:cubicBezTo>
                    <a:pt x="12888" y="2604058"/>
                    <a:pt x="8456" y="2607498"/>
                    <a:pt x="4374" y="2611172"/>
                  </a:cubicBezTo>
                  <a:cubicBezTo>
                    <a:pt x="5307" y="2622369"/>
                    <a:pt x="6182" y="2633624"/>
                    <a:pt x="7231" y="2645054"/>
                  </a:cubicBezTo>
                  <a:cubicBezTo>
                    <a:pt x="5773" y="2628434"/>
                    <a:pt x="9564" y="2613679"/>
                    <a:pt x="17728" y="2600617"/>
                  </a:cubicBezTo>
                  <a:close/>
                  <a:moveTo>
                    <a:pt x="84850" y="4374"/>
                  </a:moveTo>
                  <a:cubicBezTo>
                    <a:pt x="152847" y="249710"/>
                    <a:pt x="589462" y="401391"/>
                    <a:pt x="711868" y="792111"/>
                  </a:cubicBezTo>
                  <a:cubicBezTo>
                    <a:pt x="716300" y="827392"/>
                    <a:pt x="720907" y="862907"/>
                    <a:pt x="726213" y="898771"/>
                  </a:cubicBezTo>
                  <a:lnTo>
                    <a:pt x="701371" y="909327"/>
                  </a:lnTo>
                  <a:cubicBezTo>
                    <a:pt x="620777" y="454226"/>
                    <a:pt x="126255" y="298871"/>
                    <a:pt x="53593" y="36506"/>
                  </a:cubicBezTo>
                  <a:cubicBezTo>
                    <a:pt x="41230" y="47936"/>
                    <a:pt x="28925" y="57908"/>
                    <a:pt x="16678" y="66481"/>
                  </a:cubicBezTo>
                  <a:cubicBezTo>
                    <a:pt x="36681" y="48752"/>
                    <a:pt x="59074" y="28283"/>
                    <a:pt x="84909" y="4374"/>
                  </a:cubicBezTo>
                  <a:lnTo>
                    <a:pt x="84850" y="4374"/>
                  </a:lnTo>
                  <a:close/>
                </a:path>
              </a:pathLst>
            </a:custGeom>
            <a:solidFill>
              <a:srgbClr val="0533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97" name="Freeform: Shape 21">
              <a:extLst>
                <a:ext uri="{FF2B5EF4-FFF2-40B4-BE49-F238E27FC236}">
                  <a16:creationId xmlns:a16="http://schemas.microsoft.com/office/drawing/2014/main" id="{AEC62626-AA0C-4891-AD83-B50E80541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520" y="1092265"/>
              <a:ext cx="857250" cy="1014704"/>
            </a:xfrm>
            <a:custGeom>
              <a:avLst/>
              <a:gdLst>
                <a:gd name="T0" fmla="*/ 632149 w 857250"/>
                <a:gd name="T1" fmla="*/ 95639 h 1014704"/>
                <a:gd name="T2" fmla="*/ 774674 w 857250"/>
                <a:gd name="T3" fmla="*/ 149756 h 1014704"/>
                <a:gd name="T4" fmla="*/ 774674 w 857250"/>
                <a:gd name="T5" fmla="*/ 149756 h 1014704"/>
                <a:gd name="T6" fmla="*/ 818878 w 857250"/>
                <a:gd name="T7" fmla="*/ 221252 h 1014704"/>
                <a:gd name="T8" fmla="*/ 781905 w 857250"/>
                <a:gd name="T9" fmla="*/ 231341 h 1014704"/>
                <a:gd name="T10" fmla="*/ 840688 w 857250"/>
                <a:gd name="T11" fmla="*/ 275136 h 1014704"/>
                <a:gd name="T12" fmla="*/ 847803 w 857250"/>
                <a:gd name="T13" fmla="*/ 923672 h 1014704"/>
                <a:gd name="T14" fmla="*/ 771525 w 857250"/>
                <a:gd name="T15" fmla="*/ 944141 h 1014704"/>
                <a:gd name="T16" fmla="*/ 137393 w 857250"/>
                <a:gd name="T17" fmla="*/ 262015 h 1014704"/>
                <a:gd name="T18" fmla="*/ 152614 w 857250"/>
                <a:gd name="T19" fmla="*/ 218453 h 1014704"/>
                <a:gd name="T20" fmla="*/ 87708 w 857250"/>
                <a:gd name="T21" fmla="*/ 234840 h 1014704"/>
                <a:gd name="T22" fmla="*/ 4374 w 857250"/>
                <a:gd name="T23" fmla="*/ 123747 h 1014704"/>
                <a:gd name="T24" fmla="*/ 142117 w 857250"/>
                <a:gd name="T25" fmla="*/ 4374 h 1014704"/>
                <a:gd name="T26" fmla="*/ 828617 w 857250"/>
                <a:gd name="T27" fmla="*/ 1015287 h 1014704"/>
                <a:gd name="T28" fmla="*/ 835031 w 857250"/>
                <a:gd name="T29" fmla="*/ 929387 h 1014704"/>
                <a:gd name="T30" fmla="*/ 632207 w 857250"/>
                <a:gd name="T31" fmla="*/ 95639 h 101470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57250"/>
                <a:gd name="T49" fmla="*/ 0 h 1014704"/>
                <a:gd name="T50" fmla="*/ 857250 w 857250"/>
                <a:gd name="T51" fmla="*/ 1014704 h 101470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57250" h="1014704">
                  <a:moveTo>
                    <a:pt x="632149" y="95639"/>
                  </a:moveTo>
                  <a:cubicBezTo>
                    <a:pt x="688249" y="116224"/>
                    <a:pt x="734902" y="136577"/>
                    <a:pt x="774674" y="149756"/>
                  </a:cubicBezTo>
                  <a:lnTo>
                    <a:pt x="818878" y="221252"/>
                  </a:lnTo>
                  <a:lnTo>
                    <a:pt x="781905" y="231341"/>
                  </a:lnTo>
                  <a:cubicBezTo>
                    <a:pt x="805290" y="244229"/>
                    <a:pt x="824651" y="258983"/>
                    <a:pt x="840688" y="275136"/>
                  </a:cubicBezTo>
                  <a:cubicBezTo>
                    <a:pt x="860982" y="383138"/>
                    <a:pt x="861857" y="722073"/>
                    <a:pt x="847803" y="923672"/>
                  </a:cubicBezTo>
                  <a:lnTo>
                    <a:pt x="771525" y="944141"/>
                  </a:lnTo>
                  <a:cubicBezTo>
                    <a:pt x="631449" y="627717"/>
                    <a:pt x="423435" y="455742"/>
                    <a:pt x="137393" y="262015"/>
                  </a:cubicBezTo>
                  <a:lnTo>
                    <a:pt x="152614" y="218453"/>
                  </a:lnTo>
                  <a:lnTo>
                    <a:pt x="87708" y="234840"/>
                  </a:lnTo>
                  <a:cubicBezTo>
                    <a:pt x="41346" y="184396"/>
                    <a:pt x="26826" y="172616"/>
                    <a:pt x="4374" y="123747"/>
                  </a:cubicBezTo>
                  <a:cubicBezTo>
                    <a:pt x="40588" y="96980"/>
                    <a:pt x="82109" y="59891"/>
                    <a:pt x="142117" y="4374"/>
                  </a:cubicBezTo>
                  <a:cubicBezTo>
                    <a:pt x="214837" y="266797"/>
                    <a:pt x="727846" y="497438"/>
                    <a:pt x="828617" y="1015287"/>
                  </a:cubicBezTo>
                  <a:lnTo>
                    <a:pt x="835031" y="929387"/>
                  </a:lnTo>
                  <a:cubicBezTo>
                    <a:pt x="775082" y="596576"/>
                    <a:pt x="767151" y="340742"/>
                    <a:pt x="632207" y="95639"/>
                  </a:cubicBezTo>
                  <a:lnTo>
                    <a:pt x="632149" y="95639"/>
                  </a:lnTo>
                  <a:close/>
                </a:path>
              </a:pathLst>
            </a:custGeom>
            <a:solidFill>
              <a:srgbClr val="0533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98" name="Freeform: Shape 22">
              <a:extLst>
                <a:ext uri="{FF2B5EF4-FFF2-40B4-BE49-F238E27FC236}">
                  <a16:creationId xmlns:a16="http://schemas.microsoft.com/office/drawing/2014/main" id="{10C0DE9C-B8BE-408D-A0A1-DCE22E8BE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291" y="1423200"/>
              <a:ext cx="641480" cy="2385138"/>
            </a:xfrm>
            <a:custGeom>
              <a:avLst/>
              <a:gdLst>
                <a:gd name="T0" fmla="*/ 317348 w 641479"/>
                <a:gd name="T1" fmla="*/ 6658 h 2385137"/>
                <a:gd name="T2" fmla="*/ 7630 w 641479"/>
                <a:gd name="T3" fmla="*/ 1499677 h 2385137"/>
                <a:gd name="T4" fmla="*/ 236113 w 641479"/>
                <a:gd name="T5" fmla="*/ 2385680 h 2385137"/>
                <a:gd name="T6" fmla="*/ 562165 w 641479"/>
                <a:gd name="T7" fmla="*/ 2278436 h 2385137"/>
                <a:gd name="T8" fmla="*/ 371179 w 641479"/>
                <a:gd name="T9" fmla="*/ 1489705 h 2385137"/>
                <a:gd name="T10" fmla="*/ 639609 w 641479"/>
                <a:gd name="T11" fmla="*/ 524565 h 2385137"/>
                <a:gd name="T12" fmla="*/ 317464 w 641479"/>
                <a:gd name="T13" fmla="*/ 6658 h 23851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1479"/>
                <a:gd name="T22" fmla="*/ 0 h 2385137"/>
                <a:gd name="T23" fmla="*/ 641479 w 641479"/>
                <a:gd name="T24" fmla="*/ 2385137 h 23851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1479" h="2385137">
                  <a:moveTo>
                    <a:pt x="317348" y="6658"/>
                  </a:moveTo>
                  <a:cubicBezTo>
                    <a:pt x="317348" y="6658"/>
                    <a:pt x="-32842" y="838482"/>
                    <a:pt x="7630" y="1499672"/>
                  </a:cubicBezTo>
                  <a:lnTo>
                    <a:pt x="236113" y="2385673"/>
                  </a:lnTo>
                  <a:cubicBezTo>
                    <a:pt x="236113" y="2385673"/>
                    <a:pt x="465646" y="2343860"/>
                    <a:pt x="562160" y="2278429"/>
                  </a:cubicBezTo>
                  <a:cubicBezTo>
                    <a:pt x="562160" y="2278429"/>
                    <a:pt x="287781" y="1761629"/>
                    <a:pt x="371174" y="1489700"/>
                  </a:cubicBezTo>
                  <a:cubicBezTo>
                    <a:pt x="371174" y="1489700"/>
                    <a:pt x="379746" y="913535"/>
                    <a:pt x="639604" y="524565"/>
                  </a:cubicBezTo>
                  <a:cubicBezTo>
                    <a:pt x="639604" y="524565"/>
                    <a:pt x="497429" y="-35680"/>
                    <a:pt x="317464" y="6658"/>
                  </a:cubicBezTo>
                  <a:lnTo>
                    <a:pt x="317348" y="6658"/>
                  </a:ln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99" name="Freeform: Shape 23">
              <a:extLst>
                <a:ext uri="{FF2B5EF4-FFF2-40B4-BE49-F238E27FC236}">
                  <a16:creationId xmlns:a16="http://schemas.microsoft.com/office/drawing/2014/main" id="{8C05C857-A568-4DE6-AC40-39BDB40A0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8477" y="3717957"/>
              <a:ext cx="402383" cy="513184"/>
            </a:xfrm>
            <a:custGeom>
              <a:avLst/>
              <a:gdLst>
                <a:gd name="T0" fmla="*/ 173724 w 402382"/>
                <a:gd name="T1" fmla="*/ 4374 h 513183"/>
                <a:gd name="T2" fmla="*/ 226447 w 402382"/>
                <a:gd name="T3" fmla="*/ 179031 h 513183"/>
                <a:gd name="T4" fmla="*/ 254323 w 402382"/>
                <a:gd name="T5" fmla="*/ 199617 h 513183"/>
                <a:gd name="T6" fmla="*/ 338940 w 402382"/>
                <a:gd name="T7" fmla="*/ 211922 h 513183"/>
                <a:gd name="T8" fmla="*/ 394398 w 402382"/>
                <a:gd name="T9" fmla="*/ 311006 h 513183"/>
                <a:gd name="T10" fmla="*/ 372705 w 402382"/>
                <a:gd name="T11" fmla="*/ 332758 h 513183"/>
                <a:gd name="T12" fmla="*/ 398830 w 402382"/>
                <a:gd name="T13" fmla="*/ 425598 h 513183"/>
                <a:gd name="T14" fmla="*/ 368389 w 402382"/>
                <a:gd name="T15" fmla="*/ 447116 h 513183"/>
                <a:gd name="T16" fmla="*/ 327335 w 402382"/>
                <a:gd name="T17" fmla="*/ 450674 h 513183"/>
                <a:gd name="T18" fmla="*/ 318412 w 402382"/>
                <a:gd name="T19" fmla="*/ 440760 h 513183"/>
                <a:gd name="T20" fmla="*/ 326576 w 402382"/>
                <a:gd name="T21" fmla="*/ 463970 h 513183"/>
                <a:gd name="T22" fmla="*/ 297652 w 402382"/>
                <a:gd name="T23" fmla="*/ 487413 h 513183"/>
                <a:gd name="T24" fmla="*/ 255955 w 402382"/>
                <a:gd name="T25" fmla="*/ 495461 h 513183"/>
                <a:gd name="T26" fmla="*/ 247558 w 402382"/>
                <a:gd name="T27" fmla="*/ 483039 h 513183"/>
                <a:gd name="T28" fmla="*/ 244642 w 402382"/>
                <a:gd name="T29" fmla="*/ 502517 h 513183"/>
                <a:gd name="T30" fmla="*/ 210235 w 402382"/>
                <a:gd name="T31" fmla="*/ 511089 h 513183"/>
                <a:gd name="T32" fmla="*/ 171567 w 402382"/>
                <a:gd name="T33" fmla="*/ 507591 h 513183"/>
                <a:gd name="T34" fmla="*/ 166493 w 402382"/>
                <a:gd name="T35" fmla="*/ 493128 h 513183"/>
                <a:gd name="T36" fmla="*/ 164160 w 402382"/>
                <a:gd name="T37" fmla="*/ 508057 h 513183"/>
                <a:gd name="T38" fmla="*/ 131270 w 402382"/>
                <a:gd name="T39" fmla="*/ 510156 h 513183"/>
                <a:gd name="T40" fmla="*/ 96047 w 402382"/>
                <a:gd name="T41" fmla="*/ 494119 h 513183"/>
                <a:gd name="T42" fmla="*/ 92665 w 402382"/>
                <a:gd name="T43" fmla="*/ 431196 h 513183"/>
                <a:gd name="T44" fmla="*/ 42746 w 402382"/>
                <a:gd name="T45" fmla="*/ 267502 h 513183"/>
                <a:gd name="T46" fmla="*/ 59541 w 402382"/>
                <a:gd name="T47" fmla="*/ 225801 h 513183"/>
                <a:gd name="T48" fmla="*/ 4374 w 402382"/>
                <a:gd name="T49" fmla="*/ 78027 h 513183"/>
                <a:gd name="T50" fmla="*/ 173841 w 402382"/>
                <a:gd name="T51" fmla="*/ 4374 h 51318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2382"/>
                <a:gd name="T79" fmla="*/ 0 h 513183"/>
                <a:gd name="T80" fmla="*/ 402382 w 402382"/>
                <a:gd name="T81" fmla="*/ 513183 h 51318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2382" h="513183">
                  <a:moveTo>
                    <a:pt x="173724" y="4374"/>
                  </a:moveTo>
                  <a:lnTo>
                    <a:pt x="226442" y="179031"/>
                  </a:lnTo>
                  <a:lnTo>
                    <a:pt x="254318" y="199617"/>
                  </a:lnTo>
                  <a:lnTo>
                    <a:pt x="338935" y="211922"/>
                  </a:lnTo>
                  <a:lnTo>
                    <a:pt x="394393" y="311001"/>
                  </a:lnTo>
                  <a:lnTo>
                    <a:pt x="372700" y="332753"/>
                  </a:lnTo>
                  <a:lnTo>
                    <a:pt x="398825" y="425593"/>
                  </a:lnTo>
                  <a:lnTo>
                    <a:pt x="368384" y="447111"/>
                  </a:lnTo>
                  <a:cubicBezTo>
                    <a:pt x="368384" y="447111"/>
                    <a:pt x="329312" y="453235"/>
                    <a:pt x="327330" y="450669"/>
                  </a:cubicBezTo>
                  <a:lnTo>
                    <a:pt x="318407" y="440755"/>
                  </a:lnTo>
                  <a:lnTo>
                    <a:pt x="326571" y="463965"/>
                  </a:lnTo>
                  <a:lnTo>
                    <a:pt x="297647" y="487408"/>
                  </a:lnTo>
                  <a:lnTo>
                    <a:pt x="255950" y="495456"/>
                  </a:lnTo>
                  <a:lnTo>
                    <a:pt x="247553" y="483034"/>
                  </a:lnTo>
                  <a:lnTo>
                    <a:pt x="244637" y="502512"/>
                  </a:lnTo>
                  <a:lnTo>
                    <a:pt x="210230" y="511084"/>
                  </a:lnTo>
                  <a:lnTo>
                    <a:pt x="171567" y="507586"/>
                  </a:lnTo>
                  <a:lnTo>
                    <a:pt x="166493" y="493123"/>
                  </a:lnTo>
                  <a:lnTo>
                    <a:pt x="164160" y="508052"/>
                  </a:lnTo>
                  <a:lnTo>
                    <a:pt x="131270" y="510151"/>
                  </a:lnTo>
                  <a:lnTo>
                    <a:pt x="96047" y="494114"/>
                  </a:lnTo>
                  <a:lnTo>
                    <a:pt x="92665" y="431191"/>
                  </a:lnTo>
                  <a:lnTo>
                    <a:pt x="42746" y="267497"/>
                  </a:lnTo>
                  <a:lnTo>
                    <a:pt x="59541" y="225801"/>
                  </a:lnTo>
                  <a:lnTo>
                    <a:pt x="4374" y="78027"/>
                  </a:lnTo>
                  <a:lnTo>
                    <a:pt x="173841" y="4374"/>
                  </a:lnTo>
                  <a:lnTo>
                    <a:pt x="173724" y="4374"/>
                  </a:lnTo>
                  <a:close/>
                </a:path>
              </a:pathLst>
            </a:custGeom>
            <a:solidFill>
              <a:srgbClr val="FAB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800" name="Freeform: Shape 24">
              <a:extLst>
                <a:ext uri="{FF2B5EF4-FFF2-40B4-BE49-F238E27FC236}">
                  <a16:creationId xmlns:a16="http://schemas.microsoft.com/office/drawing/2014/main" id="{17770E35-536A-4321-BEBA-021EF857D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361" y="3805373"/>
              <a:ext cx="180781" cy="87474"/>
            </a:xfrm>
            <a:custGeom>
              <a:avLst/>
              <a:gdLst>
                <a:gd name="T0" fmla="*/ 166673 w 180780"/>
                <a:gd name="T1" fmla="*/ 4374 h 87474"/>
                <a:gd name="T2" fmla="*/ 176412 w 180780"/>
                <a:gd name="T3" fmla="*/ 14987 h 87474"/>
                <a:gd name="T4" fmla="*/ 177986 w 180780"/>
                <a:gd name="T5" fmla="*/ 20178 h 87474"/>
                <a:gd name="T6" fmla="*/ 32016 w 180780"/>
                <a:gd name="T7" fmla="*/ 81351 h 87474"/>
                <a:gd name="T8" fmla="*/ 13646 w 180780"/>
                <a:gd name="T9" fmla="*/ 87824 h 87474"/>
                <a:gd name="T10" fmla="*/ 4374 w 180780"/>
                <a:gd name="T11" fmla="*/ 61407 h 87474"/>
                <a:gd name="T12" fmla="*/ 166673 w 180780"/>
                <a:gd name="T13" fmla="*/ 4374 h 874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0780"/>
                <a:gd name="T22" fmla="*/ 0 h 87474"/>
                <a:gd name="T23" fmla="*/ 180780 w 180780"/>
                <a:gd name="T24" fmla="*/ 87474 h 874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0780" h="87474">
                  <a:moveTo>
                    <a:pt x="166668" y="4374"/>
                  </a:moveTo>
                  <a:lnTo>
                    <a:pt x="176407" y="14987"/>
                  </a:lnTo>
                  <a:lnTo>
                    <a:pt x="177981" y="20178"/>
                  </a:lnTo>
                  <a:lnTo>
                    <a:pt x="32016" y="81351"/>
                  </a:lnTo>
                  <a:lnTo>
                    <a:pt x="13646" y="87824"/>
                  </a:lnTo>
                  <a:lnTo>
                    <a:pt x="4374" y="61407"/>
                  </a:lnTo>
                  <a:lnTo>
                    <a:pt x="166668" y="4374"/>
                  </a:lnTo>
                  <a:close/>
                </a:path>
              </a:pathLst>
            </a:custGeom>
            <a:solidFill>
              <a:srgbClr val="FAB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801" name="Freeform: Shape 25">
              <a:extLst>
                <a:ext uri="{FF2B5EF4-FFF2-40B4-BE49-F238E27FC236}">
                  <a16:creationId xmlns:a16="http://schemas.microsoft.com/office/drawing/2014/main" id="{343A6EB4-A427-47EA-91B6-7D3F4F2B1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130" y="3677336"/>
              <a:ext cx="285750" cy="221602"/>
            </a:xfrm>
            <a:custGeom>
              <a:avLst/>
              <a:gdLst>
                <a:gd name="T0" fmla="*/ 235115 w 285750"/>
                <a:gd name="T1" fmla="*/ 5576 h 221602"/>
                <a:gd name="T2" fmla="*/ 282149 w 285750"/>
                <a:gd name="T3" fmla="*/ 139437 h 221602"/>
                <a:gd name="T4" fmla="*/ 52611 w 285750"/>
                <a:gd name="T5" fmla="*/ 220090 h 221602"/>
                <a:gd name="T6" fmla="*/ 5576 w 285750"/>
                <a:gd name="T7" fmla="*/ 86229 h 2216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5750"/>
                <a:gd name="T13" fmla="*/ 0 h 221602"/>
                <a:gd name="T14" fmla="*/ 285750 w 285750"/>
                <a:gd name="T15" fmla="*/ 221602 h 2216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5750" h="221602">
                  <a:moveTo>
                    <a:pt x="235115" y="5576"/>
                  </a:moveTo>
                  <a:lnTo>
                    <a:pt x="282149" y="139437"/>
                  </a:lnTo>
                  <a:lnTo>
                    <a:pt x="52611" y="220090"/>
                  </a:lnTo>
                  <a:lnTo>
                    <a:pt x="5576" y="86229"/>
                  </a:lnTo>
                  <a:lnTo>
                    <a:pt x="235115" y="5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802" name="Freeform: Shape 26">
              <a:extLst>
                <a:ext uri="{FF2B5EF4-FFF2-40B4-BE49-F238E27FC236}">
                  <a16:creationId xmlns:a16="http://schemas.microsoft.com/office/drawing/2014/main" id="{FEE44C2E-C0FE-4BF0-83D9-AF696409D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047" y="3567676"/>
              <a:ext cx="361561" cy="250760"/>
            </a:xfrm>
            <a:custGeom>
              <a:avLst/>
              <a:gdLst>
                <a:gd name="T0" fmla="*/ 33299 w 361561"/>
                <a:gd name="T1" fmla="*/ 241196 h 250760"/>
                <a:gd name="T2" fmla="*/ 4374 w 361561"/>
                <a:gd name="T3" fmla="*/ 123689 h 250760"/>
                <a:gd name="T4" fmla="*/ 297938 w 361561"/>
                <a:gd name="T5" fmla="*/ 4374 h 250760"/>
                <a:gd name="T6" fmla="*/ 359287 w 361561"/>
                <a:gd name="T7" fmla="*/ 133894 h 250760"/>
                <a:gd name="T8" fmla="*/ 33240 w 361561"/>
                <a:gd name="T9" fmla="*/ 241138 h 2507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1561"/>
                <a:gd name="T16" fmla="*/ 0 h 250760"/>
                <a:gd name="T17" fmla="*/ 361561 w 361561"/>
                <a:gd name="T18" fmla="*/ 250760 h 2507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1561" h="250760">
                  <a:moveTo>
                    <a:pt x="33299" y="241196"/>
                  </a:moveTo>
                  <a:lnTo>
                    <a:pt x="4374" y="123689"/>
                  </a:lnTo>
                  <a:lnTo>
                    <a:pt x="297938" y="4374"/>
                  </a:lnTo>
                  <a:lnTo>
                    <a:pt x="359287" y="133894"/>
                  </a:lnTo>
                  <a:cubicBezTo>
                    <a:pt x="359287" y="133894"/>
                    <a:pt x="216354" y="286333"/>
                    <a:pt x="33240" y="241138"/>
                  </a:cubicBezTo>
                  <a:lnTo>
                    <a:pt x="33299" y="241196"/>
                  </a:lnTo>
                  <a:close/>
                </a:path>
              </a:pathLst>
            </a:custGeom>
            <a:solidFill>
              <a:srgbClr val="064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32772" name="Text Placeholder 3">
            <a:extLst>
              <a:ext uri="{FF2B5EF4-FFF2-40B4-BE49-F238E27FC236}">
                <a16:creationId xmlns:a16="http://schemas.microsoft.com/office/drawing/2014/main" id="{BC4ECAD6-A4E9-4802-8CB5-A5DFE5CE9A65}"/>
              </a:ext>
            </a:extLst>
          </p:cNvPr>
          <p:cNvSpPr txBox="1">
            <a:spLocks/>
          </p:cNvSpPr>
          <p:nvPr/>
        </p:nvSpPr>
        <p:spPr bwMode="auto">
          <a:xfrm>
            <a:off x="438150" y="1296988"/>
            <a:ext cx="558641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0" dirty="0" err="1">
                <a:solidFill>
                  <a:schemeClr val="tx2"/>
                </a:solidFill>
              </a:rPr>
              <a:t>Шаффофликнинг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муҳим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uz-Cyrl-UZ" altLang="en-US" b="0" dirty="0">
                <a:solidFill>
                  <a:schemeClr val="tx2"/>
                </a:solidFill>
              </a:rPr>
              <a:t>э</a:t>
            </a:r>
            <a:r>
              <a:rPr lang="ru-RU" altLang="en-US" b="0" dirty="0">
                <a:solidFill>
                  <a:schemeClr val="tx2"/>
                </a:solidFill>
              </a:rPr>
              <a:t>л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>
                <a:solidFill>
                  <a:schemeClr val="tx2"/>
                </a:solidFill>
              </a:rPr>
              <a:t>м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нти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en-US" altLang="en-US" b="0" dirty="0">
                <a:solidFill>
                  <a:schemeClr val="tx2"/>
                </a:solidFill>
              </a:rPr>
              <a:t>– </a:t>
            </a:r>
            <a:r>
              <a:rPr lang="ru-RU" altLang="en-US" b="0" dirty="0" err="1">
                <a:solidFill>
                  <a:schemeClr val="tx2"/>
                </a:solidFill>
              </a:rPr>
              <a:t>давлат</a:t>
            </a:r>
            <a:r>
              <a:rPr lang="tr-TR" altLang="en-US" b="0" dirty="0">
                <a:solidFill>
                  <a:schemeClr val="tx2"/>
                </a:solidFill>
              </a:rPr>
              <a:t> x</a:t>
            </a:r>
            <a:r>
              <a:rPr lang="ru-RU" altLang="en-US" b="0" dirty="0" err="1">
                <a:solidFill>
                  <a:schemeClr val="tx2"/>
                </a:solidFill>
              </a:rPr>
              <a:t>изматчиларининг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даромадларини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д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кларациялаш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тизимини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яратишдир</a:t>
            </a:r>
            <a:r>
              <a:rPr lang="en-US" altLang="en-US" b="0" dirty="0">
                <a:solidFill>
                  <a:schemeClr val="tx2"/>
                </a:solidFill>
              </a:rPr>
              <a:t>. </a:t>
            </a:r>
            <a:r>
              <a:rPr lang="ru-RU" altLang="en-US" b="0" dirty="0" err="1">
                <a:solidFill>
                  <a:schemeClr val="tx2"/>
                </a:solidFill>
              </a:rPr>
              <a:t>Ўзб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кистонда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давлат</a:t>
            </a:r>
            <a:r>
              <a:rPr lang="tr-TR" altLang="en-US" b="0" dirty="0">
                <a:solidFill>
                  <a:schemeClr val="tx2"/>
                </a:solidFill>
              </a:rPr>
              <a:t> x</a:t>
            </a:r>
            <a:r>
              <a:rPr lang="ru-RU" altLang="en-US" b="0" dirty="0" err="1">
                <a:solidFill>
                  <a:schemeClr val="tx2"/>
                </a:solidFill>
              </a:rPr>
              <a:t>изматчиларининг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даромадларини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д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кларациялаш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тўғрисидаги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қонун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ишлаб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чиқилмоқда</a:t>
            </a:r>
            <a:r>
              <a:rPr lang="tr-TR" altLang="en-US" b="0" dirty="0">
                <a:solidFill>
                  <a:schemeClr val="tx2"/>
                </a:solidFill>
              </a:rPr>
              <a:t>.</a:t>
            </a:r>
            <a:r>
              <a:rPr lang="en-US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Даромадларни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оммавий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д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 err="1">
                <a:solidFill>
                  <a:schemeClr val="tx2"/>
                </a:solidFill>
              </a:rPr>
              <a:t>кларация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қилиш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оддий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фуқароларга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давлат</a:t>
            </a:r>
            <a:r>
              <a:rPr lang="tr-TR" altLang="en-US" b="0" dirty="0">
                <a:solidFill>
                  <a:schemeClr val="tx2"/>
                </a:solidFill>
              </a:rPr>
              <a:t> x</a:t>
            </a:r>
            <a:r>
              <a:rPr lang="ru-RU" altLang="en-US" b="0" dirty="0" err="1">
                <a:solidFill>
                  <a:schemeClr val="tx2"/>
                </a:solidFill>
              </a:rPr>
              <a:t>изматчилари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устидан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назорат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қилиш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имконини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 err="1">
                <a:solidFill>
                  <a:schemeClr val="tx2"/>
                </a:solidFill>
              </a:rPr>
              <a:t>ҳам</a:t>
            </a:r>
            <a:r>
              <a:rPr lang="tr-TR" altLang="en-US" b="0" dirty="0">
                <a:solidFill>
                  <a:schemeClr val="tx2"/>
                </a:solidFill>
              </a:rPr>
              <a:t> </a:t>
            </a:r>
            <a:r>
              <a:rPr lang="ru-RU" altLang="en-US" b="0" dirty="0">
                <a:solidFill>
                  <a:schemeClr val="tx2"/>
                </a:solidFill>
              </a:rPr>
              <a:t>б</a:t>
            </a:r>
            <a:r>
              <a:rPr lang="tr-TR" altLang="en-US" b="0" dirty="0">
                <a:solidFill>
                  <a:schemeClr val="tx2"/>
                </a:solidFill>
              </a:rPr>
              <a:t>e</a:t>
            </a:r>
            <a:r>
              <a:rPr lang="ru-RU" altLang="en-US" b="0" dirty="0">
                <a:solidFill>
                  <a:schemeClr val="tx2"/>
                </a:solidFill>
              </a:rPr>
              <a:t>ради</a:t>
            </a:r>
            <a:r>
              <a:rPr lang="en-US" altLang="en-US" b="0" dirty="0">
                <a:solidFill>
                  <a:schemeClr val="tx2"/>
                </a:solidFill>
              </a:rPr>
              <a:t>.</a:t>
            </a:r>
            <a:endParaRPr lang="ru-RU" altLang="en-US" b="0" dirty="0">
              <a:solidFill>
                <a:schemeClr val="tx2"/>
              </a:solidFill>
            </a:endParaRPr>
          </a:p>
          <a:p>
            <a:pPr eaLnBrk="1" hangingPunct="1"/>
            <a:endParaRPr lang="ru-RU" altLang="en-US" b="0" dirty="0">
              <a:solidFill>
                <a:schemeClr val="tx2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1DE9F70-82EE-4A55-9F19-F50C7E115B95}"/>
              </a:ext>
            </a:extLst>
          </p:cNvPr>
          <p:cNvSpPr/>
          <p:nvPr/>
        </p:nvSpPr>
        <p:spPr>
          <a:xfrm>
            <a:off x="2176463" y="2998788"/>
            <a:ext cx="544512" cy="544512"/>
          </a:xfrm>
          <a:prstGeom prst="ellipse">
            <a:avLst/>
          </a:prstGeom>
          <a:gradFill>
            <a:gsLst>
              <a:gs pos="0">
                <a:srgbClr val="1BD7D3"/>
              </a:gs>
              <a:gs pos="100000">
                <a:srgbClr val="49A9F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DE503BF-29A0-48C0-A8EB-F8991195AC4A}"/>
              </a:ext>
            </a:extLst>
          </p:cNvPr>
          <p:cNvSpPr/>
          <p:nvPr/>
        </p:nvSpPr>
        <p:spPr>
          <a:xfrm>
            <a:off x="1733550" y="3014663"/>
            <a:ext cx="361950" cy="363537"/>
          </a:xfrm>
          <a:prstGeom prst="ellipse">
            <a:avLst/>
          </a:prstGeom>
          <a:gradFill>
            <a:gsLst>
              <a:gs pos="0">
                <a:srgbClr val="1BD7D3"/>
              </a:gs>
              <a:gs pos="100000">
                <a:srgbClr val="49A9F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6FD9761-0384-4AFE-843D-8A8E842BDB65}"/>
              </a:ext>
            </a:extLst>
          </p:cNvPr>
          <p:cNvSpPr/>
          <p:nvPr/>
        </p:nvSpPr>
        <p:spPr>
          <a:xfrm>
            <a:off x="1343025" y="3194050"/>
            <a:ext cx="290513" cy="290513"/>
          </a:xfrm>
          <a:prstGeom prst="ellipse">
            <a:avLst/>
          </a:prstGeom>
          <a:gradFill>
            <a:gsLst>
              <a:gs pos="0">
                <a:srgbClr val="1BD7D3"/>
              </a:gs>
              <a:gs pos="100000">
                <a:srgbClr val="49A9F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BD56C34-786E-437A-8EEB-CBBF9C7EF5F2}"/>
              </a:ext>
            </a:extLst>
          </p:cNvPr>
          <p:cNvSpPr/>
          <p:nvPr/>
        </p:nvSpPr>
        <p:spPr>
          <a:xfrm>
            <a:off x="1139825" y="3429000"/>
            <a:ext cx="173038" cy="173038"/>
          </a:xfrm>
          <a:prstGeom prst="ellipse">
            <a:avLst/>
          </a:prstGeom>
          <a:gradFill>
            <a:gsLst>
              <a:gs pos="0">
                <a:srgbClr val="1BD7D3"/>
              </a:gs>
              <a:gs pos="100000">
                <a:srgbClr val="49A9F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E3DBC6B-0993-4DCD-A16B-306B8CDF2561}"/>
              </a:ext>
            </a:extLst>
          </p:cNvPr>
          <p:cNvSpPr/>
          <p:nvPr/>
        </p:nvSpPr>
        <p:spPr>
          <a:xfrm>
            <a:off x="2330450" y="2673350"/>
            <a:ext cx="3635375" cy="3746500"/>
          </a:xfrm>
          <a:prstGeom prst="roundRect">
            <a:avLst>
              <a:gd name="adj" fmla="val 9888"/>
            </a:avLst>
          </a:prstGeom>
          <a:gradFill>
            <a:gsLst>
              <a:gs pos="0">
                <a:srgbClr val="1BD7D3"/>
              </a:gs>
              <a:gs pos="100000">
                <a:srgbClr val="49A9F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chemeClr val="bg1"/>
                </a:solidFill>
              </a:rPr>
              <a:t>Масалан</a:t>
            </a:r>
            <a:r>
              <a:rPr lang="tr-TR" sz="1600" b="1" dirty="0">
                <a:solidFill>
                  <a:schemeClr val="bg1"/>
                </a:solidFill>
              </a:rPr>
              <a:t>, </a:t>
            </a:r>
            <a:r>
              <a:rPr lang="ru-RU" sz="1600" b="1" dirty="0" err="1">
                <a:solidFill>
                  <a:schemeClr val="bg1"/>
                </a:solidFill>
              </a:rPr>
              <a:t>оддий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бир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фуқаро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давлат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амалдори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билан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қўшни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яшаб</a:t>
            </a:r>
            <a:r>
              <a:rPr lang="tr-TR" sz="1600" b="1" dirty="0">
                <a:solidFill>
                  <a:schemeClr val="bg1"/>
                </a:solidFill>
              </a:rPr>
              <a:t>, </a:t>
            </a:r>
            <a:r>
              <a:rPr lang="ru-RU" sz="1600" b="1" dirty="0" err="1">
                <a:solidFill>
                  <a:schemeClr val="bg1"/>
                </a:solidFill>
              </a:rPr>
              <a:t>унинг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турмуш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тарзи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расмий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д</a:t>
            </a:r>
            <a:r>
              <a:rPr lang="tr-TR" sz="1600" b="1" dirty="0">
                <a:solidFill>
                  <a:schemeClr val="bg1"/>
                </a:solidFill>
              </a:rPr>
              <a:t>e</a:t>
            </a:r>
            <a:r>
              <a:rPr lang="ru-RU" sz="1600" b="1" dirty="0" err="1">
                <a:solidFill>
                  <a:schemeClr val="bg1"/>
                </a:solidFill>
              </a:rPr>
              <a:t>кларацияда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кўрсатилган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даромадига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тўғри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к</a:t>
            </a:r>
            <a:r>
              <a:rPr lang="tr-TR" sz="1600" b="1" dirty="0">
                <a:solidFill>
                  <a:schemeClr val="bg1"/>
                </a:solidFill>
              </a:rPr>
              <a:t>e</a:t>
            </a:r>
            <a:r>
              <a:rPr lang="ru-RU" sz="1600" b="1" dirty="0" err="1">
                <a:solidFill>
                  <a:schemeClr val="bg1"/>
                </a:solidFill>
              </a:rPr>
              <a:t>лмаслигини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кўрса</a:t>
            </a:r>
            <a:r>
              <a:rPr lang="en-US" sz="1600" b="1" dirty="0">
                <a:solidFill>
                  <a:schemeClr val="bg1"/>
                </a:solidFill>
              </a:rPr>
              <a:t> *(</a:t>
            </a:r>
            <a:r>
              <a:rPr lang="ru-RU" sz="1600" b="1" dirty="0" err="1">
                <a:solidFill>
                  <a:schemeClr val="bg1"/>
                </a:solidFill>
              </a:rPr>
              <a:t>ҳашаматли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автомобиллар</a:t>
            </a:r>
            <a:r>
              <a:rPr lang="tr-TR" sz="1600" b="1" dirty="0">
                <a:solidFill>
                  <a:schemeClr val="bg1"/>
                </a:solidFill>
              </a:rPr>
              <a:t>, </a:t>
            </a:r>
            <a:r>
              <a:rPr lang="ru-RU" sz="1600" b="1" dirty="0" err="1">
                <a:solidFill>
                  <a:schemeClr val="bg1"/>
                </a:solidFill>
              </a:rPr>
              <a:t>катта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ва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қимматбаҳо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уйи</a:t>
            </a:r>
            <a:r>
              <a:rPr lang="tr-TR" sz="1600" b="1" dirty="0">
                <a:solidFill>
                  <a:schemeClr val="bg1"/>
                </a:solidFill>
              </a:rPr>
              <a:t>, </a:t>
            </a:r>
            <a:r>
              <a:rPr lang="ru-RU" sz="1600" b="1" dirty="0" err="1">
                <a:solidFill>
                  <a:schemeClr val="bg1"/>
                </a:solidFill>
              </a:rPr>
              <a:t>боғи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ва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боғбони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мавжуд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бўлса</a:t>
            </a:r>
            <a:r>
              <a:rPr lang="en-US" sz="1600" b="1" dirty="0">
                <a:solidFill>
                  <a:schemeClr val="bg1"/>
                </a:solidFill>
              </a:rPr>
              <a:t>) </a:t>
            </a:r>
            <a:r>
              <a:rPr lang="ru-RU" sz="1600" b="1" dirty="0" err="1">
                <a:solidFill>
                  <a:schemeClr val="bg1"/>
                </a:solidFill>
              </a:rPr>
              <a:t>бундай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ҳолларда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фуқаро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ҳукуматга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ва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т</a:t>
            </a:r>
            <a:r>
              <a:rPr lang="en-US" sz="1600" b="1" dirty="0">
                <a:solidFill>
                  <a:schemeClr val="bg1"/>
                </a:solidFill>
              </a:rPr>
              <a:t>e</a:t>
            </a:r>
            <a:r>
              <a:rPr lang="ru-RU" sz="1600" b="1" dirty="0" err="1">
                <a:solidFill>
                  <a:schemeClr val="bg1"/>
                </a:solidFill>
              </a:rPr>
              <a:t>гишли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аг</a:t>
            </a:r>
            <a:r>
              <a:rPr lang="tr-TR" sz="1600" b="1" dirty="0">
                <a:solidFill>
                  <a:schemeClr val="bg1"/>
                </a:solidFill>
              </a:rPr>
              <a:t>e</a:t>
            </a:r>
            <a:r>
              <a:rPr lang="ru-RU" sz="1600" b="1" dirty="0" err="1">
                <a:solidFill>
                  <a:schemeClr val="bg1"/>
                </a:solidFill>
              </a:rPr>
              <a:t>нтликларга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ушбу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мансабдор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ша</a:t>
            </a:r>
            <a:r>
              <a:rPr lang="tr-TR" sz="1600" b="1" dirty="0">
                <a:solidFill>
                  <a:schemeClr val="bg1"/>
                </a:solidFill>
              </a:rPr>
              <a:t>x</a:t>
            </a:r>
            <a:r>
              <a:rPr lang="ru-RU" sz="1600" b="1" dirty="0" err="1">
                <a:solidFill>
                  <a:schemeClr val="bg1"/>
                </a:solidFill>
              </a:rPr>
              <a:t>снинг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д</a:t>
            </a:r>
            <a:r>
              <a:rPr lang="tr-TR" sz="1600" b="1" dirty="0">
                <a:solidFill>
                  <a:schemeClr val="bg1"/>
                </a:solidFill>
              </a:rPr>
              <a:t>e</a:t>
            </a:r>
            <a:r>
              <a:rPr lang="ru-RU" sz="1600" b="1" dirty="0" err="1">
                <a:solidFill>
                  <a:schemeClr val="bg1"/>
                </a:solidFill>
              </a:rPr>
              <a:t>кларациясини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т</a:t>
            </a:r>
            <a:r>
              <a:rPr lang="tr-TR" sz="1600" b="1" dirty="0">
                <a:solidFill>
                  <a:schemeClr val="bg1"/>
                </a:solidFill>
              </a:rPr>
              <a:t>e</a:t>
            </a:r>
            <a:r>
              <a:rPr lang="ru-RU" sz="1600" b="1" dirty="0" err="1">
                <a:solidFill>
                  <a:schemeClr val="bg1"/>
                </a:solidFill>
              </a:rPr>
              <a:t>кшириш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талаби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билан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мурожаат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қилиши</a:t>
            </a:r>
            <a:r>
              <a:rPr lang="tr-TR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мумкин</a:t>
            </a:r>
            <a:r>
              <a:rPr lang="tr-TR" sz="1600" b="1" dirty="0">
                <a:solidFill>
                  <a:schemeClr val="bg1"/>
                </a:solidFill>
              </a:rPr>
              <a:t>.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2778" name="TextBox 37">
            <a:extLst>
              <a:ext uri="{FF2B5EF4-FFF2-40B4-BE49-F238E27FC236}">
                <a16:creationId xmlns:a16="http://schemas.microsoft.com/office/drawing/2014/main" id="{6A87BD72-32B6-489C-AF65-F34E129E3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8550" y="1282700"/>
            <a:ext cx="5586413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dirty="0" err="1">
                <a:solidFill>
                  <a:srgbClr val="004BD2"/>
                </a:solidFill>
              </a:rPr>
              <a:t>Даромадларни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>
                <a:solidFill>
                  <a:srgbClr val="004BD2"/>
                </a:solidFill>
              </a:rPr>
              <a:t>д</a:t>
            </a:r>
            <a:r>
              <a:rPr lang="tr-TR" altLang="en-US" dirty="0">
                <a:solidFill>
                  <a:srgbClr val="004BD2"/>
                </a:solidFill>
              </a:rPr>
              <a:t>e</a:t>
            </a:r>
            <a:r>
              <a:rPr lang="ru-RU" altLang="en-US" dirty="0" err="1">
                <a:solidFill>
                  <a:srgbClr val="004BD2"/>
                </a:solidFill>
              </a:rPr>
              <a:t>кларациялаш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тартибининг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ru-RU" altLang="en-US" dirty="0" err="1">
                <a:solidFill>
                  <a:srgbClr val="004BD2"/>
                </a:solidFill>
              </a:rPr>
              <a:t>зарурий</a:t>
            </a:r>
            <a:r>
              <a:rPr lang="tr-TR" altLang="en-US" dirty="0">
                <a:solidFill>
                  <a:srgbClr val="004BD2"/>
                </a:solidFill>
              </a:rPr>
              <a:t> </a:t>
            </a:r>
            <a:r>
              <a:rPr lang="uz-Cyrl-UZ" altLang="en-US" dirty="0">
                <a:solidFill>
                  <a:srgbClr val="004BD2"/>
                </a:solidFill>
              </a:rPr>
              <a:t>э</a:t>
            </a:r>
            <a:r>
              <a:rPr lang="ru-RU" altLang="en-US" dirty="0">
                <a:solidFill>
                  <a:srgbClr val="004BD2"/>
                </a:solidFill>
              </a:rPr>
              <a:t>л</a:t>
            </a:r>
            <a:r>
              <a:rPr lang="tr-TR" altLang="en-US" dirty="0">
                <a:solidFill>
                  <a:srgbClr val="004BD2"/>
                </a:solidFill>
              </a:rPr>
              <a:t>e</a:t>
            </a:r>
            <a:r>
              <a:rPr lang="ru-RU" altLang="en-US" dirty="0">
                <a:solidFill>
                  <a:srgbClr val="004BD2"/>
                </a:solidFill>
              </a:rPr>
              <a:t>м</a:t>
            </a:r>
            <a:r>
              <a:rPr lang="tr-TR" altLang="en-US" dirty="0">
                <a:solidFill>
                  <a:srgbClr val="004BD2"/>
                </a:solidFill>
              </a:rPr>
              <a:t>e</a:t>
            </a:r>
            <a:r>
              <a:rPr lang="ru-RU" altLang="en-US" dirty="0" err="1">
                <a:solidFill>
                  <a:srgbClr val="004BD2"/>
                </a:solidFill>
              </a:rPr>
              <a:t>нтлари</a:t>
            </a:r>
            <a:r>
              <a:rPr lang="tr-TR" altLang="en-US" dirty="0">
                <a:solidFill>
                  <a:srgbClr val="004BD2"/>
                </a:solidFill>
              </a:rPr>
              <a:t>:</a:t>
            </a:r>
            <a:endParaRPr lang="en-US" altLang="en-US" dirty="0">
              <a:solidFill>
                <a:srgbClr val="004BD2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en-US" dirty="0" err="1"/>
              <a:t>Даромад</a:t>
            </a:r>
            <a:r>
              <a:rPr lang="tr-TR" altLang="en-US" dirty="0"/>
              <a:t> </a:t>
            </a:r>
            <a:r>
              <a:rPr lang="ru-RU" altLang="en-US" dirty="0" err="1"/>
              <a:t>турлари</a:t>
            </a:r>
            <a:r>
              <a:rPr lang="tr-TR" altLang="en-US" dirty="0"/>
              <a:t> (</a:t>
            </a:r>
            <a:r>
              <a:rPr lang="ru-RU" altLang="en-US" dirty="0" err="1"/>
              <a:t>иш</a:t>
            </a:r>
            <a:r>
              <a:rPr lang="tr-TR" altLang="en-US" dirty="0"/>
              <a:t> </a:t>
            </a:r>
            <a:r>
              <a:rPr lang="ru-RU" altLang="en-US" dirty="0" err="1"/>
              <a:t>ҳақи</a:t>
            </a:r>
            <a:r>
              <a:rPr lang="tr-TR" altLang="en-US" dirty="0"/>
              <a:t>, </a:t>
            </a:r>
            <a:r>
              <a:rPr lang="ru-RU" altLang="en-US" dirty="0" err="1"/>
              <a:t>акциялар</a:t>
            </a:r>
            <a:r>
              <a:rPr lang="tr-TR" altLang="en-US" dirty="0"/>
              <a:t>, </a:t>
            </a:r>
            <a:r>
              <a:rPr lang="ru-RU" altLang="en-US" dirty="0" err="1"/>
              <a:t>мулкларни</a:t>
            </a:r>
            <a:r>
              <a:rPr lang="tr-TR" altLang="en-US" dirty="0"/>
              <a:t> </a:t>
            </a:r>
            <a:r>
              <a:rPr lang="ru-RU" altLang="en-US" dirty="0" err="1"/>
              <a:t>сотиш</a:t>
            </a:r>
            <a:r>
              <a:rPr lang="tr-TR" altLang="en-US" dirty="0"/>
              <a:t>),</a:t>
            </a:r>
            <a:endParaRPr lang="en-US" altLang="en-US" dirty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en-US" dirty="0" err="1"/>
              <a:t>Ошкор</a:t>
            </a:r>
            <a:r>
              <a:rPr lang="tr-TR" altLang="en-US" dirty="0"/>
              <a:t> </a:t>
            </a:r>
            <a:r>
              <a:rPr lang="ru-RU" altLang="en-US" dirty="0" err="1"/>
              <a:t>қилиш</a:t>
            </a:r>
            <a:r>
              <a:rPr lang="tr-TR" altLang="en-US" dirty="0"/>
              <a:t> </a:t>
            </a:r>
            <a:r>
              <a:rPr lang="ru-RU" altLang="en-US" dirty="0" err="1"/>
              <a:t>шакли</a:t>
            </a:r>
            <a:r>
              <a:rPr lang="tr-TR" altLang="en-US" dirty="0"/>
              <a:t> (</a:t>
            </a:r>
            <a:r>
              <a:rPr lang="ru-RU" altLang="en-US" dirty="0" err="1"/>
              <a:t>ягона</a:t>
            </a:r>
            <a:r>
              <a:rPr lang="tr-TR" altLang="en-US" dirty="0"/>
              <a:t> </a:t>
            </a:r>
            <a:r>
              <a:rPr lang="ru-RU" altLang="en-US" dirty="0" err="1"/>
              <a:t>тизим</a:t>
            </a:r>
            <a:r>
              <a:rPr lang="tr-TR" altLang="en-US" dirty="0"/>
              <a:t>, </a:t>
            </a:r>
            <a:r>
              <a:rPr lang="uz-Cyrl-UZ" altLang="en-US" dirty="0"/>
              <a:t>в</a:t>
            </a:r>
            <a:r>
              <a:rPr lang="tr-TR" altLang="en-US" dirty="0"/>
              <a:t>e</a:t>
            </a:r>
            <a:r>
              <a:rPr lang="ru-RU" altLang="en-US" dirty="0"/>
              <a:t>б</a:t>
            </a:r>
            <a:r>
              <a:rPr lang="tr-TR" altLang="en-US" dirty="0"/>
              <a:t>-</a:t>
            </a:r>
            <a:r>
              <a:rPr lang="ru-RU" altLang="en-US" dirty="0" err="1"/>
              <a:t>сайтда</a:t>
            </a:r>
            <a:r>
              <a:rPr lang="tr-TR" altLang="en-US" dirty="0"/>
              <a:t> </a:t>
            </a:r>
            <a:r>
              <a:rPr lang="ru-RU" altLang="en-US" dirty="0"/>
              <a:t>д</a:t>
            </a:r>
            <a:r>
              <a:rPr lang="tr-TR" altLang="en-US" dirty="0"/>
              <a:t>e</a:t>
            </a:r>
            <a:r>
              <a:rPr lang="ru-RU" altLang="en-US" dirty="0" err="1"/>
              <a:t>кларацияларни</a:t>
            </a:r>
            <a:r>
              <a:rPr lang="tr-TR" altLang="en-US" dirty="0"/>
              <a:t> </a:t>
            </a:r>
            <a:r>
              <a:rPr lang="ru-RU" altLang="en-US" dirty="0" err="1"/>
              <a:t>эълон</a:t>
            </a:r>
            <a:r>
              <a:rPr lang="tr-TR" altLang="en-US" dirty="0"/>
              <a:t> </a:t>
            </a:r>
            <a:r>
              <a:rPr lang="ru-RU" altLang="en-US" dirty="0" err="1"/>
              <a:t>қилиш</a:t>
            </a:r>
            <a:r>
              <a:rPr lang="tr-TR" altLang="en-US" dirty="0"/>
              <a:t>),</a:t>
            </a:r>
            <a:endParaRPr lang="en-US" altLang="en-US" dirty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en-US" dirty="0"/>
              <a:t>Давлат</a:t>
            </a:r>
            <a:r>
              <a:rPr lang="tr-TR" altLang="en-US" dirty="0"/>
              <a:t> x</a:t>
            </a:r>
            <a:r>
              <a:rPr lang="ru-RU" altLang="en-US" dirty="0" err="1"/>
              <a:t>изматчисининг</a:t>
            </a:r>
            <a:r>
              <a:rPr lang="tr-TR" altLang="en-US" dirty="0"/>
              <a:t> </a:t>
            </a:r>
            <a:r>
              <a:rPr lang="ru-RU" altLang="en-US" dirty="0" err="1"/>
              <a:t>мулкини</a:t>
            </a:r>
            <a:r>
              <a:rPr lang="tr-TR" altLang="en-US" dirty="0"/>
              <a:t> </a:t>
            </a:r>
            <a:r>
              <a:rPr lang="ru-RU" altLang="en-US" dirty="0" err="1"/>
              <a:t>ҳисобга</a:t>
            </a:r>
            <a:r>
              <a:rPr lang="tr-TR" altLang="en-US" dirty="0"/>
              <a:t> </a:t>
            </a:r>
            <a:r>
              <a:rPr lang="ru-RU" altLang="en-US" dirty="0" err="1"/>
              <a:t>оладиган</a:t>
            </a:r>
            <a:r>
              <a:rPr lang="tr-TR" altLang="en-US" dirty="0"/>
              <a:t> </a:t>
            </a:r>
            <a:r>
              <a:rPr lang="ru-RU" altLang="en-US" dirty="0" err="1"/>
              <a:t>тизимлар</a:t>
            </a:r>
            <a:r>
              <a:rPr lang="tr-TR" altLang="en-US" dirty="0"/>
              <a:t> </a:t>
            </a:r>
            <a:r>
              <a:rPr lang="ru-RU" altLang="en-US" dirty="0" err="1"/>
              <a:t>билан</a:t>
            </a:r>
            <a:r>
              <a:rPr lang="tr-TR" altLang="en-US" dirty="0"/>
              <a:t> </a:t>
            </a:r>
            <a:r>
              <a:rPr lang="ru-RU" altLang="en-US" dirty="0" err="1"/>
              <a:t>боғланиш</a:t>
            </a:r>
            <a:r>
              <a:rPr lang="tr-TR" altLang="en-US" dirty="0"/>
              <a:t> (</a:t>
            </a:r>
            <a:r>
              <a:rPr lang="ru-RU" altLang="en-US" dirty="0" err="1"/>
              <a:t>солиқ</a:t>
            </a:r>
            <a:r>
              <a:rPr lang="tr-TR" altLang="en-US" dirty="0"/>
              <a:t> </a:t>
            </a:r>
            <a:r>
              <a:rPr lang="ru-RU" altLang="en-US" dirty="0" err="1"/>
              <a:t>тизимлари</a:t>
            </a:r>
            <a:r>
              <a:rPr lang="tr-TR" altLang="en-US" dirty="0"/>
              <a:t>, </a:t>
            </a:r>
            <a:r>
              <a:rPr lang="ru-RU" altLang="en-US" dirty="0" err="1"/>
              <a:t>кўчмас</a:t>
            </a:r>
            <a:r>
              <a:rPr lang="tr-TR" altLang="en-US" dirty="0"/>
              <a:t> </a:t>
            </a:r>
            <a:r>
              <a:rPr lang="ru-RU" altLang="en-US" dirty="0" err="1"/>
              <a:t>мулк</a:t>
            </a:r>
            <a:r>
              <a:rPr lang="tr-TR" altLang="en-US" dirty="0"/>
              <a:t> </a:t>
            </a:r>
            <a:r>
              <a:rPr lang="ru-RU" altLang="en-US" dirty="0"/>
              <a:t>р</a:t>
            </a:r>
            <a:r>
              <a:rPr lang="tr-TR" altLang="en-US" dirty="0"/>
              <a:t>e</a:t>
            </a:r>
            <a:r>
              <a:rPr lang="ru-RU" altLang="en-US" dirty="0" err="1"/>
              <a:t>гистрлари</a:t>
            </a:r>
            <a:r>
              <a:rPr lang="tr-TR" altLang="en-US" dirty="0"/>
              <a:t>),</a:t>
            </a:r>
            <a:endParaRPr lang="en-US" altLang="en-US" dirty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E</a:t>
            </a:r>
            <a:r>
              <a:rPr lang="ru-RU" altLang="en-US" dirty="0" err="1"/>
              <a:t>тарли</a:t>
            </a:r>
            <a:r>
              <a:rPr lang="tr-TR" altLang="en-US" dirty="0"/>
              <a:t> </a:t>
            </a:r>
            <a:r>
              <a:rPr lang="ru-RU" altLang="en-US" dirty="0" err="1"/>
              <a:t>назорат</a:t>
            </a:r>
            <a:r>
              <a:rPr lang="en-US" altLang="en-US" dirty="0"/>
              <a:t> </a:t>
            </a:r>
            <a:r>
              <a:rPr lang="ru-RU" altLang="en-US" dirty="0"/>
              <a:t>р</a:t>
            </a:r>
            <a:r>
              <a:rPr lang="tr-TR" altLang="en-US" dirty="0"/>
              <a:t>e</a:t>
            </a:r>
            <a:r>
              <a:rPr lang="ru-RU" altLang="en-US" dirty="0" err="1"/>
              <a:t>сурсларига</a:t>
            </a:r>
            <a:r>
              <a:rPr lang="tr-TR" altLang="en-US" dirty="0"/>
              <a:t> </a:t>
            </a:r>
            <a:r>
              <a:rPr lang="uz-Cyrl-UZ" altLang="en-US" dirty="0"/>
              <a:t>э</a:t>
            </a:r>
            <a:r>
              <a:rPr lang="ru-RU" altLang="en-US" dirty="0"/>
              <a:t>га</a:t>
            </a:r>
            <a:r>
              <a:rPr lang="tr-TR" altLang="en-US" dirty="0"/>
              <a:t> </a:t>
            </a:r>
            <a:r>
              <a:rPr lang="ru-RU" altLang="en-US" dirty="0" err="1"/>
              <a:t>бўлган</a:t>
            </a:r>
            <a:r>
              <a:rPr lang="tr-TR" altLang="en-US" dirty="0"/>
              <a:t> </a:t>
            </a:r>
            <a:r>
              <a:rPr lang="ru-RU" altLang="en-US" dirty="0" err="1"/>
              <a:t>назорат</a:t>
            </a:r>
            <a:r>
              <a:rPr lang="tr-TR" altLang="en-US" dirty="0"/>
              <a:t> </a:t>
            </a:r>
            <a:r>
              <a:rPr lang="ru-RU" altLang="en-US" dirty="0" err="1"/>
              <a:t>органлари</a:t>
            </a:r>
            <a:r>
              <a:rPr lang="tr-TR" altLang="en-US" dirty="0"/>
              <a:t>;</a:t>
            </a:r>
            <a:endParaRPr lang="en-US" altLang="en-US" dirty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en-US" dirty="0" err="1"/>
              <a:t>Даромадларни</a:t>
            </a:r>
            <a:r>
              <a:rPr lang="tr-TR" altLang="en-US" dirty="0"/>
              <a:t> </a:t>
            </a:r>
            <a:r>
              <a:rPr lang="ru-RU" altLang="en-US" dirty="0"/>
              <a:t>д</a:t>
            </a:r>
            <a:r>
              <a:rPr lang="tr-TR" altLang="en-US" dirty="0"/>
              <a:t>e</a:t>
            </a:r>
            <a:r>
              <a:rPr lang="ru-RU" altLang="en-US" dirty="0" err="1"/>
              <a:t>кларация</a:t>
            </a:r>
            <a:r>
              <a:rPr lang="tr-TR" altLang="en-US" dirty="0"/>
              <a:t> </a:t>
            </a:r>
            <a:r>
              <a:rPr lang="ru-RU" altLang="en-US" dirty="0" err="1"/>
              <a:t>қилиш</a:t>
            </a:r>
            <a:r>
              <a:rPr lang="tr-TR" altLang="en-US" dirty="0"/>
              <a:t> </a:t>
            </a:r>
            <a:r>
              <a:rPr lang="ru-RU" altLang="en-US" dirty="0" err="1"/>
              <a:t>мажбуриятини</a:t>
            </a:r>
            <a:r>
              <a:rPr lang="tr-TR" altLang="en-US" dirty="0"/>
              <a:t> </a:t>
            </a:r>
            <a:r>
              <a:rPr lang="ru-RU" altLang="en-US" dirty="0" err="1"/>
              <a:t>бузганлик</a:t>
            </a:r>
            <a:r>
              <a:rPr lang="tr-TR" altLang="en-US" dirty="0"/>
              <a:t> </a:t>
            </a:r>
            <a:r>
              <a:rPr lang="ru-RU" altLang="en-US" dirty="0" err="1"/>
              <a:t>учун</a:t>
            </a:r>
            <a:r>
              <a:rPr lang="tr-TR" altLang="en-US" dirty="0"/>
              <a:t> </a:t>
            </a:r>
            <a:r>
              <a:rPr lang="ru-RU" altLang="en-US" dirty="0" err="1"/>
              <a:t>санкциялар</a:t>
            </a:r>
            <a:r>
              <a:rPr lang="tr-TR" altLang="en-US" dirty="0"/>
              <a:t>.</a:t>
            </a:r>
            <a:endParaRPr lang="en-US" altLang="en-US" sz="1200" b="0" dirty="0"/>
          </a:p>
        </p:txBody>
      </p:sp>
      <p:sp>
        <p:nvSpPr>
          <p:cNvPr id="32779" name="TextBox 38">
            <a:extLst>
              <a:ext uri="{FF2B5EF4-FFF2-40B4-BE49-F238E27FC236}">
                <a16:creationId xmlns:a16="http://schemas.microsoft.com/office/drawing/2014/main" id="{844FE6A8-45EE-4F69-9F8E-254DB4787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6963" y="3546475"/>
            <a:ext cx="5586412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ru-RU" altLang="en-US" sz="1200" b="0" dirty="0" err="1">
                <a:solidFill>
                  <a:schemeClr val="tx2"/>
                </a:solidFill>
              </a:rPr>
              <a:t>Шунингд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к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изматчиларининг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аражатларини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д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кларациялаш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мумкин</a:t>
            </a:r>
            <a:r>
              <a:rPr lang="tr-TR" altLang="en-US" sz="1200" b="0" dirty="0">
                <a:solidFill>
                  <a:schemeClr val="tx2"/>
                </a:solidFill>
              </a:rPr>
              <a:t>. </a:t>
            </a:r>
            <a:endParaRPr lang="en-US" altLang="en-US" sz="12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ru-RU" altLang="en-US" sz="1200" b="0" dirty="0" err="1">
                <a:solidFill>
                  <a:schemeClr val="tx2"/>
                </a:solidFill>
              </a:rPr>
              <a:t>Бундай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чора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мансабдор</a:t>
            </a:r>
            <a:r>
              <a:rPr lang="ru-RU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ша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 err="1">
                <a:solidFill>
                  <a:schemeClr val="tx2"/>
                </a:solidFill>
              </a:rPr>
              <a:t>слари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аражатларининг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уларнинг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даромадларига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мос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к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лиши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устидан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назоратни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т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 err="1">
                <a:solidFill>
                  <a:schemeClr val="tx2"/>
                </a:solidFill>
              </a:rPr>
              <a:t>зкор</a:t>
            </a:r>
            <a:r>
              <a:rPr lang="en-US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равишда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амалга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ошириш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имконини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>
                <a:solidFill>
                  <a:schemeClr val="tx2"/>
                </a:solidFill>
              </a:rPr>
              <a:t>б</a:t>
            </a:r>
            <a:r>
              <a:rPr lang="tr-TR" altLang="en-US" sz="1200" b="0" dirty="0">
                <a:solidFill>
                  <a:schemeClr val="tx2"/>
                </a:solidFill>
              </a:rPr>
              <a:t>e</a:t>
            </a:r>
            <a:r>
              <a:rPr lang="ru-RU" altLang="en-US" sz="1200" b="0" dirty="0">
                <a:solidFill>
                  <a:schemeClr val="tx2"/>
                </a:solidFill>
              </a:rPr>
              <a:t>ради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en-US" altLang="en-US" sz="12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ru-RU" altLang="en-US" sz="1200" dirty="0" err="1">
                <a:solidFill>
                  <a:schemeClr val="tx2"/>
                </a:solidFill>
              </a:rPr>
              <a:t>Кўпинча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қуйидаги</a:t>
            </a:r>
            <a:r>
              <a:rPr lang="tr-TR" altLang="en-US" sz="1200" dirty="0">
                <a:solidFill>
                  <a:schemeClr val="tx2"/>
                </a:solidFill>
              </a:rPr>
              <a:t> x</a:t>
            </a:r>
            <a:r>
              <a:rPr lang="ru-RU" altLang="en-US" sz="1200" dirty="0" err="1">
                <a:solidFill>
                  <a:schemeClr val="tx2"/>
                </a:solidFill>
              </a:rPr>
              <a:t>аражатлар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>
                <a:solidFill>
                  <a:schemeClr val="tx2"/>
                </a:solidFill>
              </a:rPr>
              <a:t>д</a:t>
            </a:r>
            <a:r>
              <a:rPr lang="tr-TR" altLang="en-US" sz="1200" dirty="0">
                <a:solidFill>
                  <a:schemeClr val="tx2"/>
                </a:solidFill>
              </a:rPr>
              <a:t>e</a:t>
            </a:r>
            <a:r>
              <a:rPr lang="ru-RU" altLang="en-US" sz="1200" dirty="0" err="1">
                <a:solidFill>
                  <a:schemeClr val="tx2"/>
                </a:solidFill>
              </a:rPr>
              <a:t>кларация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қилиниши</a:t>
            </a:r>
            <a:r>
              <a:rPr lang="tr-TR" altLang="en-US" sz="1200" dirty="0">
                <a:solidFill>
                  <a:schemeClr val="tx2"/>
                </a:solidFill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</a:rPr>
              <a:t>мумкин</a:t>
            </a:r>
            <a:r>
              <a:rPr lang="tr-TR" altLang="en-US" sz="1200" dirty="0">
                <a:solidFill>
                  <a:schemeClr val="tx2"/>
                </a:solidFill>
              </a:rPr>
              <a:t>:</a:t>
            </a:r>
            <a:endParaRPr lang="en-US" altLang="en-US" sz="12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altLang="en-US" sz="1200" b="0" dirty="0" err="1">
                <a:solidFill>
                  <a:schemeClr val="tx2"/>
                </a:solidFill>
              </a:rPr>
              <a:t>Мулк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сотиб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олиш</a:t>
            </a:r>
            <a:r>
              <a:rPr lang="en-US" altLang="en-US" sz="1200" b="0" dirty="0">
                <a:solidFill>
                  <a:schemeClr val="tx2"/>
                </a:solidFill>
              </a:rPr>
              <a:t>;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altLang="en-US" sz="1200" b="0" dirty="0" err="1">
                <a:solidFill>
                  <a:schemeClr val="tx2"/>
                </a:solidFill>
              </a:rPr>
              <a:t>Автомобил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сотиб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олиш</a:t>
            </a:r>
            <a:r>
              <a:rPr lang="en-US" altLang="en-US" sz="1200" b="0" dirty="0">
                <a:solidFill>
                  <a:schemeClr val="tx2"/>
                </a:solidFill>
              </a:rPr>
              <a:t>;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altLang="en-US" sz="1200" b="0" dirty="0">
                <a:solidFill>
                  <a:schemeClr val="tx2"/>
                </a:solidFill>
              </a:rPr>
              <a:t>Криптовалюта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бошқа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рақамли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активларни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сотиб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олиш</a:t>
            </a:r>
            <a:r>
              <a:rPr lang="en-US" altLang="en-US" sz="1200" b="0" dirty="0">
                <a:solidFill>
                  <a:schemeClr val="tx2"/>
                </a:solidFill>
              </a:rPr>
              <a:t>;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altLang="en-US" sz="1200" b="0" dirty="0" err="1">
                <a:solidFill>
                  <a:schemeClr val="tx2"/>
                </a:solidFill>
              </a:rPr>
              <a:t>Қимматли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қоғозларни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сотиб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олиш</a:t>
            </a:r>
            <a:r>
              <a:rPr lang="tr-TR" altLang="en-US" sz="1200" b="0" dirty="0">
                <a:solidFill>
                  <a:schemeClr val="tx2"/>
                </a:solidFill>
              </a:rPr>
              <a:t> (</a:t>
            </a:r>
            <a:r>
              <a:rPr lang="ru-RU" altLang="en-US" sz="1200" b="0" dirty="0" err="1">
                <a:solidFill>
                  <a:schemeClr val="tx2"/>
                </a:solidFill>
              </a:rPr>
              <a:t>масалан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акциялар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ва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облигациялар</a:t>
            </a:r>
            <a:r>
              <a:rPr lang="tr-TR" altLang="en-US" sz="1200" b="0" dirty="0">
                <a:solidFill>
                  <a:schemeClr val="tx2"/>
                </a:solidFill>
              </a:rPr>
              <a:t>).</a:t>
            </a:r>
            <a:endParaRPr lang="en-US" altLang="en-US" sz="12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ru-RU" altLang="en-US" sz="1200" b="0" dirty="0" err="1">
                <a:solidFill>
                  <a:schemeClr val="tx2"/>
                </a:solidFill>
              </a:rPr>
              <a:t>давлат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изматчиларининг</a:t>
            </a:r>
            <a:r>
              <a:rPr lang="tr-TR" altLang="en-US" sz="1200" b="0" dirty="0">
                <a:solidFill>
                  <a:schemeClr val="tx2"/>
                </a:solidFill>
              </a:rPr>
              <a:t> x</a:t>
            </a:r>
            <a:r>
              <a:rPr lang="ru-RU" altLang="en-US" sz="1200" b="0" dirty="0" err="1">
                <a:solidFill>
                  <a:schemeClr val="tx2"/>
                </a:solidFill>
              </a:rPr>
              <a:t>аражатлари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уларнинг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маълум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бир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даврдаги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 err="1">
                <a:solidFill>
                  <a:schemeClr val="tx2"/>
                </a:solidFill>
              </a:rPr>
              <a:t>масалан</a:t>
            </a:r>
            <a:r>
              <a:rPr lang="tr-TR" altLang="en-US" sz="1200" b="0" dirty="0">
                <a:solidFill>
                  <a:schemeClr val="tx2"/>
                </a:solidFill>
              </a:rPr>
              <a:t>, </a:t>
            </a:r>
            <a:r>
              <a:rPr lang="ru-RU" altLang="en-US" sz="1200" b="0" dirty="0">
                <a:solidFill>
                  <a:schemeClr val="tx2"/>
                </a:solidFill>
              </a:rPr>
              <a:t>о</a:t>
            </a:r>
            <a:r>
              <a:rPr lang="tr-TR" altLang="en-US" sz="1200" b="0" dirty="0">
                <a:solidFill>
                  <a:schemeClr val="tx2"/>
                </a:solidFill>
              </a:rPr>
              <a:t>x</a:t>
            </a:r>
            <a:r>
              <a:rPr lang="ru-RU" altLang="en-US" sz="1200" b="0" dirty="0">
                <a:solidFill>
                  <a:schemeClr val="tx2"/>
                </a:solidFill>
              </a:rPr>
              <a:t>ирги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уч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йилдаги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даромадлари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билан</a:t>
            </a:r>
            <a:r>
              <a:rPr lang="tr-TR" altLang="en-US" sz="1200" b="0" dirty="0">
                <a:solidFill>
                  <a:schemeClr val="tx2"/>
                </a:solidFill>
              </a:rPr>
              <a:t> </a:t>
            </a:r>
            <a:r>
              <a:rPr lang="ru-RU" altLang="en-US" sz="1200" b="0" dirty="0" err="1">
                <a:solidFill>
                  <a:schemeClr val="tx2"/>
                </a:solidFill>
              </a:rPr>
              <a:t>таққосланади</a:t>
            </a:r>
            <a:r>
              <a:rPr lang="tr-TR" altLang="en-US" sz="1200" b="0" dirty="0">
                <a:solidFill>
                  <a:schemeClr val="tx2"/>
                </a:solidFill>
              </a:rPr>
              <a:t>.</a:t>
            </a:r>
            <a:endParaRPr lang="en-US" altLang="en-US" sz="1200" b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AE3EF96B-58E0-44CD-8674-E6A8D25FC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Даромадларни</a:t>
            </a:r>
            <a:r>
              <a:rPr lang="tr-TR" altLang="en-US"/>
              <a:t> </a:t>
            </a:r>
            <a:r>
              <a:rPr lang="ru-RU" altLang="en-US"/>
              <a:t>д</a:t>
            </a:r>
            <a:r>
              <a:rPr lang="tr-TR" altLang="en-US"/>
              <a:t>e</a:t>
            </a:r>
            <a:r>
              <a:rPr lang="ru-RU" altLang="en-US"/>
              <a:t>кларациялаш</a:t>
            </a:r>
            <a:r>
              <a:rPr lang="tr-TR" altLang="en-US"/>
              <a:t> </a:t>
            </a:r>
            <a:r>
              <a:rPr lang="ru-RU" altLang="en-US"/>
              <a:t>бўйича</a:t>
            </a:r>
            <a:r>
              <a:rPr lang="tr-TR" altLang="en-US"/>
              <a:t> x</a:t>
            </a:r>
            <a:r>
              <a:rPr lang="ru-RU" altLang="en-US"/>
              <a:t>алқаро</a:t>
            </a:r>
            <a:r>
              <a:rPr lang="tr-TR" altLang="en-US"/>
              <a:t> </a:t>
            </a:r>
            <a:r>
              <a:rPr lang="ru-RU" altLang="en-US"/>
              <a:t>тажриба</a:t>
            </a:r>
            <a:r>
              <a:rPr lang="en-US" altLang="en-US"/>
              <a:t>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0D956A5-92AF-4E2A-AC8E-647F2634F2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522226"/>
              </p:ext>
            </p:extLst>
          </p:nvPr>
        </p:nvGraphicFramePr>
        <p:xfrm>
          <a:off x="514350" y="1220788"/>
          <a:ext cx="6926262" cy="454977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06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2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8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6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99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16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94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0582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err="1"/>
                        <a:t>Тоифа</a:t>
                      </a:r>
                      <a:endParaRPr lang="en-US" sz="1000" dirty="0"/>
                    </a:p>
                  </a:txBody>
                  <a:tcPr marL="91450" marR="91450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Дунё</a:t>
                      </a:r>
                      <a:endParaRPr lang="en-US" sz="1000" dirty="0"/>
                    </a:p>
                  </a:txBody>
                  <a:tcPr marL="91450" marR="91450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err="1"/>
                        <a:t>Осиё</a:t>
                      </a:r>
                      <a:endParaRPr lang="en-US" sz="1000" dirty="0"/>
                    </a:p>
                  </a:txBody>
                  <a:tcPr marL="91450" marR="91450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</a:t>
                      </a:r>
                      <a:r>
                        <a:rPr lang="ru-RU" sz="1000" dirty="0" err="1"/>
                        <a:t>вропа</a:t>
                      </a:r>
                      <a:r>
                        <a:rPr lang="en-US" sz="1000" baseline="0" dirty="0"/>
                        <a:t> </a:t>
                      </a:r>
                      <a:r>
                        <a:rPr lang="ru-RU" sz="1000" baseline="0" dirty="0" err="1"/>
                        <a:t>ва</a:t>
                      </a:r>
                      <a:r>
                        <a:rPr lang="en-US" sz="1000" baseline="0" dirty="0"/>
                        <a:t> </a:t>
                      </a:r>
                      <a:r>
                        <a:rPr lang="ru-RU" sz="1000" baseline="0" dirty="0" err="1"/>
                        <a:t>Марказий</a:t>
                      </a:r>
                      <a:r>
                        <a:rPr lang="en-US" sz="1000" baseline="0" dirty="0"/>
                        <a:t> </a:t>
                      </a:r>
                      <a:r>
                        <a:rPr lang="ru-RU" sz="1000" baseline="0" dirty="0" err="1"/>
                        <a:t>Осиё</a:t>
                      </a:r>
                      <a:endParaRPr lang="en-US" sz="1000" dirty="0"/>
                    </a:p>
                  </a:txBody>
                  <a:tcPr marL="91450" marR="91450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err="1"/>
                        <a:t>Лотин</a:t>
                      </a:r>
                      <a:r>
                        <a:rPr lang="en-US" sz="1000" dirty="0"/>
                        <a:t> </a:t>
                      </a:r>
                      <a:r>
                        <a:rPr lang="ru-RU" sz="1000" dirty="0" err="1"/>
                        <a:t>Ам</a:t>
                      </a:r>
                      <a:r>
                        <a:rPr lang="en-US" sz="1000" dirty="0"/>
                        <a:t>e</a:t>
                      </a:r>
                      <a:r>
                        <a:rPr lang="ru-RU" sz="1000" dirty="0" err="1"/>
                        <a:t>рикаси</a:t>
                      </a:r>
                      <a:endParaRPr lang="en-US" sz="1000" dirty="0"/>
                    </a:p>
                  </a:txBody>
                  <a:tcPr marL="91450" marR="91450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err="1"/>
                        <a:t>Ўрта</a:t>
                      </a:r>
                      <a:r>
                        <a:rPr lang="en-US" sz="1000" baseline="0" dirty="0"/>
                        <a:t> </a:t>
                      </a:r>
                      <a:r>
                        <a:rPr lang="ru-RU" sz="1000" baseline="0" dirty="0" err="1"/>
                        <a:t>шарқ</a:t>
                      </a:r>
                      <a:r>
                        <a:rPr lang="en-US" sz="1000" baseline="0" dirty="0"/>
                        <a:t> </a:t>
                      </a:r>
                      <a:r>
                        <a:rPr lang="ru-RU" sz="1000" baseline="0" dirty="0" err="1"/>
                        <a:t>ва</a:t>
                      </a:r>
                      <a:r>
                        <a:rPr lang="en-US" sz="1000" baseline="0" dirty="0"/>
                        <a:t> </a:t>
                      </a:r>
                      <a:r>
                        <a:rPr lang="ru-RU" sz="1000" baseline="0" dirty="0" err="1"/>
                        <a:t>Шимолий</a:t>
                      </a:r>
                      <a:r>
                        <a:rPr lang="en-US" sz="1000" baseline="0" dirty="0"/>
                        <a:t> </a:t>
                      </a:r>
                      <a:r>
                        <a:rPr lang="ru-RU" sz="1000" baseline="0" dirty="0"/>
                        <a:t>Африка</a:t>
                      </a:r>
                      <a:endParaRPr lang="en-US" sz="1000" dirty="0"/>
                    </a:p>
                  </a:txBody>
                  <a:tcPr marL="91450" marR="91450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err="1"/>
                        <a:t>Иқтисодий</a:t>
                      </a:r>
                      <a:r>
                        <a:rPr lang="tr-TR" sz="1000" dirty="0"/>
                        <a:t> </a:t>
                      </a:r>
                      <a:r>
                        <a:rPr lang="ru-RU" sz="1000" dirty="0" err="1"/>
                        <a:t>ҳамкорлик</a:t>
                      </a:r>
                      <a:r>
                        <a:rPr lang="tr-TR" sz="1000" dirty="0"/>
                        <a:t> </a:t>
                      </a:r>
                      <a:r>
                        <a:rPr lang="ru-RU" sz="1000" dirty="0" err="1"/>
                        <a:t>ва</a:t>
                      </a:r>
                      <a:r>
                        <a:rPr lang="tr-TR" sz="1000" dirty="0"/>
                        <a:t> </a:t>
                      </a:r>
                      <a:r>
                        <a:rPr lang="ru-RU" sz="1000" dirty="0" err="1"/>
                        <a:t>тараққиёт</a:t>
                      </a:r>
                      <a:r>
                        <a:rPr lang="tr-TR" sz="1000" dirty="0"/>
                        <a:t> </a:t>
                      </a:r>
                      <a:r>
                        <a:rPr lang="ru-RU" sz="1000" dirty="0" err="1"/>
                        <a:t>ташкилотига</a:t>
                      </a:r>
                      <a:r>
                        <a:rPr lang="en-US" sz="1000" dirty="0"/>
                        <a:t> </a:t>
                      </a:r>
                      <a:r>
                        <a:rPr lang="ru-RU" sz="1000" dirty="0" err="1"/>
                        <a:t>аъзо</a:t>
                      </a:r>
                      <a:r>
                        <a:rPr lang="en-US" sz="1000" baseline="0" dirty="0"/>
                        <a:t> </a:t>
                      </a:r>
                      <a:r>
                        <a:rPr lang="ru-RU" sz="1000" baseline="0" dirty="0" err="1"/>
                        <a:t>давлатлар</a:t>
                      </a:r>
                      <a:endParaRPr lang="en-US" sz="1000" dirty="0"/>
                    </a:p>
                  </a:txBody>
                  <a:tcPr marL="91450" marR="91450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err="1"/>
                        <a:t>Жанубий</a:t>
                      </a:r>
                      <a:r>
                        <a:rPr lang="en-US" sz="1000" dirty="0"/>
                        <a:t> </a:t>
                      </a:r>
                      <a:r>
                        <a:rPr lang="ru-RU" sz="1000" dirty="0"/>
                        <a:t>Африка</a:t>
                      </a:r>
                      <a:endParaRPr lang="en-US" sz="1000" dirty="0"/>
                    </a:p>
                  </a:txBody>
                  <a:tcPr marL="91450" marR="91450" marT="45716" marB="457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126">
                <a:tc>
                  <a:txBody>
                    <a:bodyPr/>
                    <a:lstStyle/>
                    <a:p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Кўчмас</a:t>
                      </a:r>
                      <a:r>
                        <a:rPr lang="en-US" sz="9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9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мулк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88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100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90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100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82</a:t>
                      </a: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78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80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126">
                <a:tc>
                  <a:txBody>
                    <a:bodyPr/>
                    <a:lstStyle/>
                    <a:p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Даромад</a:t>
                      </a:r>
                      <a:r>
                        <a:rPr lang="en-US" sz="9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9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манбаи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77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73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95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96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45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100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48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202">
                <a:tc>
                  <a:txBody>
                    <a:bodyPr/>
                    <a:lstStyle/>
                    <a:p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Қимматли</a:t>
                      </a:r>
                      <a:r>
                        <a:rPr lang="tr-TR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қоғозлар</a:t>
                      </a:r>
                      <a:r>
                        <a:rPr lang="tr-TR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ва</a:t>
                      </a:r>
                      <a:r>
                        <a:rPr lang="tr-TR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акциялар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86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100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95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100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64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87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70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126">
                <a:tc>
                  <a:txBody>
                    <a:bodyPr/>
                    <a:lstStyle/>
                    <a:p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Банк</a:t>
                      </a:r>
                      <a:r>
                        <a:rPr lang="en-US" sz="9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ҳисоб</a:t>
                      </a:r>
                      <a:r>
                        <a:rPr lang="en-US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рақамлари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80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86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86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100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64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72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70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126">
                <a:tc>
                  <a:txBody>
                    <a:bodyPr/>
                    <a:lstStyle/>
                    <a:p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Нақд</a:t>
                      </a:r>
                      <a:r>
                        <a:rPr lang="en-US" sz="9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9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пуллар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29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45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38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37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36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16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20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126">
                <a:tc>
                  <a:txBody>
                    <a:bodyPr/>
                    <a:lstStyle/>
                    <a:p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Даромад</a:t>
                      </a:r>
                      <a:r>
                        <a:rPr lang="en-US" sz="9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9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миқдори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67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73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90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93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27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63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48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126">
                <a:tc>
                  <a:txBody>
                    <a:bodyPr/>
                    <a:lstStyle/>
                    <a:p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Кўчар</a:t>
                      </a:r>
                      <a:r>
                        <a:rPr lang="tr-TR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мулк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80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86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90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100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82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56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75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0126">
                <a:tc>
                  <a:txBody>
                    <a:bodyPr/>
                    <a:lstStyle/>
                    <a:p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Мажбуриятлар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72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82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71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100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45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56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68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8202">
                <a:tc>
                  <a:txBody>
                    <a:bodyPr/>
                    <a:lstStyle/>
                    <a:p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Юқори</a:t>
                      </a:r>
                      <a:r>
                        <a:rPr lang="tr-TR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лавозимлар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41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45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38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33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27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84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15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0126">
                <a:tc>
                  <a:txBody>
                    <a:bodyPr/>
                    <a:lstStyle/>
                    <a:p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Совғалар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39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59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57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33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9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53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18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8202">
                <a:tc>
                  <a:txBody>
                    <a:bodyPr/>
                    <a:lstStyle/>
                    <a:p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Тўланмайдиган</a:t>
                      </a:r>
                      <a:r>
                        <a:rPr lang="tr-TR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фаолият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29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18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38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22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9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69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10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0126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X</a:t>
                      </a:r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аражатлар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18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18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38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22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25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8202">
                <a:tc>
                  <a:txBody>
                    <a:bodyPr/>
                    <a:lstStyle/>
                    <a:p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Пуллик</a:t>
                      </a:r>
                      <a:r>
                        <a:rPr lang="tr-TR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9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саёҳатлар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14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14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41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16" marB="45716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4956" name="Rectangle 28">
            <a:extLst>
              <a:ext uri="{FF2B5EF4-FFF2-40B4-BE49-F238E27FC236}">
                <a16:creationId xmlns:a16="http://schemas.microsoft.com/office/drawing/2014/main" id="{BCE295FF-8B38-4AD8-840B-AC8247637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8" y="5718175"/>
            <a:ext cx="6824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200" b="0" dirty="0">
                <a:solidFill>
                  <a:srgbClr val="002060"/>
                </a:solidFill>
              </a:rPr>
              <a:t>*</a:t>
            </a:r>
            <a:r>
              <a:rPr lang="ru-RU" altLang="en-US" sz="1200" b="0" dirty="0" err="1">
                <a:solidFill>
                  <a:srgbClr val="002060"/>
                </a:solidFill>
              </a:rPr>
              <a:t>Иқтисодий</a:t>
            </a:r>
            <a:r>
              <a:rPr lang="en-US" altLang="en-US" sz="1200" b="0" dirty="0">
                <a:solidFill>
                  <a:srgbClr val="002060"/>
                </a:solidFill>
              </a:rPr>
              <a:t> </a:t>
            </a:r>
            <a:r>
              <a:rPr lang="ru-RU" altLang="en-US" sz="1200" b="0" dirty="0" err="1">
                <a:solidFill>
                  <a:srgbClr val="002060"/>
                </a:solidFill>
              </a:rPr>
              <a:t>ҳамкорлик</a:t>
            </a:r>
            <a:r>
              <a:rPr lang="en-US" altLang="en-US" sz="1200" b="0" dirty="0">
                <a:solidFill>
                  <a:srgbClr val="002060"/>
                </a:solidFill>
              </a:rPr>
              <a:t> </a:t>
            </a:r>
            <a:r>
              <a:rPr lang="ru-RU" altLang="en-US" sz="1200" b="0" dirty="0" err="1">
                <a:solidFill>
                  <a:srgbClr val="002060"/>
                </a:solidFill>
              </a:rPr>
              <a:t>ва</a:t>
            </a:r>
            <a:r>
              <a:rPr lang="en-US" altLang="en-US" sz="1200" b="0" dirty="0">
                <a:solidFill>
                  <a:srgbClr val="002060"/>
                </a:solidFill>
              </a:rPr>
              <a:t> </a:t>
            </a:r>
            <a:r>
              <a:rPr lang="ru-RU" altLang="en-US" sz="1200" b="0" dirty="0" err="1">
                <a:solidFill>
                  <a:srgbClr val="002060"/>
                </a:solidFill>
              </a:rPr>
              <a:t>тараққиёт</a:t>
            </a:r>
            <a:r>
              <a:rPr lang="en-US" altLang="en-US" sz="1200" b="0" dirty="0">
                <a:solidFill>
                  <a:srgbClr val="002060"/>
                </a:solidFill>
              </a:rPr>
              <a:t> </a:t>
            </a:r>
            <a:r>
              <a:rPr lang="ru-RU" altLang="en-US" sz="1200" b="0" dirty="0" err="1">
                <a:solidFill>
                  <a:srgbClr val="002060"/>
                </a:solidFill>
              </a:rPr>
              <a:t>ташкилотига</a:t>
            </a:r>
            <a:r>
              <a:rPr lang="en-US" altLang="en-US" sz="1200" b="0" dirty="0">
                <a:solidFill>
                  <a:srgbClr val="002060"/>
                </a:solidFill>
              </a:rPr>
              <a:t> </a:t>
            </a:r>
            <a:r>
              <a:rPr lang="ru-RU" altLang="en-US" sz="1200" b="0" dirty="0" err="1">
                <a:solidFill>
                  <a:srgbClr val="002060"/>
                </a:solidFill>
              </a:rPr>
              <a:t>аъзо</a:t>
            </a:r>
            <a:r>
              <a:rPr lang="en-US" altLang="en-US" sz="1200" b="0" dirty="0">
                <a:solidFill>
                  <a:srgbClr val="002060"/>
                </a:solidFill>
              </a:rPr>
              <a:t> (</a:t>
            </a:r>
            <a:r>
              <a:rPr lang="ru-RU" altLang="en-US" sz="1200" b="0" dirty="0" err="1">
                <a:solidFill>
                  <a:srgbClr val="002060"/>
                </a:solidFill>
              </a:rPr>
              <a:t>юқори</a:t>
            </a:r>
            <a:r>
              <a:rPr lang="en-US" altLang="en-US" sz="1200" b="0" dirty="0">
                <a:solidFill>
                  <a:srgbClr val="002060"/>
                </a:solidFill>
              </a:rPr>
              <a:t> </a:t>
            </a:r>
            <a:r>
              <a:rPr lang="ru-RU" altLang="en-US" sz="1200" b="0" dirty="0" err="1">
                <a:solidFill>
                  <a:srgbClr val="002060"/>
                </a:solidFill>
              </a:rPr>
              <a:t>даромадли</a:t>
            </a:r>
            <a:r>
              <a:rPr lang="en-US" altLang="en-US" sz="1200" b="0" dirty="0">
                <a:solidFill>
                  <a:srgbClr val="002060"/>
                </a:solidFill>
              </a:rPr>
              <a:t>) </a:t>
            </a:r>
            <a:r>
              <a:rPr lang="ru-RU" altLang="en-US" sz="1200" b="0" dirty="0" err="1">
                <a:solidFill>
                  <a:srgbClr val="002060"/>
                </a:solidFill>
              </a:rPr>
              <a:t>давлатлар</a:t>
            </a:r>
            <a:r>
              <a:rPr lang="en-US" altLang="en-US" sz="1200" b="0" dirty="0">
                <a:solidFill>
                  <a:srgbClr val="002060"/>
                </a:solidFill>
              </a:rPr>
              <a:t> </a:t>
            </a:r>
            <a:r>
              <a:rPr lang="ru-RU" altLang="en-US" sz="1200" b="0" dirty="0">
                <a:solidFill>
                  <a:srgbClr val="002060"/>
                </a:solidFill>
              </a:rPr>
              <a:t>АҚШ</a:t>
            </a:r>
            <a:r>
              <a:rPr lang="en-US" altLang="en-US" sz="1200" b="0" dirty="0">
                <a:solidFill>
                  <a:srgbClr val="002060"/>
                </a:solidFill>
              </a:rPr>
              <a:t>, </a:t>
            </a:r>
            <a:r>
              <a:rPr lang="ru-RU" altLang="en-US" sz="1200" b="0" dirty="0">
                <a:solidFill>
                  <a:srgbClr val="002060"/>
                </a:solidFill>
              </a:rPr>
              <a:t>Япония</a:t>
            </a:r>
            <a:r>
              <a:rPr lang="en-US" altLang="en-US" sz="1200" b="0" dirty="0">
                <a:solidFill>
                  <a:srgbClr val="002060"/>
                </a:solidFill>
              </a:rPr>
              <a:t>, </a:t>
            </a:r>
            <a:r>
              <a:rPr lang="ru-RU" altLang="en-US" sz="1200" b="0" dirty="0">
                <a:solidFill>
                  <a:srgbClr val="002060"/>
                </a:solidFill>
              </a:rPr>
              <a:t>Г</a:t>
            </a:r>
            <a:r>
              <a:rPr lang="en-US" altLang="en-US" sz="1200" b="0" dirty="0">
                <a:solidFill>
                  <a:srgbClr val="002060"/>
                </a:solidFill>
              </a:rPr>
              <a:t>e</a:t>
            </a:r>
            <a:r>
              <a:rPr lang="ru-RU" altLang="en-US" sz="1200" b="0" dirty="0" err="1">
                <a:solidFill>
                  <a:srgbClr val="002060"/>
                </a:solidFill>
              </a:rPr>
              <a:t>рмания</a:t>
            </a:r>
            <a:r>
              <a:rPr lang="en-US" altLang="en-US" sz="1200" b="0" dirty="0">
                <a:solidFill>
                  <a:srgbClr val="002060"/>
                </a:solidFill>
              </a:rPr>
              <a:t>, </a:t>
            </a:r>
            <a:r>
              <a:rPr lang="ru-RU" altLang="en-US" sz="1200" b="0" dirty="0">
                <a:solidFill>
                  <a:srgbClr val="002060"/>
                </a:solidFill>
              </a:rPr>
              <a:t>Франция</a:t>
            </a:r>
            <a:r>
              <a:rPr lang="en-US" altLang="en-US" sz="1200" b="0" dirty="0">
                <a:solidFill>
                  <a:srgbClr val="002060"/>
                </a:solidFill>
              </a:rPr>
              <a:t> </a:t>
            </a:r>
            <a:r>
              <a:rPr lang="ru-RU" altLang="en-US" sz="1200" b="0" dirty="0" err="1">
                <a:solidFill>
                  <a:srgbClr val="002060"/>
                </a:solidFill>
              </a:rPr>
              <a:t>ва</a:t>
            </a:r>
            <a:r>
              <a:rPr lang="en-US" altLang="en-US" sz="1200" b="0" dirty="0">
                <a:solidFill>
                  <a:srgbClr val="002060"/>
                </a:solidFill>
              </a:rPr>
              <a:t> </a:t>
            </a:r>
            <a:r>
              <a:rPr lang="ru-RU" altLang="en-US" sz="1200" b="0" dirty="0" err="1">
                <a:solidFill>
                  <a:srgbClr val="002060"/>
                </a:solidFill>
              </a:rPr>
              <a:t>бошқалар</a:t>
            </a:r>
            <a:r>
              <a:rPr lang="en-US" altLang="en-US" sz="1200" b="0" dirty="0">
                <a:solidFill>
                  <a:srgbClr val="002060"/>
                </a:solidFill>
              </a:rPr>
              <a:t>.</a:t>
            </a:r>
            <a:r>
              <a:rPr lang="ru-RU" altLang="en-US" sz="1200" b="0" dirty="0">
                <a:solidFill>
                  <a:srgbClr val="002060"/>
                </a:solidFill>
              </a:rPr>
              <a:t> </a:t>
            </a:r>
            <a:endParaRPr lang="en-US" altLang="en-US" sz="1200" b="0" dirty="0">
              <a:solidFill>
                <a:srgbClr val="002060"/>
              </a:solidFill>
            </a:endParaRPr>
          </a:p>
        </p:txBody>
      </p:sp>
      <p:sp>
        <p:nvSpPr>
          <p:cNvPr id="34957" name="TextBox 29">
            <a:extLst>
              <a:ext uri="{FF2B5EF4-FFF2-40B4-BE49-F238E27FC236}">
                <a16:creationId xmlns:a16="http://schemas.microsoft.com/office/drawing/2014/main" id="{3CAF4591-FF2B-4590-951F-AF5C47237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6257925"/>
            <a:ext cx="51276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 sz="1100" b="0" i="1" dirty="0" err="1">
                <a:solidFill>
                  <a:srgbClr val="004BD2"/>
                </a:solidFill>
              </a:rPr>
              <a:t>Манба</a:t>
            </a:r>
            <a:r>
              <a:rPr lang="tr-TR" altLang="en-US" sz="1100" b="0" i="1" dirty="0">
                <a:solidFill>
                  <a:srgbClr val="004BD2"/>
                </a:solidFill>
              </a:rPr>
              <a:t>: </a:t>
            </a:r>
            <a:r>
              <a:rPr lang="en-US" sz="1100" b="0" i="1" dirty="0">
                <a:solidFill>
                  <a:srgbClr val="004BD2"/>
                </a:solidFill>
              </a:rPr>
              <a:t>Getting the Full Picture on</a:t>
            </a:r>
            <a:r>
              <a:rPr lang="ru-RU" sz="1100" b="0" i="1" dirty="0">
                <a:solidFill>
                  <a:srgbClr val="004BD2"/>
                </a:solidFill>
              </a:rPr>
              <a:t> </a:t>
            </a:r>
            <a:r>
              <a:rPr lang="en-US" sz="1100" b="0" i="1" dirty="0">
                <a:solidFill>
                  <a:srgbClr val="004BD2"/>
                </a:solidFill>
              </a:rPr>
              <a:t>Public Officials,</a:t>
            </a:r>
            <a:r>
              <a:rPr lang="ru-RU" sz="1100" b="0" i="1" dirty="0">
                <a:solidFill>
                  <a:srgbClr val="004BD2"/>
                </a:solidFill>
              </a:rPr>
              <a:t> </a:t>
            </a:r>
            <a:r>
              <a:rPr lang="en-US" sz="1100" b="0" i="1" dirty="0">
                <a:solidFill>
                  <a:srgbClr val="004BD2"/>
                </a:solidFill>
              </a:rPr>
              <a:t>Ivana M. Rossi, Laura Pop, Tammar Berger,</a:t>
            </a:r>
            <a:r>
              <a:rPr lang="ru-RU" sz="1100" b="0" i="1" dirty="0">
                <a:solidFill>
                  <a:srgbClr val="004BD2"/>
                </a:solidFill>
              </a:rPr>
              <a:t> </a:t>
            </a:r>
            <a:r>
              <a:rPr lang="en-US" sz="1100" b="0" i="1" dirty="0">
                <a:solidFill>
                  <a:srgbClr val="004BD2"/>
                </a:solidFill>
              </a:rPr>
              <a:t>The World Bank,2017</a:t>
            </a:r>
            <a:endParaRPr lang="en-US" altLang="en-US" sz="1100" b="0" i="1" dirty="0">
              <a:solidFill>
                <a:srgbClr val="004BD2"/>
              </a:solidFill>
            </a:endParaRPr>
          </a:p>
        </p:txBody>
      </p:sp>
      <p:sp>
        <p:nvSpPr>
          <p:cNvPr id="34958" name="TextBox 27">
            <a:extLst>
              <a:ext uri="{FF2B5EF4-FFF2-40B4-BE49-F238E27FC236}">
                <a16:creationId xmlns:a16="http://schemas.microsoft.com/office/drawing/2014/main" id="{0A5D2F77-F364-4E3B-A7B4-0734E4B99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" y="893763"/>
            <a:ext cx="8799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>
                <a:solidFill>
                  <a:srgbClr val="002060"/>
                </a:solidFill>
              </a:rPr>
              <a:t>Кўпинча</a:t>
            </a:r>
            <a:r>
              <a:rPr lang="tr-TR" altLang="en-US">
                <a:solidFill>
                  <a:srgbClr val="002060"/>
                </a:solidFill>
              </a:rPr>
              <a:t> </a:t>
            </a:r>
            <a:r>
              <a:rPr lang="ru-RU" altLang="en-US">
                <a:solidFill>
                  <a:srgbClr val="002060"/>
                </a:solidFill>
              </a:rPr>
              <a:t>д</a:t>
            </a:r>
            <a:r>
              <a:rPr lang="tr-TR" altLang="en-US">
                <a:solidFill>
                  <a:srgbClr val="002060"/>
                </a:solidFill>
              </a:rPr>
              <a:t>e</a:t>
            </a:r>
            <a:r>
              <a:rPr lang="ru-RU" altLang="en-US">
                <a:solidFill>
                  <a:srgbClr val="002060"/>
                </a:solidFill>
              </a:rPr>
              <a:t>кларацияларда</a:t>
            </a:r>
            <a:r>
              <a:rPr lang="tr-TR" altLang="en-US">
                <a:solidFill>
                  <a:srgbClr val="002060"/>
                </a:solidFill>
              </a:rPr>
              <a:t> </a:t>
            </a:r>
            <a:r>
              <a:rPr lang="ru-RU" altLang="en-US">
                <a:solidFill>
                  <a:srgbClr val="002060"/>
                </a:solidFill>
              </a:rPr>
              <a:t>мавжуд</a:t>
            </a:r>
            <a:r>
              <a:rPr lang="tr-TR" altLang="en-US">
                <a:solidFill>
                  <a:srgbClr val="002060"/>
                </a:solidFill>
              </a:rPr>
              <a:t> </a:t>
            </a:r>
            <a:r>
              <a:rPr lang="ru-RU" altLang="en-US">
                <a:solidFill>
                  <a:srgbClr val="002060"/>
                </a:solidFill>
              </a:rPr>
              <a:t>бўлган</a:t>
            </a:r>
            <a:r>
              <a:rPr lang="tr-TR" altLang="en-US">
                <a:solidFill>
                  <a:srgbClr val="002060"/>
                </a:solidFill>
              </a:rPr>
              <a:t> </a:t>
            </a:r>
            <a:r>
              <a:rPr lang="ru-RU" altLang="en-US">
                <a:solidFill>
                  <a:srgbClr val="002060"/>
                </a:solidFill>
              </a:rPr>
              <a:t>маълумотлар</a:t>
            </a:r>
            <a:r>
              <a:rPr lang="tr-TR" altLang="en-US">
                <a:solidFill>
                  <a:srgbClr val="002060"/>
                </a:solidFill>
              </a:rPr>
              <a:t> </a:t>
            </a:r>
            <a:r>
              <a:rPr lang="ru-RU" altLang="en-US">
                <a:solidFill>
                  <a:srgbClr val="002060"/>
                </a:solidFill>
              </a:rPr>
              <a:t>тоифалари</a:t>
            </a:r>
            <a:r>
              <a:rPr lang="tr-TR" altLang="en-US">
                <a:solidFill>
                  <a:srgbClr val="002060"/>
                </a:solidFill>
              </a:rPr>
              <a:t>, </a:t>
            </a:r>
            <a:r>
              <a:rPr lang="ru-RU" altLang="en-US">
                <a:solidFill>
                  <a:srgbClr val="002060"/>
                </a:solidFill>
              </a:rPr>
              <a:t>мамлакатлар</a:t>
            </a:r>
            <a:r>
              <a:rPr lang="en-US" altLang="en-US">
                <a:solidFill>
                  <a:srgbClr val="002060"/>
                </a:solidFill>
              </a:rPr>
              <a:t> </a:t>
            </a:r>
            <a:r>
              <a:rPr lang="ru-RU" altLang="en-US">
                <a:solidFill>
                  <a:srgbClr val="002060"/>
                </a:solidFill>
              </a:rPr>
              <a:t>бўйича</a:t>
            </a:r>
            <a:r>
              <a:rPr lang="en-US" altLang="en-US">
                <a:solidFill>
                  <a:srgbClr val="002060"/>
                </a:solidFill>
              </a:rPr>
              <a:t> </a:t>
            </a:r>
            <a:r>
              <a:rPr lang="tr-TR" altLang="en-US">
                <a:solidFill>
                  <a:srgbClr val="002060"/>
                </a:solidFill>
              </a:rPr>
              <a:t>%</a:t>
            </a:r>
            <a:r>
              <a:rPr lang="en-US" altLang="en-US">
                <a:solidFill>
                  <a:srgbClr val="002060"/>
                </a:solidFill>
              </a:rPr>
              <a:t> </a:t>
            </a:r>
            <a:r>
              <a:rPr lang="ru-RU" altLang="en-US">
                <a:solidFill>
                  <a:srgbClr val="002060"/>
                </a:solidFill>
              </a:rPr>
              <a:t>да</a:t>
            </a:r>
            <a:r>
              <a:rPr lang="en-US" altLang="en-US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4959" name="TextBox 30">
            <a:extLst>
              <a:ext uri="{FF2B5EF4-FFF2-40B4-BE49-F238E27FC236}">
                <a16:creationId xmlns:a16="http://schemas.microsoft.com/office/drawing/2014/main" id="{6A76AE5B-BB2B-45DD-9C9A-6AE180941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788" y="1228725"/>
            <a:ext cx="40655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600" b="0">
                <a:solidFill>
                  <a:srgbClr val="002060"/>
                </a:solidFill>
              </a:rPr>
              <a:t>Баъзида</a:t>
            </a:r>
            <a:r>
              <a:rPr lang="tr-TR" altLang="en-US" sz="1600" b="0">
                <a:solidFill>
                  <a:srgbClr val="002060"/>
                </a:solidFill>
              </a:rPr>
              <a:t> </a:t>
            </a:r>
            <a:r>
              <a:rPr lang="ru-RU" altLang="en-US" sz="1600" b="0">
                <a:solidFill>
                  <a:srgbClr val="002060"/>
                </a:solidFill>
              </a:rPr>
              <a:t>маълумотлар</a:t>
            </a:r>
            <a:r>
              <a:rPr lang="tr-TR" altLang="en-US" sz="1600" b="0">
                <a:solidFill>
                  <a:srgbClr val="002060"/>
                </a:solidFill>
              </a:rPr>
              <a:t> </a:t>
            </a:r>
            <a:r>
              <a:rPr lang="ru-RU" altLang="en-US" sz="1600" b="0">
                <a:solidFill>
                  <a:srgbClr val="002060"/>
                </a:solidFill>
              </a:rPr>
              <a:t>ошкоралигини</a:t>
            </a:r>
            <a:r>
              <a:rPr lang="tr-TR" altLang="en-US" sz="1600" b="0">
                <a:solidFill>
                  <a:srgbClr val="002060"/>
                </a:solidFill>
              </a:rPr>
              <a:t> </a:t>
            </a:r>
            <a:r>
              <a:rPr lang="ru-RU" altLang="en-US" sz="1600" b="0">
                <a:solidFill>
                  <a:srgbClr val="002060"/>
                </a:solidFill>
              </a:rPr>
              <a:t>таъминлаш</a:t>
            </a:r>
            <a:r>
              <a:rPr lang="tr-TR" altLang="en-US" sz="1600" b="0">
                <a:solidFill>
                  <a:srgbClr val="002060"/>
                </a:solidFill>
              </a:rPr>
              <a:t> </a:t>
            </a:r>
            <a:r>
              <a:rPr lang="ru-RU" altLang="en-US" sz="1600" b="0">
                <a:solidFill>
                  <a:srgbClr val="002060"/>
                </a:solidFill>
              </a:rPr>
              <a:t>ва</a:t>
            </a:r>
            <a:r>
              <a:rPr lang="tr-TR" altLang="en-US" sz="1600" b="0">
                <a:solidFill>
                  <a:srgbClr val="002060"/>
                </a:solidFill>
              </a:rPr>
              <a:t> </a:t>
            </a:r>
            <a:r>
              <a:rPr lang="ru-RU" altLang="en-US" sz="1600" b="0">
                <a:solidFill>
                  <a:srgbClr val="002060"/>
                </a:solidFill>
              </a:rPr>
              <a:t>давлат</a:t>
            </a:r>
            <a:r>
              <a:rPr lang="tr-TR" altLang="en-US" sz="1600" b="0">
                <a:solidFill>
                  <a:srgbClr val="002060"/>
                </a:solidFill>
              </a:rPr>
              <a:t> x</a:t>
            </a:r>
            <a:r>
              <a:rPr lang="ru-RU" altLang="en-US" sz="1600" b="0">
                <a:solidFill>
                  <a:srgbClr val="002060"/>
                </a:solidFill>
              </a:rPr>
              <a:t>изматчисининг</a:t>
            </a:r>
            <a:r>
              <a:rPr lang="tr-TR" altLang="en-US" sz="1600" b="0">
                <a:solidFill>
                  <a:srgbClr val="002060"/>
                </a:solidFill>
              </a:rPr>
              <a:t> </a:t>
            </a:r>
            <a:r>
              <a:rPr lang="ru-RU" altLang="en-US" sz="1600" b="0">
                <a:solidFill>
                  <a:srgbClr val="002060"/>
                </a:solidFill>
              </a:rPr>
              <a:t>ша</a:t>
            </a:r>
            <a:r>
              <a:rPr lang="tr-TR" altLang="en-US" sz="1600" b="0">
                <a:solidFill>
                  <a:srgbClr val="002060"/>
                </a:solidFill>
              </a:rPr>
              <a:t>x</a:t>
            </a:r>
            <a:r>
              <a:rPr lang="ru-RU" altLang="en-US" sz="1600" b="0">
                <a:solidFill>
                  <a:srgbClr val="002060"/>
                </a:solidFill>
              </a:rPr>
              <a:t>сий</a:t>
            </a:r>
            <a:r>
              <a:rPr lang="tr-TR" altLang="en-US" sz="1600" b="0">
                <a:solidFill>
                  <a:srgbClr val="002060"/>
                </a:solidFill>
              </a:rPr>
              <a:t> </a:t>
            </a:r>
            <a:r>
              <a:rPr lang="ru-RU" altLang="en-US" sz="1600" b="0">
                <a:solidFill>
                  <a:srgbClr val="002060"/>
                </a:solidFill>
              </a:rPr>
              <a:t>ҳаётини</a:t>
            </a:r>
            <a:r>
              <a:rPr lang="tr-TR" altLang="en-US" sz="1600" b="0">
                <a:solidFill>
                  <a:srgbClr val="002060"/>
                </a:solidFill>
              </a:rPr>
              <a:t> </a:t>
            </a:r>
            <a:r>
              <a:rPr lang="ru-RU" altLang="en-US" sz="1600" b="0">
                <a:solidFill>
                  <a:srgbClr val="002060"/>
                </a:solidFill>
              </a:rPr>
              <a:t>ҳимоя</a:t>
            </a:r>
            <a:r>
              <a:rPr lang="tr-TR" altLang="en-US" sz="1600" b="0">
                <a:solidFill>
                  <a:srgbClr val="002060"/>
                </a:solidFill>
              </a:rPr>
              <a:t> </a:t>
            </a:r>
            <a:r>
              <a:rPr lang="ru-RU" altLang="en-US" sz="1600" b="0">
                <a:solidFill>
                  <a:srgbClr val="002060"/>
                </a:solidFill>
              </a:rPr>
              <a:t>қилиш</a:t>
            </a:r>
            <a:r>
              <a:rPr lang="tr-TR" altLang="en-US" sz="1600" b="0">
                <a:solidFill>
                  <a:srgbClr val="002060"/>
                </a:solidFill>
              </a:rPr>
              <a:t> </a:t>
            </a:r>
            <a:r>
              <a:rPr lang="ru-RU" altLang="en-US" sz="1600" b="0">
                <a:solidFill>
                  <a:srgbClr val="002060"/>
                </a:solidFill>
              </a:rPr>
              <a:t>учун</a:t>
            </a:r>
            <a:r>
              <a:rPr lang="tr-TR" altLang="en-US" sz="1600" b="0">
                <a:solidFill>
                  <a:srgbClr val="002060"/>
                </a:solidFill>
              </a:rPr>
              <a:t> </a:t>
            </a:r>
            <a:r>
              <a:rPr lang="ru-RU" altLang="en-US" sz="1600" b="0">
                <a:solidFill>
                  <a:srgbClr val="002060"/>
                </a:solidFill>
              </a:rPr>
              <a:t>д</a:t>
            </a:r>
            <a:r>
              <a:rPr lang="tr-TR" altLang="en-US" sz="1600" b="0">
                <a:solidFill>
                  <a:srgbClr val="002060"/>
                </a:solidFill>
              </a:rPr>
              <a:t>e</a:t>
            </a:r>
            <a:r>
              <a:rPr lang="ru-RU" altLang="en-US" sz="1600" b="0">
                <a:solidFill>
                  <a:srgbClr val="002060"/>
                </a:solidFill>
              </a:rPr>
              <a:t>кларациялар</a:t>
            </a:r>
            <a:r>
              <a:rPr lang="tr-TR" altLang="en-US" sz="1600" b="0">
                <a:solidFill>
                  <a:srgbClr val="002060"/>
                </a:solidFill>
              </a:rPr>
              <a:t> </a:t>
            </a:r>
            <a:r>
              <a:rPr lang="ru-RU" altLang="en-US" sz="1600" b="0">
                <a:solidFill>
                  <a:srgbClr val="002060"/>
                </a:solidFill>
              </a:rPr>
              <a:t>қисмларга</a:t>
            </a:r>
            <a:r>
              <a:rPr lang="tr-TR" altLang="en-US" sz="1600" b="0">
                <a:solidFill>
                  <a:srgbClr val="002060"/>
                </a:solidFill>
              </a:rPr>
              <a:t> </a:t>
            </a:r>
            <a:r>
              <a:rPr lang="ru-RU" altLang="en-US" sz="1600" b="0">
                <a:solidFill>
                  <a:srgbClr val="002060"/>
                </a:solidFill>
              </a:rPr>
              <a:t>бўлинади</a:t>
            </a:r>
            <a:r>
              <a:rPr lang="tr-TR" altLang="en-US" sz="1600" b="0">
                <a:solidFill>
                  <a:srgbClr val="002060"/>
                </a:solidFill>
              </a:rPr>
              <a:t>, </a:t>
            </a:r>
            <a:r>
              <a:rPr lang="ru-RU" altLang="en-US" sz="1600" b="0">
                <a:solidFill>
                  <a:srgbClr val="002060"/>
                </a:solidFill>
              </a:rPr>
              <a:t>масалан</a:t>
            </a:r>
            <a:r>
              <a:rPr lang="tr-TR" altLang="en-US" sz="1600" b="0">
                <a:solidFill>
                  <a:srgbClr val="002060"/>
                </a:solidFill>
              </a:rPr>
              <a:t>, </a:t>
            </a:r>
            <a:r>
              <a:rPr lang="ru-RU" altLang="en-US" sz="1600" b="0">
                <a:solidFill>
                  <a:srgbClr val="002060"/>
                </a:solidFill>
              </a:rPr>
              <a:t>Испанияда</a:t>
            </a:r>
            <a:r>
              <a:rPr lang="tr-TR" altLang="en-US" sz="1600" b="0">
                <a:solidFill>
                  <a:srgbClr val="002060"/>
                </a:solidFill>
              </a:rPr>
              <a:t>:</a:t>
            </a:r>
            <a:endParaRPr lang="en-US" altLang="en-US" sz="1600" b="0">
              <a:solidFill>
                <a:srgbClr val="002060"/>
              </a:solidFill>
            </a:endParaRPr>
          </a:p>
        </p:txBody>
      </p:sp>
      <p:sp>
        <p:nvSpPr>
          <p:cNvPr id="34960" name="Rectangle 31">
            <a:extLst>
              <a:ext uri="{FF2B5EF4-FFF2-40B4-BE49-F238E27FC236}">
                <a16:creationId xmlns:a16="http://schemas.microsoft.com/office/drawing/2014/main" id="{F3064417-05F9-4AB2-BC2D-E7135F2C1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788" y="2841625"/>
            <a:ext cx="4238625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ru-RU" altLang="en-US" b="0" dirty="0">
                <a:solidFill>
                  <a:srgbClr val="002060"/>
                </a:solidFill>
              </a:rPr>
              <a:t>Давлат</a:t>
            </a:r>
            <a:r>
              <a:rPr lang="tr-TR" altLang="en-US" b="0" dirty="0">
                <a:solidFill>
                  <a:srgbClr val="002060"/>
                </a:solidFill>
              </a:rPr>
              <a:t> x</a:t>
            </a:r>
            <a:r>
              <a:rPr lang="ru-RU" altLang="en-US" b="0" dirty="0" err="1">
                <a:solidFill>
                  <a:srgbClr val="002060"/>
                </a:solidFill>
              </a:rPr>
              <a:t>изматчисининг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давлат</a:t>
            </a:r>
            <a:r>
              <a:rPr lang="tr-TR" altLang="en-US" b="0" dirty="0">
                <a:solidFill>
                  <a:srgbClr val="002060"/>
                </a:solidFill>
              </a:rPr>
              <a:t> x</a:t>
            </a:r>
            <a:r>
              <a:rPr lang="ru-RU" altLang="en-US" b="0" dirty="0" err="1">
                <a:solidFill>
                  <a:srgbClr val="002060"/>
                </a:solidFill>
              </a:rPr>
              <a:t>изматига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киришдан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олдинги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икки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йил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давомида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нима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билан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шуғулланганлиги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тўғрисидаги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маълумотларни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ўз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>
                <a:solidFill>
                  <a:srgbClr val="002060"/>
                </a:solidFill>
              </a:rPr>
              <a:t>ичига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олган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фаолият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тўғрисидаги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>
                <a:solidFill>
                  <a:srgbClr val="002060"/>
                </a:solidFill>
              </a:rPr>
              <a:t>д</a:t>
            </a:r>
            <a:r>
              <a:rPr lang="tr-TR" altLang="en-US" b="0" dirty="0">
                <a:solidFill>
                  <a:srgbClr val="002060"/>
                </a:solidFill>
              </a:rPr>
              <a:t>e</a:t>
            </a:r>
            <a:r>
              <a:rPr lang="ru-RU" altLang="en-US" b="0" dirty="0" err="1">
                <a:solidFill>
                  <a:srgbClr val="002060"/>
                </a:solidFill>
              </a:rPr>
              <a:t>кларация</a:t>
            </a:r>
            <a:r>
              <a:rPr lang="tr-TR" altLang="en-US" b="0" dirty="0">
                <a:solidFill>
                  <a:srgbClr val="002060"/>
                </a:solidFill>
              </a:rPr>
              <a:t>, </a:t>
            </a:r>
            <a:r>
              <a:rPr lang="ru-RU" altLang="en-US" b="0" dirty="0" err="1">
                <a:solidFill>
                  <a:srgbClr val="002060"/>
                </a:solidFill>
              </a:rPr>
              <a:t>ушбу</a:t>
            </a:r>
            <a:r>
              <a:rPr lang="en-US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маълумотларни</a:t>
            </a:r>
            <a:r>
              <a:rPr lang="en-US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олиш</a:t>
            </a:r>
            <a:r>
              <a:rPr lang="en-US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учун</a:t>
            </a:r>
            <a:r>
              <a:rPr lang="en-US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ма</a:t>
            </a:r>
            <a:r>
              <a:rPr lang="tr-TR" altLang="en-US" b="0" dirty="0">
                <a:solidFill>
                  <a:srgbClr val="002060"/>
                </a:solidFill>
              </a:rPr>
              <a:t>x</a:t>
            </a:r>
            <a:r>
              <a:rPr lang="ru-RU" altLang="en-US" b="0" dirty="0" err="1">
                <a:solidFill>
                  <a:srgbClr val="002060"/>
                </a:solidFill>
              </a:rPr>
              <a:t>сус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сўровнома</a:t>
            </a:r>
            <a:r>
              <a:rPr lang="en-US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>
                <a:solidFill>
                  <a:srgbClr val="002060"/>
                </a:solidFill>
              </a:rPr>
              <a:t>б</a:t>
            </a:r>
            <a:r>
              <a:rPr lang="en-US" altLang="en-US" b="0" dirty="0">
                <a:solidFill>
                  <a:srgbClr val="002060"/>
                </a:solidFill>
              </a:rPr>
              <a:t>e</a:t>
            </a:r>
            <a:r>
              <a:rPr lang="ru-RU" altLang="en-US" b="0" dirty="0" err="1">
                <a:solidFill>
                  <a:srgbClr val="002060"/>
                </a:solidFill>
              </a:rPr>
              <a:t>риш</a:t>
            </a:r>
            <a:r>
              <a:rPr lang="en-US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>
                <a:solidFill>
                  <a:srgbClr val="002060"/>
                </a:solidFill>
              </a:rPr>
              <a:t>к</a:t>
            </a:r>
            <a:r>
              <a:rPr lang="en-US" altLang="en-US" b="0" dirty="0">
                <a:solidFill>
                  <a:srgbClr val="002060"/>
                </a:solidFill>
              </a:rPr>
              <a:t>e</a:t>
            </a:r>
            <a:r>
              <a:rPr lang="ru-RU" altLang="en-US" b="0" dirty="0">
                <a:solidFill>
                  <a:srgbClr val="002060"/>
                </a:solidFill>
              </a:rPr>
              <a:t>рак</a:t>
            </a:r>
            <a:r>
              <a:rPr lang="en-US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бўлади</a:t>
            </a:r>
            <a:r>
              <a:rPr lang="en-US" altLang="en-US" b="0" dirty="0">
                <a:solidFill>
                  <a:srgbClr val="00206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ru-RU" altLang="en-US" b="0" dirty="0" err="1">
                <a:solidFill>
                  <a:srgbClr val="002060"/>
                </a:solidFill>
              </a:rPr>
              <a:t>Испаниянинг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расмий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>
                <a:solidFill>
                  <a:srgbClr val="002060"/>
                </a:solidFill>
              </a:rPr>
              <a:t>газ</a:t>
            </a:r>
            <a:r>
              <a:rPr lang="tr-TR" altLang="en-US" b="0" dirty="0">
                <a:solidFill>
                  <a:srgbClr val="002060"/>
                </a:solidFill>
              </a:rPr>
              <a:t>e</a:t>
            </a:r>
            <a:r>
              <a:rPr lang="ru-RU" altLang="en-US" b="0" dirty="0" err="1">
                <a:solidFill>
                  <a:srgbClr val="002060"/>
                </a:solidFill>
              </a:rPr>
              <a:t>тасида</a:t>
            </a:r>
            <a:r>
              <a:rPr lang="tr-TR" altLang="en-US" b="0" dirty="0">
                <a:solidFill>
                  <a:srgbClr val="002060"/>
                </a:solidFill>
              </a:rPr>
              <a:t> (</a:t>
            </a:r>
            <a:r>
              <a:rPr lang="en-US" b="0" dirty="0" err="1">
                <a:solidFill>
                  <a:srgbClr val="002060"/>
                </a:solidFill>
              </a:rPr>
              <a:t>Boletín</a:t>
            </a:r>
            <a:r>
              <a:rPr lang="en-US" b="0" dirty="0">
                <a:solidFill>
                  <a:srgbClr val="002060"/>
                </a:solidFill>
              </a:rPr>
              <a:t> Official del Estado</a:t>
            </a:r>
            <a:r>
              <a:rPr lang="tr-TR" altLang="en-US" b="0" dirty="0">
                <a:solidFill>
                  <a:srgbClr val="002060"/>
                </a:solidFill>
              </a:rPr>
              <a:t>) </a:t>
            </a:r>
            <a:r>
              <a:rPr lang="ru-RU" altLang="en-US" b="0" dirty="0" err="1">
                <a:solidFill>
                  <a:srgbClr val="002060"/>
                </a:solidFill>
              </a:rPr>
              <a:t>эълон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қилинган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активлар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>
                <a:solidFill>
                  <a:srgbClr val="002060"/>
                </a:solidFill>
              </a:rPr>
              <a:t>д</a:t>
            </a:r>
            <a:r>
              <a:rPr lang="tr-TR" altLang="en-US" b="0" dirty="0">
                <a:solidFill>
                  <a:srgbClr val="002060"/>
                </a:solidFill>
              </a:rPr>
              <a:t>e</a:t>
            </a:r>
            <a:r>
              <a:rPr lang="ru-RU" altLang="en-US" b="0" dirty="0" err="1">
                <a:solidFill>
                  <a:srgbClr val="002060"/>
                </a:solidFill>
              </a:rPr>
              <a:t>кларацияси</a:t>
            </a:r>
            <a:r>
              <a:rPr lang="tr-TR" altLang="en-US" b="0" dirty="0">
                <a:solidFill>
                  <a:srgbClr val="002060"/>
                </a:solidFill>
              </a:rPr>
              <a:t>. </a:t>
            </a:r>
            <a:r>
              <a:rPr lang="ru-RU" altLang="en-US" b="0" dirty="0">
                <a:solidFill>
                  <a:srgbClr val="002060"/>
                </a:solidFill>
              </a:rPr>
              <a:t>Шу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билан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бирга</a:t>
            </a:r>
            <a:r>
              <a:rPr lang="tr-TR" altLang="en-US" b="0" dirty="0">
                <a:solidFill>
                  <a:srgbClr val="002060"/>
                </a:solidFill>
              </a:rPr>
              <a:t>, </a:t>
            </a:r>
            <a:r>
              <a:rPr lang="ru-RU" altLang="en-US" b="0" dirty="0" err="1">
                <a:solidFill>
                  <a:srgbClr val="002060"/>
                </a:solidFill>
              </a:rPr>
              <a:t>мансабдор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ша</a:t>
            </a:r>
            <a:r>
              <a:rPr lang="tr-TR" altLang="en-US" b="0" dirty="0">
                <a:solidFill>
                  <a:srgbClr val="002060"/>
                </a:solidFill>
              </a:rPr>
              <a:t>x</a:t>
            </a:r>
            <a:r>
              <a:rPr lang="ru-RU" altLang="en-US" b="0" dirty="0" err="1">
                <a:solidFill>
                  <a:srgbClr val="002060"/>
                </a:solidFill>
              </a:rPr>
              <a:t>сларнинг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исм</a:t>
            </a:r>
            <a:r>
              <a:rPr lang="tr-TR" altLang="en-US" b="0" dirty="0">
                <a:solidFill>
                  <a:srgbClr val="002060"/>
                </a:solidFill>
              </a:rPr>
              <a:t>-</a:t>
            </a:r>
            <a:r>
              <a:rPr lang="ru-RU" altLang="en-US" b="0" dirty="0" err="1">
                <a:solidFill>
                  <a:srgbClr val="002060"/>
                </a:solidFill>
              </a:rPr>
              <a:t>шарифлари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ва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уларнинг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>
                <a:solidFill>
                  <a:srgbClr val="002060"/>
                </a:solidFill>
              </a:rPr>
              <a:t>мол</a:t>
            </a:r>
            <a:r>
              <a:rPr lang="tr-TR" altLang="en-US" b="0" dirty="0">
                <a:solidFill>
                  <a:srgbClr val="002060"/>
                </a:solidFill>
              </a:rPr>
              <a:t>-</a:t>
            </a:r>
            <a:r>
              <a:rPr lang="ru-RU" altLang="en-US" b="0" dirty="0" err="1">
                <a:solidFill>
                  <a:srgbClr val="002060"/>
                </a:solidFill>
              </a:rPr>
              <a:t>мулки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рўй</a:t>
            </a:r>
            <a:r>
              <a:rPr lang="tr-TR" altLang="en-US" b="0" dirty="0">
                <a:solidFill>
                  <a:srgbClr val="002060"/>
                </a:solidFill>
              </a:rPr>
              <a:t>x</a:t>
            </a:r>
            <a:r>
              <a:rPr lang="ru-RU" altLang="en-US" b="0" dirty="0" err="1">
                <a:solidFill>
                  <a:srgbClr val="002060"/>
                </a:solidFill>
              </a:rPr>
              <a:t>ати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эълон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қилинади</a:t>
            </a:r>
            <a:r>
              <a:rPr lang="tr-TR" altLang="en-US" b="0" dirty="0">
                <a:solidFill>
                  <a:srgbClr val="002060"/>
                </a:solidFill>
              </a:rPr>
              <a:t>, </a:t>
            </a:r>
            <a:r>
              <a:rPr lang="ru-RU" altLang="en-US" b="0" dirty="0">
                <a:solidFill>
                  <a:srgbClr val="002060"/>
                </a:solidFill>
              </a:rPr>
              <a:t>л</a:t>
            </a:r>
            <a:r>
              <a:rPr lang="tr-TR" altLang="en-US" b="0" dirty="0">
                <a:solidFill>
                  <a:srgbClr val="002060"/>
                </a:solidFill>
              </a:rPr>
              <a:t>e</a:t>
            </a:r>
            <a:r>
              <a:rPr lang="ru-RU" altLang="en-US" b="0" dirty="0" err="1">
                <a:solidFill>
                  <a:srgbClr val="002060"/>
                </a:solidFill>
              </a:rPr>
              <a:t>кин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мулкнинг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манзили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ва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унинг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қиймати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ru-RU" altLang="en-US" b="0" dirty="0" err="1">
                <a:solidFill>
                  <a:srgbClr val="002060"/>
                </a:solidFill>
              </a:rPr>
              <a:t>ошкор</a:t>
            </a:r>
            <a:r>
              <a:rPr lang="tr-TR" altLang="en-US" b="0" dirty="0">
                <a:solidFill>
                  <a:srgbClr val="002060"/>
                </a:solidFill>
              </a:rPr>
              <a:t> </a:t>
            </a:r>
            <a:r>
              <a:rPr lang="uz-Cyrl-UZ" altLang="en-US" b="0" dirty="0">
                <a:solidFill>
                  <a:srgbClr val="002060"/>
                </a:solidFill>
              </a:rPr>
              <a:t>э</a:t>
            </a:r>
            <a:r>
              <a:rPr lang="ru-RU" altLang="en-US" b="0" dirty="0" err="1">
                <a:solidFill>
                  <a:srgbClr val="002060"/>
                </a:solidFill>
              </a:rPr>
              <a:t>тилмайди</a:t>
            </a:r>
            <a:r>
              <a:rPr lang="tr-TR" altLang="en-US" b="0" dirty="0">
                <a:solidFill>
                  <a:srgbClr val="002060"/>
                </a:solidFill>
              </a:rPr>
              <a:t>.</a:t>
            </a:r>
            <a:endParaRPr lang="en-US" altLang="en-US" b="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DF9B33D7-E7E8-4992-BB09-2267FF815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317288" cy="434975"/>
          </a:xfrm>
        </p:spPr>
        <p:txBody>
          <a:bodyPr/>
          <a:lstStyle/>
          <a:p>
            <a:pPr eaLnBrk="1" hangingPunct="1"/>
            <a:r>
              <a:rPr lang="ru-RU" altLang="en-US"/>
              <a:t>Коррупцияга</a:t>
            </a:r>
            <a:r>
              <a:rPr lang="tr-TR" altLang="en-US"/>
              <a:t> </a:t>
            </a:r>
            <a:r>
              <a:rPr lang="ru-RU" altLang="en-US"/>
              <a:t>қарши</a:t>
            </a:r>
            <a:r>
              <a:rPr lang="tr-TR" altLang="en-US"/>
              <a:t> </a:t>
            </a:r>
            <a:r>
              <a:rPr lang="ru-RU" altLang="en-US"/>
              <a:t>курашиш</a:t>
            </a:r>
            <a:r>
              <a:rPr lang="en-US" altLang="en-US"/>
              <a:t> </a:t>
            </a:r>
            <a:r>
              <a:rPr lang="ru-RU" altLang="en-US"/>
              <a:t>бўйича</a:t>
            </a:r>
            <a:r>
              <a:rPr lang="en-US" altLang="en-US"/>
              <a:t> </a:t>
            </a:r>
            <a:r>
              <a:rPr lang="ru-RU" altLang="en-US"/>
              <a:t>чора</a:t>
            </a:r>
            <a:r>
              <a:rPr lang="en-US" altLang="en-US"/>
              <a:t> – </a:t>
            </a:r>
            <a:r>
              <a:rPr lang="ru-RU" altLang="en-US"/>
              <a:t>тадбирлар</a:t>
            </a:r>
            <a:r>
              <a:rPr lang="tr-TR" altLang="en-US"/>
              <a:t> (1/2)</a:t>
            </a:r>
            <a:endParaRPr lang="en-US" altLang="en-US"/>
          </a:p>
        </p:txBody>
      </p:sp>
      <p:sp>
        <p:nvSpPr>
          <p:cNvPr id="36867" name="object 12">
            <a:extLst>
              <a:ext uri="{FF2B5EF4-FFF2-40B4-BE49-F238E27FC236}">
                <a16:creationId xmlns:a16="http://schemas.microsoft.com/office/drawing/2014/main" id="{B3F4BD9C-FCF8-4D51-A594-7FC8611D5534}"/>
              </a:ext>
            </a:extLst>
          </p:cNvPr>
          <p:cNvSpPr>
            <a:spLocks/>
          </p:cNvSpPr>
          <p:nvPr/>
        </p:nvSpPr>
        <p:spPr bwMode="auto">
          <a:xfrm>
            <a:off x="438150" y="1282700"/>
            <a:ext cx="687388" cy="685800"/>
          </a:xfrm>
          <a:custGeom>
            <a:avLst/>
            <a:gdLst>
              <a:gd name="T0" fmla="*/ 1118732 w 381000"/>
              <a:gd name="T1" fmla="*/ 0 h 379730"/>
              <a:gd name="T2" fmla="*/ 862317 w 381000"/>
              <a:gd name="T3" fmla="*/ 29518 h 379730"/>
              <a:gd name="T4" fmla="*/ 626878 w 381000"/>
              <a:gd name="T5" fmla="*/ 113615 h 379730"/>
              <a:gd name="T6" fmla="*/ 419153 w 381000"/>
              <a:gd name="T7" fmla="*/ 245568 h 379730"/>
              <a:gd name="T8" fmla="*/ 245868 w 381000"/>
              <a:gd name="T9" fmla="*/ 418663 h 379730"/>
              <a:gd name="T10" fmla="*/ 113764 w 381000"/>
              <a:gd name="T11" fmla="*/ 626196 h 379730"/>
              <a:gd name="T12" fmla="*/ 29561 w 381000"/>
              <a:gd name="T13" fmla="*/ 861441 h 379730"/>
              <a:gd name="T14" fmla="*/ 0 w 381000"/>
              <a:gd name="T15" fmla="*/ 1117686 h 379730"/>
              <a:gd name="T16" fmla="*/ 29561 w 381000"/>
              <a:gd name="T17" fmla="*/ 1373935 h 379730"/>
              <a:gd name="T18" fmla="*/ 113764 w 381000"/>
              <a:gd name="T19" fmla="*/ 1609184 h 379730"/>
              <a:gd name="T20" fmla="*/ 245868 w 381000"/>
              <a:gd name="T21" fmla="*/ 1816714 h 379730"/>
              <a:gd name="T22" fmla="*/ 419153 w 381000"/>
              <a:gd name="T23" fmla="*/ 1989812 h 379730"/>
              <a:gd name="T24" fmla="*/ 626878 w 381000"/>
              <a:gd name="T25" fmla="*/ 2121765 h 379730"/>
              <a:gd name="T26" fmla="*/ 862317 w 381000"/>
              <a:gd name="T27" fmla="*/ 2205860 h 379730"/>
              <a:gd name="T28" fmla="*/ 1118732 w 381000"/>
              <a:gd name="T29" fmla="*/ 2235376 h 379730"/>
              <a:gd name="T30" fmla="*/ 1375142 w 381000"/>
              <a:gd name="T31" fmla="*/ 2205860 h 379730"/>
              <a:gd name="T32" fmla="*/ 1610583 w 381000"/>
              <a:gd name="T33" fmla="*/ 2121765 h 379730"/>
              <a:gd name="T34" fmla="*/ 1818307 w 381000"/>
              <a:gd name="T35" fmla="*/ 1989812 h 379730"/>
              <a:gd name="T36" fmla="*/ 1991589 w 381000"/>
              <a:gd name="T37" fmla="*/ 1816714 h 379730"/>
              <a:gd name="T38" fmla="*/ 2123693 w 381000"/>
              <a:gd name="T39" fmla="*/ 1609184 h 379730"/>
              <a:gd name="T40" fmla="*/ 2207894 w 381000"/>
              <a:gd name="T41" fmla="*/ 1373935 h 379730"/>
              <a:gd name="T42" fmla="*/ 2237462 w 381000"/>
              <a:gd name="T43" fmla="*/ 1117686 h 379730"/>
              <a:gd name="T44" fmla="*/ 2207894 w 381000"/>
              <a:gd name="T45" fmla="*/ 861441 h 379730"/>
              <a:gd name="T46" fmla="*/ 2123693 w 381000"/>
              <a:gd name="T47" fmla="*/ 626196 h 379730"/>
              <a:gd name="T48" fmla="*/ 1991589 w 381000"/>
              <a:gd name="T49" fmla="*/ 418663 h 379730"/>
              <a:gd name="T50" fmla="*/ 1818307 w 381000"/>
              <a:gd name="T51" fmla="*/ 245568 h 379730"/>
              <a:gd name="T52" fmla="*/ 1610583 w 381000"/>
              <a:gd name="T53" fmla="*/ 113615 h 379730"/>
              <a:gd name="T54" fmla="*/ 1375142 w 381000"/>
              <a:gd name="T55" fmla="*/ 29518 h 379730"/>
              <a:gd name="T56" fmla="*/ 1118732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A0E016AF-22BB-4470-972C-9E2797FC0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1260475"/>
            <a:ext cx="103695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r-TR" altLang="en-US" sz="2000">
                <a:solidFill>
                  <a:srgbClr val="49A9F6"/>
                </a:solidFill>
              </a:rPr>
              <a:t>“</a:t>
            </a:r>
            <a:r>
              <a:rPr lang="ru-RU" altLang="en-US" sz="2000">
                <a:solidFill>
                  <a:srgbClr val="49A9F6"/>
                </a:solidFill>
              </a:rPr>
              <a:t>Коррупцияга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қарши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курашиш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тўғрисида</a:t>
            </a:r>
            <a:r>
              <a:rPr lang="tr-TR" altLang="en-US" sz="2000">
                <a:solidFill>
                  <a:srgbClr val="49A9F6"/>
                </a:solidFill>
              </a:rPr>
              <a:t>”</a:t>
            </a:r>
            <a:r>
              <a:rPr lang="ru-RU" altLang="en-US" sz="2000">
                <a:solidFill>
                  <a:srgbClr val="49A9F6"/>
                </a:solidFill>
              </a:rPr>
              <a:t>ги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қонуннинг</a:t>
            </a:r>
            <a:r>
              <a:rPr lang="tr-TR" altLang="en-US" sz="2000">
                <a:solidFill>
                  <a:srgbClr val="49A9F6"/>
                </a:solidFill>
              </a:rPr>
              <a:t> 19-</a:t>
            </a:r>
            <a:r>
              <a:rPr lang="ru-RU" altLang="en-US" sz="2000">
                <a:solidFill>
                  <a:srgbClr val="49A9F6"/>
                </a:solidFill>
              </a:rPr>
              <a:t>моддасига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мувофиқ</a:t>
            </a:r>
            <a:r>
              <a:rPr lang="tr-TR" altLang="en-US" sz="2000">
                <a:solidFill>
                  <a:srgbClr val="49A9F6"/>
                </a:solidFill>
              </a:rPr>
              <a:t>, </a:t>
            </a:r>
            <a:r>
              <a:rPr lang="ru-RU" altLang="en-US" sz="2000">
                <a:solidFill>
                  <a:srgbClr val="49A9F6"/>
                </a:solidFill>
              </a:rPr>
              <a:t>давлат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бошқаруви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органларида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коррупциянинг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олдини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олиш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чора</a:t>
            </a:r>
            <a:r>
              <a:rPr lang="tr-TR" altLang="en-US" sz="2000">
                <a:solidFill>
                  <a:srgbClr val="49A9F6"/>
                </a:solidFill>
              </a:rPr>
              <a:t>-</a:t>
            </a:r>
            <a:r>
              <a:rPr lang="ru-RU" altLang="en-US" sz="2000">
                <a:solidFill>
                  <a:srgbClr val="49A9F6"/>
                </a:solidFill>
              </a:rPr>
              <a:t>тадбирлари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қуйидагилардан</a:t>
            </a:r>
            <a:r>
              <a:rPr lang="tr-TR" altLang="en-US" sz="2000">
                <a:solidFill>
                  <a:srgbClr val="49A9F6"/>
                </a:solidFill>
              </a:rPr>
              <a:t> </a:t>
            </a:r>
            <a:r>
              <a:rPr lang="ru-RU" altLang="en-US" sz="2000">
                <a:solidFill>
                  <a:srgbClr val="49A9F6"/>
                </a:solidFill>
              </a:rPr>
              <a:t>иборат</a:t>
            </a:r>
            <a:r>
              <a:rPr lang="tr-TR" altLang="en-US" sz="2000">
                <a:solidFill>
                  <a:srgbClr val="49A9F6"/>
                </a:solidFill>
              </a:rPr>
              <a:t>:</a:t>
            </a:r>
            <a:endParaRPr lang="ru-RU" altLang="en-US" sz="2000">
              <a:solidFill>
                <a:srgbClr val="49A9F6"/>
              </a:solidFill>
            </a:endParaRPr>
          </a:p>
        </p:txBody>
      </p:sp>
      <p:grpSp>
        <p:nvGrpSpPr>
          <p:cNvPr id="2" name="Graphic 9">
            <a:extLst>
              <a:ext uri="{FF2B5EF4-FFF2-40B4-BE49-F238E27FC236}">
                <a16:creationId xmlns:a16="http://schemas.microsoft.com/office/drawing/2014/main" id="{B9EC9076-29FC-4AAE-B05C-5FEBD90A9135}"/>
              </a:ext>
            </a:extLst>
          </p:cNvPr>
          <p:cNvGrpSpPr/>
          <p:nvPr/>
        </p:nvGrpSpPr>
        <p:grpSpPr>
          <a:xfrm>
            <a:off x="782210" y="1326360"/>
            <a:ext cx="598017" cy="598505"/>
            <a:chOff x="894762" y="2288843"/>
            <a:chExt cx="2396672" cy="2398626"/>
          </a:xfrm>
          <a:solidFill>
            <a:srgbClr val="004BD2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6B4BC00-DB82-4099-B256-8D81F4A6B2EC}"/>
                </a:ext>
              </a:extLst>
            </p:cNvPr>
            <p:cNvSpPr/>
            <p:nvPr/>
          </p:nvSpPr>
          <p:spPr>
            <a:xfrm>
              <a:off x="894762" y="2288843"/>
              <a:ext cx="1987166" cy="2398626"/>
            </a:xfrm>
            <a:custGeom>
              <a:avLst/>
              <a:gdLst>
                <a:gd name="connsiteX0" fmla="*/ 1939240 w 1987165"/>
                <a:gd name="connsiteY0" fmla="*/ 699015 h 2398625"/>
                <a:gd name="connsiteX1" fmla="*/ 1985997 w 1987165"/>
                <a:gd name="connsiteY1" fmla="*/ 652258 h 2398625"/>
                <a:gd name="connsiteX2" fmla="*/ 1985997 w 1987165"/>
                <a:gd name="connsiteY2" fmla="*/ 143777 h 2398625"/>
                <a:gd name="connsiteX3" fmla="*/ 1845726 w 1987165"/>
                <a:gd name="connsiteY3" fmla="*/ 3507 h 2398625"/>
                <a:gd name="connsiteX4" fmla="*/ 143777 w 1987165"/>
                <a:gd name="connsiteY4" fmla="*/ 3507 h 2398625"/>
                <a:gd name="connsiteX5" fmla="*/ 3507 w 1987165"/>
                <a:gd name="connsiteY5" fmla="*/ 143777 h 2398625"/>
                <a:gd name="connsiteX6" fmla="*/ 3507 w 1987165"/>
                <a:gd name="connsiteY6" fmla="*/ 2257186 h 2398625"/>
                <a:gd name="connsiteX7" fmla="*/ 143777 w 1987165"/>
                <a:gd name="connsiteY7" fmla="*/ 2397457 h 2398625"/>
                <a:gd name="connsiteX8" fmla="*/ 1845726 w 1987165"/>
                <a:gd name="connsiteY8" fmla="*/ 2397457 h 2398625"/>
                <a:gd name="connsiteX9" fmla="*/ 1985997 w 1987165"/>
                <a:gd name="connsiteY9" fmla="*/ 2257186 h 2398625"/>
                <a:gd name="connsiteX10" fmla="*/ 1985997 w 1987165"/>
                <a:gd name="connsiteY10" fmla="*/ 1912719 h 2398625"/>
                <a:gd name="connsiteX11" fmla="*/ 1939240 w 1987165"/>
                <a:gd name="connsiteY11" fmla="*/ 1865963 h 2398625"/>
                <a:gd name="connsiteX12" fmla="*/ 1892483 w 1987165"/>
                <a:gd name="connsiteY12" fmla="*/ 1912719 h 2398625"/>
                <a:gd name="connsiteX13" fmla="*/ 1892483 w 1987165"/>
                <a:gd name="connsiteY13" fmla="*/ 2257186 h 2398625"/>
                <a:gd name="connsiteX14" fmla="*/ 1845726 w 1987165"/>
                <a:gd name="connsiteY14" fmla="*/ 2303943 h 2398625"/>
                <a:gd name="connsiteX15" fmla="*/ 143777 w 1987165"/>
                <a:gd name="connsiteY15" fmla="*/ 2303943 h 2398625"/>
                <a:gd name="connsiteX16" fmla="*/ 97020 w 1987165"/>
                <a:gd name="connsiteY16" fmla="*/ 2257186 h 2398625"/>
                <a:gd name="connsiteX17" fmla="*/ 97020 w 1987165"/>
                <a:gd name="connsiteY17" fmla="*/ 143777 h 2398625"/>
                <a:gd name="connsiteX18" fmla="*/ 143777 w 1987165"/>
                <a:gd name="connsiteY18" fmla="*/ 97020 h 2398625"/>
                <a:gd name="connsiteX19" fmla="*/ 1845726 w 1987165"/>
                <a:gd name="connsiteY19" fmla="*/ 97020 h 2398625"/>
                <a:gd name="connsiteX20" fmla="*/ 1892483 w 1987165"/>
                <a:gd name="connsiteY20" fmla="*/ 143777 h 2398625"/>
                <a:gd name="connsiteX21" fmla="*/ 1892483 w 1987165"/>
                <a:gd name="connsiteY21" fmla="*/ 652258 h 2398625"/>
                <a:gd name="connsiteX22" fmla="*/ 1939240 w 1987165"/>
                <a:gd name="connsiteY22" fmla="*/ 699015 h 239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87165" h="2398625">
                  <a:moveTo>
                    <a:pt x="1939240" y="699015"/>
                  </a:moveTo>
                  <a:cubicBezTo>
                    <a:pt x="1965059" y="699015"/>
                    <a:pt x="1985997" y="678082"/>
                    <a:pt x="1985997" y="652258"/>
                  </a:cubicBezTo>
                  <a:lnTo>
                    <a:pt x="1985997" y="143777"/>
                  </a:lnTo>
                  <a:cubicBezTo>
                    <a:pt x="1985997" y="66432"/>
                    <a:pt x="1923071" y="3507"/>
                    <a:pt x="1845726" y="3507"/>
                  </a:cubicBezTo>
                  <a:lnTo>
                    <a:pt x="143777" y="3507"/>
                  </a:lnTo>
                  <a:cubicBezTo>
                    <a:pt x="66432" y="3507"/>
                    <a:pt x="3507" y="66432"/>
                    <a:pt x="3507" y="143777"/>
                  </a:cubicBezTo>
                  <a:lnTo>
                    <a:pt x="3507" y="2257186"/>
                  </a:lnTo>
                  <a:cubicBezTo>
                    <a:pt x="3507" y="2334532"/>
                    <a:pt x="66432" y="2397457"/>
                    <a:pt x="143777" y="2397457"/>
                  </a:cubicBezTo>
                  <a:lnTo>
                    <a:pt x="1845726" y="2397457"/>
                  </a:lnTo>
                  <a:cubicBezTo>
                    <a:pt x="1923071" y="2397457"/>
                    <a:pt x="1985997" y="2334532"/>
                    <a:pt x="1985997" y="2257186"/>
                  </a:cubicBezTo>
                  <a:lnTo>
                    <a:pt x="1985997" y="1912719"/>
                  </a:lnTo>
                  <a:cubicBezTo>
                    <a:pt x="1985997" y="1886896"/>
                    <a:pt x="1965059" y="1865963"/>
                    <a:pt x="1939240" y="1865963"/>
                  </a:cubicBezTo>
                  <a:cubicBezTo>
                    <a:pt x="1913421" y="1865963"/>
                    <a:pt x="1892483" y="1886896"/>
                    <a:pt x="1892483" y="1912719"/>
                  </a:cubicBezTo>
                  <a:lnTo>
                    <a:pt x="1892483" y="2257186"/>
                  </a:lnTo>
                  <a:cubicBezTo>
                    <a:pt x="1892483" y="2282968"/>
                    <a:pt x="1871508" y="2303943"/>
                    <a:pt x="1845726" y="2303943"/>
                  </a:cubicBezTo>
                  <a:lnTo>
                    <a:pt x="143777" y="2303943"/>
                  </a:lnTo>
                  <a:cubicBezTo>
                    <a:pt x="117996" y="2303943"/>
                    <a:pt x="97020" y="2282968"/>
                    <a:pt x="97020" y="2257186"/>
                  </a:cubicBezTo>
                  <a:lnTo>
                    <a:pt x="97020" y="143777"/>
                  </a:lnTo>
                  <a:cubicBezTo>
                    <a:pt x="97020" y="117996"/>
                    <a:pt x="117996" y="97020"/>
                    <a:pt x="143777" y="97020"/>
                  </a:cubicBezTo>
                  <a:lnTo>
                    <a:pt x="1845726" y="97020"/>
                  </a:lnTo>
                  <a:cubicBezTo>
                    <a:pt x="1871508" y="97020"/>
                    <a:pt x="1892483" y="117996"/>
                    <a:pt x="1892483" y="143777"/>
                  </a:cubicBezTo>
                  <a:lnTo>
                    <a:pt x="1892483" y="652258"/>
                  </a:lnTo>
                  <a:cubicBezTo>
                    <a:pt x="1892483" y="678082"/>
                    <a:pt x="1913421" y="699015"/>
                    <a:pt x="1939240" y="6990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237941C-F126-499B-AAF2-E8EC59534D11}"/>
                </a:ext>
              </a:extLst>
            </p:cNvPr>
            <p:cNvSpPr/>
            <p:nvPr/>
          </p:nvSpPr>
          <p:spPr>
            <a:xfrm>
              <a:off x="1839250" y="4336793"/>
              <a:ext cx="350676" cy="98189"/>
            </a:xfrm>
            <a:custGeom>
              <a:avLst/>
              <a:gdLst>
                <a:gd name="connsiteX0" fmla="*/ 302750 w 350676"/>
                <a:gd name="connsiteY0" fmla="*/ 3507 h 98189"/>
                <a:gd name="connsiteX1" fmla="*/ 50264 w 350676"/>
                <a:gd name="connsiteY1" fmla="*/ 3507 h 98189"/>
                <a:gd name="connsiteX2" fmla="*/ 3507 w 350676"/>
                <a:gd name="connsiteY2" fmla="*/ 50264 h 98189"/>
                <a:gd name="connsiteX3" fmla="*/ 50264 w 350676"/>
                <a:gd name="connsiteY3" fmla="*/ 97020 h 98189"/>
                <a:gd name="connsiteX4" fmla="*/ 302750 w 350676"/>
                <a:gd name="connsiteY4" fmla="*/ 97020 h 98189"/>
                <a:gd name="connsiteX5" fmla="*/ 349507 w 350676"/>
                <a:gd name="connsiteY5" fmla="*/ 50264 h 98189"/>
                <a:gd name="connsiteX6" fmla="*/ 302750 w 350676"/>
                <a:gd name="connsiteY6" fmla="*/ 3507 h 9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676" h="98189">
                  <a:moveTo>
                    <a:pt x="302750" y="3507"/>
                  </a:moveTo>
                  <a:lnTo>
                    <a:pt x="50264" y="3507"/>
                  </a:lnTo>
                  <a:cubicBezTo>
                    <a:pt x="24444" y="3507"/>
                    <a:pt x="3507" y="24440"/>
                    <a:pt x="3507" y="50264"/>
                  </a:cubicBezTo>
                  <a:cubicBezTo>
                    <a:pt x="3507" y="76087"/>
                    <a:pt x="24444" y="97020"/>
                    <a:pt x="50264" y="97020"/>
                  </a:cubicBezTo>
                  <a:lnTo>
                    <a:pt x="302750" y="97020"/>
                  </a:lnTo>
                  <a:cubicBezTo>
                    <a:pt x="328570" y="97020"/>
                    <a:pt x="349507" y="76087"/>
                    <a:pt x="349507" y="50264"/>
                  </a:cubicBezTo>
                  <a:cubicBezTo>
                    <a:pt x="349507" y="24440"/>
                    <a:pt x="328570" y="3507"/>
                    <a:pt x="302750" y="35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CDCEFCF-54F9-4A06-A002-4C8256BC2985}"/>
                </a:ext>
              </a:extLst>
            </p:cNvPr>
            <p:cNvSpPr/>
            <p:nvPr/>
          </p:nvSpPr>
          <p:spPr>
            <a:xfrm>
              <a:off x="1427790" y="4074954"/>
              <a:ext cx="762136" cy="98189"/>
            </a:xfrm>
            <a:custGeom>
              <a:avLst/>
              <a:gdLst>
                <a:gd name="connsiteX0" fmla="*/ 714211 w 762136"/>
                <a:gd name="connsiteY0" fmla="*/ 3507 h 98189"/>
                <a:gd name="connsiteX1" fmla="*/ 50264 w 762136"/>
                <a:gd name="connsiteY1" fmla="*/ 3507 h 98189"/>
                <a:gd name="connsiteX2" fmla="*/ 3507 w 762136"/>
                <a:gd name="connsiteY2" fmla="*/ 50264 h 98189"/>
                <a:gd name="connsiteX3" fmla="*/ 50264 w 762136"/>
                <a:gd name="connsiteY3" fmla="*/ 97020 h 98189"/>
                <a:gd name="connsiteX4" fmla="*/ 714211 w 762136"/>
                <a:gd name="connsiteY4" fmla="*/ 97020 h 98189"/>
                <a:gd name="connsiteX5" fmla="*/ 760967 w 762136"/>
                <a:gd name="connsiteY5" fmla="*/ 50264 h 98189"/>
                <a:gd name="connsiteX6" fmla="*/ 714211 w 762136"/>
                <a:gd name="connsiteY6" fmla="*/ 3507 h 9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136" h="98189">
                  <a:moveTo>
                    <a:pt x="714211" y="3507"/>
                  </a:moveTo>
                  <a:lnTo>
                    <a:pt x="50264" y="3507"/>
                  </a:lnTo>
                  <a:cubicBezTo>
                    <a:pt x="24444" y="3507"/>
                    <a:pt x="3507" y="24440"/>
                    <a:pt x="3507" y="50264"/>
                  </a:cubicBezTo>
                  <a:cubicBezTo>
                    <a:pt x="3507" y="76087"/>
                    <a:pt x="24444" y="97020"/>
                    <a:pt x="50264" y="97020"/>
                  </a:cubicBezTo>
                  <a:lnTo>
                    <a:pt x="714211" y="97020"/>
                  </a:lnTo>
                  <a:cubicBezTo>
                    <a:pt x="740030" y="97020"/>
                    <a:pt x="760967" y="76087"/>
                    <a:pt x="760967" y="50264"/>
                  </a:cubicBezTo>
                  <a:cubicBezTo>
                    <a:pt x="760967" y="24440"/>
                    <a:pt x="740030" y="3507"/>
                    <a:pt x="714211" y="35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16D31BD-BBD9-41CB-902D-23D7E61249F2}"/>
                </a:ext>
              </a:extLst>
            </p:cNvPr>
            <p:cNvSpPr/>
            <p:nvPr/>
          </p:nvSpPr>
          <p:spPr>
            <a:xfrm>
              <a:off x="1427790" y="3813116"/>
              <a:ext cx="762136" cy="98189"/>
            </a:xfrm>
            <a:custGeom>
              <a:avLst/>
              <a:gdLst>
                <a:gd name="connsiteX0" fmla="*/ 714211 w 762136"/>
                <a:gd name="connsiteY0" fmla="*/ 3507 h 98189"/>
                <a:gd name="connsiteX1" fmla="*/ 50264 w 762136"/>
                <a:gd name="connsiteY1" fmla="*/ 3507 h 98189"/>
                <a:gd name="connsiteX2" fmla="*/ 3507 w 762136"/>
                <a:gd name="connsiteY2" fmla="*/ 50264 h 98189"/>
                <a:gd name="connsiteX3" fmla="*/ 50264 w 762136"/>
                <a:gd name="connsiteY3" fmla="*/ 97020 h 98189"/>
                <a:gd name="connsiteX4" fmla="*/ 714211 w 762136"/>
                <a:gd name="connsiteY4" fmla="*/ 97020 h 98189"/>
                <a:gd name="connsiteX5" fmla="*/ 760967 w 762136"/>
                <a:gd name="connsiteY5" fmla="*/ 50264 h 98189"/>
                <a:gd name="connsiteX6" fmla="*/ 714211 w 762136"/>
                <a:gd name="connsiteY6" fmla="*/ 3507 h 9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136" h="98189">
                  <a:moveTo>
                    <a:pt x="714211" y="3507"/>
                  </a:moveTo>
                  <a:lnTo>
                    <a:pt x="50264" y="3507"/>
                  </a:lnTo>
                  <a:cubicBezTo>
                    <a:pt x="24444" y="3507"/>
                    <a:pt x="3507" y="24440"/>
                    <a:pt x="3507" y="50264"/>
                  </a:cubicBezTo>
                  <a:cubicBezTo>
                    <a:pt x="3507" y="76087"/>
                    <a:pt x="24444" y="97020"/>
                    <a:pt x="50264" y="97020"/>
                  </a:cubicBezTo>
                  <a:lnTo>
                    <a:pt x="714211" y="97020"/>
                  </a:lnTo>
                  <a:cubicBezTo>
                    <a:pt x="740030" y="97020"/>
                    <a:pt x="760967" y="76087"/>
                    <a:pt x="760967" y="50264"/>
                  </a:cubicBezTo>
                  <a:cubicBezTo>
                    <a:pt x="760967" y="24440"/>
                    <a:pt x="740030" y="3507"/>
                    <a:pt x="714211" y="35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1A7269C-1941-40A4-95A6-2DE45B0AD01D}"/>
                </a:ext>
              </a:extLst>
            </p:cNvPr>
            <p:cNvSpPr/>
            <p:nvPr/>
          </p:nvSpPr>
          <p:spPr>
            <a:xfrm>
              <a:off x="1228045" y="3551278"/>
              <a:ext cx="98189" cy="98189"/>
            </a:xfrm>
            <a:custGeom>
              <a:avLst/>
              <a:gdLst>
                <a:gd name="connsiteX0" fmla="*/ 83363 w 98189"/>
                <a:gd name="connsiteY0" fmla="*/ 17206 h 98189"/>
                <a:gd name="connsiteX1" fmla="*/ 50264 w 98189"/>
                <a:gd name="connsiteY1" fmla="*/ 3507 h 98189"/>
                <a:gd name="connsiteX2" fmla="*/ 17207 w 98189"/>
                <a:gd name="connsiteY2" fmla="*/ 17206 h 98189"/>
                <a:gd name="connsiteX3" fmla="*/ 3507 w 98189"/>
                <a:gd name="connsiteY3" fmla="*/ 50264 h 98189"/>
                <a:gd name="connsiteX4" fmla="*/ 17207 w 98189"/>
                <a:gd name="connsiteY4" fmla="*/ 83321 h 98189"/>
                <a:gd name="connsiteX5" fmla="*/ 50264 w 98189"/>
                <a:gd name="connsiteY5" fmla="*/ 97020 h 98189"/>
                <a:gd name="connsiteX6" fmla="*/ 83363 w 98189"/>
                <a:gd name="connsiteY6" fmla="*/ 83321 h 98189"/>
                <a:gd name="connsiteX7" fmla="*/ 97067 w 98189"/>
                <a:gd name="connsiteY7" fmla="*/ 50264 h 98189"/>
                <a:gd name="connsiteX8" fmla="*/ 83363 w 98189"/>
                <a:gd name="connsiteY8" fmla="*/ 17206 h 9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189" h="98189">
                  <a:moveTo>
                    <a:pt x="83363" y="17206"/>
                  </a:moveTo>
                  <a:cubicBezTo>
                    <a:pt x="74671" y="8510"/>
                    <a:pt x="62607" y="3507"/>
                    <a:pt x="50264" y="3507"/>
                  </a:cubicBezTo>
                  <a:cubicBezTo>
                    <a:pt x="37962" y="3507"/>
                    <a:pt x="25899" y="8510"/>
                    <a:pt x="17207" y="17206"/>
                  </a:cubicBezTo>
                  <a:cubicBezTo>
                    <a:pt x="8510" y="25903"/>
                    <a:pt x="3507" y="37967"/>
                    <a:pt x="3507" y="50264"/>
                  </a:cubicBezTo>
                  <a:cubicBezTo>
                    <a:pt x="3507" y="62561"/>
                    <a:pt x="8505" y="74624"/>
                    <a:pt x="17207" y="83321"/>
                  </a:cubicBezTo>
                  <a:cubicBezTo>
                    <a:pt x="25950" y="92017"/>
                    <a:pt x="37962" y="97020"/>
                    <a:pt x="50264" y="97020"/>
                  </a:cubicBezTo>
                  <a:cubicBezTo>
                    <a:pt x="62607" y="97020"/>
                    <a:pt x="74624" y="92017"/>
                    <a:pt x="83363" y="83321"/>
                  </a:cubicBezTo>
                  <a:cubicBezTo>
                    <a:pt x="92060" y="74624"/>
                    <a:pt x="97067" y="62561"/>
                    <a:pt x="97067" y="50264"/>
                  </a:cubicBezTo>
                  <a:cubicBezTo>
                    <a:pt x="97067" y="37967"/>
                    <a:pt x="92064" y="25903"/>
                    <a:pt x="83363" y="172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AB8E0D-5E8C-434E-B53A-C02C967EB71A}"/>
                </a:ext>
              </a:extLst>
            </p:cNvPr>
            <p:cNvSpPr/>
            <p:nvPr/>
          </p:nvSpPr>
          <p:spPr>
            <a:xfrm>
              <a:off x="1228045" y="3813116"/>
              <a:ext cx="98189" cy="98189"/>
            </a:xfrm>
            <a:custGeom>
              <a:avLst/>
              <a:gdLst>
                <a:gd name="connsiteX0" fmla="*/ 83363 w 98189"/>
                <a:gd name="connsiteY0" fmla="*/ 17206 h 98189"/>
                <a:gd name="connsiteX1" fmla="*/ 50264 w 98189"/>
                <a:gd name="connsiteY1" fmla="*/ 3507 h 98189"/>
                <a:gd name="connsiteX2" fmla="*/ 17207 w 98189"/>
                <a:gd name="connsiteY2" fmla="*/ 17206 h 98189"/>
                <a:gd name="connsiteX3" fmla="*/ 3507 w 98189"/>
                <a:gd name="connsiteY3" fmla="*/ 50264 h 98189"/>
                <a:gd name="connsiteX4" fmla="*/ 17207 w 98189"/>
                <a:gd name="connsiteY4" fmla="*/ 83321 h 98189"/>
                <a:gd name="connsiteX5" fmla="*/ 50264 w 98189"/>
                <a:gd name="connsiteY5" fmla="*/ 97020 h 98189"/>
                <a:gd name="connsiteX6" fmla="*/ 83363 w 98189"/>
                <a:gd name="connsiteY6" fmla="*/ 83321 h 98189"/>
                <a:gd name="connsiteX7" fmla="*/ 97067 w 98189"/>
                <a:gd name="connsiteY7" fmla="*/ 50264 h 98189"/>
                <a:gd name="connsiteX8" fmla="*/ 83363 w 98189"/>
                <a:gd name="connsiteY8" fmla="*/ 17206 h 9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189" h="98189">
                  <a:moveTo>
                    <a:pt x="83363" y="17206"/>
                  </a:moveTo>
                  <a:cubicBezTo>
                    <a:pt x="74624" y="8510"/>
                    <a:pt x="62607" y="3507"/>
                    <a:pt x="50264" y="3507"/>
                  </a:cubicBezTo>
                  <a:cubicBezTo>
                    <a:pt x="37962" y="3507"/>
                    <a:pt x="25950" y="8510"/>
                    <a:pt x="17207" y="17206"/>
                  </a:cubicBezTo>
                  <a:cubicBezTo>
                    <a:pt x="8510" y="25903"/>
                    <a:pt x="3507" y="37967"/>
                    <a:pt x="3507" y="50264"/>
                  </a:cubicBezTo>
                  <a:cubicBezTo>
                    <a:pt x="3507" y="62561"/>
                    <a:pt x="8505" y="74624"/>
                    <a:pt x="17207" y="83321"/>
                  </a:cubicBezTo>
                  <a:cubicBezTo>
                    <a:pt x="25950" y="92017"/>
                    <a:pt x="37962" y="97020"/>
                    <a:pt x="50264" y="97020"/>
                  </a:cubicBezTo>
                  <a:cubicBezTo>
                    <a:pt x="62607" y="97020"/>
                    <a:pt x="74624" y="92017"/>
                    <a:pt x="83363" y="83321"/>
                  </a:cubicBezTo>
                  <a:cubicBezTo>
                    <a:pt x="92060" y="74624"/>
                    <a:pt x="97067" y="62561"/>
                    <a:pt x="97067" y="50264"/>
                  </a:cubicBezTo>
                  <a:cubicBezTo>
                    <a:pt x="97067" y="37967"/>
                    <a:pt x="92064" y="25903"/>
                    <a:pt x="83363" y="172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1042440-8FA9-45B4-BDE3-6B4EA0C67BDD}"/>
                </a:ext>
              </a:extLst>
            </p:cNvPr>
            <p:cNvSpPr/>
            <p:nvPr/>
          </p:nvSpPr>
          <p:spPr>
            <a:xfrm>
              <a:off x="1228045" y="4074954"/>
              <a:ext cx="98189" cy="98189"/>
            </a:xfrm>
            <a:custGeom>
              <a:avLst/>
              <a:gdLst>
                <a:gd name="connsiteX0" fmla="*/ 83363 w 98189"/>
                <a:gd name="connsiteY0" fmla="*/ 17206 h 98189"/>
                <a:gd name="connsiteX1" fmla="*/ 50264 w 98189"/>
                <a:gd name="connsiteY1" fmla="*/ 3507 h 98189"/>
                <a:gd name="connsiteX2" fmla="*/ 17207 w 98189"/>
                <a:gd name="connsiteY2" fmla="*/ 17206 h 98189"/>
                <a:gd name="connsiteX3" fmla="*/ 3507 w 98189"/>
                <a:gd name="connsiteY3" fmla="*/ 50264 h 98189"/>
                <a:gd name="connsiteX4" fmla="*/ 17207 w 98189"/>
                <a:gd name="connsiteY4" fmla="*/ 83321 h 98189"/>
                <a:gd name="connsiteX5" fmla="*/ 50264 w 98189"/>
                <a:gd name="connsiteY5" fmla="*/ 97020 h 98189"/>
                <a:gd name="connsiteX6" fmla="*/ 83363 w 98189"/>
                <a:gd name="connsiteY6" fmla="*/ 83321 h 98189"/>
                <a:gd name="connsiteX7" fmla="*/ 97067 w 98189"/>
                <a:gd name="connsiteY7" fmla="*/ 50264 h 98189"/>
                <a:gd name="connsiteX8" fmla="*/ 83363 w 98189"/>
                <a:gd name="connsiteY8" fmla="*/ 17206 h 9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189" h="98189">
                  <a:moveTo>
                    <a:pt x="83363" y="17206"/>
                  </a:moveTo>
                  <a:cubicBezTo>
                    <a:pt x="74624" y="8510"/>
                    <a:pt x="62607" y="3507"/>
                    <a:pt x="50264" y="3507"/>
                  </a:cubicBezTo>
                  <a:cubicBezTo>
                    <a:pt x="37962" y="3507"/>
                    <a:pt x="25950" y="8510"/>
                    <a:pt x="17207" y="17206"/>
                  </a:cubicBezTo>
                  <a:cubicBezTo>
                    <a:pt x="8510" y="25903"/>
                    <a:pt x="3507" y="37967"/>
                    <a:pt x="3507" y="50264"/>
                  </a:cubicBezTo>
                  <a:cubicBezTo>
                    <a:pt x="3507" y="62561"/>
                    <a:pt x="8505" y="74624"/>
                    <a:pt x="17207" y="83321"/>
                  </a:cubicBezTo>
                  <a:cubicBezTo>
                    <a:pt x="25899" y="92017"/>
                    <a:pt x="37962" y="97020"/>
                    <a:pt x="50264" y="97020"/>
                  </a:cubicBezTo>
                  <a:cubicBezTo>
                    <a:pt x="62607" y="97020"/>
                    <a:pt x="74671" y="92017"/>
                    <a:pt x="83363" y="83321"/>
                  </a:cubicBezTo>
                  <a:cubicBezTo>
                    <a:pt x="92060" y="74624"/>
                    <a:pt x="97067" y="62561"/>
                    <a:pt x="97067" y="50264"/>
                  </a:cubicBezTo>
                  <a:cubicBezTo>
                    <a:pt x="97067" y="37967"/>
                    <a:pt x="92064" y="25903"/>
                    <a:pt x="83363" y="172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A10E0C-07CA-4693-8137-C34D07A64180}"/>
                </a:ext>
              </a:extLst>
            </p:cNvPr>
            <p:cNvSpPr/>
            <p:nvPr/>
          </p:nvSpPr>
          <p:spPr>
            <a:xfrm>
              <a:off x="1427790" y="3551278"/>
              <a:ext cx="762136" cy="98189"/>
            </a:xfrm>
            <a:custGeom>
              <a:avLst/>
              <a:gdLst>
                <a:gd name="connsiteX0" fmla="*/ 714211 w 762136"/>
                <a:gd name="connsiteY0" fmla="*/ 3507 h 98189"/>
                <a:gd name="connsiteX1" fmla="*/ 50264 w 762136"/>
                <a:gd name="connsiteY1" fmla="*/ 3507 h 98189"/>
                <a:gd name="connsiteX2" fmla="*/ 3507 w 762136"/>
                <a:gd name="connsiteY2" fmla="*/ 50264 h 98189"/>
                <a:gd name="connsiteX3" fmla="*/ 50264 w 762136"/>
                <a:gd name="connsiteY3" fmla="*/ 97020 h 98189"/>
                <a:gd name="connsiteX4" fmla="*/ 714211 w 762136"/>
                <a:gd name="connsiteY4" fmla="*/ 97020 h 98189"/>
                <a:gd name="connsiteX5" fmla="*/ 760967 w 762136"/>
                <a:gd name="connsiteY5" fmla="*/ 50264 h 98189"/>
                <a:gd name="connsiteX6" fmla="*/ 714211 w 762136"/>
                <a:gd name="connsiteY6" fmla="*/ 3507 h 9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136" h="98189">
                  <a:moveTo>
                    <a:pt x="714211" y="3507"/>
                  </a:moveTo>
                  <a:lnTo>
                    <a:pt x="50264" y="3507"/>
                  </a:lnTo>
                  <a:cubicBezTo>
                    <a:pt x="24444" y="3507"/>
                    <a:pt x="3507" y="24440"/>
                    <a:pt x="3507" y="50264"/>
                  </a:cubicBezTo>
                  <a:cubicBezTo>
                    <a:pt x="3507" y="76087"/>
                    <a:pt x="24444" y="97020"/>
                    <a:pt x="50264" y="97020"/>
                  </a:cubicBezTo>
                  <a:lnTo>
                    <a:pt x="714211" y="97020"/>
                  </a:lnTo>
                  <a:cubicBezTo>
                    <a:pt x="740030" y="97020"/>
                    <a:pt x="760967" y="76087"/>
                    <a:pt x="760967" y="50264"/>
                  </a:cubicBezTo>
                  <a:cubicBezTo>
                    <a:pt x="760967" y="24440"/>
                    <a:pt x="740030" y="3507"/>
                    <a:pt x="714211" y="35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6BC95F3-9F8E-4823-AC19-C7387E23B0B0}"/>
                </a:ext>
              </a:extLst>
            </p:cNvPr>
            <p:cNvSpPr/>
            <p:nvPr/>
          </p:nvSpPr>
          <p:spPr>
            <a:xfrm>
              <a:off x="2286162" y="2871785"/>
              <a:ext cx="1005272" cy="1561678"/>
            </a:xfrm>
            <a:custGeom>
              <a:avLst/>
              <a:gdLst>
                <a:gd name="connsiteX0" fmla="*/ 907844 w 1005271"/>
                <a:gd name="connsiteY0" fmla="*/ 29900 h 1561678"/>
                <a:gd name="connsiteX1" fmla="*/ 758825 w 1005271"/>
                <a:gd name="connsiteY1" fmla="*/ 10281 h 1561678"/>
                <a:gd name="connsiteX2" fmla="*/ 639586 w 1005271"/>
                <a:gd name="connsiteY2" fmla="*/ 101779 h 1561678"/>
                <a:gd name="connsiteX3" fmla="*/ 51188 w 1005271"/>
                <a:gd name="connsiteY3" fmla="*/ 1120906 h 1561678"/>
                <a:gd name="connsiteX4" fmla="*/ 45213 w 1005271"/>
                <a:gd name="connsiteY4" fmla="*/ 1139099 h 1561678"/>
                <a:gd name="connsiteX5" fmla="*/ 3796 w 1005271"/>
                <a:gd name="connsiteY5" fmla="*/ 1510086 h 1561678"/>
                <a:gd name="connsiteX6" fmla="*/ 26884 w 1005271"/>
                <a:gd name="connsiteY6" fmla="*/ 1555768 h 1561678"/>
                <a:gd name="connsiteX7" fmla="*/ 50258 w 1005271"/>
                <a:gd name="connsiteY7" fmla="*/ 1562033 h 1561678"/>
                <a:gd name="connsiteX8" fmla="*/ 77989 w 1005271"/>
                <a:gd name="connsiteY8" fmla="*/ 1552925 h 1561678"/>
                <a:gd name="connsiteX9" fmla="*/ 378561 w 1005271"/>
                <a:gd name="connsiteY9" fmla="*/ 1331559 h 1561678"/>
                <a:gd name="connsiteX10" fmla="*/ 391326 w 1005271"/>
                <a:gd name="connsiteY10" fmla="*/ 1317289 h 1561678"/>
                <a:gd name="connsiteX11" fmla="*/ 979718 w 1005271"/>
                <a:gd name="connsiteY11" fmla="*/ 298163 h 1561678"/>
                <a:gd name="connsiteX12" fmla="*/ 907844 w 1005271"/>
                <a:gd name="connsiteY12" fmla="*/ 29900 h 1561678"/>
                <a:gd name="connsiteX13" fmla="*/ 108587 w 1005271"/>
                <a:gd name="connsiteY13" fmla="*/ 1414249 h 1561678"/>
                <a:gd name="connsiteX14" fmla="*/ 130217 w 1005271"/>
                <a:gd name="connsiteY14" fmla="*/ 1220526 h 1561678"/>
                <a:gd name="connsiteX15" fmla="*/ 265540 w 1005271"/>
                <a:gd name="connsiteY15" fmla="*/ 1298656 h 1561678"/>
                <a:gd name="connsiteX16" fmla="*/ 108587 w 1005271"/>
                <a:gd name="connsiteY16" fmla="*/ 1414249 h 1561678"/>
                <a:gd name="connsiteX17" fmla="*/ 333721 w 1005271"/>
                <a:gd name="connsiteY17" fmla="*/ 1230036 h 1561678"/>
                <a:gd name="connsiteX18" fmla="*/ 155554 w 1005271"/>
                <a:gd name="connsiteY18" fmla="*/ 1127171 h 1561678"/>
                <a:gd name="connsiteX19" fmla="*/ 627728 w 1005271"/>
                <a:gd name="connsiteY19" fmla="*/ 309347 h 1561678"/>
                <a:gd name="connsiteX20" fmla="*/ 805895 w 1005271"/>
                <a:gd name="connsiteY20" fmla="*/ 412212 h 1561678"/>
                <a:gd name="connsiteX21" fmla="*/ 333721 w 1005271"/>
                <a:gd name="connsiteY21" fmla="*/ 1230036 h 1561678"/>
                <a:gd name="connsiteX22" fmla="*/ 898735 w 1005271"/>
                <a:gd name="connsiteY22" fmla="*/ 251401 h 1561678"/>
                <a:gd name="connsiteX23" fmla="*/ 852647 w 1005271"/>
                <a:gd name="connsiteY23" fmla="*/ 331229 h 1561678"/>
                <a:gd name="connsiteX24" fmla="*/ 674480 w 1005271"/>
                <a:gd name="connsiteY24" fmla="*/ 228364 h 1561678"/>
                <a:gd name="connsiteX25" fmla="*/ 720569 w 1005271"/>
                <a:gd name="connsiteY25" fmla="*/ 148536 h 1561678"/>
                <a:gd name="connsiteX26" fmla="*/ 783026 w 1005271"/>
                <a:gd name="connsiteY26" fmla="*/ 100610 h 1561678"/>
                <a:gd name="connsiteX27" fmla="*/ 861082 w 1005271"/>
                <a:gd name="connsiteY27" fmla="*/ 110888 h 1561678"/>
                <a:gd name="connsiteX28" fmla="*/ 909008 w 1005271"/>
                <a:gd name="connsiteY28" fmla="*/ 173345 h 1561678"/>
                <a:gd name="connsiteX29" fmla="*/ 898735 w 1005271"/>
                <a:gd name="connsiteY29" fmla="*/ 251401 h 156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05271" h="1561678">
                  <a:moveTo>
                    <a:pt x="907844" y="29900"/>
                  </a:moveTo>
                  <a:cubicBezTo>
                    <a:pt x="862419" y="3674"/>
                    <a:pt x="809500" y="-3293"/>
                    <a:pt x="758825" y="10281"/>
                  </a:cubicBezTo>
                  <a:cubicBezTo>
                    <a:pt x="708159" y="23859"/>
                    <a:pt x="665807" y="56355"/>
                    <a:pt x="639586" y="101779"/>
                  </a:cubicBezTo>
                  <a:lnTo>
                    <a:pt x="51188" y="1120906"/>
                  </a:lnTo>
                  <a:cubicBezTo>
                    <a:pt x="47967" y="1126493"/>
                    <a:pt x="45928" y="1132688"/>
                    <a:pt x="45213" y="1139099"/>
                  </a:cubicBezTo>
                  <a:lnTo>
                    <a:pt x="3796" y="1510086"/>
                  </a:lnTo>
                  <a:cubicBezTo>
                    <a:pt x="1738" y="1528546"/>
                    <a:pt x="10800" y="1546477"/>
                    <a:pt x="26884" y="1555768"/>
                  </a:cubicBezTo>
                  <a:cubicBezTo>
                    <a:pt x="34145" y="1559957"/>
                    <a:pt x="42211" y="1562033"/>
                    <a:pt x="50258" y="1562033"/>
                  </a:cubicBezTo>
                  <a:cubicBezTo>
                    <a:pt x="60039" y="1562033"/>
                    <a:pt x="69784" y="1558970"/>
                    <a:pt x="77989" y="1552925"/>
                  </a:cubicBezTo>
                  <a:lnTo>
                    <a:pt x="378561" y="1331559"/>
                  </a:lnTo>
                  <a:cubicBezTo>
                    <a:pt x="383756" y="1327734"/>
                    <a:pt x="388104" y="1322876"/>
                    <a:pt x="391326" y="1317289"/>
                  </a:cubicBezTo>
                  <a:lnTo>
                    <a:pt x="979718" y="298163"/>
                  </a:lnTo>
                  <a:cubicBezTo>
                    <a:pt x="1033863" y="204387"/>
                    <a:pt x="1001619" y="84045"/>
                    <a:pt x="907844" y="29900"/>
                  </a:cubicBezTo>
                  <a:close/>
                  <a:moveTo>
                    <a:pt x="108587" y="1414249"/>
                  </a:moveTo>
                  <a:lnTo>
                    <a:pt x="130217" y="1220526"/>
                  </a:lnTo>
                  <a:lnTo>
                    <a:pt x="265540" y="1298656"/>
                  </a:lnTo>
                  <a:lnTo>
                    <a:pt x="108587" y="1414249"/>
                  </a:lnTo>
                  <a:close/>
                  <a:moveTo>
                    <a:pt x="333721" y="1230036"/>
                  </a:moveTo>
                  <a:lnTo>
                    <a:pt x="155554" y="1127171"/>
                  </a:lnTo>
                  <a:lnTo>
                    <a:pt x="627728" y="309347"/>
                  </a:lnTo>
                  <a:lnTo>
                    <a:pt x="805895" y="412212"/>
                  </a:lnTo>
                  <a:lnTo>
                    <a:pt x="333721" y="1230036"/>
                  </a:lnTo>
                  <a:close/>
                  <a:moveTo>
                    <a:pt x="898735" y="251401"/>
                  </a:moveTo>
                  <a:lnTo>
                    <a:pt x="852647" y="331229"/>
                  </a:lnTo>
                  <a:lnTo>
                    <a:pt x="674480" y="228364"/>
                  </a:lnTo>
                  <a:lnTo>
                    <a:pt x="720569" y="148536"/>
                  </a:lnTo>
                  <a:cubicBezTo>
                    <a:pt x="734306" y="124742"/>
                    <a:pt x="756487" y="107722"/>
                    <a:pt x="783026" y="100610"/>
                  </a:cubicBezTo>
                  <a:cubicBezTo>
                    <a:pt x="809575" y="93494"/>
                    <a:pt x="837292" y="97151"/>
                    <a:pt x="861082" y="110888"/>
                  </a:cubicBezTo>
                  <a:cubicBezTo>
                    <a:pt x="884877" y="124625"/>
                    <a:pt x="901896" y="146806"/>
                    <a:pt x="909008" y="173345"/>
                  </a:cubicBezTo>
                  <a:cubicBezTo>
                    <a:pt x="916120" y="199885"/>
                    <a:pt x="912473" y="227607"/>
                    <a:pt x="898735" y="2514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E9294DA-0358-47C4-9263-07DF23BFFA4E}"/>
              </a:ext>
            </a:extLst>
          </p:cNvPr>
          <p:cNvSpPr/>
          <p:nvPr/>
        </p:nvSpPr>
        <p:spPr>
          <a:xfrm>
            <a:off x="431998" y="2239457"/>
            <a:ext cx="11317089" cy="4180394"/>
          </a:xfrm>
          <a:prstGeom prst="rect">
            <a:avLst/>
          </a:prstGeom>
        </p:spPr>
        <p:txBody>
          <a:bodyPr lIns="0" tIns="0" rIns="0" bIns="0" numCol="2" spcCol="182880"/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+mn-lt"/>
                <a:cs typeface="+mn-cs"/>
              </a:rPr>
              <a:t>Давлат </a:t>
            </a:r>
            <a:r>
              <a:rPr lang="ru-RU" sz="1200" dirty="0" err="1">
                <a:latin typeface="+mn-lt"/>
                <a:cs typeface="+mn-cs"/>
              </a:rPr>
              <a:t>органлари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фаолиятининг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очиқлигини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ва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уларнинг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ҳисобдорлигини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таъминлаш</a:t>
            </a:r>
            <a:r>
              <a:rPr lang="ru-RU" sz="1200" dirty="0">
                <a:latin typeface="+mn-lt"/>
                <a:cs typeface="+mn-cs"/>
              </a:rPr>
              <a:t>, </a:t>
            </a:r>
            <a:r>
              <a:rPr lang="ru-RU" sz="1200" dirty="0" err="1">
                <a:latin typeface="+mn-lt"/>
                <a:cs typeface="+mn-cs"/>
              </a:rPr>
              <a:t>давлат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бошқаруви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тизимининг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самарадорлигини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ошириш</a:t>
            </a:r>
            <a:r>
              <a:rPr lang="ru-RU" sz="1200" dirty="0">
                <a:latin typeface="+mn-lt"/>
                <a:cs typeface="+mn-cs"/>
              </a:rPr>
              <a:t>, </a:t>
            </a:r>
            <a:r>
              <a:rPr lang="ru-RU" sz="1200" dirty="0" err="1">
                <a:latin typeface="+mn-lt"/>
                <a:cs typeface="+mn-cs"/>
              </a:rPr>
              <a:t>давлат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органларининг</a:t>
            </a:r>
            <a:r>
              <a:rPr lang="ru-RU" sz="1200" dirty="0">
                <a:latin typeface="+mn-lt"/>
                <a:cs typeface="+mn-cs"/>
              </a:rPr>
              <a:t>, улар </a:t>
            </a:r>
            <a:r>
              <a:rPr lang="ru-RU" sz="1200" dirty="0" err="1">
                <a:latin typeface="+mn-lt"/>
                <a:cs typeface="+mn-cs"/>
              </a:rPr>
              <a:t>мансабдор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шахсларининг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ва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бошқа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ходимларининг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ўз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зиммасига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юклатилган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вазифаларни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бажариши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юзасидан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масъулиятини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кучайтириш</a:t>
            </a:r>
            <a:r>
              <a:rPr lang="ru-RU" sz="1200" dirty="0">
                <a:latin typeface="+mn-lt"/>
                <a:cs typeface="+mn-cs"/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latin typeface="+mn-lt"/>
                <a:cs typeface="+mn-cs"/>
              </a:rPr>
              <a:t>Коррупцияга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қарши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курашиш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соҳасида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давлат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органларининг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фаолияти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устидан</a:t>
            </a:r>
            <a:r>
              <a:rPr lang="ru-RU" sz="1200" dirty="0">
                <a:latin typeface="+mn-lt"/>
                <a:cs typeface="+mn-cs"/>
              </a:rPr>
              <a:t> парламент </a:t>
            </a:r>
            <a:r>
              <a:rPr lang="ru-RU" sz="1200" dirty="0" err="1">
                <a:latin typeface="+mn-lt"/>
                <a:cs typeface="+mn-cs"/>
              </a:rPr>
              <a:t>ва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жамоатчилик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назоратини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амалга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ошириш</a:t>
            </a:r>
            <a:r>
              <a:rPr lang="ru-RU" sz="1200" dirty="0">
                <a:latin typeface="+mn-lt"/>
                <a:cs typeface="+mn-cs"/>
              </a:rPr>
              <a:t>;</a:t>
            </a:r>
            <a:endParaRPr lang="ru-RU" sz="1200" dirty="0">
              <a:solidFill>
                <a:schemeClr val="tx2"/>
              </a:solidFill>
              <a:latin typeface="+mn-lt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+mn-lt"/>
                <a:cs typeface="+mn-cs"/>
              </a:rPr>
              <a:t>Давлат </a:t>
            </a:r>
            <a:r>
              <a:rPr lang="ru-RU" sz="1200" dirty="0" err="1">
                <a:latin typeface="+mn-lt"/>
                <a:cs typeface="+mn-cs"/>
              </a:rPr>
              <a:t>органлари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ва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уларнинг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ходимларининг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фаолиятида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коррупцияга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оид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ҳуқуқбузарликларга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йўл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қўймаслик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latin typeface="+mn-lt"/>
                <a:cs typeface="+mn-cs"/>
              </a:rPr>
              <a:t>Давлат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органларининг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мансабдор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шахслари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ва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бошқа ходимлари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томонидан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ўз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мансаб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ёки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хизмат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мажбуриятларининг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бажарилиши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самарадорлиги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мезонларини</a:t>
            </a:r>
            <a:r>
              <a:rPr lang="ru-RU" sz="1200" dirty="0">
                <a:latin typeface="+mn-lt"/>
                <a:cs typeface="+mn-cs"/>
              </a:rPr>
              <a:t>, </a:t>
            </a:r>
            <a:r>
              <a:rPr lang="ru-RU" sz="1200" dirty="0" err="1">
                <a:latin typeface="+mn-lt"/>
                <a:cs typeface="+mn-cs"/>
              </a:rPr>
              <a:t>стандартларини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ва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унинг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сифатини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баҳолаш тизимларини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жорий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этиш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latin typeface="+mn-lt"/>
                <a:cs typeface="+mn-cs"/>
              </a:rPr>
              <a:t>Давлат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органлари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ходимларининг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касбий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ҳамда хизматдан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ташқари фаолиятдаги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одоб-ахлоқининг ягона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принциплари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ва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қоидаларини белгиловчи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одоб-ахлоқ қоидаларини самарали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амалга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ошириш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latin typeface="+mn-lt"/>
                <a:cs typeface="+mn-cs"/>
              </a:rPr>
              <a:t>Давлат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органлари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ходимлари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манфаатларининг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тўқнашувини ҳал қилишнинг ташкилий-ҳуқуқий асосларини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такомиллаштириш</a:t>
            </a:r>
            <a:r>
              <a:rPr lang="ru-RU" sz="1200" dirty="0">
                <a:latin typeface="+mn-lt"/>
                <a:cs typeface="+mn-cs"/>
              </a:rPr>
              <a:t>, </a:t>
            </a:r>
            <a:r>
              <a:rPr lang="ru-RU" sz="1200" dirty="0" err="1">
                <a:latin typeface="+mn-lt"/>
                <a:cs typeface="+mn-cs"/>
              </a:rPr>
              <a:t>уларга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риоя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этилиши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юзасидан</a:t>
            </a:r>
            <a:r>
              <a:rPr lang="ru-RU" sz="1200" dirty="0">
                <a:latin typeface="+mn-lt"/>
                <a:cs typeface="+mn-cs"/>
              </a:rPr>
              <a:t> мониторинг </a:t>
            </a:r>
            <a:r>
              <a:rPr lang="ru-RU" sz="1200" dirty="0" err="1">
                <a:latin typeface="+mn-lt"/>
                <a:cs typeface="+mn-cs"/>
              </a:rPr>
              <a:t>ўтказилишини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таъминлаш</a:t>
            </a:r>
            <a:r>
              <a:rPr lang="ru-RU" sz="1200" dirty="0">
                <a:latin typeface="+mn-lt"/>
                <a:cs typeface="+mn-cs"/>
              </a:rPr>
              <a:t>;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latin typeface="+mn-lt"/>
                <a:cs typeface="+mn-cs"/>
              </a:rPr>
              <a:t>Давлат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органлари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ходимларининг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ҳуқуқий мақомини белгилаш</a:t>
            </a:r>
            <a:r>
              <a:rPr lang="ru-RU" sz="1200" dirty="0">
                <a:latin typeface="+mn-lt"/>
                <a:cs typeface="+mn-cs"/>
              </a:rPr>
              <a:t>, </a:t>
            </a:r>
            <a:r>
              <a:rPr lang="ru-RU" sz="1200" dirty="0" err="1">
                <a:latin typeface="+mn-lt"/>
                <a:cs typeface="+mn-cs"/>
              </a:rPr>
              <a:t>хизматни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ўташнинг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шаффоф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тартибини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ўрнатиш</a:t>
            </a:r>
            <a:r>
              <a:rPr lang="ru-RU" sz="1200" dirty="0">
                <a:latin typeface="+mn-lt"/>
                <a:cs typeface="+mn-cs"/>
              </a:rPr>
              <a:t>, </a:t>
            </a:r>
            <a:r>
              <a:rPr lang="ru-RU" sz="1200" dirty="0" err="1">
                <a:latin typeface="+mn-lt"/>
                <a:cs typeface="+mn-cs"/>
              </a:rPr>
              <a:t>шахсий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ва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касбий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сифатлар</a:t>
            </a:r>
            <a:r>
              <a:rPr lang="ru-RU" sz="1200" dirty="0">
                <a:latin typeface="+mn-lt"/>
                <a:cs typeface="+mn-cs"/>
              </a:rPr>
              <a:t>, </a:t>
            </a:r>
            <a:r>
              <a:rPr lang="ru-RU" sz="1200" dirty="0" err="1">
                <a:latin typeface="+mn-lt"/>
                <a:cs typeface="+mn-cs"/>
              </a:rPr>
              <a:t>очиқлик, беғаразлик, адолатлилик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ва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холислик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принциплари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асосида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танлов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бўйича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саралаш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ҳамда хизматда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кўтарилиш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тизимини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жорий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этиш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latin typeface="+mn-lt"/>
                <a:cs typeface="+mn-cs"/>
              </a:rPr>
              <a:t>Давлат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органлари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томонидан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жисмоний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ва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юридик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шахсларнинг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мурожаатлари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тўғрисидаги қонунчилик талабларига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риоя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этилиши</a:t>
            </a:r>
            <a:r>
              <a:rPr lang="ru-RU" sz="1200" dirty="0">
                <a:latin typeface="+mn-lt"/>
                <a:cs typeface="+mn-cs"/>
              </a:rPr>
              <a:t>, </a:t>
            </a:r>
            <a:r>
              <a:rPr lang="ru-RU" sz="1200" dirty="0" err="1">
                <a:latin typeface="+mn-lt"/>
                <a:cs typeface="+mn-cs"/>
              </a:rPr>
              <a:t>мурожаатларнинг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тўлиқ, холисона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ва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ўз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вақтида кўриб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чиқилиши, </a:t>
            </a:r>
            <a:r>
              <a:rPr lang="ru-RU" sz="1200" dirty="0">
                <a:latin typeface="+mn-lt"/>
                <a:cs typeface="+mn-cs"/>
              </a:rPr>
              <a:t>улар </a:t>
            </a:r>
            <a:r>
              <a:rPr lang="ru-RU" sz="1200" dirty="0" err="1">
                <a:latin typeface="+mn-lt"/>
                <a:cs typeface="+mn-cs"/>
              </a:rPr>
              <a:t>томонидан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жисмоний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ва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юридик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шахсларнинг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бузилган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ҳуқуқлари</a:t>
            </a:r>
            <a:r>
              <a:rPr lang="ru-RU" sz="1200" dirty="0">
                <a:latin typeface="+mn-lt"/>
                <a:cs typeface="+mn-cs"/>
              </a:rPr>
              <a:t>, </a:t>
            </a:r>
            <a:r>
              <a:rPr lang="ru-RU" sz="1200" dirty="0" err="1">
                <a:latin typeface="+mn-lt"/>
                <a:cs typeface="+mn-cs"/>
              </a:rPr>
              <a:t>эркинликларини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тиклаш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ҳамда қонуний манфаатларини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ҳимоя қилиш бўйича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ўз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ваколатлари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доирасида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чоралар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кўрилиши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устидан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назоратни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таъминлаш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latin typeface="+mn-lt"/>
                <a:cs typeface="+mn-cs"/>
              </a:rPr>
              <a:t>Давлат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органлари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фаолиятида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коррупциянинг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олдини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олишга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доир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тадбирларнинг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амалга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оширилиши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юзасидан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ушбу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органлар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томонидан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кўрилаётган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чора-тадбирлар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самарадорлигини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баҳолаган ҳолда мунтазам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равишда</a:t>
            </a:r>
            <a:r>
              <a:rPr lang="ru-RU" sz="1200" dirty="0">
                <a:latin typeface="+mn-lt"/>
                <a:cs typeface="+mn-cs"/>
              </a:rPr>
              <a:t> мониторинг </a:t>
            </a:r>
            <a:r>
              <a:rPr lang="ru-RU" sz="1200" dirty="0" err="1">
                <a:latin typeface="+mn-lt"/>
                <a:cs typeface="+mn-cs"/>
              </a:rPr>
              <a:t>ўтказиш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latin typeface="+mn-lt"/>
                <a:cs typeface="+mn-cs"/>
              </a:rPr>
              <a:t>Норматив-ҳуқуқий ҳужжатларнинг ва</a:t>
            </a:r>
            <a:r>
              <a:rPr lang="ru-RU" sz="1200" dirty="0">
                <a:latin typeface="+mn-lt"/>
                <a:cs typeface="+mn-cs"/>
              </a:rPr>
              <a:t> улар </a:t>
            </a:r>
            <a:r>
              <a:rPr lang="ru-RU" sz="1200" dirty="0" err="1">
                <a:latin typeface="+mn-lt"/>
                <a:cs typeface="+mn-cs"/>
              </a:rPr>
              <a:t>лойиҳаларининг коррупцияга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қарши экспертизасини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ташкил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этиш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 err="1">
                <a:latin typeface="+mn-lt"/>
                <a:cs typeface="+mn-cs"/>
              </a:rPr>
              <a:t>Давлат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органларининг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мансабдор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шахслари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ва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бошқа ходимларининг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самарали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ижтимоий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ҳимоя қилинишини, моддий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таъминот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олишини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ва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latin typeface="+mn-lt"/>
                <a:cs typeface="+mn-cs"/>
              </a:rPr>
              <a:t>рағбатлантирилишини таъминлаш</a:t>
            </a:r>
            <a:r>
              <a:rPr lang="ru-RU" sz="1400" dirty="0">
                <a:solidFill>
                  <a:schemeClr val="tx2"/>
                </a:solidFill>
                <a:latin typeface="+mn-lt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Kept">
      <a:dk1>
        <a:srgbClr val="531A56"/>
      </a:dk1>
      <a:lt1>
        <a:srgbClr val="FFFFFF"/>
      </a:lt1>
      <a:dk2>
        <a:srgbClr val="000000"/>
      </a:dk2>
      <a:lt2>
        <a:srgbClr val="CAC5F9"/>
      </a:lt2>
      <a:accent1>
        <a:srgbClr val="A39CFF"/>
      </a:accent1>
      <a:accent2>
        <a:srgbClr val="CDFF5D"/>
      </a:accent2>
      <a:accent3>
        <a:srgbClr val="00DD99"/>
      </a:accent3>
      <a:accent4>
        <a:srgbClr val="2ADBDB"/>
      </a:accent4>
      <a:accent5>
        <a:srgbClr val="FF605C"/>
      </a:accent5>
      <a:accent6>
        <a:srgbClr val="FFAB66"/>
      </a:accent6>
      <a:hlink>
        <a:srgbClr val="531A56"/>
      </a:hlink>
      <a:folHlink>
        <a:srgbClr val="3EBA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_JSC_Widescreen.potx" id="{DCCA6DF8-0AB1-4F23-8A30-9BD0D164B9BB}" vid="{3266E5EF-05E3-4A0F-9B3D-04D8A0C2B4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39560</TotalTime>
  <Words>11775</Words>
  <Application>Microsoft Office PowerPoint</Application>
  <PresentationFormat>Широкоэкранный</PresentationFormat>
  <Paragraphs>1017</Paragraphs>
  <Slides>66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4" baseType="lpstr">
      <vt:lpstr>Arial</vt:lpstr>
      <vt:lpstr>Arial Black</vt:lpstr>
      <vt:lpstr>Calibri</vt:lpstr>
      <vt:lpstr>Golos Text</vt:lpstr>
      <vt:lpstr>Microsoft Sans Serif</vt:lpstr>
      <vt:lpstr>Montserrat</vt:lpstr>
      <vt:lpstr>Times New Roman</vt:lpstr>
      <vt:lpstr>3_Office Theme</vt:lpstr>
      <vt:lpstr>4-маъруза</vt:lpstr>
      <vt:lpstr>Мундарижа</vt:lpstr>
      <vt:lpstr>Давлат органлари фаолиятида очиқлик ва ошкораликни таъминлаш, шунингдeк, коррупцияга қарши курашиш чора-тадбирлари</vt:lpstr>
      <vt:lpstr>Давлат фуқаролик xизматлари ва коррупцияга қарши курашиш.</vt:lpstr>
      <vt:lpstr>Очиқлик ва ошкоралик дeмократик ва ҳуқуқий давлатнинг асосий тамойили сифатида.</vt:lpstr>
      <vt:lpstr>Давлат органлари фаолиятида очиқлик ва ошкораликни таъминлаш чора-тадбирлари (1/2)</vt:lpstr>
      <vt:lpstr>Давлат органлари фаолиятида очиқлик ва ошкораликни таъминлаш чора-тадбирлари (2/2)</vt:lpstr>
      <vt:lpstr>Даромадларни дeкларациялаш бўйича xалқаро тажриба.</vt:lpstr>
      <vt:lpstr>Коррупцияга қарши курашиш бўйича чора – тадбирлар (1/2)</vt:lpstr>
      <vt:lpstr>Коррупцияга қарши курашиш бўйича чора – тадбирлар (2/2)</vt:lpstr>
      <vt:lpstr>Расмий ва xизмат доирасида ҳатти – ҳаракатлар қоидалари</vt:lpstr>
      <vt:lpstr>Расмий ва xизмат доирасида ҳатти-ҳаракатлар қоидалари (1/2)</vt:lpstr>
      <vt:lpstr>Расмий ва xизмат доирасида ҳатти-ҳаракатлар қоидалари (2/2)</vt:lpstr>
      <vt:lpstr>Давлат ва фуқаролик xизматида манфаатлар тўқнашуви тушунчаси ва уни ҳал қилиш йўллари.</vt:lpstr>
      <vt:lpstr>Давлат ва фуқаролик xизматида манфаатлар тўқнашуви тушунчаси ва уни ҳал қилиш йўллари.</vt:lpstr>
      <vt:lpstr>Манфаатлар тўқнашувининг одатий ҳолатлари (1/2) </vt:lpstr>
      <vt:lpstr>Манфаатлар тўқнашувининг одатий ҳолатлари (2/2) </vt:lpstr>
      <vt:lpstr>Манфаатлар тўқнашувини бошқариш: Аниқлаш</vt:lpstr>
      <vt:lpstr>Манфаатлар тўқнашувини бошқариш: Аниқлаш</vt:lpstr>
      <vt:lpstr>Манфаатлар тўқнашувини бошқариш: Аниқлаш</vt:lpstr>
      <vt:lpstr>Айрим ҳокимият органларида коррупцияга қарши курашиш бўйича амалга оширилаётган чора – тадбирларнинг умумий кўриниши.</vt:lpstr>
      <vt:lpstr>Коррупцияга қарши курашиш тизими (8 элeмeнт)</vt:lpstr>
      <vt:lpstr>Коррупцияга қарши курашиш тизими элeмeнтлари (1/2)</vt:lpstr>
      <vt:lpstr>Коррупцияга қарши курашиш тизими элeмeнтлари (2/2)</vt:lpstr>
      <vt:lpstr>Алоҳида функцияларда коррупцияга қарши амалга оширилган чора-тадбирларнинг умумий кўриниши (1/4)</vt:lpstr>
      <vt:lpstr>Алоҳида функцияларда коррупцияга қарши амалга оширилган чора-тадбирларнинг умумий кўриниши (2/4)</vt:lpstr>
      <vt:lpstr>Алоҳида функцияларда коррупцияга қарши амалга оширилган чора-тадбирларнинг умумий кўриниши (3/4)</vt:lpstr>
      <vt:lpstr>Алоҳида функцияларда коррупцияга қарши амалга оширилган чора-тадбирларнинг умумий кўриниши (4/4)</vt:lpstr>
      <vt:lpstr>Xалқаро амалиётни кўриб чиқиш</vt:lpstr>
      <vt:lpstr>Давлат xизматчиларининг ҳалоллиги соҳасидаги xалқаро тавсиялар.</vt:lpstr>
      <vt:lpstr>Иқтисодий ҳамкорлик ташкилоти – ОECД кeнгашининг жамоат даxлсизлиги бўйича тавсиялари.</vt:lpstr>
      <vt:lpstr>Xалқаро амалиётни кўриб чиқиш</vt:lpstr>
      <vt:lpstr>Xалқаро амалиётни кўриб чиқиш</vt:lpstr>
      <vt:lpstr>Сeминар</vt:lpstr>
      <vt:lpstr>1 – Вазифа.</vt:lpstr>
      <vt:lpstr>1 – Вазифа.</vt:lpstr>
      <vt:lpstr>2 – Вазифа.</vt:lpstr>
      <vt:lpstr>3 – Вазифа.</vt:lpstr>
      <vt:lpstr>3 – Вазифа.</vt:lpstr>
      <vt:lpstr>3 – Вазифа.</vt:lpstr>
      <vt:lpstr>3 – Вазифа.</vt:lpstr>
      <vt:lpstr>3 – Вазифа.</vt:lpstr>
      <vt:lpstr>3 – Вазифа.</vt:lpstr>
      <vt:lpstr>4 – Вазифа.</vt:lpstr>
      <vt:lpstr>Билимлар назорати</vt:lpstr>
      <vt:lpstr>Назорат саволлари:</vt:lpstr>
      <vt:lpstr>Тeст синови.</vt:lpstr>
      <vt:lpstr>Тeст синови.</vt:lpstr>
      <vt:lpstr>Тeст синови.</vt:lpstr>
      <vt:lpstr>Тeст синови.</vt:lpstr>
      <vt:lpstr>Тeст синови.</vt:lpstr>
      <vt:lpstr>Тeст синови.</vt:lpstr>
      <vt:lpstr>Тeст синови.</vt:lpstr>
      <vt:lpstr>Тeст синови.</vt:lpstr>
      <vt:lpstr>Тeст синови.</vt:lpstr>
      <vt:lpstr>Тeст синови.</vt:lpstr>
      <vt:lpstr>Тeст синови.</vt:lpstr>
      <vt:lpstr>Тeст синови.</vt:lpstr>
      <vt:lpstr>Тeст синови.</vt:lpstr>
      <vt:lpstr>Тeст синови.</vt:lpstr>
      <vt:lpstr>Тeст синови.</vt:lpstr>
      <vt:lpstr>Тeст синови.</vt:lpstr>
      <vt:lpstr>Тeст синови.</vt:lpstr>
      <vt:lpstr>Тeст синови.</vt:lpstr>
      <vt:lpstr>Фойдаланилган адабиётлар ва манбалар: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Обучающая программа по вопросам создания и внедрения эффективных антикоррупционных комплаенс-систем в государственных органах и учреждениях</dc:title>
  <dc:creator>Kiryanova, Viktoria</dc:creator>
  <cp:lastModifiedBy>Mushtariy Madraximova</cp:lastModifiedBy>
  <cp:revision>922</cp:revision>
  <dcterms:created xsi:type="dcterms:W3CDTF">2022-07-14T08:09:04Z</dcterms:created>
  <dcterms:modified xsi:type="dcterms:W3CDTF">2023-10-11T06:24:25Z</dcterms:modified>
</cp:coreProperties>
</file>