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66"/>
  </p:notesMasterIdLst>
  <p:sldIdLst>
    <p:sldId id="256" r:id="rId2"/>
    <p:sldId id="2607" r:id="rId3"/>
    <p:sldId id="2526" r:id="rId4"/>
    <p:sldId id="2608" r:id="rId5"/>
    <p:sldId id="2609" r:id="rId6"/>
    <p:sldId id="2610" r:id="rId7"/>
    <p:sldId id="2611" r:id="rId8"/>
    <p:sldId id="2612" r:id="rId9"/>
    <p:sldId id="2614" r:id="rId10"/>
    <p:sldId id="2649" r:id="rId11"/>
    <p:sldId id="2613" r:id="rId12"/>
    <p:sldId id="2505" r:id="rId13"/>
    <p:sldId id="2570" r:id="rId14"/>
    <p:sldId id="2571" r:id="rId15"/>
    <p:sldId id="2572" r:id="rId16"/>
    <p:sldId id="2573" r:id="rId17"/>
    <p:sldId id="2574" r:id="rId18"/>
    <p:sldId id="2576" r:id="rId19"/>
    <p:sldId id="2577" r:id="rId20"/>
    <p:sldId id="2579" r:id="rId21"/>
    <p:sldId id="2580" r:id="rId22"/>
    <p:sldId id="2581" r:id="rId23"/>
    <p:sldId id="2582" r:id="rId24"/>
    <p:sldId id="2525" r:id="rId25"/>
    <p:sldId id="2575" r:id="rId26"/>
    <p:sldId id="2584" r:id="rId27"/>
    <p:sldId id="2585" r:id="rId28"/>
    <p:sldId id="2586" r:id="rId29"/>
    <p:sldId id="2587" r:id="rId30"/>
    <p:sldId id="2588" r:id="rId31"/>
    <p:sldId id="2542" r:id="rId32"/>
    <p:sldId id="2541" r:id="rId33"/>
    <p:sldId id="2543" r:id="rId34"/>
    <p:sldId id="2544" r:id="rId35"/>
    <p:sldId id="1084" r:id="rId36"/>
    <p:sldId id="2552" r:id="rId37"/>
    <p:sldId id="2589" r:id="rId38"/>
    <p:sldId id="2590" r:id="rId39"/>
    <p:sldId id="2591" r:id="rId40"/>
    <p:sldId id="2549" r:id="rId41"/>
    <p:sldId id="2551" r:id="rId42"/>
    <p:sldId id="2615" r:id="rId43"/>
    <p:sldId id="2643" r:id="rId44"/>
    <p:sldId id="2553" r:id="rId45"/>
    <p:sldId id="2599" r:id="rId46"/>
    <p:sldId id="2592" r:id="rId47"/>
    <p:sldId id="2600" r:id="rId48"/>
    <p:sldId id="2593" r:id="rId49"/>
    <p:sldId id="2601" r:id="rId50"/>
    <p:sldId id="2594" r:id="rId51"/>
    <p:sldId id="2602" r:id="rId52"/>
    <p:sldId id="2595" r:id="rId53"/>
    <p:sldId id="2603" r:id="rId54"/>
    <p:sldId id="2596" r:id="rId55"/>
    <p:sldId id="2604" r:id="rId56"/>
    <p:sldId id="2597" r:id="rId57"/>
    <p:sldId id="2605" r:id="rId58"/>
    <p:sldId id="2598" r:id="rId59"/>
    <p:sldId id="2606" r:id="rId60"/>
    <p:sldId id="2637" r:id="rId61"/>
    <p:sldId id="2646" r:id="rId62"/>
    <p:sldId id="2647" r:id="rId63"/>
    <p:sldId id="2648" r:id="rId64"/>
    <p:sldId id="265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uzmin, Mikhail" initials="KM" lastIdx="1" clrIdx="6">
    <p:extLst>
      <p:ext uri="{19B8F6BF-5375-455C-9EA6-DF929625EA0E}">
        <p15:presenceInfo xmlns:p15="http://schemas.microsoft.com/office/powerpoint/2012/main" userId="S-1-5-21-2800664165-146498085-484308319-263010" providerId="AD"/>
      </p:ext>
    </p:extLst>
  </p:cmAuthor>
  <p:cmAuthor id="1" name="Kiryanova, Viktoria" initials="KV" lastIdx="233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230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Kondratiev, Alexander" initials="АК" lastIdx="1" clrIdx="2">
    <p:extLst>
      <p:ext uri="{19B8F6BF-5375-455C-9EA6-DF929625EA0E}">
        <p15:presenceInfo xmlns:p15="http://schemas.microsoft.com/office/powerpoint/2012/main" userId="Kondratiev, Alexander" providerId="None"/>
      </p:ext>
    </p:extLst>
  </p:cmAuthor>
  <p:cmAuthor id="4" name="Burdikova, Irina" initials="BI" lastIdx="10" clrIdx="3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  <p:cmAuthor id="5" name="Anikina, Natalia" initials="AN" lastIdx="14" clrIdx="4">
    <p:extLst>
      <p:ext uri="{19B8F6BF-5375-455C-9EA6-DF929625EA0E}">
        <p15:presenceInfo xmlns:p15="http://schemas.microsoft.com/office/powerpoint/2012/main" userId="S-1-5-21-2800664165-146498085-484308319-261374" providerId="AD"/>
      </p:ext>
    </p:extLst>
  </p:cmAuthor>
  <p:cmAuthor id="6" name="Mudritsyna, Tatyana" initials="MT" lastIdx="2" clrIdx="5">
    <p:extLst>
      <p:ext uri="{19B8F6BF-5375-455C-9EA6-DF929625EA0E}">
        <p15:presenceInfo xmlns:p15="http://schemas.microsoft.com/office/powerpoint/2012/main" userId="S-1-5-21-2800664165-146498085-484308319-2628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D2"/>
    <a:srgbClr val="00338D"/>
    <a:srgbClr val="1BD7D3"/>
    <a:srgbClr val="49A9F6"/>
    <a:srgbClr val="2414BC"/>
    <a:srgbClr val="2DDFDB"/>
    <a:srgbClr val="2112AE"/>
    <a:srgbClr val="3A07DF"/>
    <a:srgbClr val="3B302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3" autoAdjust="0"/>
    <p:restoredTop sz="96416" autoAdjust="0"/>
  </p:normalViewPr>
  <p:slideViewPr>
    <p:cSldViewPr snapToGrid="0">
      <p:cViewPr varScale="1">
        <p:scale>
          <a:sx n="78" d="100"/>
          <a:sy n="78" d="100"/>
        </p:scale>
        <p:origin x="112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uz/docs/111457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uz/docs/97661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uz/docs/111181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последние годы предотвращение и противодействие коррупции стало одним из приоритетных направлений государственной политики Республики Узбекистан.  В рамках данного направления государственной политики принято множество нормативно-правовых актов, а также осуществлен ряд административных реформ.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2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Вопросы для обсуждения:</a:t>
            </a:r>
          </a:p>
          <a:p>
            <a:pPr marL="228600" indent="-228600">
              <a:buAutoNum type="arabicPeriod"/>
            </a:pPr>
            <a:r>
              <a:rPr lang="ru-RU" dirty="0"/>
              <a:t>Как вы считаете, почему эти направления реализации государственной антикоррупционной политики вынесены в отдельные нормативно-правовые акты?</a:t>
            </a:r>
          </a:p>
          <a:p>
            <a:pPr marL="228600" indent="-228600">
              <a:buAutoNum type="arabicPeriod"/>
            </a:pPr>
            <a:r>
              <a:rPr lang="ru-RU" dirty="0"/>
              <a:t>Для чего установлено требование по обязательному декларированию доходов и имущества государственных служащих? </a:t>
            </a:r>
          </a:p>
          <a:p>
            <a:pPr marL="228600" indent="-228600">
              <a:buAutoNum type="arabicPeriod"/>
            </a:pPr>
            <a:r>
              <a:rPr lang="ru-RU" dirty="0"/>
              <a:t>Для чего нужно размещать социально значимую информацию в открытых источниках?</a:t>
            </a:r>
          </a:p>
          <a:p>
            <a:pPr marL="228600" indent="-228600">
              <a:buAutoNum type="arabicPeriod"/>
            </a:pPr>
            <a:r>
              <a:rPr lang="ru-RU" dirty="0"/>
              <a:t>Для чего нужно оценивать рейтинг коррупции и теневой экономики?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Дискуссия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30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hlinkClick r:id="rId3"/>
              </a:rPr>
              <a:t>22.09.1994. Уголовный кодекс Республики Узбекистан (lex.uz)</a:t>
            </a:r>
            <a:r>
              <a:rPr lang="ru-RU" dirty="0"/>
              <a:t> - </a:t>
            </a:r>
            <a:r>
              <a:rPr lang="en-US" sz="1200" dirty="0"/>
              <a:t>https://lex.uz/docs/111457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0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hlinkClick r:id="rId3"/>
              </a:rPr>
              <a:t>22.09.1994. Кодекс Республики Узбекистан об административной ответственности (lex.uz)</a:t>
            </a:r>
            <a:r>
              <a:rPr lang="ru-RU" sz="1200" dirty="0"/>
              <a:t> - </a:t>
            </a:r>
            <a:r>
              <a:rPr lang="en-US" sz="1200" dirty="0"/>
              <a:t>https://lex.uz/docs/97661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0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hlinkClick r:id="rId3"/>
              </a:rPr>
              <a:t>21.12.1995. Гражданский кодекс Республики Узбекистан (часть первая) (lex.uz)</a:t>
            </a:r>
            <a:r>
              <a:rPr lang="ru-RU" dirty="0"/>
              <a:t> -</a:t>
            </a:r>
            <a:r>
              <a:rPr lang="en-US" dirty="0"/>
              <a:t>https://lex.uz/docs/111181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65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Вопрос для обсуждения: почему для страны важно устанавливать сотрудничество с другими странами в рамках противодействия коррупции?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1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Вопрос для обсуждения: исходя из материалов прошлой лекции, какие из перечисленных мер в настоящее время реализованы в Узбекистане?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Активный подкуп – дача взятки, пассивный подкуп – получение взятки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6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последние годы предотвращение и противодействие коррупции стало одним из приоритетных направлений государственной политики Республики Узбекистан.  В рамках данного направления государственной политики принято множество нормативно-правовых актов, а также осуществлен ряд административных реформ.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студентам:</a:t>
            </a:r>
          </a:p>
          <a:p>
            <a:r>
              <a:rPr lang="ru-RU" dirty="0"/>
              <a:t>1. Как вы думаете, что подразумевает каждый из принципов противодействия коррупции?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4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студентам:</a:t>
            </a:r>
          </a:p>
          <a:p>
            <a:r>
              <a:rPr lang="ru-RU" dirty="0"/>
              <a:t>1. Как вы думаете, что подразумевает каждый из принципов противодействия коррупции?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3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студентам:</a:t>
            </a:r>
          </a:p>
          <a:p>
            <a:r>
              <a:rPr lang="ru-RU" dirty="0"/>
              <a:t>1. Как вы думаете, что подразумевает каждый из принципов противодействия коррупции?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студентам:</a:t>
            </a:r>
          </a:p>
          <a:p>
            <a:r>
              <a:rPr lang="ru-RU" dirty="0"/>
              <a:t>1. Как вы думаете, что подразумевает каждый из принципов противодействия коррупции?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9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студентам:</a:t>
            </a:r>
          </a:p>
          <a:p>
            <a:r>
              <a:rPr lang="ru-RU" dirty="0"/>
              <a:t>1. Как вы думаете, что подразумевает каждый из принципов противодействия коррупции?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8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55EF4-978E-4862-B2A8-A4D37DE94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9" y="438150"/>
            <a:ext cx="5581650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DC41D-DEF1-16A4-C1FF-70F3387C2C9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 Title 4f">
            <a:extLst>
              <a:ext uri="{FF2B5EF4-FFF2-40B4-BE49-F238E27FC236}">
                <a16:creationId xmlns:a16="http://schemas.microsoft.com/office/drawing/2014/main" id="{666FBB86-A6F5-7E8E-8023-CC755D99F204}"/>
              </a:ext>
            </a:extLst>
          </p:cNvPr>
          <p:cNvGrpSpPr/>
          <p:nvPr userDrawn="1"/>
        </p:nvGrpSpPr>
        <p:grpSpPr>
          <a:xfrm>
            <a:off x="611952" y="504678"/>
            <a:ext cx="5435496" cy="1779245"/>
            <a:chOff x="611952" y="504678"/>
            <a:chExt cx="5435496" cy="17792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54B084-9320-45BF-7B01-6471ADC4B7CF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B6764CC-8A15-6BC4-5583-2906AF9A9EE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5" name="TextBox 2">
                <a:extLst>
                  <a:ext uri="{FF2B5EF4-FFF2-40B4-BE49-F238E27FC236}">
                    <a16:creationId xmlns:a16="http://schemas.microsoft.com/office/drawing/2014/main" id="{94EAF4B9-1ECE-BCA8-B2BB-EC898F1EC532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</a:t>
                </a:r>
                <a:r>
                  <a:rPr lang="ru-RU" dirty="0" err="1"/>
                  <a:t>Республикаси</a:t>
                </a:r>
                <a:r>
                  <a:rPr lang="ru-RU" dirty="0"/>
                  <a:t> </a:t>
                </a:r>
                <a:r>
                  <a:rPr lang="ru-RU" dirty="0" err="1"/>
                  <a:t>коррупцияга</a:t>
                </a:r>
                <a:r>
                  <a:rPr lang="ru-RU" dirty="0"/>
                  <a:t> </a:t>
                </a:r>
                <a:r>
                  <a:rPr lang="ru-RU" dirty="0" err="1"/>
                  <a:t>қарши</a:t>
                </a:r>
                <a:r>
                  <a:rPr lang="ru-RU" dirty="0"/>
                  <a:t> </a:t>
                </a:r>
                <a:r>
                  <a:rPr lang="ru-RU" dirty="0" err="1"/>
                  <a:t>курашиш</a:t>
                </a:r>
                <a:r>
                  <a:rPr lang="ru-RU" dirty="0"/>
                  <a:t> </a:t>
                </a:r>
                <a:r>
                  <a:rPr lang="ru-RU" dirty="0" err="1"/>
                  <a:t>агентлиги</a:t>
                </a:r>
                <a:endParaRPr lang="en-US" dirty="0" err="1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3DC40B-8286-79C9-8F1E-7A75C547E4A8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42" name="TextBox 4">
                <a:extLst>
                  <a:ext uri="{FF2B5EF4-FFF2-40B4-BE49-F238E27FC236}">
                    <a16:creationId xmlns:a16="http://schemas.microsoft.com/office/drawing/2014/main" id="{21460AB5-363B-2CCD-D15E-0CBEA72D89B5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Республикаси Адлия вазирлиги</a:t>
                </a:r>
                <a:endParaRPr lang="en-US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8B93B6E-15C8-AC5B-697C-AA367766F6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D92B31-2EEB-CB84-5258-8774A7DE9D65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E1FA4B5-862E-F51E-D6C5-435855C10D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18E3CBCC-E2E9-F653-171B-46C3F9927CA1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/>
                  <a:t>Ўзбекистон Республикаси бош прокуратураси</a:t>
                </a:r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ACEA37-8E78-2D8A-1EF1-3CCA624A932C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E53EF22-D879-9AD4-8EEE-6478D29B686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TextBox 4">
                <a:extLst>
                  <a:ext uri="{FF2B5EF4-FFF2-40B4-BE49-F238E27FC236}">
                    <a16:creationId xmlns:a16="http://schemas.microsoft.com/office/drawing/2014/main" id="{B876D29D-A1D2-F165-58CA-EF7330A15953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2">
                        <a:lumMod val="25000"/>
                      </a:schemeClr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514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AE8B56-F4E9-4B3F-AB37-8927229D8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C22A94-1B5D-C43B-266A-69FDAEE7E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E79C-5B52-9686-CE6A-F238D4F9B52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86EE1562-EF61-B68A-E855-8F9B0353258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BBB3FD-9CFD-F836-72A4-B5B0DE216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AD1022-D011-DE0E-4675-FF89EA828B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505271-15B9-8ECD-7F59-95F3C380B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B91591-D086-8159-32B4-E0E5E395AB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2633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6FDEF4-F519-438C-8A8D-D94DDD80C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" y="456023"/>
            <a:ext cx="4907502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998B14-B924-D6E9-E80C-9E0B0F69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57CB3-45F6-E679-00EF-AFBCE1BDE4B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78B72C59-7F22-717B-314C-897E6CAE2D4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5EDDFA-10D4-735E-FF2F-D9D8C7D2EB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482EA6-44BA-2535-7D75-DE4160A563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1524CF-977B-24BE-F2CA-FC0E4C2EF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81A016-B952-4E37-D2CD-56A0FF929C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8760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461288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CAD5-FA22-A0A5-A062-4F03ABE7C0A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CC5A1F9-7A89-FAA0-A427-D46D08D598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B12670-C067-8BC6-5E0C-860E72D4A6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E9C12-486E-9170-F40B-BD4BB68241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2A08AF-27B3-5EDA-BB62-D9F3262733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E82967-AABA-6B49-BCA2-92C584B281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110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97859-5979-483C-A756-18188627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81909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98CAB-B102-564A-9606-415CB2D88E1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DD44501-A3FE-8EF3-D475-7EB15E1DBA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A6372-32B0-C8B1-886E-0C1997FB51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955A3-C8F5-782F-4831-96C9E27075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04DBF3-9C1F-B8BB-F0FA-5839F11F4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8A2CCE-3C3E-6B71-4A0F-4D0A9E8C3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5712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1808E-75B7-4CC1-907A-215D579F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3A57A-817C-93C2-FBF6-4C66021C35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69E1D1B-2FC8-B034-2AC1-7954A75906A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2F65C-7C20-8780-4483-62E307CFB9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1EB016-C5F3-A13E-C0A8-8672F379F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7C3085-04AA-4ABD-790A-1DAC01E9F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33AB42-EA17-0A86-C09C-EBC16692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8440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37684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37684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E67119E-EB4A-6E81-B374-A7A1F3F0B8E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5542550-5AA4-3516-B9A5-A92BA923E1A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ED590EE-D5D5-3FBF-3556-C0AEE40B06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5E40A8-6CFE-267D-ACFF-1731B066A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53B335-303A-151C-B12A-2A192AB87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7E9CEE-F19D-79CE-CA0D-FD1CE192ED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165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2845E31-8768-4B26-ABCE-E2EF1AB3D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3"/>
            <a:ext cx="34890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693952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6939524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1" y="2211143"/>
            <a:ext cx="3489044" cy="4646244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D85D1E-41C0-F412-BB98-07A83CD5B4B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1E30448-58C8-A57E-0681-0AE123979B2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D3ABC29-2B1F-3108-ECB0-82154258DA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B8B1B2-B162-9E9C-5398-57A899D532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ED2D23-A556-F8E2-13EF-05E8C8DEE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533F2-6B4F-774B-B5D3-F46DF730C7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4067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222E7-7CED-D01B-C7A3-5B1C20041FF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8D400794-AEDC-95E9-60C8-83A126A5D4B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ECAEE-087E-0477-1320-FD2CE607A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6B6C62-3AAB-635A-D9A0-884AC6CDA1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F3D43-B80D-58FB-95AA-9E7BF61D4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769572-83F7-BDAC-333F-CE205A921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77059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20086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B6D4-A1F9-38F4-F746-7755E368656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A696DEA-780E-9047-E4D5-8EAFE05E3A1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DF0520-E338-D8ED-778D-4347A050C0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14DF48-A7A2-6D63-9CAE-C1BC815949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D26128-980E-956D-DF78-3D822C96F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2DD173-B0B2-F962-6899-470EA4D2FE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0074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4928F8D3-7DA6-F79C-B2C0-9950B66C8A5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90334-FD5B-30E3-584F-868E861CF7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8C4A5A-BD73-E871-2B56-7AB189E231E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FB5D78-2340-0154-A52F-0210EE6CB1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F57DD6-9757-283D-FAA2-91E3D6BEED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350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206955-15D6-4E30-9BBC-0C8C4C2FD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38150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C62C9-1229-4993-468D-277B4ED19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87B97-4461-7EAF-D78A-C7E0E88538B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91CFE508-63DC-3633-9156-13F5D567966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9B9737-608C-AD6F-E068-7FA2D57B02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20B5BD-AB2A-A6C0-7FA3-F0EB4E95B2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73EE2C-EF8F-A8CD-2F2A-C0DB48D72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A3C10C-C59C-8830-A64C-63369B4B94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9820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F838135-1A40-4249-8CEE-4E90EB90C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r="12738"/>
          <a:stretch/>
        </p:blipFill>
        <p:spPr>
          <a:xfrm>
            <a:off x="463547" y="438150"/>
            <a:ext cx="489585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92E96B-480F-3409-D84F-68693B0F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CCD53-8DAB-3C96-6227-AEDF2318888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4EECB4AA-9EBB-7820-5A38-928F3C78AA4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27F4-E539-2C92-5B5B-6A2A5D1D4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6C6943-F1C0-88F4-F781-96AE9A517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D5A317-E54C-BF4F-35E1-AB396B4C1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D2867E-A87B-E68D-C129-36A6224EF1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371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2F1B67-1106-4794-A1C6-1C54A9EF5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28423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7159F6-D2F0-7578-2B2F-E0FE98EE0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05759-684E-2EF2-FEC6-1FF4DA0A3F7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01E28F0-536E-4F45-46F0-971DBE92BCE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BA6CFD-FED1-B4EB-D5D2-D27796716A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69E7F4-F816-A092-9043-2DA45D264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DAB87E-2B88-D461-154F-925CB7AF98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403F55-2F89-9422-257E-683F338955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12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6B1325-49AB-4C81-82BC-306EBF1B3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98" y="428423"/>
            <a:ext cx="4895852" cy="4698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2ABB2-6DEE-CFF4-860F-65068B16556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3666CC8-825E-BD25-3D48-0694443776C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5B6421-E43F-7626-E758-393750504C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CC8DAB-C266-4B25-A768-518C1084C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A2672-35D4-0F06-8FCC-CA173C313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33CADC-9FFC-9CD0-92A1-E953E96000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133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75D7EA-CDE1-43E7-818F-C87096E2A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35DA5-1803-CB93-F5C0-0CA74753D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68E2F-5620-918C-84BA-9B5A6CDBCC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0CC3714-04EF-84BE-50F3-1F3588051AA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739D0-3351-75DC-B291-4FDBC5BC7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1D2665-64FB-4B50-D711-AE5ABB4BA1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72C84C-A494-AAC1-AFC9-448D8FE7A6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96FC3B-77FE-0418-38C6-41DD929FCA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888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A65648-9C07-4A6F-B09B-BCC55B9DF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373942-833D-8F4A-3F2A-8DBFC1B54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1889C-02A3-C4B7-6B30-82D4D36262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61C7A28-8110-A0CB-A858-188393E7EBC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1A162A-DEFE-14B7-4B70-D4D0696F51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C331F-087E-C351-403D-95E3F908E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0C43CA-55F8-6ACE-ED0A-2B04534BA5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2DA9C6-C930-785E-3E75-6A41851A7F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817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8A1974-4D03-4D93-B3B3-723250558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8" y="456023"/>
            <a:ext cx="490750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5E246C-635E-4DED-96FC-955486FB9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D1CD7-F97A-30A6-6B83-C73B7ECA4B9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C6DC3348-DF52-9576-E111-73A244D3E22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F67B70-18E5-23C4-654C-BEC1F81EB6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5AA384-8DDB-1EF3-4B74-4468E8F83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BC52F24-F574-B9BB-C6C3-49BAB3C6E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CEDA32-EAFD-66B4-839B-2969212AFB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183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FFAB92-3AA5-40C5-80B5-198412FF0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56023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3C77C-C64B-0569-0347-EEF73D317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0472D-2372-15BC-43B6-F4C9439A39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0F98687E-1BD6-B057-6591-F2775C22CB3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2A991E-9E6E-494E-FEC7-645C8B88B6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2AD8645-26BF-0636-4786-FF0F51D4FA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FC6720-E192-9DC2-D3AC-2B63B8A23E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2D431F-59E3-C729-1133-7DACED2FAF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4715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2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x.uz/docs/3088013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4.xml"/><Relationship Id="rId7" Type="http://schemas.openxmlformats.org/officeDocument/2006/relationships/slide" Target="slide4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6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anticorruption.uz/ru/item/2022/03/10/agentlikning-2021-jildagi-faoliyati-natizhalariga-bagishlangan-matbuot-anzhumani-bolib-otdi" TargetMode="Externa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hyperlink" Target="https://anticorruption.uz/ru/item/xalqaro-hamkorlik" TargetMode="External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nticorruption.uz/ru/item/xalqaro-hamkorl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99B428-DB08-4054-8B70-F1BEBC5A0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3429000"/>
            <a:ext cx="5454650" cy="1521626"/>
          </a:xfrm>
        </p:spPr>
        <p:txBody>
          <a:bodyPr>
            <a:noAutofit/>
          </a:bodyPr>
          <a:lstStyle/>
          <a:p>
            <a:r>
              <a:rPr lang="uz-Cyrl-UZ" b="1" dirty="0"/>
              <a:t>2-маъруза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56118-8652-422C-B258-8BB7A1736719}"/>
              </a:ext>
            </a:extLst>
          </p:cNvPr>
          <p:cNvSpPr txBox="1"/>
          <p:nvPr/>
        </p:nvSpPr>
        <p:spPr>
          <a:xfrm>
            <a:off x="438150" y="4273550"/>
            <a:ext cx="558641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Ўзбекистон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Республикасида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курашишнинг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қонунчилик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асослари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2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D6D6C5-07ED-499C-BA6D-6D74E5A7C324}"/>
              </a:ext>
            </a:extLst>
          </p:cNvPr>
          <p:cNvSpPr/>
          <p:nvPr/>
        </p:nvSpPr>
        <p:spPr>
          <a:xfrm>
            <a:off x="431999" y="873125"/>
            <a:ext cx="5586413" cy="2343369"/>
          </a:xfrm>
          <a:prstGeom prst="roundRect">
            <a:avLst>
              <a:gd name="adj" fmla="val 8059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A9A10-6E6D-499E-A507-2ACEC5FB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жиноий</a:t>
            </a:r>
            <a:r>
              <a:rPr lang="ru-RU" dirty="0"/>
              <a:t> </a:t>
            </a:r>
            <a:r>
              <a:rPr lang="ru-RU" dirty="0" err="1"/>
              <a:t>жавобгарлик</a:t>
            </a:r>
            <a:r>
              <a:rPr lang="ru-RU" dirty="0"/>
              <a:t> </a:t>
            </a:r>
            <a:r>
              <a:rPr lang="ru-RU" dirty="0" err="1"/>
              <a:t>тўғрисидаги</a:t>
            </a:r>
            <a:r>
              <a:rPr lang="ru-RU" dirty="0"/>
              <a:t> Конвенция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16A4D4-237C-4639-A498-E73BA9A2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49" y="955482"/>
            <a:ext cx="1570216" cy="1254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417D9A-4F34-45CF-A309-47874898BCCC}"/>
              </a:ext>
            </a:extLst>
          </p:cNvPr>
          <p:cNvSpPr/>
          <p:nvPr/>
        </p:nvSpPr>
        <p:spPr>
          <a:xfrm>
            <a:off x="2171716" y="955482"/>
            <a:ext cx="36710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rgbClr val="004BD2"/>
                </a:solidFill>
                <a:latin typeface="+mj-lt"/>
              </a:rPr>
              <a:t>Коррупция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учун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жиноий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жавобгарлик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тўғрисидаги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Конвенция 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амалиёти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турлари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кенг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доирасини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мувофиқлаштирилган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криминализациялашга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йўналтирилган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кенг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кўламли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ҳужжат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ҳисобланади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Шунингдек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у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жиноий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ҳуқуқ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жиноятларини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таъқиб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қилишда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халқаро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ҳамкорликни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кенгайтириш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соҳасида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қўшимча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чора-тадбирларни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назарда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тутади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 Ушбу Конвенция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унинг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аъзолари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ҳисобланмаган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давлатлар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қўшилиши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очиқ</a:t>
            </a:r>
            <a:endParaRPr lang="en-US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B0918F-93DD-452A-AC27-B588F77958C3}"/>
              </a:ext>
            </a:extLst>
          </p:cNvPr>
          <p:cNvSpPr/>
          <p:nvPr/>
        </p:nvSpPr>
        <p:spPr>
          <a:xfrm>
            <a:off x="6156525" y="873124"/>
            <a:ext cx="5586413" cy="3639078"/>
          </a:xfrm>
          <a:prstGeom prst="roundRect">
            <a:avLst>
              <a:gd name="adj" fmla="val 8059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E1859-A7C6-440D-A0FF-0792D8EE8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370" y="1021671"/>
            <a:ext cx="1367771" cy="11224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F3210C-188D-4E97-92CC-3A7A65D66640}"/>
              </a:ext>
            </a:extLst>
          </p:cNvPr>
          <p:cNvSpPr/>
          <p:nvPr/>
        </p:nvSpPr>
        <p:spPr>
          <a:xfrm>
            <a:off x="7758129" y="1021671"/>
            <a:ext cx="3902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 err="1">
                <a:solidFill>
                  <a:srgbClr val="161616"/>
                </a:solidFill>
              </a:rPr>
              <a:t>Унга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риоя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қилиниши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устидан</a:t>
            </a:r>
            <a:r>
              <a:rPr lang="ru-RU" sz="1100" dirty="0">
                <a:solidFill>
                  <a:srgbClr val="161616"/>
                </a:solidFill>
              </a:rPr>
              <a:t> мониторинг 1999 </a:t>
            </a:r>
            <a:r>
              <a:rPr lang="ru-RU" sz="1100" dirty="0" err="1">
                <a:solidFill>
                  <a:srgbClr val="161616"/>
                </a:solidFill>
              </a:rPr>
              <a:t>йил</a:t>
            </a:r>
            <a:r>
              <a:rPr lang="ru-RU" sz="1100" dirty="0">
                <a:solidFill>
                  <a:srgbClr val="161616"/>
                </a:solidFill>
              </a:rPr>
              <a:t> 01 майдан </a:t>
            </a:r>
            <a:r>
              <a:rPr lang="ru-RU" sz="1100" dirty="0" err="1">
                <a:solidFill>
                  <a:srgbClr val="161616"/>
                </a:solidFill>
              </a:rPr>
              <a:t>ишни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бошлаган</a:t>
            </a:r>
            <a:r>
              <a:rPr lang="ru-RU" sz="1100" dirty="0">
                <a:solidFill>
                  <a:srgbClr val="161616"/>
                </a:solidFill>
              </a:rPr>
              <a:t> “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Давлатлар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коррупцияга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қарши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курашиш</a:t>
            </a:r>
            <a:r>
              <a:rPr lang="ru-RU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+mj-lt"/>
              </a:rPr>
              <a:t>гуруҳи</a:t>
            </a:r>
            <a:r>
              <a:rPr lang="ru-RU" sz="1100" dirty="0">
                <a:solidFill>
                  <a:srgbClr val="161616"/>
                </a:solidFill>
              </a:rPr>
              <a:t>” </a:t>
            </a:r>
            <a:r>
              <a:rPr lang="ru-RU" sz="1100" dirty="0" err="1">
                <a:solidFill>
                  <a:srgbClr val="161616"/>
                </a:solidFill>
              </a:rPr>
              <a:t>томонидан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амалга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оширилади</a:t>
            </a:r>
            <a:r>
              <a:rPr lang="ru-RU" sz="1100" dirty="0">
                <a:solidFill>
                  <a:srgbClr val="161616"/>
                </a:solidFill>
              </a:rPr>
              <a:t>. </a:t>
            </a:r>
            <a:r>
              <a:rPr lang="ru-RU" sz="1100" dirty="0" err="1">
                <a:solidFill>
                  <a:srgbClr val="161616"/>
                </a:solidFill>
              </a:rPr>
              <a:t>Давлатлар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коррупцияга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қарши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курашиш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гуруҳида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иштирок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қилмайдиган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давлатлар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Конвенцияни</a:t>
            </a:r>
            <a:r>
              <a:rPr lang="ru-RU" sz="1100" dirty="0">
                <a:solidFill>
                  <a:srgbClr val="161616"/>
                </a:solidFill>
              </a:rPr>
              <a:t> ратификация </a:t>
            </a:r>
            <a:r>
              <a:rPr lang="ru-RU" sz="1100" dirty="0" err="1">
                <a:solidFill>
                  <a:srgbClr val="161616"/>
                </a:solidFill>
              </a:rPr>
              <a:t>қилган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заҳоти</a:t>
            </a:r>
            <a:r>
              <a:rPr lang="ru-RU" sz="1100" dirty="0">
                <a:solidFill>
                  <a:srgbClr val="161616"/>
                </a:solidFill>
              </a:rPr>
              <a:t> автоматик </a:t>
            </a:r>
            <a:r>
              <a:rPr lang="ru-RU" sz="1100" dirty="0" err="1">
                <a:solidFill>
                  <a:srgbClr val="161616"/>
                </a:solidFill>
              </a:rPr>
              <a:t>равишда</a:t>
            </a:r>
            <a:r>
              <a:rPr lang="ru-RU" sz="1100" dirty="0">
                <a:solidFill>
                  <a:srgbClr val="161616"/>
                </a:solidFill>
              </a:rPr>
              <a:t> “</a:t>
            </a:r>
            <a:r>
              <a:rPr lang="ru-RU" sz="1100" dirty="0" err="1">
                <a:solidFill>
                  <a:srgbClr val="161616"/>
                </a:solidFill>
              </a:rPr>
              <a:t>Давлатлар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коррупцияга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қарши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курашиш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гуруҳи</a:t>
            </a:r>
            <a:r>
              <a:rPr lang="ru-RU" sz="1100" dirty="0">
                <a:solidFill>
                  <a:srgbClr val="161616"/>
                </a:solidFill>
              </a:rPr>
              <a:t>” </a:t>
            </a:r>
            <a:r>
              <a:rPr lang="ru-RU" sz="1100" dirty="0" err="1">
                <a:solidFill>
                  <a:srgbClr val="161616"/>
                </a:solidFill>
              </a:rPr>
              <a:t>аъзоларига</a:t>
            </a:r>
            <a:r>
              <a:rPr lang="ru-RU" sz="1100" dirty="0">
                <a:solidFill>
                  <a:srgbClr val="161616"/>
                </a:solidFill>
              </a:rPr>
              <a:t> </a:t>
            </a:r>
            <a:r>
              <a:rPr lang="ru-RU" sz="1100" dirty="0" err="1">
                <a:solidFill>
                  <a:srgbClr val="161616"/>
                </a:solidFill>
              </a:rPr>
              <a:t>айланади</a:t>
            </a:r>
            <a:endParaRPr lang="en-US" sz="11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B9FE091-3FAD-4F50-A689-5F96E33C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370" y="2468221"/>
            <a:ext cx="5367963" cy="19749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ru-RU" altLang="en-US" sz="1200" b="1" dirty="0">
                <a:solidFill>
                  <a:srgbClr val="004BD2"/>
                </a:solidFill>
                <a:latin typeface="+mj-lt"/>
              </a:rPr>
              <a:t>“</a:t>
            </a:r>
            <a:r>
              <a:rPr lang="ru-RU" altLang="en-US" sz="1200" b="1" dirty="0" err="1">
                <a:solidFill>
                  <a:srgbClr val="004BD2"/>
                </a:solidFill>
                <a:latin typeface="+mj-lt"/>
              </a:rPr>
              <a:t>Давлатлар</a:t>
            </a:r>
            <a:r>
              <a:rPr lang="ru-RU" altLang="en-US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altLang="en-US" sz="1200" b="1" dirty="0" err="1">
                <a:solidFill>
                  <a:srgbClr val="004BD2"/>
                </a:solidFill>
                <a:latin typeface="+mj-lt"/>
              </a:rPr>
              <a:t>коррупцияга</a:t>
            </a:r>
            <a:r>
              <a:rPr lang="ru-RU" altLang="en-US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altLang="en-US" sz="1200" b="1" dirty="0" err="1">
                <a:solidFill>
                  <a:srgbClr val="004BD2"/>
                </a:solidFill>
                <a:latin typeface="+mj-lt"/>
              </a:rPr>
              <a:t>қарши</a:t>
            </a:r>
            <a:r>
              <a:rPr lang="ru-RU" altLang="en-US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altLang="en-US" sz="1200" b="1" dirty="0" err="1">
                <a:solidFill>
                  <a:srgbClr val="004BD2"/>
                </a:solidFill>
                <a:latin typeface="+mj-lt"/>
              </a:rPr>
              <a:t>курашиш</a:t>
            </a:r>
            <a:r>
              <a:rPr lang="ru-RU" altLang="en-US" sz="12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altLang="en-US" sz="1200" b="1" dirty="0" err="1">
                <a:solidFill>
                  <a:srgbClr val="004BD2"/>
                </a:solidFill>
                <a:latin typeface="+mj-lt"/>
              </a:rPr>
              <a:t>гуруҳи</a:t>
            </a:r>
            <a:r>
              <a:rPr lang="ru-RU" altLang="en-US" sz="1200" b="1" dirty="0">
                <a:solidFill>
                  <a:srgbClr val="004BD2"/>
                </a:solidFill>
                <a:latin typeface="+mj-lt"/>
              </a:rPr>
              <a:t>”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мақсади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ўз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аъзолари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томонидан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Европа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Кенгашининг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коррупцияга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қарши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стандартларига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риоя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қилиниши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устидан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ўзаро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баҳолаш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жараёни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ёрдамида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назорат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қилиш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орқали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уларнинг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коррупцияга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қарши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курашиш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қобилиятини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яхшилашдан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иборат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. 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У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керакли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қонунчилик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,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институционал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амалий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ислоҳотларни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ўтказишга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ундаган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ҳолда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миллий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коррупцияга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қарши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сиёсат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камчиликларини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аниқлашга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ёрдам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беради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. “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Давлатлар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коррупцияга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қарши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курашиш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гуруҳи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”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коррупциянинг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олдини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олиш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аниқлаш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соҳасида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илғор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тажриба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алмашиш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учун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ҳам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платформани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тақдим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en-US" sz="1200" dirty="0" err="1">
                <a:solidFill>
                  <a:schemeClr val="tx2"/>
                </a:solidFill>
                <a:latin typeface="+mj-lt"/>
              </a:rPr>
              <a:t>қилади</a:t>
            </a:r>
            <a:r>
              <a:rPr lang="ru-RU" altLang="en-US" sz="1200" dirty="0">
                <a:solidFill>
                  <a:schemeClr val="tx2"/>
                </a:solidFill>
                <a:latin typeface="+mj-lt"/>
              </a:rPr>
              <a:t>.</a:t>
            </a: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4EAF4B3E-DC31-4013-8BF0-2F2AF3B3D6B9}"/>
              </a:ext>
            </a:extLst>
          </p:cNvPr>
          <p:cNvSpPr/>
          <p:nvPr/>
        </p:nvSpPr>
        <p:spPr>
          <a:xfrm>
            <a:off x="436762" y="347393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3B1F96-A0AC-48CB-BBF3-3392211CB946}"/>
              </a:ext>
            </a:extLst>
          </p:cNvPr>
          <p:cNvSpPr/>
          <p:nvPr/>
        </p:nvSpPr>
        <p:spPr>
          <a:xfrm>
            <a:off x="1355804" y="3398304"/>
            <a:ext cx="47663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solidFill>
                  <a:srgbClr val="49A9F6"/>
                </a:solidFill>
              </a:rPr>
              <a:t>Коррупция </a:t>
            </a:r>
            <a:r>
              <a:rPr lang="ru-RU" sz="1400" b="1" dirty="0" err="1">
                <a:solidFill>
                  <a:srgbClr val="49A9F6"/>
                </a:solidFill>
              </a:rPr>
              <a:t>учун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жиноий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жавобгарлик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тўғрисидаги</a:t>
            </a:r>
            <a:r>
              <a:rPr lang="ru-RU" sz="1400" b="1" dirty="0">
                <a:solidFill>
                  <a:srgbClr val="49A9F6"/>
                </a:solidFill>
              </a:rPr>
              <a:t> Конвенция </a:t>
            </a:r>
            <a:r>
              <a:rPr lang="ru-RU" sz="1400" b="1" dirty="0" err="1">
                <a:solidFill>
                  <a:srgbClr val="49A9F6"/>
                </a:solidFill>
              </a:rPr>
              <a:t>мамлакатлар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томонидан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миллий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миқёсда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қабул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қилинадиган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чора-тадбирларни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ўз</a:t>
            </a:r>
            <a:r>
              <a:rPr lang="ru-RU" sz="1400" b="1" dirty="0">
                <a:solidFill>
                  <a:srgbClr val="49A9F6"/>
                </a:solidFill>
              </a:rPr>
              <a:t> ичига </a:t>
            </a:r>
            <a:r>
              <a:rPr lang="ru-RU" sz="1400" b="1" dirty="0" err="1">
                <a:solidFill>
                  <a:srgbClr val="49A9F6"/>
                </a:solidFill>
              </a:rPr>
              <a:t>олади</a:t>
            </a:r>
            <a:r>
              <a:rPr lang="ru-RU" sz="1400" b="1" dirty="0">
                <a:solidFill>
                  <a:srgbClr val="49A9F6"/>
                </a:solidFill>
              </a:rPr>
              <a:t>. Ушбу </a:t>
            </a:r>
            <a:r>
              <a:rPr lang="ru-RU" sz="1400" b="1" dirty="0" err="1">
                <a:solidFill>
                  <a:srgbClr val="49A9F6"/>
                </a:solidFill>
              </a:rPr>
              <a:t>чора-тадбирлар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қуйидаги</a:t>
            </a:r>
            <a:r>
              <a:rPr lang="ru-RU" sz="1400" b="1" dirty="0">
                <a:solidFill>
                  <a:srgbClr val="49A9F6"/>
                </a:solidFill>
              </a:rPr>
              <a:t> коррупция </a:t>
            </a:r>
            <a:r>
              <a:rPr lang="ru-RU" sz="1400" b="1" dirty="0" err="1">
                <a:solidFill>
                  <a:srgbClr val="49A9F6"/>
                </a:solidFill>
              </a:rPr>
              <a:t>ҳаракатлари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турларига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тегишли</a:t>
            </a:r>
            <a:r>
              <a:rPr lang="ru-RU" sz="14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12" name="Group 34">
            <a:extLst>
              <a:ext uri="{FF2B5EF4-FFF2-40B4-BE49-F238E27FC236}">
                <a16:creationId xmlns:a16="http://schemas.microsoft.com/office/drawing/2014/main" id="{BFA4DBED-8A44-48B8-9CBA-7477172AF2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4578" y="3567161"/>
            <a:ext cx="559855" cy="562257"/>
            <a:chOff x="1176" y="1853"/>
            <a:chExt cx="233" cy="234"/>
          </a:xfrm>
          <a:solidFill>
            <a:schemeClr val="accent1">
              <a:lumMod val="25000"/>
            </a:schemeClr>
          </a:solidFill>
        </p:grpSpPr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5F9816C2-EC24-4BD8-8ADC-39F23615C2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1900"/>
              <a:ext cx="23" cy="18"/>
            </a:xfrm>
            <a:custGeom>
              <a:avLst/>
              <a:gdLst>
                <a:gd name="T0" fmla="*/ 836 w 836"/>
                <a:gd name="T1" fmla="*/ 321 h 641"/>
                <a:gd name="T2" fmla="*/ 516 w 836"/>
                <a:gd name="T3" fmla="*/ 0 h 641"/>
                <a:gd name="T4" fmla="*/ 320 w 836"/>
                <a:gd name="T5" fmla="*/ 0 h 641"/>
                <a:gd name="T6" fmla="*/ 0 w 836"/>
                <a:gd name="T7" fmla="*/ 321 h 641"/>
                <a:gd name="T8" fmla="*/ 320 w 836"/>
                <a:gd name="T9" fmla="*/ 641 h 641"/>
                <a:gd name="T10" fmla="*/ 516 w 836"/>
                <a:gd name="T11" fmla="*/ 641 h 641"/>
                <a:gd name="T12" fmla="*/ 836 w 836"/>
                <a:gd name="T13" fmla="*/ 321 h 641"/>
                <a:gd name="T14" fmla="*/ 249 w 836"/>
                <a:gd name="T15" fmla="*/ 321 h 641"/>
                <a:gd name="T16" fmla="*/ 320 w 836"/>
                <a:gd name="T17" fmla="*/ 250 h 641"/>
                <a:gd name="T18" fmla="*/ 516 w 836"/>
                <a:gd name="T19" fmla="*/ 250 h 641"/>
                <a:gd name="T20" fmla="*/ 586 w 836"/>
                <a:gd name="T21" fmla="*/ 321 h 641"/>
                <a:gd name="T22" fmla="*/ 516 w 836"/>
                <a:gd name="T23" fmla="*/ 391 h 641"/>
                <a:gd name="T24" fmla="*/ 320 w 836"/>
                <a:gd name="T25" fmla="*/ 391 h 641"/>
                <a:gd name="T26" fmla="*/ 249 w 836"/>
                <a:gd name="T27" fmla="*/ 321 h 641"/>
                <a:gd name="T28" fmla="*/ 249 w 836"/>
                <a:gd name="T29" fmla="*/ 32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6" h="641">
                  <a:moveTo>
                    <a:pt x="836" y="321"/>
                  </a:moveTo>
                  <a:cubicBezTo>
                    <a:pt x="836" y="144"/>
                    <a:pt x="692" y="0"/>
                    <a:pt x="516" y="0"/>
                  </a:cubicBezTo>
                  <a:lnTo>
                    <a:pt x="320" y="0"/>
                  </a:lnTo>
                  <a:cubicBezTo>
                    <a:pt x="143" y="0"/>
                    <a:pt x="0" y="144"/>
                    <a:pt x="0" y="321"/>
                  </a:cubicBezTo>
                  <a:cubicBezTo>
                    <a:pt x="0" y="497"/>
                    <a:pt x="143" y="641"/>
                    <a:pt x="320" y="641"/>
                  </a:cubicBezTo>
                  <a:lnTo>
                    <a:pt x="516" y="641"/>
                  </a:lnTo>
                  <a:cubicBezTo>
                    <a:pt x="692" y="641"/>
                    <a:pt x="836" y="497"/>
                    <a:pt x="836" y="321"/>
                  </a:cubicBezTo>
                  <a:close/>
                  <a:moveTo>
                    <a:pt x="249" y="321"/>
                  </a:moveTo>
                  <a:cubicBezTo>
                    <a:pt x="249" y="282"/>
                    <a:pt x="281" y="250"/>
                    <a:pt x="320" y="250"/>
                  </a:cubicBezTo>
                  <a:lnTo>
                    <a:pt x="516" y="250"/>
                  </a:lnTo>
                  <a:cubicBezTo>
                    <a:pt x="554" y="250"/>
                    <a:pt x="586" y="282"/>
                    <a:pt x="586" y="321"/>
                  </a:cubicBezTo>
                  <a:cubicBezTo>
                    <a:pt x="586" y="360"/>
                    <a:pt x="554" y="391"/>
                    <a:pt x="516" y="391"/>
                  </a:cubicBezTo>
                  <a:lnTo>
                    <a:pt x="320" y="391"/>
                  </a:lnTo>
                  <a:cubicBezTo>
                    <a:pt x="281" y="391"/>
                    <a:pt x="249" y="360"/>
                    <a:pt x="249" y="321"/>
                  </a:cubicBezTo>
                  <a:close/>
                  <a:moveTo>
                    <a:pt x="249" y="3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7711FA59-EC87-46B4-AB6B-E8293213DA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7" y="1902"/>
              <a:ext cx="8" cy="7"/>
            </a:xfrm>
            <a:custGeom>
              <a:avLst/>
              <a:gdLst>
                <a:gd name="T0" fmla="*/ 171 w 296"/>
                <a:gd name="T1" fmla="*/ 0 h 250"/>
                <a:gd name="T2" fmla="*/ 124 w 296"/>
                <a:gd name="T3" fmla="*/ 0 h 250"/>
                <a:gd name="T4" fmla="*/ 0 w 296"/>
                <a:gd name="T5" fmla="*/ 125 h 250"/>
                <a:gd name="T6" fmla="*/ 124 w 296"/>
                <a:gd name="T7" fmla="*/ 250 h 250"/>
                <a:gd name="T8" fmla="*/ 171 w 296"/>
                <a:gd name="T9" fmla="*/ 250 h 250"/>
                <a:gd name="T10" fmla="*/ 296 w 296"/>
                <a:gd name="T11" fmla="*/ 125 h 250"/>
                <a:gd name="T12" fmla="*/ 171 w 296"/>
                <a:gd name="T13" fmla="*/ 0 h 250"/>
                <a:gd name="T14" fmla="*/ 171 w 296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250">
                  <a:moveTo>
                    <a:pt x="171" y="0"/>
                  </a:moveTo>
                  <a:lnTo>
                    <a:pt x="124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4" y="250"/>
                  </a:cubicBezTo>
                  <a:lnTo>
                    <a:pt x="171" y="250"/>
                  </a:lnTo>
                  <a:cubicBezTo>
                    <a:pt x="240" y="250"/>
                    <a:pt x="296" y="194"/>
                    <a:pt x="296" y="125"/>
                  </a:cubicBezTo>
                  <a:cubicBezTo>
                    <a:pt x="296" y="56"/>
                    <a:pt x="240" y="0"/>
                    <a:pt x="171" y="0"/>
                  </a:cubicBezTo>
                  <a:close/>
                  <a:moveTo>
                    <a:pt x="17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0830CF79-0F03-4921-9B93-54563C19FC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1948"/>
              <a:ext cx="18" cy="23"/>
            </a:xfrm>
            <a:custGeom>
              <a:avLst/>
              <a:gdLst>
                <a:gd name="T0" fmla="*/ 321 w 641"/>
                <a:gd name="T1" fmla="*/ 836 h 836"/>
                <a:gd name="T2" fmla="*/ 641 w 641"/>
                <a:gd name="T3" fmla="*/ 516 h 836"/>
                <a:gd name="T4" fmla="*/ 641 w 641"/>
                <a:gd name="T5" fmla="*/ 320 h 836"/>
                <a:gd name="T6" fmla="*/ 321 w 641"/>
                <a:gd name="T7" fmla="*/ 0 h 836"/>
                <a:gd name="T8" fmla="*/ 0 w 641"/>
                <a:gd name="T9" fmla="*/ 320 h 836"/>
                <a:gd name="T10" fmla="*/ 0 w 641"/>
                <a:gd name="T11" fmla="*/ 516 h 836"/>
                <a:gd name="T12" fmla="*/ 321 w 641"/>
                <a:gd name="T13" fmla="*/ 836 h 836"/>
                <a:gd name="T14" fmla="*/ 250 w 641"/>
                <a:gd name="T15" fmla="*/ 320 h 836"/>
                <a:gd name="T16" fmla="*/ 321 w 641"/>
                <a:gd name="T17" fmla="*/ 249 h 836"/>
                <a:gd name="T18" fmla="*/ 391 w 641"/>
                <a:gd name="T19" fmla="*/ 320 h 836"/>
                <a:gd name="T20" fmla="*/ 391 w 641"/>
                <a:gd name="T21" fmla="*/ 516 h 836"/>
                <a:gd name="T22" fmla="*/ 321 w 641"/>
                <a:gd name="T23" fmla="*/ 586 h 836"/>
                <a:gd name="T24" fmla="*/ 250 w 641"/>
                <a:gd name="T25" fmla="*/ 516 h 836"/>
                <a:gd name="T26" fmla="*/ 250 w 641"/>
                <a:gd name="T27" fmla="*/ 320 h 836"/>
                <a:gd name="T28" fmla="*/ 250 w 641"/>
                <a:gd name="T29" fmla="*/ 320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1" h="836">
                  <a:moveTo>
                    <a:pt x="321" y="836"/>
                  </a:moveTo>
                  <a:cubicBezTo>
                    <a:pt x="497" y="836"/>
                    <a:pt x="641" y="692"/>
                    <a:pt x="641" y="516"/>
                  </a:cubicBezTo>
                  <a:lnTo>
                    <a:pt x="641" y="320"/>
                  </a:lnTo>
                  <a:cubicBezTo>
                    <a:pt x="641" y="143"/>
                    <a:pt x="497" y="0"/>
                    <a:pt x="321" y="0"/>
                  </a:cubicBezTo>
                  <a:cubicBezTo>
                    <a:pt x="144" y="0"/>
                    <a:pt x="0" y="143"/>
                    <a:pt x="0" y="320"/>
                  </a:cubicBezTo>
                  <a:lnTo>
                    <a:pt x="0" y="516"/>
                  </a:lnTo>
                  <a:cubicBezTo>
                    <a:pt x="0" y="692"/>
                    <a:pt x="144" y="836"/>
                    <a:pt x="321" y="836"/>
                  </a:cubicBezTo>
                  <a:close/>
                  <a:moveTo>
                    <a:pt x="250" y="320"/>
                  </a:moveTo>
                  <a:cubicBezTo>
                    <a:pt x="250" y="281"/>
                    <a:pt x="281" y="249"/>
                    <a:pt x="321" y="249"/>
                  </a:cubicBezTo>
                  <a:cubicBezTo>
                    <a:pt x="360" y="249"/>
                    <a:pt x="391" y="281"/>
                    <a:pt x="391" y="320"/>
                  </a:cubicBezTo>
                  <a:lnTo>
                    <a:pt x="391" y="516"/>
                  </a:lnTo>
                  <a:cubicBezTo>
                    <a:pt x="391" y="555"/>
                    <a:pt x="360" y="586"/>
                    <a:pt x="321" y="586"/>
                  </a:cubicBezTo>
                  <a:cubicBezTo>
                    <a:pt x="281" y="586"/>
                    <a:pt x="250" y="555"/>
                    <a:pt x="250" y="516"/>
                  </a:cubicBezTo>
                  <a:lnTo>
                    <a:pt x="250" y="320"/>
                  </a:lnTo>
                  <a:close/>
                  <a:moveTo>
                    <a:pt x="250" y="3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D6A479E6-00E3-498E-99E0-59AB9BFF1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6" y="2068"/>
              <a:ext cx="7" cy="8"/>
            </a:xfrm>
            <a:custGeom>
              <a:avLst/>
              <a:gdLst>
                <a:gd name="T0" fmla="*/ 125 w 250"/>
                <a:gd name="T1" fmla="*/ 296 h 296"/>
                <a:gd name="T2" fmla="*/ 250 w 250"/>
                <a:gd name="T3" fmla="*/ 171 h 296"/>
                <a:gd name="T4" fmla="*/ 250 w 250"/>
                <a:gd name="T5" fmla="*/ 124 h 296"/>
                <a:gd name="T6" fmla="*/ 125 w 250"/>
                <a:gd name="T7" fmla="*/ 0 h 296"/>
                <a:gd name="T8" fmla="*/ 0 w 250"/>
                <a:gd name="T9" fmla="*/ 124 h 296"/>
                <a:gd name="T10" fmla="*/ 0 w 250"/>
                <a:gd name="T11" fmla="*/ 171 h 296"/>
                <a:gd name="T12" fmla="*/ 125 w 250"/>
                <a:gd name="T13" fmla="*/ 296 h 296"/>
                <a:gd name="T14" fmla="*/ 125 w 250"/>
                <a:gd name="T15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296">
                  <a:moveTo>
                    <a:pt x="125" y="296"/>
                  </a:moveTo>
                  <a:cubicBezTo>
                    <a:pt x="194" y="296"/>
                    <a:pt x="250" y="240"/>
                    <a:pt x="250" y="171"/>
                  </a:cubicBezTo>
                  <a:lnTo>
                    <a:pt x="250" y="124"/>
                  </a:ln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4"/>
                  </a:cubicBezTo>
                  <a:lnTo>
                    <a:pt x="0" y="171"/>
                  </a:lnTo>
                  <a:cubicBezTo>
                    <a:pt x="0" y="240"/>
                    <a:pt x="56" y="296"/>
                    <a:pt x="125" y="296"/>
                  </a:cubicBezTo>
                  <a:close/>
                  <a:moveTo>
                    <a:pt x="125" y="29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F43C864D-1AF0-4780-BA99-10AFFF593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6" y="1853"/>
              <a:ext cx="233" cy="234"/>
            </a:xfrm>
            <a:custGeom>
              <a:avLst/>
              <a:gdLst>
                <a:gd name="T0" fmla="*/ 7466 w 8494"/>
                <a:gd name="T1" fmla="*/ 3520 h 8517"/>
                <a:gd name="T2" fmla="*/ 6989 w 8494"/>
                <a:gd name="T3" fmla="*/ 3092 h 8517"/>
                <a:gd name="T4" fmla="*/ 6101 w 8494"/>
                <a:gd name="T5" fmla="*/ 1698 h 8517"/>
                <a:gd name="T6" fmla="*/ 5425 w 8494"/>
                <a:gd name="T7" fmla="*/ 1456 h 8517"/>
                <a:gd name="T8" fmla="*/ 3822 w 8494"/>
                <a:gd name="T9" fmla="*/ 1028 h 8517"/>
                <a:gd name="T10" fmla="*/ 0 w 8494"/>
                <a:gd name="T11" fmla="*/ 2048 h 8517"/>
                <a:gd name="T12" fmla="*/ 3822 w 8494"/>
                <a:gd name="T13" fmla="*/ 3068 h 8517"/>
                <a:gd name="T14" fmla="*/ 4416 w 8494"/>
                <a:gd name="T15" fmla="*/ 2943 h 8517"/>
                <a:gd name="T16" fmla="*/ 3944 w 8494"/>
                <a:gd name="T17" fmla="*/ 2818 h 8517"/>
                <a:gd name="T18" fmla="*/ 4997 w 8494"/>
                <a:gd name="T19" fmla="*/ 1277 h 8517"/>
                <a:gd name="T20" fmla="*/ 5175 w 8494"/>
                <a:gd name="T21" fmla="*/ 2640 h 8517"/>
                <a:gd name="T22" fmla="*/ 4757 w 8494"/>
                <a:gd name="T23" fmla="*/ 2818 h 8517"/>
                <a:gd name="T24" fmla="*/ 4757 w 8494"/>
                <a:gd name="T25" fmla="*/ 3068 h 8517"/>
                <a:gd name="T26" fmla="*/ 5425 w 8494"/>
                <a:gd name="T27" fmla="*/ 2640 h 8517"/>
                <a:gd name="T28" fmla="*/ 5545 w 8494"/>
                <a:gd name="T29" fmla="*/ 2623 h 8517"/>
                <a:gd name="T30" fmla="*/ 5903 w 8494"/>
                <a:gd name="T31" fmla="*/ 3092 h 8517"/>
                <a:gd name="T32" fmla="*/ 5427 w 8494"/>
                <a:gd name="T33" fmla="*/ 3520 h 8517"/>
                <a:gd name="T34" fmla="*/ 4399 w 8494"/>
                <a:gd name="T35" fmla="*/ 6470 h 8517"/>
                <a:gd name="T36" fmla="*/ 8494 w 8494"/>
                <a:gd name="T37" fmla="*/ 6470 h 8517"/>
                <a:gd name="T38" fmla="*/ 2047 w 8494"/>
                <a:gd name="T39" fmla="*/ 3846 h 8517"/>
                <a:gd name="T40" fmla="*/ 867 w 8494"/>
                <a:gd name="T41" fmla="*/ 2405 h 8517"/>
                <a:gd name="T42" fmla="*/ 3280 w 8494"/>
                <a:gd name="T43" fmla="*/ 2048 h 8517"/>
                <a:gd name="T44" fmla="*/ 817 w 8494"/>
                <a:gd name="T45" fmla="*/ 1966 h 8517"/>
                <a:gd name="T46" fmla="*/ 532 w 8494"/>
                <a:gd name="T47" fmla="*/ 2274 h 8517"/>
                <a:gd name="T48" fmla="*/ 2047 w 8494"/>
                <a:gd name="T49" fmla="*/ 250 h 8517"/>
                <a:gd name="T50" fmla="*/ 2047 w 8494"/>
                <a:gd name="T51" fmla="*/ 3846 h 8517"/>
                <a:gd name="T52" fmla="*/ 3030 w 8494"/>
                <a:gd name="T53" fmla="*/ 2048 h 8517"/>
                <a:gd name="T54" fmla="*/ 1064 w 8494"/>
                <a:gd name="T55" fmla="*/ 2048 h 8517"/>
                <a:gd name="T56" fmla="*/ 5815 w 8494"/>
                <a:gd name="T57" fmla="*/ 2602 h 8517"/>
                <a:gd name="T58" fmla="*/ 5896 w 8494"/>
                <a:gd name="T59" fmla="*/ 2691 h 8517"/>
                <a:gd name="T60" fmla="*/ 5964 w 8494"/>
                <a:gd name="T61" fmla="*/ 1996 h 8517"/>
                <a:gd name="T62" fmla="*/ 5964 w 8494"/>
                <a:gd name="T63" fmla="*/ 1996 h 8517"/>
                <a:gd name="T64" fmla="*/ 6061 w 8494"/>
                <a:gd name="T65" fmla="*/ 2446 h 8517"/>
                <a:gd name="T66" fmla="*/ 6583 w 8494"/>
                <a:gd name="T67" fmla="*/ 2315 h 8517"/>
                <a:gd name="T68" fmla="*/ 6128 w 8494"/>
                <a:gd name="T69" fmla="*/ 2786 h 8517"/>
                <a:gd name="T70" fmla="*/ 5425 w 8494"/>
                <a:gd name="T71" fmla="*/ 1790 h 8517"/>
                <a:gd name="T72" fmla="*/ 5494 w 8494"/>
                <a:gd name="T73" fmla="*/ 2349 h 8517"/>
                <a:gd name="T74" fmla="*/ 5425 w 8494"/>
                <a:gd name="T75" fmla="*/ 1790 h 8517"/>
                <a:gd name="T76" fmla="*/ 6736 w 8494"/>
                <a:gd name="T77" fmla="*/ 2718 h 8517"/>
                <a:gd name="T78" fmla="*/ 6189 w 8494"/>
                <a:gd name="T79" fmla="*/ 3092 h 8517"/>
                <a:gd name="T80" fmla="*/ 5676 w 8494"/>
                <a:gd name="T81" fmla="*/ 3520 h 8517"/>
                <a:gd name="T82" fmla="*/ 7039 w 8494"/>
                <a:gd name="T83" fmla="*/ 3342 h 8517"/>
                <a:gd name="T84" fmla="*/ 7217 w 8494"/>
                <a:gd name="T85" fmla="*/ 4573 h 8517"/>
                <a:gd name="T86" fmla="*/ 5676 w 8494"/>
                <a:gd name="T87" fmla="*/ 3520 h 8517"/>
                <a:gd name="T88" fmla="*/ 6803 w 8494"/>
                <a:gd name="T89" fmla="*/ 7649 h 8517"/>
                <a:gd name="T90" fmla="*/ 7546 w 8494"/>
                <a:gd name="T91" fmla="*/ 6656 h 8517"/>
                <a:gd name="T92" fmla="*/ 6446 w 8494"/>
                <a:gd name="T93" fmla="*/ 7453 h 8517"/>
                <a:gd name="T94" fmla="*/ 6446 w 8494"/>
                <a:gd name="T95" fmla="*/ 5487 h 8517"/>
                <a:gd name="T96" fmla="*/ 7561 w 8494"/>
                <a:gd name="T97" fmla="*/ 6433 h 8517"/>
                <a:gd name="T98" fmla="*/ 6446 w 8494"/>
                <a:gd name="T99" fmla="*/ 5237 h 8517"/>
                <a:gd name="T100" fmla="*/ 6364 w 8494"/>
                <a:gd name="T101" fmla="*/ 7700 h 8517"/>
                <a:gd name="T102" fmla="*/ 6673 w 8494"/>
                <a:gd name="T103" fmla="*/ 7985 h 8517"/>
                <a:gd name="T104" fmla="*/ 4649 w 8494"/>
                <a:gd name="T105" fmla="*/ 6470 h 8517"/>
                <a:gd name="T106" fmla="*/ 8244 w 8494"/>
                <a:gd name="T107" fmla="*/ 6470 h 8517"/>
                <a:gd name="T108" fmla="*/ 6869 w 8494"/>
                <a:gd name="T109" fmla="*/ 8217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94" h="8517">
                  <a:moveTo>
                    <a:pt x="7466" y="4695"/>
                  </a:moveTo>
                  <a:lnTo>
                    <a:pt x="7466" y="3520"/>
                  </a:lnTo>
                  <a:cubicBezTo>
                    <a:pt x="7466" y="3284"/>
                    <a:pt x="7274" y="3092"/>
                    <a:pt x="7038" y="3092"/>
                  </a:cubicBezTo>
                  <a:lnTo>
                    <a:pt x="6989" y="3092"/>
                  </a:lnTo>
                  <a:cubicBezTo>
                    <a:pt x="7077" y="2865"/>
                    <a:pt x="7016" y="2608"/>
                    <a:pt x="6831" y="2445"/>
                  </a:cubicBezTo>
                  <a:cubicBezTo>
                    <a:pt x="6881" y="2021"/>
                    <a:pt x="6527" y="1658"/>
                    <a:pt x="6101" y="1698"/>
                  </a:cubicBezTo>
                  <a:cubicBezTo>
                    <a:pt x="5943" y="1487"/>
                    <a:pt x="5667" y="1411"/>
                    <a:pt x="5425" y="1505"/>
                  </a:cubicBezTo>
                  <a:lnTo>
                    <a:pt x="5425" y="1456"/>
                  </a:lnTo>
                  <a:cubicBezTo>
                    <a:pt x="5425" y="1220"/>
                    <a:pt x="5233" y="1028"/>
                    <a:pt x="4997" y="1028"/>
                  </a:cubicBezTo>
                  <a:lnTo>
                    <a:pt x="3822" y="1028"/>
                  </a:lnTo>
                  <a:cubicBezTo>
                    <a:pt x="3468" y="414"/>
                    <a:pt x="2805" y="0"/>
                    <a:pt x="2047" y="0"/>
                  </a:cubicBezTo>
                  <a:cubicBezTo>
                    <a:pt x="966" y="0"/>
                    <a:pt x="0" y="869"/>
                    <a:pt x="0" y="2048"/>
                  </a:cubicBezTo>
                  <a:cubicBezTo>
                    <a:pt x="0" y="3177"/>
                    <a:pt x="918" y="4095"/>
                    <a:pt x="2047" y="4095"/>
                  </a:cubicBezTo>
                  <a:cubicBezTo>
                    <a:pt x="2805" y="4095"/>
                    <a:pt x="3468" y="3681"/>
                    <a:pt x="3822" y="3068"/>
                  </a:cubicBezTo>
                  <a:lnTo>
                    <a:pt x="4291" y="3068"/>
                  </a:lnTo>
                  <a:cubicBezTo>
                    <a:pt x="4360" y="3068"/>
                    <a:pt x="4416" y="3012"/>
                    <a:pt x="4416" y="2943"/>
                  </a:cubicBezTo>
                  <a:cubicBezTo>
                    <a:pt x="4416" y="2874"/>
                    <a:pt x="4360" y="2818"/>
                    <a:pt x="4291" y="2818"/>
                  </a:cubicBezTo>
                  <a:lnTo>
                    <a:pt x="3944" y="2818"/>
                  </a:lnTo>
                  <a:cubicBezTo>
                    <a:pt x="4138" y="2342"/>
                    <a:pt x="4151" y="1786"/>
                    <a:pt x="3944" y="1277"/>
                  </a:cubicBezTo>
                  <a:lnTo>
                    <a:pt x="4997" y="1277"/>
                  </a:lnTo>
                  <a:cubicBezTo>
                    <a:pt x="5095" y="1277"/>
                    <a:pt x="5175" y="1357"/>
                    <a:pt x="5175" y="1456"/>
                  </a:cubicBezTo>
                  <a:lnTo>
                    <a:pt x="5175" y="2640"/>
                  </a:lnTo>
                  <a:cubicBezTo>
                    <a:pt x="5175" y="2738"/>
                    <a:pt x="5095" y="2818"/>
                    <a:pt x="4997" y="2818"/>
                  </a:cubicBezTo>
                  <a:lnTo>
                    <a:pt x="4757" y="2818"/>
                  </a:lnTo>
                  <a:cubicBezTo>
                    <a:pt x="4688" y="2818"/>
                    <a:pt x="4632" y="2874"/>
                    <a:pt x="4632" y="2943"/>
                  </a:cubicBezTo>
                  <a:cubicBezTo>
                    <a:pt x="4632" y="3012"/>
                    <a:pt x="4688" y="3068"/>
                    <a:pt x="4757" y="3068"/>
                  </a:cubicBezTo>
                  <a:lnTo>
                    <a:pt x="4997" y="3068"/>
                  </a:lnTo>
                  <a:cubicBezTo>
                    <a:pt x="5233" y="3068"/>
                    <a:pt x="5425" y="2876"/>
                    <a:pt x="5425" y="2640"/>
                  </a:cubicBezTo>
                  <a:lnTo>
                    <a:pt x="5425" y="2590"/>
                  </a:lnTo>
                  <a:cubicBezTo>
                    <a:pt x="5463" y="2606"/>
                    <a:pt x="5503" y="2616"/>
                    <a:pt x="5545" y="2623"/>
                  </a:cubicBezTo>
                  <a:cubicBezTo>
                    <a:pt x="5607" y="2774"/>
                    <a:pt x="5724" y="2898"/>
                    <a:pt x="5871" y="2970"/>
                  </a:cubicBezTo>
                  <a:cubicBezTo>
                    <a:pt x="5877" y="3012"/>
                    <a:pt x="5888" y="3053"/>
                    <a:pt x="5903" y="3092"/>
                  </a:cubicBezTo>
                  <a:lnTo>
                    <a:pt x="5854" y="3092"/>
                  </a:lnTo>
                  <a:cubicBezTo>
                    <a:pt x="5619" y="3092"/>
                    <a:pt x="5427" y="3284"/>
                    <a:pt x="5427" y="3520"/>
                  </a:cubicBezTo>
                  <a:lnTo>
                    <a:pt x="5427" y="4695"/>
                  </a:lnTo>
                  <a:cubicBezTo>
                    <a:pt x="4813" y="5049"/>
                    <a:pt x="4399" y="5712"/>
                    <a:pt x="4399" y="6470"/>
                  </a:cubicBezTo>
                  <a:cubicBezTo>
                    <a:pt x="4399" y="7551"/>
                    <a:pt x="5267" y="8517"/>
                    <a:pt x="6446" y="8517"/>
                  </a:cubicBezTo>
                  <a:cubicBezTo>
                    <a:pt x="7575" y="8517"/>
                    <a:pt x="8494" y="7599"/>
                    <a:pt x="8494" y="6470"/>
                  </a:cubicBezTo>
                  <a:cubicBezTo>
                    <a:pt x="8494" y="5712"/>
                    <a:pt x="8080" y="5049"/>
                    <a:pt x="7466" y="4695"/>
                  </a:cubicBezTo>
                  <a:close/>
                  <a:moveTo>
                    <a:pt x="2047" y="3846"/>
                  </a:moveTo>
                  <a:cubicBezTo>
                    <a:pt x="1201" y="3846"/>
                    <a:pt x="490" y="3258"/>
                    <a:pt x="299" y="2470"/>
                  </a:cubicBezTo>
                  <a:cubicBezTo>
                    <a:pt x="482" y="2559"/>
                    <a:pt x="704" y="2537"/>
                    <a:pt x="867" y="2405"/>
                  </a:cubicBezTo>
                  <a:cubicBezTo>
                    <a:pt x="1020" y="2911"/>
                    <a:pt x="1491" y="3280"/>
                    <a:pt x="2047" y="3280"/>
                  </a:cubicBezTo>
                  <a:cubicBezTo>
                    <a:pt x="2727" y="3280"/>
                    <a:pt x="3280" y="2727"/>
                    <a:pt x="3280" y="2048"/>
                  </a:cubicBezTo>
                  <a:cubicBezTo>
                    <a:pt x="3280" y="1368"/>
                    <a:pt x="2727" y="815"/>
                    <a:pt x="2047" y="815"/>
                  </a:cubicBezTo>
                  <a:cubicBezTo>
                    <a:pt x="1395" y="815"/>
                    <a:pt x="859" y="1324"/>
                    <a:pt x="817" y="1966"/>
                  </a:cubicBezTo>
                  <a:cubicBezTo>
                    <a:pt x="815" y="1974"/>
                    <a:pt x="814" y="1983"/>
                    <a:pt x="814" y="1992"/>
                  </a:cubicBezTo>
                  <a:cubicBezTo>
                    <a:pt x="814" y="2147"/>
                    <a:pt x="688" y="2274"/>
                    <a:pt x="532" y="2274"/>
                  </a:cubicBezTo>
                  <a:cubicBezTo>
                    <a:pt x="381" y="2274"/>
                    <a:pt x="258" y="2156"/>
                    <a:pt x="250" y="2008"/>
                  </a:cubicBezTo>
                  <a:cubicBezTo>
                    <a:pt x="271" y="1035"/>
                    <a:pt x="1069" y="250"/>
                    <a:pt x="2047" y="250"/>
                  </a:cubicBezTo>
                  <a:cubicBezTo>
                    <a:pt x="3390" y="250"/>
                    <a:pt x="4273" y="1683"/>
                    <a:pt x="3638" y="2885"/>
                  </a:cubicBezTo>
                  <a:cubicBezTo>
                    <a:pt x="3330" y="3467"/>
                    <a:pt x="2723" y="3846"/>
                    <a:pt x="2047" y="3846"/>
                  </a:cubicBezTo>
                  <a:close/>
                  <a:moveTo>
                    <a:pt x="2047" y="1065"/>
                  </a:moveTo>
                  <a:cubicBezTo>
                    <a:pt x="2589" y="1065"/>
                    <a:pt x="3030" y="1506"/>
                    <a:pt x="3030" y="2048"/>
                  </a:cubicBezTo>
                  <a:cubicBezTo>
                    <a:pt x="3030" y="2590"/>
                    <a:pt x="2589" y="3031"/>
                    <a:pt x="2047" y="3031"/>
                  </a:cubicBezTo>
                  <a:cubicBezTo>
                    <a:pt x="1505" y="3031"/>
                    <a:pt x="1064" y="2590"/>
                    <a:pt x="1064" y="2048"/>
                  </a:cubicBezTo>
                  <a:cubicBezTo>
                    <a:pt x="1064" y="1506"/>
                    <a:pt x="1505" y="1065"/>
                    <a:pt x="2047" y="1065"/>
                  </a:cubicBezTo>
                  <a:close/>
                  <a:moveTo>
                    <a:pt x="5815" y="2602"/>
                  </a:moveTo>
                  <a:cubicBezTo>
                    <a:pt x="5892" y="2577"/>
                    <a:pt x="5962" y="2536"/>
                    <a:pt x="6021" y="2484"/>
                  </a:cubicBezTo>
                  <a:cubicBezTo>
                    <a:pt x="5966" y="2543"/>
                    <a:pt x="5923" y="2613"/>
                    <a:pt x="5896" y="2691"/>
                  </a:cubicBezTo>
                  <a:cubicBezTo>
                    <a:pt x="5865" y="2665"/>
                    <a:pt x="5838" y="2635"/>
                    <a:pt x="5815" y="2602"/>
                  </a:cubicBezTo>
                  <a:close/>
                  <a:moveTo>
                    <a:pt x="5964" y="1996"/>
                  </a:moveTo>
                  <a:cubicBezTo>
                    <a:pt x="5990" y="2157"/>
                    <a:pt x="5895" y="2311"/>
                    <a:pt x="5743" y="2363"/>
                  </a:cubicBezTo>
                  <a:cubicBezTo>
                    <a:pt x="5745" y="2204"/>
                    <a:pt x="5834" y="2066"/>
                    <a:pt x="5964" y="1996"/>
                  </a:cubicBezTo>
                  <a:close/>
                  <a:moveTo>
                    <a:pt x="6583" y="2315"/>
                  </a:moveTo>
                  <a:cubicBezTo>
                    <a:pt x="6400" y="2271"/>
                    <a:pt x="6205" y="2318"/>
                    <a:pt x="6061" y="2446"/>
                  </a:cubicBezTo>
                  <a:cubicBezTo>
                    <a:pt x="6188" y="2310"/>
                    <a:pt x="6241" y="2125"/>
                    <a:pt x="6209" y="1947"/>
                  </a:cubicBezTo>
                  <a:cubicBezTo>
                    <a:pt x="6404" y="1968"/>
                    <a:pt x="6560" y="2122"/>
                    <a:pt x="6583" y="2315"/>
                  </a:cubicBezTo>
                  <a:close/>
                  <a:moveTo>
                    <a:pt x="6538" y="2562"/>
                  </a:moveTo>
                  <a:cubicBezTo>
                    <a:pt x="6461" y="2709"/>
                    <a:pt x="6301" y="2802"/>
                    <a:pt x="6128" y="2786"/>
                  </a:cubicBezTo>
                  <a:cubicBezTo>
                    <a:pt x="6179" y="2614"/>
                    <a:pt x="6361" y="2511"/>
                    <a:pt x="6538" y="2562"/>
                  </a:cubicBezTo>
                  <a:close/>
                  <a:moveTo>
                    <a:pt x="5425" y="1790"/>
                  </a:moveTo>
                  <a:cubicBezTo>
                    <a:pt x="5543" y="1693"/>
                    <a:pt x="5713" y="1690"/>
                    <a:pt x="5835" y="1782"/>
                  </a:cubicBezTo>
                  <a:cubicBezTo>
                    <a:pt x="5636" y="1894"/>
                    <a:pt x="5500" y="2106"/>
                    <a:pt x="5494" y="2349"/>
                  </a:cubicBezTo>
                  <a:cubicBezTo>
                    <a:pt x="5469" y="2338"/>
                    <a:pt x="5446" y="2323"/>
                    <a:pt x="5425" y="2305"/>
                  </a:cubicBezTo>
                  <a:lnTo>
                    <a:pt x="5425" y="1790"/>
                  </a:lnTo>
                  <a:close/>
                  <a:moveTo>
                    <a:pt x="6152" y="3037"/>
                  </a:moveTo>
                  <a:cubicBezTo>
                    <a:pt x="6398" y="3042"/>
                    <a:pt x="6616" y="2913"/>
                    <a:pt x="6736" y="2718"/>
                  </a:cubicBezTo>
                  <a:cubicBezTo>
                    <a:pt x="6802" y="2835"/>
                    <a:pt x="6793" y="2984"/>
                    <a:pt x="6705" y="3092"/>
                  </a:cubicBezTo>
                  <a:lnTo>
                    <a:pt x="6189" y="3092"/>
                  </a:lnTo>
                  <a:cubicBezTo>
                    <a:pt x="6174" y="3075"/>
                    <a:pt x="6162" y="3057"/>
                    <a:pt x="6152" y="3037"/>
                  </a:cubicBezTo>
                  <a:close/>
                  <a:moveTo>
                    <a:pt x="5676" y="3520"/>
                  </a:moveTo>
                  <a:cubicBezTo>
                    <a:pt x="5676" y="3422"/>
                    <a:pt x="5756" y="3342"/>
                    <a:pt x="5855" y="3342"/>
                  </a:cubicBezTo>
                  <a:cubicBezTo>
                    <a:pt x="6412" y="3343"/>
                    <a:pt x="6788" y="3342"/>
                    <a:pt x="7039" y="3342"/>
                  </a:cubicBezTo>
                  <a:cubicBezTo>
                    <a:pt x="7137" y="3342"/>
                    <a:pt x="7217" y="3422"/>
                    <a:pt x="7217" y="3520"/>
                  </a:cubicBezTo>
                  <a:lnTo>
                    <a:pt x="7217" y="4573"/>
                  </a:lnTo>
                  <a:cubicBezTo>
                    <a:pt x="6741" y="4379"/>
                    <a:pt x="6184" y="4366"/>
                    <a:pt x="5676" y="4573"/>
                  </a:cubicBezTo>
                  <a:lnTo>
                    <a:pt x="5676" y="3520"/>
                  </a:lnTo>
                  <a:close/>
                  <a:moveTo>
                    <a:pt x="6869" y="8217"/>
                  </a:moveTo>
                  <a:cubicBezTo>
                    <a:pt x="6957" y="8037"/>
                    <a:pt x="6937" y="7814"/>
                    <a:pt x="6803" y="7649"/>
                  </a:cubicBezTo>
                  <a:cubicBezTo>
                    <a:pt x="7195" y="7529"/>
                    <a:pt x="7514" y="7217"/>
                    <a:pt x="7631" y="6810"/>
                  </a:cubicBezTo>
                  <a:cubicBezTo>
                    <a:pt x="7650" y="6744"/>
                    <a:pt x="7612" y="6675"/>
                    <a:pt x="7546" y="6656"/>
                  </a:cubicBezTo>
                  <a:cubicBezTo>
                    <a:pt x="7479" y="6637"/>
                    <a:pt x="7410" y="6675"/>
                    <a:pt x="7391" y="6741"/>
                  </a:cubicBezTo>
                  <a:cubicBezTo>
                    <a:pt x="7270" y="7160"/>
                    <a:pt x="6882" y="7453"/>
                    <a:pt x="6446" y="7453"/>
                  </a:cubicBezTo>
                  <a:cubicBezTo>
                    <a:pt x="5904" y="7453"/>
                    <a:pt x="5463" y="7012"/>
                    <a:pt x="5463" y="6470"/>
                  </a:cubicBezTo>
                  <a:cubicBezTo>
                    <a:pt x="5463" y="5928"/>
                    <a:pt x="5904" y="5487"/>
                    <a:pt x="6446" y="5487"/>
                  </a:cubicBezTo>
                  <a:cubicBezTo>
                    <a:pt x="6931" y="5487"/>
                    <a:pt x="7350" y="5848"/>
                    <a:pt x="7419" y="6328"/>
                  </a:cubicBezTo>
                  <a:cubicBezTo>
                    <a:pt x="7429" y="6396"/>
                    <a:pt x="7492" y="6443"/>
                    <a:pt x="7561" y="6433"/>
                  </a:cubicBezTo>
                  <a:cubicBezTo>
                    <a:pt x="7629" y="6423"/>
                    <a:pt x="7676" y="6360"/>
                    <a:pt x="7666" y="6292"/>
                  </a:cubicBezTo>
                  <a:cubicBezTo>
                    <a:pt x="7579" y="5690"/>
                    <a:pt x="7055" y="5237"/>
                    <a:pt x="6446" y="5237"/>
                  </a:cubicBezTo>
                  <a:cubicBezTo>
                    <a:pt x="5767" y="5237"/>
                    <a:pt x="5214" y="5790"/>
                    <a:pt x="5214" y="6470"/>
                  </a:cubicBezTo>
                  <a:cubicBezTo>
                    <a:pt x="5214" y="7122"/>
                    <a:pt x="5723" y="7657"/>
                    <a:pt x="6364" y="7700"/>
                  </a:cubicBezTo>
                  <a:cubicBezTo>
                    <a:pt x="6373" y="7701"/>
                    <a:pt x="6381" y="7702"/>
                    <a:pt x="6390" y="7702"/>
                  </a:cubicBezTo>
                  <a:cubicBezTo>
                    <a:pt x="6546" y="7702"/>
                    <a:pt x="6673" y="7829"/>
                    <a:pt x="6673" y="7985"/>
                  </a:cubicBezTo>
                  <a:cubicBezTo>
                    <a:pt x="6673" y="8135"/>
                    <a:pt x="6555" y="8259"/>
                    <a:pt x="6406" y="8267"/>
                  </a:cubicBezTo>
                  <a:cubicBezTo>
                    <a:pt x="5433" y="8246"/>
                    <a:pt x="4649" y="7447"/>
                    <a:pt x="4649" y="6470"/>
                  </a:cubicBezTo>
                  <a:cubicBezTo>
                    <a:pt x="4649" y="5792"/>
                    <a:pt x="5027" y="5187"/>
                    <a:pt x="5610" y="4879"/>
                  </a:cubicBezTo>
                  <a:cubicBezTo>
                    <a:pt x="6811" y="4244"/>
                    <a:pt x="8244" y="5127"/>
                    <a:pt x="8244" y="6470"/>
                  </a:cubicBezTo>
                  <a:cubicBezTo>
                    <a:pt x="8244" y="7315"/>
                    <a:pt x="7657" y="8027"/>
                    <a:pt x="6869" y="8217"/>
                  </a:cubicBezTo>
                  <a:close/>
                  <a:moveTo>
                    <a:pt x="6869" y="821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C1A1922-1C94-4409-AEC8-39CB2AEEFD49}"/>
              </a:ext>
            </a:extLst>
          </p:cNvPr>
          <p:cNvSpPr txBox="1"/>
          <p:nvPr/>
        </p:nvSpPr>
        <p:spPr>
          <a:xfrm>
            <a:off x="354025" y="4623509"/>
            <a:ext cx="6235761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>
              <a:spcBef>
                <a:spcPts val="100"/>
              </a:spcBef>
              <a:spcAft>
                <a:spcPts val="100"/>
              </a:spcAft>
              <a:buAutoNum type="arabicPeriod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Миллий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пассив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AutoNum type="arabicPeriod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Миллий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шахсларини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AutoNum type="arabicPeriod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шахсларини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AutoNum type="arabicPeriod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Хусусий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секторда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пассив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AutoNum type="arabicPeriod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шахсларини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F65138-264A-4DDA-AF79-4CF404AD9AFE}"/>
              </a:ext>
            </a:extLst>
          </p:cNvPr>
          <p:cNvSpPr/>
          <p:nvPr/>
        </p:nvSpPr>
        <p:spPr>
          <a:xfrm>
            <a:off x="6848886" y="4619421"/>
            <a:ext cx="4753773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1" indent="-233363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6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парламент </a:t>
            </a:r>
            <a:r>
              <a:rPr lang="ru-RU" sz="1200" dirty="0" err="1">
                <a:solidFill>
                  <a:schemeClr val="tx2"/>
                </a:solidFill>
              </a:rPr>
              <a:t>йиғилишлари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аъзоларини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6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Судяларни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судлар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шахсларини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оғдириб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6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мавқеидан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ғаразли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мақсадларда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фойдаланиш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6"/>
              <a:tabLst>
                <a:tab pos="339725" algn="l"/>
              </a:tabLst>
            </a:pPr>
            <a:r>
              <a:rPr lang="ru-RU" sz="1200" dirty="0">
                <a:solidFill>
                  <a:schemeClr val="tx2"/>
                </a:solidFill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боғлиқ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даромадларни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ноқонуний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ўзлаштириш</a:t>
            </a:r>
            <a:endParaRPr lang="ru-RU" sz="1200" dirty="0">
              <a:solidFill>
                <a:schemeClr val="tx2"/>
              </a:solidFill>
            </a:endParaRPr>
          </a:p>
          <a:p>
            <a:pPr marL="233363" lvl="1" indent="-233363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6"/>
              <a:tabLst>
                <a:tab pos="339725" algn="l"/>
              </a:tabLst>
            </a:pPr>
            <a:r>
              <a:rPr lang="ru-RU" sz="1200" dirty="0" err="1">
                <a:solidFill>
                  <a:schemeClr val="tx2"/>
                </a:solidFill>
              </a:rPr>
              <a:t>Ҳисобварақлар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операцияларга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тегишли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жиноятлар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27CCCD-0A53-4713-84F4-FEA847348187}"/>
              </a:ext>
            </a:extLst>
          </p:cNvPr>
          <p:cNvSpPr/>
          <p:nvPr/>
        </p:nvSpPr>
        <p:spPr>
          <a:xfrm>
            <a:off x="1254432" y="6223064"/>
            <a:ext cx="10148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жиноий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Конвенция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ратификация </a:t>
            </a:r>
            <a:r>
              <a:rPr lang="ru-RU" sz="1400" b="1" dirty="0" err="1">
                <a:solidFill>
                  <a:schemeClr val="tx2"/>
                </a:solidFill>
              </a:rPr>
              <a:t>қилинмаган</a:t>
            </a:r>
            <a:r>
              <a:rPr lang="ru-RU" sz="1400" b="1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8ABA434D-E479-421F-A2DE-A68824FA4D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7391" y="5983473"/>
            <a:ext cx="693566" cy="612421"/>
            <a:chOff x="1697" y="3343"/>
            <a:chExt cx="453" cy="400"/>
          </a:xfrm>
          <a:solidFill>
            <a:srgbClr val="004BD2"/>
          </a:solidFill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4FF395E-BEF8-4E1A-9CC2-670D12305C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7053F03-E1AC-4F88-AA5E-23C608EAD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BAD1D35-E669-4621-BE3C-76D3B1B44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FC9DE9AA-6475-465B-B22D-09BDC16FE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97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96D9-2528-4D6F-9B27-5A834D1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1" y="270042"/>
            <a:ext cx="11317089" cy="434975"/>
          </a:xfrm>
        </p:spPr>
        <p:txBody>
          <a:bodyPr/>
          <a:lstStyle/>
          <a:p>
            <a:r>
              <a:rPr lang="ru-RU" dirty="0"/>
              <a:t>Европа коррупция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фуқаролик-ҳуқуқий</a:t>
            </a:r>
            <a:r>
              <a:rPr lang="ru-RU" dirty="0"/>
              <a:t> </a:t>
            </a:r>
            <a:r>
              <a:rPr lang="ru-RU" dirty="0" err="1"/>
              <a:t>жавобгарлик</a:t>
            </a:r>
            <a:r>
              <a:rPr lang="ru-RU" dirty="0"/>
              <a:t> </a:t>
            </a:r>
            <a:r>
              <a:rPr lang="ru-RU" dirty="0" err="1"/>
              <a:t>тўғрисидаги</a:t>
            </a:r>
            <a:r>
              <a:rPr lang="ru-RU" dirty="0"/>
              <a:t> </a:t>
            </a:r>
            <a:r>
              <a:rPr lang="ru-RU" dirty="0" err="1"/>
              <a:t>Конвенцияси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8A56A1-2F1A-48E6-8E33-23CFB1519898}"/>
              </a:ext>
            </a:extLst>
          </p:cNvPr>
          <p:cNvSpPr/>
          <p:nvPr/>
        </p:nvSpPr>
        <p:spPr>
          <a:xfrm>
            <a:off x="438149" y="914474"/>
            <a:ext cx="5586413" cy="2448472"/>
          </a:xfrm>
          <a:prstGeom prst="roundRect">
            <a:avLst>
              <a:gd name="adj" fmla="val 8059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07334-4D2E-494D-B623-34A228C59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9" y="987866"/>
            <a:ext cx="1570216" cy="1254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6AA91B-FB0B-4187-8327-A3AECB3553E4}"/>
              </a:ext>
            </a:extLst>
          </p:cNvPr>
          <p:cNvSpPr/>
          <p:nvPr/>
        </p:nvSpPr>
        <p:spPr>
          <a:xfrm>
            <a:off x="1998570" y="974565"/>
            <a:ext cx="3950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4BD2"/>
                </a:solidFill>
                <a:latin typeface="+mj-lt"/>
              </a:rPr>
              <a:t>Европа коррупция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учун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фуқаролик-ҳуқуқий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жавобгарлик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тўғрисидаги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Конвенцияси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мақсади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қуйидагилардан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 </a:t>
            </a:r>
            <a:r>
              <a:rPr lang="ru-RU" sz="1400" b="1" dirty="0" err="1">
                <a:solidFill>
                  <a:srgbClr val="004BD2"/>
                </a:solidFill>
                <a:latin typeface="+mj-lt"/>
              </a:rPr>
              <a:t>иборат</a:t>
            </a:r>
            <a:r>
              <a:rPr lang="ru-RU" sz="1400" b="1" dirty="0">
                <a:solidFill>
                  <a:srgbClr val="004BD2"/>
                </a:solidFill>
                <a:latin typeface="+mj-lt"/>
              </a:rPr>
              <a:t>: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фуқаролик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ҳуқуқи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соҳасидаги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умумий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халқаро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нормаларни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белгилаш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AE379-2B92-455F-AE58-DF26AFBCC7EB}"/>
              </a:ext>
            </a:extLst>
          </p:cNvPr>
          <p:cNvSpPr/>
          <p:nvPr/>
        </p:nvSpPr>
        <p:spPr>
          <a:xfrm>
            <a:off x="513364" y="2277108"/>
            <a:ext cx="5435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Конвенция </a:t>
            </a:r>
            <a:r>
              <a:rPr lang="ru-RU" sz="1200" dirty="0" err="1">
                <a:solidFill>
                  <a:schemeClr val="tx2"/>
                </a:solidFill>
              </a:rPr>
              <a:t>Келишувчи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Тарафлардан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миллий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қонун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ҳужжатларида</a:t>
            </a:r>
            <a:r>
              <a:rPr lang="ru-RU" sz="1200" dirty="0">
                <a:solidFill>
                  <a:schemeClr val="tx2"/>
                </a:solidFill>
              </a:rPr>
              <a:t> “коррупция </a:t>
            </a:r>
            <a:r>
              <a:rPr lang="ru-RU" sz="1200" dirty="0" err="1">
                <a:solidFill>
                  <a:schemeClr val="tx2"/>
                </a:solidFill>
              </a:rPr>
              <a:t>актлари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натижасида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зарар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ҳимоянинг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воситалари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уларга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ҳимоя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имконини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, 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зарар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компенсация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имконияти</a:t>
            </a:r>
            <a:r>
              <a:rPr lang="ru-RU" sz="1200" dirty="0">
                <a:solidFill>
                  <a:schemeClr val="tx2"/>
                </a:solidFill>
              </a:rPr>
              <a:t>” </a:t>
            </a:r>
            <a:r>
              <a:rPr lang="ru-RU" sz="1200" dirty="0" err="1">
                <a:solidFill>
                  <a:schemeClr val="tx2"/>
                </a:solidFill>
              </a:rPr>
              <a:t>назарда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тутилишини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</a:t>
            </a:r>
            <a:r>
              <a:rPr lang="ru-RU" sz="1200" dirty="0">
                <a:solidFill>
                  <a:schemeClr val="tx2"/>
                </a:solidFill>
              </a:rPr>
              <a:t> (1-модда).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A6A05-92D7-4FE4-A874-D3D4DB6CB89B}"/>
              </a:ext>
            </a:extLst>
          </p:cNvPr>
          <p:cNvSpPr/>
          <p:nvPr/>
        </p:nvSpPr>
        <p:spPr>
          <a:xfrm>
            <a:off x="6096000" y="971099"/>
            <a:ext cx="56530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Конвенция </a:t>
            </a:r>
            <a:r>
              <a:rPr lang="ru-RU" sz="1400" dirty="0" err="1">
                <a:solidFill>
                  <a:schemeClr val="tx2"/>
                </a:solidFill>
              </a:rPr>
              <a:t>учта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бобга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бўлиб</a:t>
            </a:r>
            <a:r>
              <a:rPr lang="ru-RU" sz="1400" dirty="0">
                <a:solidFill>
                  <a:schemeClr val="tx2"/>
                </a:solidFill>
              </a:rPr>
              <a:t>, улар </a:t>
            </a:r>
            <a:r>
              <a:rPr lang="ru-RU" sz="1400" dirty="0" err="1">
                <a:solidFill>
                  <a:schemeClr val="tx2"/>
                </a:solidFill>
              </a:rPr>
              <a:t>қуйидагиларни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</a:t>
            </a:r>
            <a:r>
              <a:rPr lang="ru-RU" sz="1400" dirty="0">
                <a:solidFill>
                  <a:schemeClr val="tx2"/>
                </a:solidFill>
              </a:rPr>
              <a:t> ичига </a:t>
            </a:r>
            <a:r>
              <a:rPr lang="ru-RU" sz="1400" dirty="0" err="1">
                <a:solidFill>
                  <a:schemeClr val="tx2"/>
                </a:solidFill>
              </a:rPr>
              <a:t>олади</a:t>
            </a:r>
            <a:r>
              <a:rPr lang="ru-RU" sz="1400" dirty="0">
                <a:solidFill>
                  <a:schemeClr val="tx2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(1)	</a:t>
            </a:r>
            <a:r>
              <a:rPr lang="ru-RU" sz="1400" dirty="0" err="1">
                <a:solidFill>
                  <a:schemeClr val="tx2"/>
                </a:solidFill>
              </a:rPr>
              <a:t>миллий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миқёсда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кўриладиган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чоралар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(2)	</a:t>
            </a:r>
            <a:r>
              <a:rPr lang="ru-RU" sz="1400" dirty="0" err="1">
                <a:solidFill>
                  <a:schemeClr val="tx2"/>
                </a:solidFill>
              </a:rPr>
              <a:t>халқаро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ҳамкорлик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(3)	</a:t>
            </a:r>
            <a:r>
              <a:rPr lang="ru-RU" sz="1400" dirty="0" err="1">
                <a:solidFill>
                  <a:schemeClr val="tx2"/>
                </a:solidFill>
              </a:rPr>
              <a:t>ижро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устидан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назорат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шунингдек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якуний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қоидалар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Конвенцияни</a:t>
            </a:r>
            <a:r>
              <a:rPr lang="ru-RU" sz="1400" dirty="0">
                <a:solidFill>
                  <a:schemeClr val="tx2"/>
                </a:solidFill>
              </a:rPr>
              <a:t> ратификация </a:t>
            </a:r>
            <a:r>
              <a:rPr lang="ru-RU" sz="1400" dirty="0" err="1">
                <a:solidFill>
                  <a:schemeClr val="tx2"/>
                </a:solidFill>
              </a:rPr>
              <a:t>қилишда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тамойиллари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нормаларини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муайян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вазиятлар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ҳисобга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ички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мажбуриятини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B1938550-E355-4CFE-ABD2-8A1A5D627D4A}"/>
              </a:ext>
            </a:extLst>
          </p:cNvPr>
          <p:cNvSpPr/>
          <p:nvPr/>
        </p:nvSpPr>
        <p:spPr>
          <a:xfrm>
            <a:off x="489003" y="350402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84A235-594A-424B-8CC9-676E955CFA0F}"/>
              </a:ext>
            </a:extLst>
          </p:cNvPr>
          <p:cNvSpPr/>
          <p:nvPr/>
        </p:nvSpPr>
        <p:spPr>
          <a:xfrm>
            <a:off x="1496729" y="3636472"/>
            <a:ext cx="8030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Конвенцияда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масалалар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кўриб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чиқилади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DCFA2D-BE09-4A8A-AD35-7BE43F1757A5}"/>
              </a:ext>
            </a:extLst>
          </p:cNvPr>
          <p:cNvGrpSpPr/>
          <p:nvPr/>
        </p:nvGrpSpPr>
        <p:grpSpPr>
          <a:xfrm>
            <a:off x="783551" y="3570245"/>
            <a:ext cx="553375" cy="553375"/>
            <a:chOff x="6178550" y="2760663"/>
            <a:chExt cx="762000" cy="762000"/>
          </a:xfrm>
          <a:solidFill>
            <a:schemeClr val="accent1">
              <a:lumMod val="25000"/>
            </a:schemeClr>
          </a:solidFill>
        </p:grpSpPr>
        <p:sp>
          <p:nvSpPr>
            <p:cNvPr id="11" name="Freeform 87">
              <a:extLst>
                <a:ext uri="{FF2B5EF4-FFF2-40B4-BE49-F238E27FC236}">
                  <a16:creationId xmlns:a16="http://schemas.microsoft.com/office/drawing/2014/main" id="{EB16CB48-854D-4EAC-B1FC-2EEE3F440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8550" y="2760663"/>
              <a:ext cx="762000" cy="762000"/>
            </a:xfrm>
            <a:custGeom>
              <a:avLst/>
              <a:gdLst>
                <a:gd name="T0" fmla="*/ 4500 w 4600"/>
                <a:gd name="T1" fmla="*/ 4400 h 4600"/>
                <a:gd name="T2" fmla="*/ 4000 w 4600"/>
                <a:gd name="T3" fmla="*/ 3900 h 4600"/>
                <a:gd name="T4" fmla="*/ 4000 w 4600"/>
                <a:gd name="T5" fmla="*/ 700 h 4600"/>
                <a:gd name="T6" fmla="*/ 3300 w 4600"/>
                <a:gd name="T7" fmla="*/ 0 h 4600"/>
                <a:gd name="T8" fmla="*/ 700 w 4600"/>
                <a:gd name="T9" fmla="*/ 0 h 4600"/>
                <a:gd name="T10" fmla="*/ 0 w 4600"/>
                <a:gd name="T11" fmla="*/ 700 h 4600"/>
                <a:gd name="T12" fmla="*/ 100 w 4600"/>
                <a:gd name="T13" fmla="*/ 800 h 4600"/>
                <a:gd name="T14" fmla="*/ 800 w 4600"/>
                <a:gd name="T15" fmla="*/ 800 h 4600"/>
                <a:gd name="T16" fmla="*/ 800 w 4600"/>
                <a:gd name="T17" fmla="*/ 3900 h 4600"/>
                <a:gd name="T18" fmla="*/ 1500 w 4600"/>
                <a:gd name="T19" fmla="*/ 4600 h 4600"/>
                <a:gd name="T20" fmla="*/ 4500 w 4600"/>
                <a:gd name="T21" fmla="*/ 4600 h 4600"/>
                <a:gd name="T22" fmla="*/ 4600 w 4600"/>
                <a:gd name="T23" fmla="*/ 4500 h 4600"/>
                <a:gd name="T24" fmla="*/ 4500 w 4600"/>
                <a:gd name="T25" fmla="*/ 4400 h 4600"/>
                <a:gd name="T26" fmla="*/ 210 w 4600"/>
                <a:gd name="T27" fmla="*/ 600 h 4600"/>
                <a:gd name="T28" fmla="*/ 700 w 4600"/>
                <a:gd name="T29" fmla="*/ 200 h 4600"/>
                <a:gd name="T30" fmla="*/ 2811 w 4600"/>
                <a:gd name="T31" fmla="*/ 200 h 4600"/>
                <a:gd name="T32" fmla="*/ 2607 w 4600"/>
                <a:gd name="T33" fmla="*/ 600 h 4600"/>
                <a:gd name="T34" fmla="*/ 210 w 4600"/>
                <a:gd name="T35" fmla="*/ 600 h 4600"/>
                <a:gd name="T36" fmla="*/ 1500 w 4600"/>
                <a:gd name="T37" fmla="*/ 4400 h 4600"/>
                <a:gd name="T38" fmla="*/ 1000 w 4600"/>
                <a:gd name="T39" fmla="*/ 3900 h 4600"/>
                <a:gd name="T40" fmla="*/ 1000 w 4600"/>
                <a:gd name="T41" fmla="*/ 800 h 4600"/>
                <a:gd name="T42" fmla="*/ 2700 w 4600"/>
                <a:gd name="T43" fmla="*/ 800 h 4600"/>
                <a:gd name="T44" fmla="*/ 2800 w 4600"/>
                <a:gd name="T45" fmla="*/ 700 h 4600"/>
                <a:gd name="T46" fmla="*/ 3300 w 4600"/>
                <a:gd name="T47" fmla="*/ 200 h 4600"/>
                <a:gd name="T48" fmla="*/ 3800 w 4600"/>
                <a:gd name="T49" fmla="*/ 700 h 4600"/>
                <a:gd name="T50" fmla="*/ 3800 w 4600"/>
                <a:gd name="T51" fmla="*/ 3900 h 4600"/>
                <a:gd name="T52" fmla="*/ 4011 w 4600"/>
                <a:gd name="T53" fmla="*/ 4400 h 4600"/>
                <a:gd name="T54" fmla="*/ 1500 w 4600"/>
                <a:gd name="T55" fmla="*/ 4400 h 4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00" h="4600">
                  <a:moveTo>
                    <a:pt x="4500" y="4400"/>
                  </a:moveTo>
                  <a:cubicBezTo>
                    <a:pt x="4224" y="4400"/>
                    <a:pt x="4000" y="4176"/>
                    <a:pt x="4000" y="3900"/>
                  </a:cubicBezTo>
                  <a:lnTo>
                    <a:pt x="4000" y="700"/>
                  </a:lnTo>
                  <a:cubicBezTo>
                    <a:pt x="4000" y="314"/>
                    <a:pt x="3686" y="0"/>
                    <a:pt x="3300" y="0"/>
                  </a:cubicBezTo>
                  <a:lnTo>
                    <a:pt x="700" y="0"/>
                  </a:lnTo>
                  <a:cubicBezTo>
                    <a:pt x="314" y="0"/>
                    <a:pt x="0" y="314"/>
                    <a:pt x="0" y="700"/>
                  </a:cubicBezTo>
                  <a:cubicBezTo>
                    <a:pt x="0" y="755"/>
                    <a:pt x="45" y="800"/>
                    <a:pt x="100" y="800"/>
                  </a:cubicBezTo>
                  <a:lnTo>
                    <a:pt x="800" y="800"/>
                  </a:lnTo>
                  <a:lnTo>
                    <a:pt x="800" y="3900"/>
                  </a:lnTo>
                  <a:cubicBezTo>
                    <a:pt x="800" y="4286"/>
                    <a:pt x="1114" y="4600"/>
                    <a:pt x="1500" y="4600"/>
                  </a:cubicBezTo>
                  <a:lnTo>
                    <a:pt x="4500" y="4600"/>
                  </a:lnTo>
                  <a:cubicBezTo>
                    <a:pt x="4555" y="4600"/>
                    <a:pt x="4600" y="4555"/>
                    <a:pt x="4600" y="4500"/>
                  </a:cubicBezTo>
                  <a:cubicBezTo>
                    <a:pt x="4600" y="4445"/>
                    <a:pt x="4555" y="4400"/>
                    <a:pt x="4500" y="4400"/>
                  </a:cubicBezTo>
                  <a:close/>
                  <a:moveTo>
                    <a:pt x="210" y="600"/>
                  </a:moveTo>
                  <a:cubicBezTo>
                    <a:pt x="257" y="372"/>
                    <a:pt x="459" y="200"/>
                    <a:pt x="700" y="200"/>
                  </a:cubicBezTo>
                  <a:lnTo>
                    <a:pt x="2811" y="200"/>
                  </a:lnTo>
                  <a:cubicBezTo>
                    <a:pt x="2703" y="305"/>
                    <a:pt x="2629" y="444"/>
                    <a:pt x="2607" y="600"/>
                  </a:cubicBezTo>
                  <a:lnTo>
                    <a:pt x="210" y="600"/>
                  </a:lnTo>
                  <a:close/>
                  <a:moveTo>
                    <a:pt x="1500" y="4400"/>
                  </a:moveTo>
                  <a:cubicBezTo>
                    <a:pt x="1224" y="4400"/>
                    <a:pt x="1000" y="4176"/>
                    <a:pt x="1000" y="3900"/>
                  </a:cubicBezTo>
                  <a:lnTo>
                    <a:pt x="1000" y="800"/>
                  </a:lnTo>
                  <a:lnTo>
                    <a:pt x="2700" y="800"/>
                  </a:lnTo>
                  <a:cubicBezTo>
                    <a:pt x="2755" y="800"/>
                    <a:pt x="2800" y="755"/>
                    <a:pt x="2800" y="700"/>
                  </a:cubicBezTo>
                  <a:cubicBezTo>
                    <a:pt x="2800" y="424"/>
                    <a:pt x="3024" y="200"/>
                    <a:pt x="3300" y="200"/>
                  </a:cubicBezTo>
                  <a:cubicBezTo>
                    <a:pt x="3576" y="200"/>
                    <a:pt x="3800" y="424"/>
                    <a:pt x="3800" y="700"/>
                  </a:cubicBezTo>
                  <a:lnTo>
                    <a:pt x="3800" y="3900"/>
                  </a:lnTo>
                  <a:cubicBezTo>
                    <a:pt x="3800" y="4096"/>
                    <a:pt x="3881" y="4273"/>
                    <a:pt x="4011" y="4400"/>
                  </a:cubicBezTo>
                  <a:lnTo>
                    <a:pt x="1500" y="44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8">
              <a:extLst>
                <a:ext uri="{FF2B5EF4-FFF2-40B4-BE49-F238E27FC236}">
                  <a16:creationId xmlns:a16="http://schemas.microsoft.com/office/drawing/2014/main" id="{8B66CB1A-0EE2-43D5-B246-EC94CE3D0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2992438"/>
              <a:ext cx="331788" cy="33337"/>
            </a:xfrm>
            <a:custGeom>
              <a:avLst/>
              <a:gdLst>
                <a:gd name="T0" fmla="*/ 1900 w 2000"/>
                <a:gd name="T1" fmla="*/ 0 h 200"/>
                <a:gd name="T2" fmla="*/ 100 w 2000"/>
                <a:gd name="T3" fmla="*/ 0 h 200"/>
                <a:gd name="T4" fmla="*/ 0 w 2000"/>
                <a:gd name="T5" fmla="*/ 100 h 200"/>
                <a:gd name="T6" fmla="*/ 100 w 2000"/>
                <a:gd name="T7" fmla="*/ 200 h 200"/>
                <a:gd name="T8" fmla="*/ 1900 w 2000"/>
                <a:gd name="T9" fmla="*/ 200 h 200"/>
                <a:gd name="T10" fmla="*/ 2000 w 2000"/>
                <a:gd name="T11" fmla="*/ 100 h 200"/>
                <a:gd name="T12" fmla="*/ 1900 w 20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200">
                  <a:moveTo>
                    <a:pt x="19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1900" y="200"/>
                  </a:lnTo>
                  <a:cubicBezTo>
                    <a:pt x="1955" y="200"/>
                    <a:pt x="2000" y="155"/>
                    <a:pt x="2000" y="100"/>
                  </a:cubicBezTo>
                  <a:cubicBezTo>
                    <a:pt x="2000" y="45"/>
                    <a:pt x="1955" y="0"/>
                    <a:pt x="1900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9">
              <a:extLst>
                <a:ext uri="{FF2B5EF4-FFF2-40B4-BE49-F238E27FC236}">
                  <a16:creationId xmlns:a16="http://schemas.microsoft.com/office/drawing/2014/main" id="{6CAA1F64-ABAF-4D18-A2A5-56A200B79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3092450"/>
              <a:ext cx="331788" cy="33337"/>
            </a:xfrm>
            <a:custGeom>
              <a:avLst/>
              <a:gdLst>
                <a:gd name="T0" fmla="*/ 1900 w 2000"/>
                <a:gd name="T1" fmla="*/ 0 h 200"/>
                <a:gd name="T2" fmla="*/ 100 w 2000"/>
                <a:gd name="T3" fmla="*/ 0 h 200"/>
                <a:gd name="T4" fmla="*/ 0 w 2000"/>
                <a:gd name="T5" fmla="*/ 100 h 200"/>
                <a:gd name="T6" fmla="*/ 100 w 2000"/>
                <a:gd name="T7" fmla="*/ 200 h 200"/>
                <a:gd name="T8" fmla="*/ 1900 w 2000"/>
                <a:gd name="T9" fmla="*/ 200 h 200"/>
                <a:gd name="T10" fmla="*/ 2000 w 2000"/>
                <a:gd name="T11" fmla="*/ 100 h 200"/>
                <a:gd name="T12" fmla="*/ 1900 w 20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200">
                  <a:moveTo>
                    <a:pt x="19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1900" y="200"/>
                  </a:lnTo>
                  <a:cubicBezTo>
                    <a:pt x="1955" y="200"/>
                    <a:pt x="2000" y="155"/>
                    <a:pt x="2000" y="100"/>
                  </a:cubicBezTo>
                  <a:cubicBezTo>
                    <a:pt x="2000" y="45"/>
                    <a:pt x="1955" y="0"/>
                    <a:pt x="1900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0">
              <a:extLst>
                <a:ext uri="{FF2B5EF4-FFF2-40B4-BE49-F238E27FC236}">
                  <a16:creationId xmlns:a16="http://schemas.microsoft.com/office/drawing/2014/main" id="{CC2062D0-1631-44F4-B08D-44EC6A5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3190875"/>
              <a:ext cx="331788" cy="33337"/>
            </a:xfrm>
            <a:custGeom>
              <a:avLst/>
              <a:gdLst>
                <a:gd name="T0" fmla="*/ 1900 w 2000"/>
                <a:gd name="T1" fmla="*/ 0 h 200"/>
                <a:gd name="T2" fmla="*/ 100 w 2000"/>
                <a:gd name="T3" fmla="*/ 0 h 200"/>
                <a:gd name="T4" fmla="*/ 0 w 2000"/>
                <a:gd name="T5" fmla="*/ 100 h 200"/>
                <a:gd name="T6" fmla="*/ 100 w 2000"/>
                <a:gd name="T7" fmla="*/ 200 h 200"/>
                <a:gd name="T8" fmla="*/ 1900 w 2000"/>
                <a:gd name="T9" fmla="*/ 200 h 200"/>
                <a:gd name="T10" fmla="*/ 2000 w 2000"/>
                <a:gd name="T11" fmla="*/ 100 h 200"/>
                <a:gd name="T12" fmla="*/ 1900 w 20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200">
                  <a:moveTo>
                    <a:pt x="19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1900" y="200"/>
                  </a:lnTo>
                  <a:cubicBezTo>
                    <a:pt x="1955" y="200"/>
                    <a:pt x="2000" y="155"/>
                    <a:pt x="2000" y="100"/>
                  </a:cubicBezTo>
                  <a:cubicBezTo>
                    <a:pt x="2000" y="45"/>
                    <a:pt x="1955" y="0"/>
                    <a:pt x="1900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1250C42B-8A1E-4DBC-83C8-4D17053B5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3290888"/>
              <a:ext cx="265113" cy="33337"/>
            </a:xfrm>
            <a:custGeom>
              <a:avLst/>
              <a:gdLst>
                <a:gd name="T0" fmla="*/ 1500 w 1600"/>
                <a:gd name="T1" fmla="*/ 0 h 200"/>
                <a:gd name="T2" fmla="*/ 100 w 1600"/>
                <a:gd name="T3" fmla="*/ 0 h 200"/>
                <a:gd name="T4" fmla="*/ 0 w 1600"/>
                <a:gd name="T5" fmla="*/ 100 h 200"/>
                <a:gd name="T6" fmla="*/ 100 w 1600"/>
                <a:gd name="T7" fmla="*/ 200 h 200"/>
                <a:gd name="T8" fmla="*/ 1500 w 1600"/>
                <a:gd name="T9" fmla="*/ 200 h 200"/>
                <a:gd name="T10" fmla="*/ 1600 w 1600"/>
                <a:gd name="T11" fmla="*/ 100 h 200"/>
                <a:gd name="T12" fmla="*/ 1500 w 1600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0" h="200">
                  <a:moveTo>
                    <a:pt x="15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lnTo>
                    <a:pt x="1500" y="200"/>
                  </a:lnTo>
                  <a:cubicBezTo>
                    <a:pt x="1555" y="200"/>
                    <a:pt x="1600" y="155"/>
                    <a:pt x="1600" y="100"/>
                  </a:cubicBezTo>
                  <a:cubicBezTo>
                    <a:pt x="1600" y="45"/>
                    <a:pt x="1555" y="0"/>
                    <a:pt x="1500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02E28F1-045D-4341-92AF-CDB40F83026F}"/>
              </a:ext>
            </a:extLst>
          </p:cNvPr>
          <p:cNvSpPr/>
          <p:nvPr/>
        </p:nvSpPr>
        <p:spPr>
          <a:xfrm>
            <a:off x="6147547" y="4306130"/>
            <a:ext cx="5513187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ҳисоботлар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аудитларнинг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тушунарлиги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аниқлиги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далил-исботларни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судларнинг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якуний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ижроси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керакли</a:t>
            </a:r>
            <a:r>
              <a:rPr lang="ru-RU" sz="1200" dirty="0">
                <a:solidFill>
                  <a:schemeClr val="tx2"/>
                </a:solidFill>
              </a:rPr>
              <a:t> мол-</a:t>
            </a:r>
            <a:r>
              <a:rPr lang="ru-RU" sz="1200" dirty="0" err="1">
                <a:solidFill>
                  <a:schemeClr val="tx2"/>
                </a:solidFill>
              </a:rPr>
              <a:t>мулкларни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сақлаш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чиқилаётган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масалаларни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қилишгача</a:t>
            </a:r>
            <a:r>
              <a:rPr lang="ru-RU" sz="1200" dirty="0">
                <a:solidFill>
                  <a:schemeClr val="tx2"/>
                </a:solidFill>
              </a:rPr>
              <a:t> статус-</a:t>
            </a:r>
            <a:r>
              <a:rPr lang="ru-RU" sz="1200" dirty="0" err="1">
                <a:solidFill>
                  <a:schemeClr val="tx2"/>
                </a:solidFill>
              </a:rPr>
              <a:t>квони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таъминлаш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тўғрисидаги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фармойишлари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ҳамкорлик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A27A77-8140-4605-9ABB-E82D9B155601}"/>
              </a:ext>
            </a:extLst>
          </p:cNvPr>
          <p:cNvSpPr/>
          <p:nvPr/>
        </p:nvSpPr>
        <p:spPr>
          <a:xfrm>
            <a:off x="431999" y="4306130"/>
            <a:ext cx="564956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жавобгарлик</a:t>
            </a:r>
            <a:r>
              <a:rPr lang="ru-RU" sz="1200" dirty="0">
                <a:solidFill>
                  <a:schemeClr val="tx2"/>
                </a:solidFill>
              </a:rPr>
              <a:t> (шу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давлатнинг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этилган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актлари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жавобгарлиги</a:t>
            </a:r>
            <a:r>
              <a:rPr lang="ru-RU" sz="1200" dirty="0">
                <a:solidFill>
                  <a:schemeClr val="tx2"/>
                </a:solidFill>
              </a:rPr>
              <a:t>);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жабрланувчининг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эҳтиётсизлиги</a:t>
            </a:r>
            <a:r>
              <a:rPr lang="ru-RU" sz="1200" dirty="0">
                <a:solidFill>
                  <a:schemeClr val="tx2"/>
                </a:solidFill>
              </a:rPr>
              <a:t>: </a:t>
            </a:r>
            <a:r>
              <a:rPr lang="ru-RU" sz="1200" dirty="0" err="1">
                <a:solidFill>
                  <a:schemeClr val="tx2"/>
                </a:solidFill>
              </a:rPr>
              <a:t>вазиятга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қараб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компенсацияни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камайтириш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берилишини</a:t>
            </a:r>
            <a:r>
              <a:rPr lang="ru-RU" sz="1200" dirty="0">
                <a:solidFill>
                  <a:schemeClr val="tx2"/>
                </a:solidFill>
              </a:rPr>
              <a:t> рад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битимларнинг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юридик</a:t>
            </a:r>
            <a:r>
              <a:rPr lang="ru-RU" sz="1200" dirty="0">
                <a:solidFill>
                  <a:schemeClr val="tx2"/>
                </a:solidFill>
              </a:rPr>
              <a:t> кучи;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</a:rPr>
              <a:t>тўғрисида</a:t>
            </a:r>
            <a:r>
              <a:rPr lang="ru-RU" sz="1200" dirty="0">
                <a:solidFill>
                  <a:schemeClr val="tx2"/>
                </a:solidFill>
              </a:rPr>
              <a:t> хабар </a:t>
            </a:r>
            <a:r>
              <a:rPr lang="ru-RU" sz="1200" dirty="0" err="1">
                <a:solidFill>
                  <a:schemeClr val="tx2"/>
                </a:solidFill>
              </a:rPr>
              <a:t>берадиган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ҳимоя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335F50-8E0A-4F23-862D-12210738957D}"/>
              </a:ext>
            </a:extLst>
          </p:cNvPr>
          <p:cNvSpPr/>
          <p:nvPr/>
        </p:nvSpPr>
        <p:spPr>
          <a:xfrm>
            <a:off x="1254432" y="6178239"/>
            <a:ext cx="10148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фуқаролик-ҳуқуқий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Конвенция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ратификация </a:t>
            </a:r>
            <a:r>
              <a:rPr lang="ru-RU" sz="1400" b="1" dirty="0" err="1">
                <a:solidFill>
                  <a:schemeClr val="tx2"/>
                </a:solidFill>
              </a:rPr>
              <a:t>қилинмаган</a:t>
            </a:r>
            <a:r>
              <a:rPr lang="ru-RU" sz="1400" b="1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3ADC4E5E-A673-42DA-B307-EACA0BD797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7391" y="5983473"/>
            <a:ext cx="693566" cy="612421"/>
            <a:chOff x="1697" y="3343"/>
            <a:chExt cx="453" cy="400"/>
          </a:xfrm>
          <a:solidFill>
            <a:srgbClr val="004BD2"/>
          </a:solidFill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20A878C-6D7C-4279-A7A3-F8943376EB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89F8504-86FF-4086-B2A0-AF0374524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E0CB001-E3FD-4565-A4C1-3BA754B79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E8C460A-7B43-4E6B-92D8-6D2015AD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7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>
            <a:noAutofit/>
          </a:bodyPr>
          <a:lstStyle/>
          <a:p>
            <a:r>
              <a:rPr lang="ru-RU" sz="3600" dirty="0" err="1"/>
              <a:t>Ўзбекистон</a:t>
            </a:r>
            <a:r>
              <a:rPr lang="ru-RU" sz="3600" dirty="0"/>
              <a:t> </a:t>
            </a:r>
            <a:r>
              <a:rPr lang="ru-RU" sz="3600" dirty="0" err="1"/>
              <a:t>Республикасининг</a:t>
            </a:r>
            <a:r>
              <a:rPr lang="ru-RU" sz="3600" dirty="0"/>
              <a:t> </a:t>
            </a:r>
            <a:r>
              <a:rPr lang="ru-RU" sz="3600" dirty="0" err="1"/>
              <a:t>коррупцияга</a:t>
            </a:r>
            <a:r>
              <a:rPr lang="ru-RU" sz="3600" dirty="0"/>
              <a:t> </a:t>
            </a:r>
            <a:r>
              <a:rPr lang="ru-RU" sz="3600" dirty="0" err="1"/>
              <a:t>қарши</a:t>
            </a:r>
            <a:r>
              <a:rPr lang="ru-RU" sz="3600" dirty="0"/>
              <a:t> </a:t>
            </a:r>
            <a:r>
              <a:rPr lang="ru-RU" sz="3600" dirty="0" err="1"/>
              <a:t>курашиш</a:t>
            </a:r>
            <a:r>
              <a:rPr lang="ru-RU" sz="3600" dirty="0"/>
              <a:t> </a:t>
            </a:r>
            <a:r>
              <a:rPr lang="ru-RU" sz="3600" dirty="0" err="1"/>
              <a:t>соҳасидаги</a:t>
            </a:r>
            <a:r>
              <a:rPr lang="ru-RU" sz="3600" dirty="0"/>
              <a:t> норматив-</a:t>
            </a:r>
            <a:r>
              <a:rPr lang="ru-RU" sz="3600" dirty="0" err="1"/>
              <a:t>ҳуқуқий</a:t>
            </a:r>
            <a:r>
              <a:rPr lang="ru-RU" sz="3600" dirty="0"/>
              <a:t> </a:t>
            </a:r>
            <a:r>
              <a:rPr lang="ru-RU" sz="3600" dirty="0" err="1"/>
              <a:t>ҳужжатлари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7E116A-5677-46CC-BDC6-704F37249A21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2.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D39A01-878C-427A-9C6A-FC871E90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/>
              <a:t>Ўзбекистон</a:t>
            </a:r>
            <a:r>
              <a:rPr lang="ru-RU" sz="2000" dirty="0"/>
              <a:t> </a:t>
            </a:r>
            <a:r>
              <a:rPr lang="ru-RU" sz="2000" dirty="0" err="1"/>
              <a:t>Республикасининг</a:t>
            </a:r>
            <a:r>
              <a:rPr lang="ru-RU" sz="2000" dirty="0"/>
              <a:t> </a:t>
            </a:r>
            <a:r>
              <a:rPr lang="ru-RU" sz="2000" dirty="0" err="1"/>
              <a:t>коррупцияга</a:t>
            </a:r>
            <a:r>
              <a:rPr lang="ru-RU" sz="2000" dirty="0"/>
              <a:t> </a:t>
            </a:r>
            <a:r>
              <a:rPr lang="ru-RU" sz="2000" dirty="0" err="1"/>
              <a:t>қарши</a:t>
            </a:r>
            <a:r>
              <a:rPr lang="ru-RU" sz="2000" dirty="0"/>
              <a:t> </a:t>
            </a:r>
            <a:r>
              <a:rPr lang="ru-RU" sz="2000" dirty="0" err="1"/>
              <a:t>курашиш</a:t>
            </a:r>
            <a:r>
              <a:rPr lang="ru-RU" sz="2000" dirty="0"/>
              <a:t> </a:t>
            </a:r>
            <a:r>
              <a:rPr lang="ru-RU" sz="2000" dirty="0" err="1"/>
              <a:t>соҳасидаги</a:t>
            </a:r>
            <a:r>
              <a:rPr lang="ru-RU" sz="2000" dirty="0"/>
              <a:t> норматив-</a:t>
            </a:r>
            <a:r>
              <a:rPr lang="ru-RU" sz="2000" dirty="0" err="1"/>
              <a:t>ҳуқуқий</a:t>
            </a:r>
            <a:r>
              <a:rPr lang="ru-RU" sz="2000" dirty="0"/>
              <a:t> </a:t>
            </a:r>
            <a:r>
              <a:rPr lang="ru-RU" sz="2000" dirty="0" err="1"/>
              <a:t>ҳужжатлари</a:t>
            </a:r>
            <a:r>
              <a:rPr lang="ru-RU" sz="2000" dirty="0"/>
              <a:t> (1/11)</a:t>
            </a:r>
            <a:endParaRPr lang="en-US" sz="20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474B37-056D-4AC7-960D-5305095BBD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62918-A050-4665-B53C-3B734D8C5AFB}"/>
              </a:ext>
            </a:extLst>
          </p:cNvPr>
          <p:cNvSpPr/>
          <p:nvPr/>
        </p:nvSpPr>
        <p:spPr>
          <a:xfrm>
            <a:off x="4109663" y="1282700"/>
            <a:ext cx="7649257" cy="48167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03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ЎРҚ-419-сонли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1995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08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ЎРҚ-788-сонли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механизмларини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кенгайтириш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ПҚ-240-сонли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муҳитини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кескин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камайтириш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бунда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кенгайтириш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ПФ-6257-сонли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самарали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ПФ-6247-сонли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рейтинг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ПФ-81-сонли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ПФ-6013-сонли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янада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ПФ-5729-сонли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Маҳкамасининг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октябрдаги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595-сонли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4FA9F7-924B-4C2B-BEA4-218FAACF2DB5}"/>
              </a:ext>
            </a:extLst>
          </p:cNvPr>
          <p:cNvSpPr/>
          <p:nvPr/>
        </p:nvSpPr>
        <p:spPr>
          <a:xfrm>
            <a:off x="3784798" y="1282700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4D104F-F0EE-4BA5-9920-A31234E44445}"/>
              </a:ext>
            </a:extLst>
          </p:cNvPr>
          <p:cNvSpPr/>
          <p:nvPr/>
        </p:nvSpPr>
        <p:spPr>
          <a:xfrm>
            <a:off x="3784798" y="1700335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2C9499-D9DD-4F3E-A490-8C2B6717D215}"/>
              </a:ext>
            </a:extLst>
          </p:cNvPr>
          <p:cNvSpPr/>
          <p:nvPr/>
        </p:nvSpPr>
        <p:spPr>
          <a:xfrm>
            <a:off x="3781352" y="1997320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1353D4-7A9D-4500-AD8E-D2772BC1A8CE}"/>
              </a:ext>
            </a:extLst>
          </p:cNvPr>
          <p:cNvSpPr/>
          <p:nvPr/>
        </p:nvSpPr>
        <p:spPr>
          <a:xfrm>
            <a:off x="3781350" y="2408201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69B487-EBB5-48C7-8F3B-98085CDA6353}"/>
              </a:ext>
            </a:extLst>
          </p:cNvPr>
          <p:cNvSpPr/>
          <p:nvPr/>
        </p:nvSpPr>
        <p:spPr>
          <a:xfrm>
            <a:off x="3781349" y="3020622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E13BA6-8322-4CE8-82A4-4CA5CEAE94EE}"/>
              </a:ext>
            </a:extLst>
          </p:cNvPr>
          <p:cNvSpPr/>
          <p:nvPr/>
        </p:nvSpPr>
        <p:spPr>
          <a:xfrm>
            <a:off x="3781349" y="3646943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A2D661-A191-4449-849E-201B676A0122}"/>
              </a:ext>
            </a:extLst>
          </p:cNvPr>
          <p:cNvSpPr/>
          <p:nvPr/>
        </p:nvSpPr>
        <p:spPr>
          <a:xfrm>
            <a:off x="3781349" y="4226448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06D26A-5EC8-47EB-B91A-9A1E3F4B3A28}"/>
              </a:ext>
            </a:extLst>
          </p:cNvPr>
          <p:cNvSpPr/>
          <p:nvPr/>
        </p:nvSpPr>
        <p:spPr>
          <a:xfrm>
            <a:off x="3781351" y="4687691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EDCE9D-6C58-4808-8C9A-EE8F79A06510}"/>
              </a:ext>
            </a:extLst>
          </p:cNvPr>
          <p:cNvSpPr/>
          <p:nvPr/>
        </p:nvSpPr>
        <p:spPr>
          <a:xfrm>
            <a:off x="3794630" y="5106588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6EE222-A15F-4A14-8927-5DC20DA72CA1}"/>
              </a:ext>
            </a:extLst>
          </p:cNvPr>
          <p:cNvSpPr/>
          <p:nvPr/>
        </p:nvSpPr>
        <p:spPr>
          <a:xfrm>
            <a:off x="3797077" y="5547115"/>
            <a:ext cx="228921" cy="228921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503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F4085-E894-4F92-97C4-874AC02C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(2/11)</a:t>
            </a:r>
            <a:endParaRPr lang="en-US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03F70249-4AEC-4418-B6B1-6E8F813C970F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BFC27-DBA7-4033-ACF4-367F14684BD7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E020CE33-517D-4240-A04C-B71321694E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4496EDB7-47A7-4806-B85C-3D081535C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781FAB1A-0FD3-435B-993D-F1486A0B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5D97546-1D86-49CA-84A5-F5B77B26E14B}"/>
              </a:ext>
            </a:extLst>
          </p:cNvPr>
          <p:cNvSpPr/>
          <p:nvPr/>
        </p:nvSpPr>
        <p:spPr>
          <a:xfrm>
            <a:off x="344455" y="6273800"/>
            <a:ext cx="2263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/>
              <a:t>Manba</a:t>
            </a:r>
            <a:r>
              <a:rPr lang="ru-RU" sz="1000" dirty="0"/>
              <a:t>: </a:t>
            </a:r>
            <a:r>
              <a:rPr lang="en-US" sz="1000" dirty="0">
                <a:hlinkClick r:id="rId2"/>
              </a:rPr>
              <a:t>https://lex.uz/docs/3088013</a:t>
            </a:r>
            <a:r>
              <a:rPr lang="ru-RU" sz="1000" dirty="0"/>
              <a:t> </a:t>
            </a: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5FA4C5-8352-43FD-A4DB-49431CC14436}"/>
              </a:ext>
            </a:extLst>
          </p:cNvPr>
          <p:cNvSpPr/>
          <p:nvPr/>
        </p:nvSpPr>
        <p:spPr>
          <a:xfrm>
            <a:off x="438150" y="2126779"/>
            <a:ext cx="1131093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иборат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оширувчи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қилувчи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белгилайди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E3392-641C-4C99-88A1-96EF6F10C665}"/>
              </a:ext>
            </a:extLst>
          </p:cNvPr>
          <p:cNvSpPr/>
          <p:nvPr/>
        </p:nvSpPr>
        <p:spPr>
          <a:xfrm>
            <a:off x="438150" y="2957826"/>
            <a:ext cx="3404276" cy="350196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</a:rPr>
              <a:t>3-модда. </a:t>
            </a:r>
            <a:r>
              <a:rPr lang="ru-RU" sz="1600" b="1" dirty="0" err="1">
                <a:solidFill>
                  <a:schemeClr val="bg1"/>
                </a:solidFill>
              </a:rPr>
              <a:t>Асосий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тушунчалар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DCFF88FA-631C-4D81-BA15-A61043FA271A}"/>
              </a:ext>
            </a:extLst>
          </p:cNvPr>
          <p:cNvSpPr txBox="1">
            <a:spLocks/>
          </p:cNvSpPr>
          <p:nvPr/>
        </p:nvSpPr>
        <p:spPr>
          <a:xfrm>
            <a:off x="1186299" y="4139148"/>
            <a:ext cx="2496210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 err="1">
                <a:solidFill>
                  <a:schemeClr val="tx2"/>
                </a:solidFill>
              </a:rPr>
              <a:t>шахснинг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ўз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мансаб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хизмат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мавқеидан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шахсий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манфаатларини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ёхуд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ўзга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шахсларнинг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манфаатларини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кўзлаб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моддий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номоддий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наф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олиш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мақсадида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қонунга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хилоф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равишда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фойдаланиши</a:t>
            </a:r>
            <a:r>
              <a:rPr lang="ru-RU" sz="1200" b="0" dirty="0">
                <a:solidFill>
                  <a:schemeClr val="tx2"/>
                </a:solidFill>
              </a:rPr>
              <a:t>, </a:t>
            </a:r>
            <a:r>
              <a:rPr lang="ru-RU" sz="1200" b="0" dirty="0" err="1">
                <a:solidFill>
                  <a:schemeClr val="tx2"/>
                </a:solidFill>
              </a:rPr>
              <a:t>худди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шунингдек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бундай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нафни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қонунга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хилоф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равишда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тақдим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этиш</a:t>
            </a:r>
            <a:r>
              <a:rPr lang="ru-RU" sz="12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4" name="Freeform 83">
            <a:extLst>
              <a:ext uri="{FF2B5EF4-FFF2-40B4-BE49-F238E27FC236}">
                <a16:creationId xmlns:a16="http://schemas.microsoft.com/office/drawing/2014/main" id="{EDC07BF9-D726-46A0-B5E6-5B43A47378F5}"/>
              </a:ext>
            </a:extLst>
          </p:cNvPr>
          <p:cNvSpPr/>
          <p:nvPr/>
        </p:nvSpPr>
        <p:spPr>
          <a:xfrm>
            <a:off x="438150" y="3492738"/>
            <a:ext cx="1694202" cy="278106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7366B28-D848-4BC7-A7F7-2FA1B4AD86BF}"/>
              </a:ext>
            </a:extLst>
          </p:cNvPr>
          <p:cNvSpPr txBox="1">
            <a:spLocks/>
          </p:cNvSpPr>
          <p:nvPr/>
        </p:nvSpPr>
        <p:spPr>
          <a:xfrm>
            <a:off x="5096556" y="4277760"/>
            <a:ext cx="1613926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tx2"/>
                </a:solidFill>
              </a:rPr>
              <a:t>коррупция </a:t>
            </a:r>
            <a:r>
              <a:rPr lang="ru-RU" sz="1200" b="0" dirty="0" err="1">
                <a:solidFill>
                  <a:schemeClr val="tx2"/>
                </a:solidFill>
              </a:rPr>
              <a:t>аломатларига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эга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бўлган</a:t>
            </a:r>
            <a:r>
              <a:rPr lang="ru-RU" sz="1200" b="0" dirty="0">
                <a:solidFill>
                  <a:schemeClr val="tx2"/>
                </a:solidFill>
              </a:rPr>
              <a:t>, </a:t>
            </a:r>
            <a:r>
              <a:rPr lang="ru-RU" sz="1200" b="0" dirty="0" err="1">
                <a:solidFill>
                  <a:schemeClr val="tx2"/>
                </a:solidFill>
              </a:rPr>
              <a:t>содир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этилганлиги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учун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қонун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ҳужжатларида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жавобгарлик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назарда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тутилган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қилмиш</a:t>
            </a:r>
            <a:r>
              <a:rPr lang="ru-RU" sz="1200" b="0" dirty="0">
                <a:solidFill>
                  <a:schemeClr val="tx2"/>
                </a:solidFill>
              </a:rPr>
              <a:t>.</a:t>
            </a:r>
            <a:endParaRPr lang="ru-RU" sz="1800" b="0" dirty="0">
              <a:solidFill>
                <a:schemeClr val="tx2"/>
              </a:solidFill>
            </a:endParaRPr>
          </a:p>
        </p:txBody>
      </p:sp>
      <p:sp>
        <p:nvSpPr>
          <p:cNvPr id="16" name="Freeform 83">
            <a:extLst>
              <a:ext uri="{FF2B5EF4-FFF2-40B4-BE49-F238E27FC236}">
                <a16:creationId xmlns:a16="http://schemas.microsoft.com/office/drawing/2014/main" id="{B91C3342-D8A8-4452-8B21-69DE75C36BF9}"/>
              </a:ext>
            </a:extLst>
          </p:cNvPr>
          <p:cNvSpPr/>
          <p:nvPr/>
        </p:nvSpPr>
        <p:spPr>
          <a:xfrm>
            <a:off x="4000313" y="3492738"/>
            <a:ext cx="1694202" cy="278106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C8F451A3-BE6B-47C5-878E-678BFD62AFC6}"/>
              </a:ext>
            </a:extLst>
          </p:cNvPr>
          <p:cNvSpPr txBox="1">
            <a:spLocks/>
          </p:cNvSpPr>
          <p:nvPr/>
        </p:nvSpPr>
        <p:spPr>
          <a:xfrm rot="16200000">
            <a:off x="-403597" y="4742227"/>
            <a:ext cx="2422192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2414BC"/>
                </a:solidFill>
              </a:rPr>
              <a:t>Коррупция</a:t>
            </a:r>
            <a:endParaRPr lang="ru-RU" sz="2000" b="0" dirty="0">
              <a:solidFill>
                <a:schemeClr val="tx2"/>
              </a:solidFill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4F9DA7A-5941-4A9C-BB66-4D0AFA04631F}"/>
              </a:ext>
            </a:extLst>
          </p:cNvPr>
          <p:cNvSpPr txBox="1">
            <a:spLocks/>
          </p:cNvSpPr>
          <p:nvPr/>
        </p:nvSpPr>
        <p:spPr>
          <a:xfrm rot="16200000">
            <a:off x="3158296" y="4737347"/>
            <a:ext cx="2422192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err="1">
                <a:solidFill>
                  <a:srgbClr val="2414BC"/>
                </a:solidFill>
              </a:rPr>
              <a:t>Коррупцияга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оид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ҳуқуқбузарлик</a:t>
            </a:r>
            <a:endParaRPr lang="ru-RU" sz="2000" b="0" dirty="0">
              <a:solidFill>
                <a:schemeClr val="tx2"/>
              </a:solidFill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A1161CE-AC5F-4CEC-AF86-9BA3C90D8CF3}"/>
              </a:ext>
            </a:extLst>
          </p:cNvPr>
          <p:cNvSpPr txBox="1">
            <a:spLocks/>
          </p:cNvSpPr>
          <p:nvPr/>
        </p:nvSpPr>
        <p:spPr>
          <a:xfrm>
            <a:off x="8121844" y="4131838"/>
            <a:ext cx="3678002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 err="1">
                <a:solidFill>
                  <a:schemeClr val="tx2"/>
                </a:solidFill>
              </a:rPr>
              <a:t>шахсий</a:t>
            </a:r>
            <a:r>
              <a:rPr lang="ru-RU" sz="1200" b="0" dirty="0">
                <a:solidFill>
                  <a:schemeClr val="tx2"/>
                </a:solidFill>
              </a:rPr>
              <a:t> (</a:t>
            </a:r>
            <a:r>
              <a:rPr lang="ru-RU" sz="1200" b="0" dirty="0" err="1">
                <a:solidFill>
                  <a:schemeClr val="tx2"/>
                </a:solidFill>
              </a:rPr>
              <a:t>бевосита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билвосита</a:t>
            </a:r>
            <a:r>
              <a:rPr lang="ru-RU" sz="1200" b="0" dirty="0">
                <a:solidFill>
                  <a:schemeClr val="tx2"/>
                </a:solidFill>
              </a:rPr>
              <a:t>) </a:t>
            </a:r>
            <a:r>
              <a:rPr lang="ru-RU" sz="1200" b="0" dirty="0" err="1">
                <a:solidFill>
                  <a:schemeClr val="tx2"/>
                </a:solidFill>
              </a:rPr>
              <a:t>манфаатдорлик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шахснинг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мансаб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хизмат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лозим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даражада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бажаришига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таъсир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кўрсатаётган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ёхуд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таъсир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кўрсатиши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мумкин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бўлган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ҳамда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шахсий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манфаатдорлик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билан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фуқароларнинг</a:t>
            </a:r>
            <a:r>
              <a:rPr lang="ru-RU" sz="1200" b="0" dirty="0">
                <a:solidFill>
                  <a:schemeClr val="tx2"/>
                </a:solidFill>
              </a:rPr>
              <a:t>, </a:t>
            </a:r>
            <a:r>
              <a:rPr lang="ru-RU" sz="1200" b="0" dirty="0" err="1">
                <a:solidFill>
                  <a:schemeClr val="tx2"/>
                </a:solidFill>
              </a:rPr>
              <a:t>ташкилотларнинг</a:t>
            </a:r>
            <a:r>
              <a:rPr lang="ru-RU" sz="1200" b="0" dirty="0">
                <a:solidFill>
                  <a:schemeClr val="tx2"/>
                </a:solidFill>
              </a:rPr>
              <a:t>, </a:t>
            </a:r>
            <a:r>
              <a:rPr lang="ru-RU" sz="1200" b="0" dirty="0" err="1">
                <a:solidFill>
                  <a:schemeClr val="tx2"/>
                </a:solidFill>
              </a:rPr>
              <a:t>жамиятнинг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давлатнинг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ҳуқуқлари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ва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қонуний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манфаатлари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ўртасида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қарама-қаршилик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юзага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келаётган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юзага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келиши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мумкин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бўлган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вазият</a:t>
            </a:r>
            <a:r>
              <a:rPr lang="ru-RU" sz="1200" b="0" dirty="0">
                <a:solidFill>
                  <a:schemeClr val="tx2"/>
                </a:solidFill>
              </a:rPr>
              <a:t>.</a:t>
            </a:r>
            <a:endParaRPr lang="ru-RU" sz="1800" b="0" dirty="0">
              <a:solidFill>
                <a:schemeClr val="tx2"/>
              </a:solidFill>
            </a:endParaRPr>
          </a:p>
        </p:txBody>
      </p:sp>
      <p:sp>
        <p:nvSpPr>
          <p:cNvPr id="20" name="Freeform 83">
            <a:extLst>
              <a:ext uri="{FF2B5EF4-FFF2-40B4-BE49-F238E27FC236}">
                <a16:creationId xmlns:a16="http://schemas.microsoft.com/office/drawing/2014/main" id="{3647143F-BF0F-416C-AD2C-F548E6087B2C}"/>
              </a:ext>
            </a:extLst>
          </p:cNvPr>
          <p:cNvSpPr/>
          <p:nvPr/>
        </p:nvSpPr>
        <p:spPr>
          <a:xfrm>
            <a:off x="6995655" y="3492738"/>
            <a:ext cx="1694202" cy="278106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14DB4BD-83E3-4CB7-855D-2E1C3D6AD7EE}"/>
              </a:ext>
            </a:extLst>
          </p:cNvPr>
          <p:cNvSpPr txBox="1">
            <a:spLocks/>
          </p:cNvSpPr>
          <p:nvPr/>
        </p:nvSpPr>
        <p:spPr>
          <a:xfrm rot="16200000">
            <a:off x="6153638" y="4737347"/>
            <a:ext cx="2422192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err="1">
                <a:solidFill>
                  <a:srgbClr val="2414BC"/>
                </a:solidFill>
              </a:rPr>
              <a:t>Манфаатлар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тўқнашуви</a:t>
            </a:r>
            <a:endParaRPr lang="ru-RU" sz="20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89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F4085-E894-4F92-97C4-874AC02C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Ўзбекистон Республикасининг коррупцияга қарши курашиш соҳасидаги норматив-ҳуқуқий ҳужжатлари (3/11)</a:t>
            </a:r>
            <a:endParaRPr lang="ru-RU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03F70249-4AEC-4418-B6B1-6E8F813C970F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BFC27-DBA7-4033-ACF4-367F14684BD7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E020CE33-517D-4240-A04C-B71321694E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4496EDB7-47A7-4806-B85C-3D081535C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781FAB1A-0FD3-435B-993D-F1486A0B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F0F559A-3105-4B7C-ABE0-522B3AFEDC6F}"/>
              </a:ext>
            </a:extLst>
          </p:cNvPr>
          <p:cNvSpPr/>
          <p:nvPr/>
        </p:nvSpPr>
        <p:spPr>
          <a:xfrm>
            <a:off x="1086972" y="2569035"/>
            <a:ext cx="4209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Коррупцияга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қарши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курашишнинг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асосий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принциплари</a:t>
            </a:r>
            <a:r>
              <a:rPr lang="ru-RU" sz="1600" b="1" dirty="0">
                <a:solidFill>
                  <a:srgbClr val="2414BC"/>
                </a:solidFill>
              </a:rPr>
              <a:t> (4-модда)</a:t>
            </a:r>
          </a:p>
        </p:txBody>
      </p:sp>
      <p:grpSp>
        <p:nvGrpSpPr>
          <p:cNvPr id="25" name="Graphic 20">
            <a:extLst>
              <a:ext uri="{FF2B5EF4-FFF2-40B4-BE49-F238E27FC236}">
                <a16:creationId xmlns:a16="http://schemas.microsoft.com/office/drawing/2014/main" id="{19DD76C2-7D19-47CE-AB19-B598A863DEE5}"/>
              </a:ext>
            </a:extLst>
          </p:cNvPr>
          <p:cNvGrpSpPr/>
          <p:nvPr/>
        </p:nvGrpSpPr>
        <p:grpSpPr>
          <a:xfrm>
            <a:off x="431999" y="2529709"/>
            <a:ext cx="584299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E6B361-A522-4CF6-A8DC-C64EFDAC6883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00B453-48B8-4564-8EAA-80EECFDD6C0A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A58DC0-8F61-4874-BAF4-D29994A30854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90E344-8E71-49CE-8B52-A6898185C2BC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4568ED-7691-4D4D-8A9D-95C530FD7F19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D433F7-686F-40DB-B284-D1FBFA8E4226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753B7B3-A83D-4BB7-A457-9B0966BD9E19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58BC4DA-1F45-42BC-923F-1E06C9646825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67F67A-B89F-47D5-8EA9-163E53CCE60C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B894D5F-11D4-4D27-B089-64E651F591E4}"/>
              </a:ext>
            </a:extLst>
          </p:cNvPr>
          <p:cNvSpPr/>
          <p:nvPr/>
        </p:nvSpPr>
        <p:spPr>
          <a:xfrm>
            <a:off x="431999" y="3305773"/>
            <a:ext cx="5592564" cy="24006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Қонунийлик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Фуқаролар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ҳуқуқлари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эркинликлари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манфаатларининг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устуворлиги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Очиқлик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шаффофлик</a:t>
            </a:r>
            <a:endParaRPr lang="ru-RU" sz="14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Тизимлилик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фуқаролик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жамиятининг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ҳамкорлиги</a:t>
            </a:r>
            <a:endParaRPr lang="ru-RU" sz="14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олдини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доир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чора-тадбирлар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устуворлиги</a:t>
            </a:r>
            <a:endParaRPr lang="ru-RU" sz="14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Жавобгарликнинг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муқаррарлиги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00F8EAA-7F9B-4F28-9077-A68B1E235156}"/>
              </a:ext>
            </a:extLst>
          </p:cNvPr>
          <p:cNvCxnSpPr/>
          <p:nvPr/>
        </p:nvCxnSpPr>
        <p:spPr>
          <a:xfrm>
            <a:off x="431999" y="3210128"/>
            <a:ext cx="5592564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F9E02D8-2108-41D7-80FD-D900AD45F64D}"/>
              </a:ext>
            </a:extLst>
          </p:cNvPr>
          <p:cNvSpPr/>
          <p:nvPr/>
        </p:nvSpPr>
        <p:spPr>
          <a:xfrm>
            <a:off x="6851935" y="2333058"/>
            <a:ext cx="4917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Коррупцияга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қарши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курашиш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соҳасидаги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давлат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сиёсатининг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асосий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йўналишлари</a:t>
            </a:r>
            <a:r>
              <a:rPr lang="ru-RU" sz="1600" b="1" dirty="0">
                <a:solidFill>
                  <a:srgbClr val="2414BC"/>
                </a:solidFill>
              </a:rPr>
              <a:t> (5-модда)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9F6B049-2C73-4E8A-AB64-93BF1F870FAB}"/>
              </a:ext>
            </a:extLst>
          </p:cNvPr>
          <p:cNvCxnSpPr/>
          <p:nvPr/>
        </p:nvCxnSpPr>
        <p:spPr>
          <a:xfrm>
            <a:off x="6176743" y="3210128"/>
            <a:ext cx="5592564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122">
            <a:extLst>
              <a:ext uri="{FF2B5EF4-FFF2-40B4-BE49-F238E27FC236}">
                <a16:creationId xmlns:a16="http://schemas.microsoft.com/office/drawing/2014/main" id="{E1EEDCAE-8310-4902-9F30-11110939E8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7438" y="2412549"/>
            <a:ext cx="684497" cy="68449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F6CCBB5-5BE1-4186-8407-CC6F9F1EA683}"/>
              </a:ext>
            </a:extLst>
          </p:cNvPr>
          <p:cNvSpPr/>
          <p:nvPr/>
        </p:nvSpPr>
        <p:spPr>
          <a:xfrm>
            <a:off x="6176743" y="3305773"/>
            <a:ext cx="5592564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Аҳолининг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онги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маданиятини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юксалтириш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жамиятда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муросасиз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муносабатни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шакллантириш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жамият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ҳаётининг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соҳаларида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олдини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доир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чора-тадбирларни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оид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ҳуқуқбузарликларни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вақтида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аниқлаш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уларга</a:t>
            </a:r>
            <a:r>
              <a:rPr lang="ru-RU" sz="1400" dirty="0">
                <a:solidFill>
                  <a:schemeClr val="tx2"/>
                </a:solidFill>
              </a:rPr>
              <a:t> чек </a:t>
            </a:r>
            <a:r>
              <a:rPr lang="ru-RU" sz="1400" dirty="0" err="1">
                <a:solidFill>
                  <a:schemeClr val="tx2"/>
                </a:solidFill>
              </a:rPr>
              <a:t>қўйиш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уларнинг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оқибатларини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уларга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имкон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берувчи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сабаблар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шарт-шароитларни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бартараф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оид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ҳуқуқбузарликларни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этганлик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жавобгарликнинг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муқаррарлиги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принципини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таъминлаш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30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F4085-E894-4F92-97C4-874AC02C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1059726" cy="434975"/>
          </a:xfrm>
        </p:spPr>
        <p:txBody>
          <a:bodyPr/>
          <a:lstStyle/>
          <a:p>
            <a:r>
              <a:rPr lang="uz-Cyrl-UZ" dirty="0"/>
              <a:t>Ўзбекистон Республикасининг коррупцияга қарши курашиш соҳасидаги норматив-ҳуқуқий ҳужжатлари (4/11)</a:t>
            </a:r>
            <a:endParaRPr lang="ru-RU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03F70249-4AEC-4418-B6B1-6E8F813C970F}"/>
              </a:ext>
            </a:extLst>
          </p:cNvPr>
          <p:cNvSpPr/>
          <p:nvPr/>
        </p:nvSpPr>
        <p:spPr>
          <a:xfrm>
            <a:off x="438150" y="1161397"/>
            <a:ext cx="696920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BFC27-DBA7-4033-ACF4-367F14684BD7}"/>
              </a:ext>
            </a:extLst>
          </p:cNvPr>
          <p:cNvSpPr/>
          <p:nvPr/>
        </p:nvSpPr>
        <p:spPr>
          <a:xfrm>
            <a:off x="1445876" y="1150367"/>
            <a:ext cx="10455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E020CE33-517D-4240-A04C-B71321694E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0" y="1162448"/>
            <a:ext cx="664549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4496EDB7-47A7-4806-B85C-3D081535C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781FAB1A-0FD3-435B-993D-F1486A0B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24092C-CCBF-4859-85A9-063F1834F02E}"/>
              </a:ext>
            </a:extLst>
          </p:cNvPr>
          <p:cNvSpPr/>
          <p:nvPr/>
        </p:nvSpPr>
        <p:spPr>
          <a:xfrm>
            <a:off x="1093123" y="1866930"/>
            <a:ext cx="5129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Давлат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бошқаруви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соҳасида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коррупциянинг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олдини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олишга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доир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чора-тадбирлар</a:t>
            </a:r>
            <a:r>
              <a:rPr lang="ru-RU" sz="1600" b="1" dirty="0">
                <a:solidFill>
                  <a:srgbClr val="2414BC"/>
                </a:solidFill>
              </a:rPr>
              <a:t> (19-модда)</a:t>
            </a:r>
          </a:p>
        </p:txBody>
      </p:sp>
      <p:grpSp>
        <p:nvGrpSpPr>
          <p:cNvPr id="37" name="Graphic 20">
            <a:extLst>
              <a:ext uri="{FF2B5EF4-FFF2-40B4-BE49-F238E27FC236}">
                <a16:creationId xmlns:a16="http://schemas.microsoft.com/office/drawing/2014/main" id="{0B4983E3-F822-4C2F-AAE1-A59371BDCCD8}"/>
              </a:ext>
            </a:extLst>
          </p:cNvPr>
          <p:cNvGrpSpPr/>
          <p:nvPr/>
        </p:nvGrpSpPr>
        <p:grpSpPr>
          <a:xfrm>
            <a:off x="438150" y="1962078"/>
            <a:ext cx="591771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D90088-F150-4201-AE44-459E8B81B0AC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C98C2D2-FC14-4890-86D0-F8D97FF40233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BFF1375-2565-47ED-BBA3-03285DC33277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CE63F5A-6079-4424-816C-D9C343B8005E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0E49A20-E95D-4D04-9CA3-367435B33342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84BDD94-2F59-4374-A6DA-C3B92EDC0630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916DB5F-47FD-4D82-8779-DCFAE188BEC0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77A1A84-43B8-4673-9757-4DAE6E440509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32B14CD-0517-4ADD-ACF3-7678049C403E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F6317A3-F5D5-42DC-8591-437DE8D2FB84}"/>
              </a:ext>
            </a:extLst>
          </p:cNvPr>
          <p:cNvCxnSpPr>
            <a:cxnSpLocks/>
          </p:cNvCxnSpPr>
          <p:nvPr/>
        </p:nvCxnSpPr>
        <p:spPr>
          <a:xfrm>
            <a:off x="438150" y="2642497"/>
            <a:ext cx="5664079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1676F07-1B5A-44E4-A3AB-847BFC17BA9D}"/>
              </a:ext>
            </a:extLst>
          </p:cNvPr>
          <p:cNvSpPr/>
          <p:nvPr/>
        </p:nvSpPr>
        <p:spPr>
          <a:xfrm>
            <a:off x="6858085" y="1765427"/>
            <a:ext cx="5098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Ижтимоий-иқтисодий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ривожланиш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ва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тадбиркорлик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соҳасида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коррупциянинг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олдини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олишга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доир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чора-тадбирлар</a:t>
            </a:r>
            <a:r>
              <a:rPr lang="ru-RU" sz="1600" b="1" dirty="0">
                <a:solidFill>
                  <a:srgbClr val="2414BC"/>
                </a:solidFill>
              </a:rPr>
              <a:t> (20-модда):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1754B15-B81B-45C5-B3D6-E9DFEBA073D4}"/>
              </a:ext>
            </a:extLst>
          </p:cNvPr>
          <p:cNvCxnSpPr>
            <a:cxnSpLocks/>
          </p:cNvCxnSpPr>
          <p:nvPr/>
        </p:nvCxnSpPr>
        <p:spPr>
          <a:xfrm>
            <a:off x="6182894" y="2642497"/>
            <a:ext cx="5664079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B2DA3916-AEC6-433C-A4CF-87DAB65E103B}"/>
              </a:ext>
            </a:extLst>
          </p:cNvPr>
          <p:cNvSpPr/>
          <p:nvPr/>
        </p:nvSpPr>
        <p:spPr>
          <a:xfrm>
            <a:off x="438150" y="2753993"/>
            <a:ext cx="5657850" cy="37959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фаолиятининг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очиқлигини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ҳисобдорлигини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соҳасида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фаолияти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устидан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парламент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жамоатчилик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назоратини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улар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фаолиятида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оид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ҳуқуқбузарликларга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қўймаслик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мансабдор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шахслар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томонидан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ўз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мансаб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мажбуриятларининг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бажарилиши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самарадорлиги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мезонларини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сифатини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баҳолаш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тизимларини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одоб-ахлоқ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қоидаларини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ташкилий-ҳуқуқий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асосларини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такомиллаштириш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уларга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риоя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мониторинг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ўтказилишини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хизматни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ўташнинг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шаффоф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ўрнатиш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шахсий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касбий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сифатлар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асосида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танлов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бўйича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саралаш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хизматда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кўтарилиш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тизимини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томонидан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жисмоний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юридик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шахсларнинг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мурожаатлари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тўғрисидаги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қонун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ҳужжатлари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талабларига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риоя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мурожаатларнинг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тўлиқ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холисона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ўз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вақтида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кўриб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чиқилиши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устидан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назоратни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коррупциянинг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олишга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доир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тадбирларнинг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тегишли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томонидан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кўрилаётган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чора-тадбирлар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самарадорлигини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баҳолаган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ҳолда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мунтазам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равишда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мониторинг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ўтказиш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+mj-lt"/>
              </a:rPr>
              <a:t>норматив-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ҳужжатларнинг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улар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лойиҳаларининг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экспертизасини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ташкил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мансабдор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шахслари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бошқа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ижтимоий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ҳимоя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қилинишини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моддий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таъминот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олишини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рағбатлантирилишини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6674E8-A380-4E6A-9B09-804DE38779C3}"/>
              </a:ext>
            </a:extLst>
          </p:cNvPr>
          <p:cNvSpPr/>
          <p:nvPr/>
        </p:nvSpPr>
        <p:spPr>
          <a:xfrm>
            <a:off x="6167439" y="2753993"/>
            <a:ext cx="5653024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маъмурий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бюрократик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тўсиқларни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бартараф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рўйхатга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рухсат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лицензияга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доир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тартиб-таомилларни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соддалаштириш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тезкорлигини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назорат-текширув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вазифаларини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мақбуллаштириш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тадбиркорлик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субъектларининг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фаолиятини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текшириш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тизимини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такомиллаштириш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фаолиятига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қонунга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хилоф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равишда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аралашишга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қўймаслик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тадбиркорлик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субъектлари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ўртасидаги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ўзаро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муносабатларнинг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масофавий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шаклларини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кенг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тадбиркорлик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фаолиятини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бориш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учун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тенг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шарт-шароитлар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яратиш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инсофсиз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рақобатга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қўймаслик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харидларининг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механизмларини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харидларини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жойлаштиришда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ошкоралик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шаффофликни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рақобат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муҳитини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қўллаб-қувватлаш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таълим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соғлиқни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сақлаш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ижтимоий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таъминот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коммунал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хизмат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кўрсатиш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соҳасида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ижтимоий-иқтисодий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ривожланишнинг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бошқа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соҳаларида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аҳоли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учун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адолатли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шарт-шароитларни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тенг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имкониятларни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яратиш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оид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ҳуқуқбузарликларга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қўймаслик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нодавлат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ташкилотларда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курашишнинг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механизмларини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grpSp>
        <p:nvGrpSpPr>
          <p:cNvPr id="58" name="Graphic 20">
            <a:extLst>
              <a:ext uri="{FF2B5EF4-FFF2-40B4-BE49-F238E27FC236}">
                <a16:creationId xmlns:a16="http://schemas.microsoft.com/office/drawing/2014/main" id="{87B59FBB-A840-41AB-8561-E36F10EB3A43}"/>
              </a:ext>
            </a:extLst>
          </p:cNvPr>
          <p:cNvGrpSpPr/>
          <p:nvPr/>
        </p:nvGrpSpPr>
        <p:grpSpPr>
          <a:xfrm>
            <a:off x="6187567" y="1946227"/>
            <a:ext cx="591771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C6CB8E4-27B2-4CB5-A1D8-9A9A70A6C6DF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D0875B6-EBDB-4743-84F4-D825B0CABECA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119BAE2-5863-4052-9B0E-51FE8B68F31A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3E335DF-A8F2-44EC-8415-28F2FEA4C348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78ACE4D-29C8-4C62-9998-E7D8453E2021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DA715A7-5DE9-471D-B8A7-7DFEC53736FA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D47D27C-2A75-4159-BE5B-AE59D2A54397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34F49EC-062A-4EB7-9958-074CAC437C6D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35063A6-ADCF-4B01-BBB4-0829D9A8095F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047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F4085-E894-4F92-97C4-874AC02C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(5/11)</a:t>
            </a:r>
            <a:endParaRPr lang="en-US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03F70249-4AEC-4418-B6B1-6E8F813C970F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BFC27-DBA7-4033-ACF4-367F14684BD7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E020CE33-517D-4240-A04C-B71321694E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4496EDB7-47A7-4806-B85C-3D081535C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781FAB1A-0FD3-435B-993D-F1486A0B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24092C-CCBF-4859-85A9-063F1834F02E}"/>
              </a:ext>
            </a:extLst>
          </p:cNvPr>
          <p:cNvSpPr/>
          <p:nvPr/>
        </p:nvSpPr>
        <p:spPr>
          <a:xfrm>
            <a:off x="1152588" y="2138083"/>
            <a:ext cx="4911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Маъмурий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тартиб-таомиллар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соҳасида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коррупциянинг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олдини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олишга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доир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чора-тадбирлар</a:t>
            </a:r>
            <a:r>
              <a:rPr lang="ru-RU" sz="1600" b="1" dirty="0">
                <a:solidFill>
                  <a:srgbClr val="2414BC"/>
                </a:solidFill>
              </a:rPr>
              <a:t> (22-модда)</a:t>
            </a:r>
          </a:p>
        </p:txBody>
      </p:sp>
      <p:grpSp>
        <p:nvGrpSpPr>
          <p:cNvPr id="37" name="Graphic 20">
            <a:extLst>
              <a:ext uri="{FF2B5EF4-FFF2-40B4-BE49-F238E27FC236}">
                <a16:creationId xmlns:a16="http://schemas.microsoft.com/office/drawing/2014/main" id="{0B4983E3-F822-4C2F-AAE1-A59371BDCCD8}"/>
              </a:ext>
            </a:extLst>
          </p:cNvPr>
          <p:cNvGrpSpPr/>
          <p:nvPr/>
        </p:nvGrpSpPr>
        <p:grpSpPr>
          <a:xfrm>
            <a:off x="438150" y="2288661"/>
            <a:ext cx="584299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D90088-F150-4201-AE44-459E8B81B0AC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C98C2D2-FC14-4890-86D0-F8D97FF40233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BFF1375-2565-47ED-BBA3-03285DC33277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CE63F5A-6079-4424-816C-D9C343B8005E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0E49A20-E95D-4D04-9CA3-367435B33342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84BDD94-2F59-4374-A6DA-C3B92EDC0630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916DB5F-47FD-4D82-8779-DCFAE188BEC0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77A1A84-43B8-4673-9757-4DAE6E440509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32B14CD-0517-4ADD-ACF3-7678049C403E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F6317A3-F5D5-42DC-8591-437DE8D2FB84}"/>
              </a:ext>
            </a:extLst>
          </p:cNvPr>
          <p:cNvCxnSpPr/>
          <p:nvPr/>
        </p:nvCxnSpPr>
        <p:spPr>
          <a:xfrm>
            <a:off x="438150" y="2969080"/>
            <a:ext cx="5592564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1676F07-1B5A-44E4-A3AB-847BFC17BA9D}"/>
              </a:ext>
            </a:extLst>
          </p:cNvPr>
          <p:cNvSpPr/>
          <p:nvPr/>
        </p:nvSpPr>
        <p:spPr>
          <a:xfrm>
            <a:off x="6858086" y="2092010"/>
            <a:ext cx="4917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Давлат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харидларини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амалга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ошириш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соҳасида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коррупциянинг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олдини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олишга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доир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чора-тадбирлар</a:t>
            </a:r>
            <a:r>
              <a:rPr lang="ru-RU" sz="1600" b="1" dirty="0">
                <a:solidFill>
                  <a:srgbClr val="2414BC"/>
                </a:solidFill>
              </a:rPr>
              <a:t> (23-модда)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1754B15-B81B-45C5-B3D6-E9DFEBA073D4}"/>
              </a:ext>
            </a:extLst>
          </p:cNvPr>
          <p:cNvCxnSpPr/>
          <p:nvPr/>
        </p:nvCxnSpPr>
        <p:spPr>
          <a:xfrm>
            <a:off x="6182894" y="2969080"/>
            <a:ext cx="5592564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B2DA3916-AEC6-433C-A4CF-87DAB65E103B}"/>
              </a:ext>
            </a:extLst>
          </p:cNvPr>
          <p:cNvSpPr/>
          <p:nvPr/>
        </p:nvSpPr>
        <p:spPr>
          <a:xfrm>
            <a:off x="438150" y="3080576"/>
            <a:ext cx="5586414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қонунийлик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адолатлилик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принципларини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маъмурий-бошқарув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жараёнининг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беғаразлиги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кафолатларини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яратиш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ушбу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жараённинг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шаффофлигини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ташқи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ички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назорат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учун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очиқлигини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ўз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ихтиёрича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ҳаракат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ваколатларини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чеклаган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ҳолда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маъмурий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тартиб-таомилларни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батафсил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бюрократик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расмиятчиликка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қўймаслик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соддалаштирилган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маъмурий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тартиб-таомилларни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жорий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қарорлари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устидан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шикоят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етказилган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зарар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ўрнини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қоплашнинг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механизмларини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белгилаш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6674E8-A380-4E6A-9B09-804DE38779C3}"/>
              </a:ext>
            </a:extLst>
          </p:cNvPr>
          <p:cNvSpPr/>
          <p:nvPr/>
        </p:nvSpPr>
        <p:spPr>
          <a:xfrm>
            <a:off x="6167438" y="3080576"/>
            <a:ext cx="558164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харидларини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тартиб-таомиллари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тўғрисидаги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ахборотнинг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шаффофлиги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очиқлигини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адолатли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рақобатни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қарорлар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қабул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чоғида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холисона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мезонлардан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фойдаланилишини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ички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назоратнинг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тизимини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шунингдек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харидларини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ўтказиш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натижалари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шикоят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низолашишнинг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тартиб-таомилини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яратиш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электрон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савдоларининг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самарали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ишлашини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таъминлаш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grpSp>
        <p:nvGrpSpPr>
          <p:cNvPr id="25" name="Graphic 20">
            <a:extLst>
              <a:ext uri="{FF2B5EF4-FFF2-40B4-BE49-F238E27FC236}">
                <a16:creationId xmlns:a16="http://schemas.microsoft.com/office/drawing/2014/main" id="{74265FF7-9712-4FCC-A78F-411FA9712FFE}"/>
              </a:ext>
            </a:extLst>
          </p:cNvPr>
          <p:cNvGrpSpPr/>
          <p:nvPr/>
        </p:nvGrpSpPr>
        <p:grpSpPr>
          <a:xfrm>
            <a:off x="6167438" y="2272810"/>
            <a:ext cx="584299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1C5376-4D8F-4574-B241-6DBB0BD5B8D3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930A6DE-347A-4F14-8282-B56A55882DD6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0F16140-5057-4B2F-A2A6-B2ABDC0ED34D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280BEF6-6F41-40CC-B0F6-05220128A981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12CED4-CC49-482D-A633-959D15A0273D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5DDC79A-4564-4175-A100-F0AAD466467E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0D1FB68-F9AF-4A65-BAA1-93C6154A5A0B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7A862FC-93C9-47C6-AF22-4DF8288064BA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6ADD32F-2AB3-45AF-BB1D-D6037279AECF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FF98258-428C-4404-8A5F-D80E22FF439C}"/>
              </a:ext>
            </a:extLst>
          </p:cNvPr>
          <p:cNvSpPr/>
          <p:nvPr/>
        </p:nvSpPr>
        <p:spPr>
          <a:xfrm>
            <a:off x="1152588" y="4632591"/>
            <a:ext cx="6162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Манфаатлар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тўқнашувининг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олдини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</a:p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ва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уни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бартараф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этишга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доир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чора-тадбирлар</a:t>
            </a:r>
            <a:r>
              <a:rPr lang="ru-RU" sz="1600" b="1" dirty="0">
                <a:solidFill>
                  <a:srgbClr val="2414BC"/>
                </a:solidFill>
              </a:rPr>
              <a:t> (21-модда)</a:t>
            </a:r>
          </a:p>
        </p:txBody>
      </p:sp>
      <p:grpSp>
        <p:nvGrpSpPr>
          <p:cNvPr id="38" name="Graphic 20">
            <a:extLst>
              <a:ext uri="{FF2B5EF4-FFF2-40B4-BE49-F238E27FC236}">
                <a16:creationId xmlns:a16="http://schemas.microsoft.com/office/drawing/2014/main" id="{8196CA3D-4D1D-4EF1-8F3C-22CB3DA43FCB}"/>
              </a:ext>
            </a:extLst>
          </p:cNvPr>
          <p:cNvGrpSpPr/>
          <p:nvPr/>
        </p:nvGrpSpPr>
        <p:grpSpPr>
          <a:xfrm>
            <a:off x="430466" y="4553368"/>
            <a:ext cx="584299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F564E02-EB2F-4485-ACFC-6A98CC26D531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A5304EA-DD9B-4DBB-9384-CF8F2D353013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173DCBF-A59F-41BE-BC5E-D8C5147EA912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D3FCED-163C-407E-951E-6BAA6FAC5394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688807C-3BC2-48A7-9A50-BA007515AA3E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05CA32-3B07-43FA-8902-853408ACEF08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9CE73D2-E124-4B6B-A818-A5F976001E12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EB31C11-6129-4BFF-A0CB-14B11E611BE1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447CB9A-A88A-4A9C-A971-613D48084965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6B851A0-4AAB-479D-B1F6-2566E0173C14}"/>
              </a:ext>
            </a:extLst>
          </p:cNvPr>
          <p:cNvCxnSpPr>
            <a:cxnSpLocks/>
          </p:cNvCxnSpPr>
          <p:nvPr/>
        </p:nvCxnSpPr>
        <p:spPr>
          <a:xfrm>
            <a:off x="430466" y="5233787"/>
            <a:ext cx="113186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B79C0EA-C991-45A8-B995-8175D1D7E601}"/>
              </a:ext>
            </a:extLst>
          </p:cNvPr>
          <p:cNvSpPr/>
          <p:nvPr/>
        </p:nvSpPr>
        <p:spPr>
          <a:xfrm>
            <a:off x="430465" y="5345283"/>
            <a:ext cx="11338841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мансаб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ёки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хизмат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мажбуриятларини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бажариш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чоғида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тўқнашувига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келадиган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ёки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келиши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мумкин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бўлган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шахсий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манфаатдорликка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қўймаслиги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керак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юзага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келган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тақдирда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ўзининг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бевосита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раҳбарини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дарҳол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хабардор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керак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мавжудлиги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тўғрисида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маълумотлар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раҳбар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бу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ёки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бартараф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ўз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вақтида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чоралар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кўриши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шарт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махсус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бўлинмалари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ёки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одоб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комиссиялари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ҳал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қоидаларига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риоя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этилиши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мониторингни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оширади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манфаатлар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тўқнашувининг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олиш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ёки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уни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бартараф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талаблари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бузилишига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йўл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қўйган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ходимлари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шунингдек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уларнинг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раҳбарлари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қонун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ҳужжатларига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мувофиқ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жавобгар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+mj-lt"/>
              </a:rPr>
              <a:t>бўлади</a:t>
            </a:r>
            <a:r>
              <a:rPr lang="ru-RU" sz="1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056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F4085-E894-4F92-97C4-874AC02C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Ўзбекистон Республикасининг коррупцияга қарши курашиш соҳасидаги норматив-ҳуқуқий ҳужжатлари (6/11)</a:t>
            </a:r>
            <a:endParaRPr lang="ru-RU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03F70249-4AEC-4418-B6B1-6E8F813C970F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BFC27-DBA7-4033-ACF4-367F14684BD7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E020CE33-517D-4240-A04C-B71321694E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4496EDB7-47A7-4806-B85C-3D081535C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781FAB1A-0FD3-435B-993D-F1486A0B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697074E-4282-4050-8C74-DA0CBB714EB8}"/>
              </a:ext>
            </a:extLst>
          </p:cNvPr>
          <p:cNvSpPr/>
          <p:nvPr/>
        </p:nvSpPr>
        <p:spPr>
          <a:xfrm>
            <a:off x="1066752" y="2510688"/>
            <a:ext cx="10682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Коррупцияга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оид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ҳуқуқбузарликлар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учун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жавобгарлик</a:t>
            </a:r>
            <a:r>
              <a:rPr lang="ru-RU" sz="1600" b="1" dirty="0">
                <a:solidFill>
                  <a:srgbClr val="2414BC"/>
                </a:solidFill>
              </a:rPr>
              <a:t> (27-модда)</a:t>
            </a:r>
          </a:p>
        </p:txBody>
      </p:sp>
      <p:grpSp>
        <p:nvGrpSpPr>
          <p:cNvPr id="65" name="Graphic 20">
            <a:extLst>
              <a:ext uri="{FF2B5EF4-FFF2-40B4-BE49-F238E27FC236}">
                <a16:creationId xmlns:a16="http://schemas.microsoft.com/office/drawing/2014/main" id="{875D18BE-1953-40EE-85DC-C5A5A62FB240}"/>
              </a:ext>
            </a:extLst>
          </p:cNvPr>
          <p:cNvGrpSpPr/>
          <p:nvPr/>
        </p:nvGrpSpPr>
        <p:grpSpPr>
          <a:xfrm>
            <a:off x="431998" y="2247607"/>
            <a:ext cx="584299" cy="584775"/>
            <a:chOff x="2831972" y="669860"/>
            <a:chExt cx="2079010" cy="2080704"/>
          </a:xfrm>
          <a:solidFill>
            <a:srgbClr val="2414BC"/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6444EDF-B400-4757-9538-FDB08D247F28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09A0CAA-334E-4D9D-842E-2D6997D115A5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5891ACB-38A9-4E5A-A799-2311574B7FC3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9260B36-D68C-4C5F-84D9-EAC538F8BD52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74B4222-CF6F-4E2F-B16B-0A4063ED748C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7727891-53FE-4D56-B31E-FD685586A1CB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7CFBAB4-DD0C-4CA3-B444-496F649887EE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E554795-3F6E-4BC3-9225-96BEE1B8CE89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7EA4FAC-44AD-46EB-83CA-6A91BCBEDF02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D3EF793-DBFE-47AC-A4D3-153BD1A3818E}"/>
              </a:ext>
            </a:extLst>
          </p:cNvPr>
          <p:cNvCxnSpPr>
            <a:cxnSpLocks/>
          </p:cNvCxnSpPr>
          <p:nvPr/>
        </p:nvCxnSpPr>
        <p:spPr>
          <a:xfrm>
            <a:off x="431998" y="2928026"/>
            <a:ext cx="11317089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E0D7845-85AC-450C-A706-920FF088C8A3}"/>
              </a:ext>
            </a:extLst>
          </p:cNvPr>
          <p:cNvSpPr/>
          <p:nvPr/>
        </p:nvSpPr>
        <p:spPr>
          <a:xfrm>
            <a:off x="431997" y="3056529"/>
            <a:ext cx="11317089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</a:rPr>
              <a:t>Коррупцияга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оид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ҳуқуқбузарликлар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содир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этганлик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қонун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ҳужжатларига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мувофиқ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жавобгарликка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сабаб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бўлади</a:t>
            </a:r>
            <a:r>
              <a:rPr lang="ru-RU" sz="14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</a:rPr>
              <a:t>Коррупцияга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оид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ҳуқуқбузарлик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содир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этган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шахслар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суднинг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қарорига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кўра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муайян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ҳуқуқлардан</a:t>
            </a:r>
            <a:r>
              <a:rPr lang="ru-RU" sz="1400" dirty="0">
                <a:solidFill>
                  <a:srgbClr val="000000"/>
                </a:solidFill>
              </a:rPr>
              <a:t>, шу </a:t>
            </a:r>
            <a:r>
              <a:rPr lang="ru-RU" sz="1400" dirty="0" err="1">
                <a:solidFill>
                  <a:srgbClr val="000000"/>
                </a:solidFill>
              </a:rPr>
              <a:t>жумладан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муайян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лавозимларни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эгаллаш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ҳуқуқидан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қонунга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мувофиқ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маҳрум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этилиши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мумкин</a:t>
            </a:r>
            <a:r>
              <a:rPr lang="ru-RU" sz="14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</a:rPr>
              <a:t>Юридик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шахслар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коррупцияга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оид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ҳуқуқбузарликларни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содир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этганлик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учун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қонунда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белгиланган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тартибда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жавобгар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бўлади</a:t>
            </a:r>
            <a:r>
              <a:rPr lang="ru-RU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7FBEADB-5A5A-4922-8FEB-86053E59E7BE}"/>
              </a:ext>
            </a:extLst>
          </p:cNvPr>
          <p:cNvSpPr/>
          <p:nvPr/>
        </p:nvSpPr>
        <p:spPr>
          <a:xfrm rot="10800000">
            <a:off x="5681979" y="4306843"/>
            <a:ext cx="817123" cy="359923"/>
          </a:xfrm>
          <a:prstGeom prst="triangl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A9DE7FD-B8AA-442F-B891-7637358DB309}"/>
              </a:ext>
            </a:extLst>
          </p:cNvPr>
          <p:cNvSpPr/>
          <p:nvPr/>
        </p:nvSpPr>
        <p:spPr>
          <a:xfrm>
            <a:off x="431997" y="4762725"/>
            <a:ext cx="11317089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Уголовный кодекс Республики Узбекистан от 01.04.1995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D75D90-104E-4B3F-8521-55F5E596A1D6}"/>
              </a:ext>
            </a:extLst>
          </p:cNvPr>
          <p:cNvSpPr/>
          <p:nvPr/>
        </p:nvSpPr>
        <p:spPr>
          <a:xfrm>
            <a:off x="442914" y="5357300"/>
            <a:ext cx="1131708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</a:rPr>
              <a:t>Жиноят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кодекси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жавобгарликнинг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асослари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ва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принципларини</a:t>
            </a:r>
            <a:r>
              <a:rPr lang="ru-RU" sz="1400" dirty="0">
                <a:solidFill>
                  <a:srgbClr val="000000"/>
                </a:solidFill>
              </a:rPr>
              <a:t>, </a:t>
            </a:r>
            <a:r>
              <a:rPr lang="ru-RU" sz="1400" dirty="0" err="1">
                <a:solidFill>
                  <a:srgbClr val="000000"/>
                </a:solidFill>
              </a:rPr>
              <a:t>қандай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ижтимоий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хавфли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қилмишлар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жиноят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эканлигини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аниқлайди</a:t>
            </a:r>
            <a:r>
              <a:rPr lang="ru-RU" sz="1400" dirty="0">
                <a:solidFill>
                  <a:srgbClr val="000000"/>
                </a:solidFill>
              </a:rPr>
              <a:t>, </a:t>
            </a:r>
            <a:r>
              <a:rPr lang="ru-RU" sz="1400" dirty="0" err="1">
                <a:solidFill>
                  <a:srgbClr val="000000"/>
                </a:solidFill>
              </a:rPr>
              <a:t>ижтимоий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хавфли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қилмишлар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содир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этган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шахсларга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нисбатан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қўлланилиши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мумкин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бўлган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жазо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ва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бошқа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ҳуқуқий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таъсир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чораларини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белгилайди</a:t>
            </a:r>
            <a:r>
              <a:rPr lang="ru-RU" sz="1400" dirty="0">
                <a:solidFill>
                  <a:srgbClr val="000000"/>
                </a:solidFill>
              </a:rPr>
              <a:t>. </a:t>
            </a:r>
            <a:r>
              <a:rPr lang="ru-RU" sz="1400" dirty="0" err="1">
                <a:solidFill>
                  <a:srgbClr val="000000"/>
                </a:solidFill>
              </a:rPr>
              <a:t>Бундай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қилмишлар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рўйхатига</a:t>
            </a:r>
            <a:r>
              <a:rPr lang="ru-RU" sz="1400" dirty="0">
                <a:solidFill>
                  <a:srgbClr val="000000"/>
                </a:solidFill>
              </a:rPr>
              <a:t> коррупция </a:t>
            </a:r>
            <a:r>
              <a:rPr lang="ru-RU" sz="1400" dirty="0" err="1">
                <a:solidFill>
                  <a:srgbClr val="000000"/>
                </a:solidFill>
              </a:rPr>
              <a:t>ҳаракатлари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киради</a:t>
            </a:r>
            <a:r>
              <a:rPr lang="ru-RU" sz="14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78" name="Group 162">
            <a:extLst>
              <a:ext uri="{FF2B5EF4-FFF2-40B4-BE49-F238E27FC236}">
                <a16:creationId xmlns:a16="http://schemas.microsoft.com/office/drawing/2014/main" id="{D11BEC0C-CD9E-47C3-96DC-EF49ADFE7B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5203" y="4829133"/>
            <a:ext cx="308553" cy="307131"/>
            <a:chOff x="4257" y="2511"/>
            <a:chExt cx="217" cy="216"/>
          </a:xfrm>
          <a:solidFill>
            <a:srgbClr val="1BD7D3"/>
          </a:solidFill>
        </p:grpSpPr>
        <p:sp>
          <p:nvSpPr>
            <p:cNvPr id="79" name="Freeform 163">
              <a:extLst>
                <a:ext uri="{FF2B5EF4-FFF2-40B4-BE49-F238E27FC236}">
                  <a16:creationId xmlns:a16="http://schemas.microsoft.com/office/drawing/2014/main" id="{E46BEF70-D3D3-4A20-A388-BA0145C2C0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7" y="2511"/>
              <a:ext cx="217" cy="216"/>
            </a:xfrm>
            <a:custGeom>
              <a:avLst/>
              <a:gdLst>
                <a:gd name="T0" fmla="*/ 5823 w 6046"/>
                <a:gd name="T1" fmla="*/ 5400 h 6000"/>
                <a:gd name="T2" fmla="*/ 5723 w 6046"/>
                <a:gd name="T3" fmla="*/ 5000 h 6000"/>
                <a:gd name="T4" fmla="*/ 5623 w 6046"/>
                <a:gd name="T5" fmla="*/ 1800 h 6000"/>
                <a:gd name="T6" fmla="*/ 5823 w 6046"/>
                <a:gd name="T7" fmla="*/ 1700 h 6000"/>
                <a:gd name="T8" fmla="*/ 5923 w 6046"/>
                <a:gd name="T9" fmla="*/ 1400 h 6000"/>
                <a:gd name="T10" fmla="*/ 5813 w 6046"/>
                <a:gd name="T11" fmla="*/ 855 h 6000"/>
                <a:gd name="T12" fmla="*/ 5023 w 6046"/>
                <a:gd name="T13" fmla="*/ 800 h 6000"/>
                <a:gd name="T14" fmla="*/ 4923 w 6046"/>
                <a:gd name="T15" fmla="*/ 0 h 6000"/>
                <a:gd name="T16" fmla="*/ 1023 w 6046"/>
                <a:gd name="T17" fmla="*/ 100 h 6000"/>
                <a:gd name="T18" fmla="*/ 323 w 6046"/>
                <a:gd name="T19" fmla="*/ 800 h 6000"/>
                <a:gd name="T20" fmla="*/ 34 w 6046"/>
                <a:gd name="T21" fmla="*/ 1255 h 6000"/>
                <a:gd name="T22" fmla="*/ 223 w 6046"/>
                <a:gd name="T23" fmla="*/ 1400 h 6000"/>
                <a:gd name="T24" fmla="*/ 323 w 6046"/>
                <a:gd name="T25" fmla="*/ 1800 h 6000"/>
                <a:gd name="T26" fmla="*/ 423 w 6046"/>
                <a:gd name="T27" fmla="*/ 5000 h 6000"/>
                <a:gd name="T28" fmla="*/ 223 w 6046"/>
                <a:gd name="T29" fmla="*/ 5100 h 6000"/>
                <a:gd name="T30" fmla="*/ 123 w 6046"/>
                <a:gd name="T31" fmla="*/ 5400 h 6000"/>
                <a:gd name="T32" fmla="*/ 23 w 6046"/>
                <a:gd name="T33" fmla="*/ 5900 h 6000"/>
                <a:gd name="T34" fmla="*/ 5923 w 6046"/>
                <a:gd name="T35" fmla="*/ 6000 h 6000"/>
                <a:gd name="T36" fmla="*/ 6023 w 6046"/>
                <a:gd name="T37" fmla="*/ 5500 h 6000"/>
                <a:gd name="T38" fmla="*/ 1223 w 6046"/>
                <a:gd name="T39" fmla="*/ 200 h 6000"/>
                <a:gd name="T40" fmla="*/ 4823 w 6046"/>
                <a:gd name="T41" fmla="*/ 800 h 6000"/>
                <a:gd name="T42" fmla="*/ 1223 w 6046"/>
                <a:gd name="T43" fmla="*/ 200 h 6000"/>
                <a:gd name="T44" fmla="*/ 5661 w 6046"/>
                <a:gd name="T45" fmla="*/ 1000 h 6000"/>
                <a:gd name="T46" fmla="*/ 285 w 6046"/>
                <a:gd name="T47" fmla="*/ 1200 h 6000"/>
                <a:gd name="T48" fmla="*/ 5623 w 6046"/>
                <a:gd name="T49" fmla="*/ 1400 h 6000"/>
                <a:gd name="T50" fmla="*/ 423 w 6046"/>
                <a:gd name="T51" fmla="*/ 1600 h 6000"/>
                <a:gd name="T52" fmla="*/ 5623 w 6046"/>
                <a:gd name="T53" fmla="*/ 1400 h 6000"/>
                <a:gd name="T54" fmla="*/ 5423 w 6046"/>
                <a:gd name="T55" fmla="*/ 1800 h 6000"/>
                <a:gd name="T56" fmla="*/ 4523 w 6046"/>
                <a:gd name="T57" fmla="*/ 5000 h 6000"/>
                <a:gd name="T58" fmla="*/ 4423 w 6046"/>
                <a:gd name="T59" fmla="*/ 3200 h 6000"/>
                <a:gd name="T60" fmla="*/ 1523 w 6046"/>
                <a:gd name="T61" fmla="*/ 3300 h 6000"/>
                <a:gd name="T62" fmla="*/ 623 w 6046"/>
                <a:gd name="T63" fmla="*/ 5000 h 6000"/>
                <a:gd name="T64" fmla="*/ 1723 w 6046"/>
                <a:gd name="T65" fmla="*/ 5000 h 6000"/>
                <a:gd name="T66" fmla="*/ 2923 w 6046"/>
                <a:gd name="T67" fmla="*/ 3400 h 6000"/>
                <a:gd name="T68" fmla="*/ 1723 w 6046"/>
                <a:gd name="T69" fmla="*/ 5000 h 6000"/>
                <a:gd name="T70" fmla="*/ 4323 w 6046"/>
                <a:gd name="T71" fmla="*/ 3400 h 6000"/>
                <a:gd name="T72" fmla="*/ 3123 w 6046"/>
                <a:gd name="T73" fmla="*/ 5000 h 6000"/>
                <a:gd name="T74" fmla="*/ 423 w 6046"/>
                <a:gd name="T75" fmla="*/ 5200 h 6000"/>
                <a:gd name="T76" fmla="*/ 5623 w 6046"/>
                <a:gd name="T77" fmla="*/ 5400 h 6000"/>
                <a:gd name="T78" fmla="*/ 423 w 6046"/>
                <a:gd name="T79" fmla="*/ 5200 h 6000"/>
                <a:gd name="T80" fmla="*/ 223 w 6046"/>
                <a:gd name="T81" fmla="*/ 5800 h 6000"/>
                <a:gd name="T82" fmla="*/ 5823 w 6046"/>
                <a:gd name="T83" fmla="*/ 56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46" h="6000">
                  <a:moveTo>
                    <a:pt x="5923" y="5400"/>
                  </a:moveTo>
                  <a:lnTo>
                    <a:pt x="5823" y="5400"/>
                  </a:lnTo>
                  <a:lnTo>
                    <a:pt x="5823" y="5100"/>
                  </a:lnTo>
                  <a:cubicBezTo>
                    <a:pt x="5823" y="5045"/>
                    <a:pt x="5778" y="5000"/>
                    <a:pt x="5723" y="5000"/>
                  </a:cubicBezTo>
                  <a:lnTo>
                    <a:pt x="5623" y="5000"/>
                  </a:lnTo>
                  <a:lnTo>
                    <a:pt x="5623" y="1800"/>
                  </a:lnTo>
                  <a:lnTo>
                    <a:pt x="5723" y="1800"/>
                  </a:lnTo>
                  <a:cubicBezTo>
                    <a:pt x="5778" y="1800"/>
                    <a:pt x="5823" y="1755"/>
                    <a:pt x="5823" y="1700"/>
                  </a:cubicBezTo>
                  <a:lnTo>
                    <a:pt x="5823" y="1400"/>
                  </a:lnTo>
                  <a:lnTo>
                    <a:pt x="5923" y="1400"/>
                  </a:lnTo>
                  <a:cubicBezTo>
                    <a:pt x="5998" y="1400"/>
                    <a:pt x="6046" y="1322"/>
                    <a:pt x="6013" y="1255"/>
                  </a:cubicBezTo>
                  <a:lnTo>
                    <a:pt x="5813" y="855"/>
                  </a:lnTo>
                  <a:cubicBezTo>
                    <a:pt x="5796" y="821"/>
                    <a:pt x="5761" y="800"/>
                    <a:pt x="5723" y="800"/>
                  </a:cubicBezTo>
                  <a:lnTo>
                    <a:pt x="5023" y="800"/>
                  </a:lnTo>
                  <a:lnTo>
                    <a:pt x="5023" y="100"/>
                  </a:lnTo>
                  <a:cubicBezTo>
                    <a:pt x="5023" y="45"/>
                    <a:pt x="4978" y="0"/>
                    <a:pt x="4923" y="0"/>
                  </a:cubicBezTo>
                  <a:lnTo>
                    <a:pt x="1123" y="0"/>
                  </a:lnTo>
                  <a:cubicBezTo>
                    <a:pt x="1068" y="0"/>
                    <a:pt x="1023" y="45"/>
                    <a:pt x="1023" y="100"/>
                  </a:cubicBezTo>
                  <a:lnTo>
                    <a:pt x="1023" y="800"/>
                  </a:lnTo>
                  <a:lnTo>
                    <a:pt x="323" y="800"/>
                  </a:lnTo>
                  <a:cubicBezTo>
                    <a:pt x="285" y="800"/>
                    <a:pt x="250" y="821"/>
                    <a:pt x="234" y="855"/>
                  </a:cubicBezTo>
                  <a:lnTo>
                    <a:pt x="34" y="1255"/>
                  </a:lnTo>
                  <a:cubicBezTo>
                    <a:pt x="0" y="1322"/>
                    <a:pt x="49" y="1400"/>
                    <a:pt x="123" y="1400"/>
                  </a:cubicBezTo>
                  <a:lnTo>
                    <a:pt x="223" y="1400"/>
                  </a:lnTo>
                  <a:lnTo>
                    <a:pt x="223" y="1700"/>
                  </a:lnTo>
                  <a:cubicBezTo>
                    <a:pt x="223" y="1755"/>
                    <a:pt x="268" y="1800"/>
                    <a:pt x="323" y="1800"/>
                  </a:cubicBezTo>
                  <a:lnTo>
                    <a:pt x="423" y="1800"/>
                  </a:lnTo>
                  <a:lnTo>
                    <a:pt x="423" y="5000"/>
                  </a:lnTo>
                  <a:lnTo>
                    <a:pt x="323" y="5000"/>
                  </a:lnTo>
                  <a:cubicBezTo>
                    <a:pt x="268" y="5000"/>
                    <a:pt x="223" y="5045"/>
                    <a:pt x="223" y="5100"/>
                  </a:cubicBezTo>
                  <a:lnTo>
                    <a:pt x="223" y="5400"/>
                  </a:lnTo>
                  <a:lnTo>
                    <a:pt x="123" y="5400"/>
                  </a:lnTo>
                  <a:cubicBezTo>
                    <a:pt x="68" y="5400"/>
                    <a:pt x="23" y="5445"/>
                    <a:pt x="23" y="5500"/>
                  </a:cubicBezTo>
                  <a:lnTo>
                    <a:pt x="23" y="5900"/>
                  </a:lnTo>
                  <a:cubicBezTo>
                    <a:pt x="23" y="5955"/>
                    <a:pt x="68" y="6000"/>
                    <a:pt x="123" y="6000"/>
                  </a:cubicBezTo>
                  <a:lnTo>
                    <a:pt x="5923" y="6000"/>
                  </a:lnTo>
                  <a:cubicBezTo>
                    <a:pt x="5978" y="6000"/>
                    <a:pt x="6023" y="5955"/>
                    <a:pt x="6023" y="5900"/>
                  </a:cubicBezTo>
                  <a:lnTo>
                    <a:pt x="6023" y="5500"/>
                  </a:lnTo>
                  <a:cubicBezTo>
                    <a:pt x="6023" y="5445"/>
                    <a:pt x="5978" y="5400"/>
                    <a:pt x="5923" y="5400"/>
                  </a:cubicBezTo>
                  <a:close/>
                  <a:moveTo>
                    <a:pt x="1223" y="200"/>
                  </a:moveTo>
                  <a:lnTo>
                    <a:pt x="4823" y="200"/>
                  </a:lnTo>
                  <a:lnTo>
                    <a:pt x="4823" y="800"/>
                  </a:lnTo>
                  <a:lnTo>
                    <a:pt x="1223" y="800"/>
                  </a:lnTo>
                  <a:lnTo>
                    <a:pt x="1223" y="200"/>
                  </a:lnTo>
                  <a:close/>
                  <a:moveTo>
                    <a:pt x="385" y="1000"/>
                  </a:moveTo>
                  <a:lnTo>
                    <a:pt x="5661" y="1000"/>
                  </a:lnTo>
                  <a:lnTo>
                    <a:pt x="5761" y="1200"/>
                  </a:lnTo>
                  <a:lnTo>
                    <a:pt x="285" y="1200"/>
                  </a:lnTo>
                  <a:lnTo>
                    <a:pt x="385" y="1000"/>
                  </a:lnTo>
                  <a:close/>
                  <a:moveTo>
                    <a:pt x="5623" y="1400"/>
                  </a:moveTo>
                  <a:lnTo>
                    <a:pt x="5623" y="1600"/>
                  </a:lnTo>
                  <a:lnTo>
                    <a:pt x="423" y="1600"/>
                  </a:lnTo>
                  <a:lnTo>
                    <a:pt x="423" y="1400"/>
                  </a:lnTo>
                  <a:lnTo>
                    <a:pt x="5623" y="1400"/>
                  </a:lnTo>
                  <a:close/>
                  <a:moveTo>
                    <a:pt x="623" y="1800"/>
                  </a:moveTo>
                  <a:lnTo>
                    <a:pt x="5423" y="1800"/>
                  </a:lnTo>
                  <a:lnTo>
                    <a:pt x="5423" y="5000"/>
                  </a:lnTo>
                  <a:lnTo>
                    <a:pt x="4523" y="5000"/>
                  </a:lnTo>
                  <a:lnTo>
                    <a:pt x="4523" y="3300"/>
                  </a:lnTo>
                  <a:cubicBezTo>
                    <a:pt x="4523" y="3245"/>
                    <a:pt x="4478" y="3200"/>
                    <a:pt x="4423" y="3200"/>
                  </a:cubicBezTo>
                  <a:lnTo>
                    <a:pt x="1623" y="3200"/>
                  </a:lnTo>
                  <a:cubicBezTo>
                    <a:pt x="1568" y="3200"/>
                    <a:pt x="1523" y="3245"/>
                    <a:pt x="1523" y="3300"/>
                  </a:cubicBezTo>
                  <a:lnTo>
                    <a:pt x="1523" y="5000"/>
                  </a:lnTo>
                  <a:lnTo>
                    <a:pt x="623" y="5000"/>
                  </a:lnTo>
                  <a:lnTo>
                    <a:pt x="623" y="1800"/>
                  </a:lnTo>
                  <a:close/>
                  <a:moveTo>
                    <a:pt x="1723" y="5000"/>
                  </a:moveTo>
                  <a:lnTo>
                    <a:pt x="1723" y="3400"/>
                  </a:lnTo>
                  <a:lnTo>
                    <a:pt x="2923" y="3400"/>
                  </a:lnTo>
                  <a:lnTo>
                    <a:pt x="2923" y="5000"/>
                  </a:lnTo>
                  <a:lnTo>
                    <a:pt x="1723" y="5000"/>
                  </a:lnTo>
                  <a:close/>
                  <a:moveTo>
                    <a:pt x="3123" y="3400"/>
                  </a:moveTo>
                  <a:lnTo>
                    <a:pt x="4323" y="3400"/>
                  </a:lnTo>
                  <a:lnTo>
                    <a:pt x="4323" y="5000"/>
                  </a:lnTo>
                  <a:lnTo>
                    <a:pt x="3123" y="5000"/>
                  </a:lnTo>
                  <a:lnTo>
                    <a:pt x="3123" y="3400"/>
                  </a:lnTo>
                  <a:close/>
                  <a:moveTo>
                    <a:pt x="423" y="5200"/>
                  </a:moveTo>
                  <a:lnTo>
                    <a:pt x="5623" y="5200"/>
                  </a:lnTo>
                  <a:lnTo>
                    <a:pt x="5623" y="5400"/>
                  </a:lnTo>
                  <a:lnTo>
                    <a:pt x="423" y="5400"/>
                  </a:lnTo>
                  <a:lnTo>
                    <a:pt x="423" y="5200"/>
                  </a:lnTo>
                  <a:close/>
                  <a:moveTo>
                    <a:pt x="5823" y="5800"/>
                  </a:moveTo>
                  <a:lnTo>
                    <a:pt x="223" y="5800"/>
                  </a:lnTo>
                  <a:lnTo>
                    <a:pt x="223" y="5600"/>
                  </a:lnTo>
                  <a:lnTo>
                    <a:pt x="5823" y="5600"/>
                  </a:lnTo>
                  <a:lnTo>
                    <a:pt x="5823" y="5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4">
              <a:extLst>
                <a:ext uri="{FF2B5EF4-FFF2-40B4-BE49-F238E27FC236}">
                  <a16:creationId xmlns:a16="http://schemas.microsoft.com/office/drawing/2014/main" id="{8E744B57-4212-465D-B2E6-5F467E279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2586"/>
              <a:ext cx="30" cy="29"/>
            </a:xfrm>
            <a:custGeom>
              <a:avLst/>
              <a:gdLst>
                <a:gd name="T0" fmla="*/ 400 w 831"/>
                <a:gd name="T1" fmla="*/ 831 h 831"/>
                <a:gd name="T2" fmla="*/ 770 w 831"/>
                <a:gd name="T3" fmla="*/ 584 h 831"/>
                <a:gd name="T4" fmla="*/ 683 w 831"/>
                <a:gd name="T5" fmla="*/ 148 h 831"/>
                <a:gd name="T6" fmla="*/ 247 w 831"/>
                <a:gd name="T7" fmla="*/ 61 h 831"/>
                <a:gd name="T8" fmla="*/ 0 w 831"/>
                <a:gd name="T9" fmla="*/ 431 h 831"/>
                <a:gd name="T10" fmla="*/ 400 w 831"/>
                <a:gd name="T11" fmla="*/ 831 h 831"/>
                <a:gd name="T12" fmla="*/ 400 w 831"/>
                <a:gd name="T13" fmla="*/ 231 h 831"/>
                <a:gd name="T14" fmla="*/ 541 w 831"/>
                <a:gd name="T15" fmla="*/ 572 h 831"/>
                <a:gd name="T16" fmla="*/ 200 w 831"/>
                <a:gd name="T17" fmla="*/ 431 h 831"/>
                <a:gd name="T18" fmla="*/ 400 w 831"/>
                <a:gd name="T19" fmla="*/ 2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1" h="831">
                  <a:moveTo>
                    <a:pt x="400" y="831"/>
                  </a:moveTo>
                  <a:cubicBezTo>
                    <a:pt x="562" y="831"/>
                    <a:pt x="708" y="734"/>
                    <a:pt x="770" y="584"/>
                  </a:cubicBezTo>
                  <a:cubicBezTo>
                    <a:pt x="831" y="435"/>
                    <a:pt x="797" y="263"/>
                    <a:pt x="683" y="148"/>
                  </a:cubicBezTo>
                  <a:cubicBezTo>
                    <a:pt x="568" y="34"/>
                    <a:pt x="396" y="0"/>
                    <a:pt x="247" y="61"/>
                  </a:cubicBezTo>
                  <a:cubicBezTo>
                    <a:pt x="97" y="123"/>
                    <a:pt x="0" y="269"/>
                    <a:pt x="0" y="431"/>
                  </a:cubicBezTo>
                  <a:cubicBezTo>
                    <a:pt x="0" y="652"/>
                    <a:pt x="179" y="831"/>
                    <a:pt x="400" y="831"/>
                  </a:cubicBezTo>
                  <a:close/>
                  <a:moveTo>
                    <a:pt x="400" y="231"/>
                  </a:moveTo>
                  <a:cubicBezTo>
                    <a:pt x="578" y="231"/>
                    <a:pt x="667" y="446"/>
                    <a:pt x="541" y="572"/>
                  </a:cubicBezTo>
                  <a:cubicBezTo>
                    <a:pt x="415" y="698"/>
                    <a:pt x="200" y="609"/>
                    <a:pt x="200" y="431"/>
                  </a:cubicBezTo>
                  <a:cubicBezTo>
                    <a:pt x="200" y="321"/>
                    <a:pt x="290" y="231"/>
                    <a:pt x="400" y="2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65">
              <a:extLst>
                <a:ext uri="{FF2B5EF4-FFF2-40B4-BE49-F238E27FC236}">
                  <a16:creationId xmlns:a16="http://schemas.microsoft.com/office/drawing/2014/main" id="{468CDEF9-689E-4139-9B3B-D236DB40BE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1" y="2586"/>
              <a:ext cx="30" cy="29"/>
            </a:xfrm>
            <a:custGeom>
              <a:avLst/>
              <a:gdLst>
                <a:gd name="T0" fmla="*/ 400 w 831"/>
                <a:gd name="T1" fmla="*/ 831 h 831"/>
                <a:gd name="T2" fmla="*/ 770 w 831"/>
                <a:gd name="T3" fmla="*/ 584 h 831"/>
                <a:gd name="T4" fmla="*/ 683 w 831"/>
                <a:gd name="T5" fmla="*/ 148 h 831"/>
                <a:gd name="T6" fmla="*/ 247 w 831"/>
                <a:gd name="T7" fmla="*/ 61 h 831"/>
                <a:gd name="T8" fmla="*/ 0 w 831"/>
                <a:gd name="T9" fmla="*/ 431 h 831"/>
                <a:gd name="T10" fmla="*/ 400 w 831"/>
                <a:gd name="T11" fmla="*/ 831 h 831"/>
                <a:gd name="T12" fmla="*/ 400 w 831"/>
                <a:gd name="T13" fmla="*/ 231 h 831"/>
                <a:gd name="T14" fmla="*/ 541 w 831"/>
                <a:gd name="T15" fmla="*/ 572 h 831"/>
                <a:gd name="T16" fmla="*/ 200 w 831"/>
                <a:gd name="T17" fmla="*/ 431 h 831"/>
                <a:gd name="T18" fmla="*/ 400 w 831"/>
                <a:gd name="T19" fmla="*/ 2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1" h="831">
                  <a:moveTo>
                    <a:pt x="400" y="831"/>
                  </a:moveTo>
                  <a:cubicBezTo>
                    <a:pt x="562" y="831"/>
                    <a:pt x="708" y="734"/>
                    <a:pt x="770" y="584"/>
                  </a:cubicBezTo>
                  <a:cubicBezTo>
                    <a:pt x="831" y="435"/>
                    <a:pt x="797" y="263"/>
                    <a:pt x="683" y="148"/>
                  </a:cubicBezTo>
                  <a:cubicBezTo>
                    <a:pt x="568" y="34"/>
                    <a:pt x="396" y="0"/>
                    <a:pt x="247" y="61"/>
                  </a:cubicBezTo>
                  <a:cubicBezTo>
                    <a:pt x="97" y="123"/>
                    <a:pt x="0" y="269"/>
                    <a:pt x="0" y="431"/>
                  </a:cubicBezTo>
                  <a:cubicBezTo>
                    <a:pt x="0" y="652"/>
                    <a:pt x="179" y="831"/>
                    <a:pt x="400" y="831"/>
                  </a:cubicBezTo>
                  <a:close/>
                  <a:moveTo>
                    <a:pt x="400" y="231"/>
                  </a:moveTo>
                  <a:cubicBezTo>
                    <a:pt x="578" y="231"/>
                    <a:pt x="667" y="446"/>
                    <a:pt x="541" y="572"/>
                  </a:cubicBezTo>
                  <a:cubicBezTo>
                    <a:pt x="415" y="698"/>
                    <a:pt x="200" y="609"/>
                    <a:pt x="200" y="431"/>
                  </a:cubicBezTo>
                  <a:cubicBezTo>
                    <a:pt x="200" y="321"/>
                    <a:pt x="290" y="231"/>
                    <a:pt x="400" y="2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66">
              <a:extLst>
                <a:ext uri="{FF2B5EF4-FFF2-40B4-BE49-F238E27FC236}">
                  <a16:creationId xmlns:a16="http://schemas.microsoft.com/office/drawing/2014/main" id="{FE7890DA-2373-40B5-8464-944A120EFE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1" y="2586"/>
              <a:ext cx="30" cy="29"/>
            </a:xfrm>
            <a:custGeom>
              <a:avLst/>
              <a:gdLst>
                <a:gd name="T0" fmla="*/ 400 w 831"/>
                <a:gd name="T1" fmla="*/ 831 h 831"/>
                <a:gd name="T2" fmla="*/ 770 w 831"/>
                <a:gd name="T3" fmla="*/ 584 h 831"/>
                <a:gd name="T4" fmla="*/ 683 w 831"/>
                <a:gd name="T5" fmla="*/ 148 h 831"/>
                <a:gd name="T6" fmla="*/ 247 w 831"/>
                <a:gd name="T7" fmla="*/ 61 h 831"/>
                <a:gd name="T8" fmla="*/ 0 w 831"/>
                <a:gd name="T9" fmla="*/ 431 h 831"/>
                <a:gd name="T10" fmla="*/ 400 w 831"/>
                <a:gd name="T11" fmla="*/ 831 h 831"/>
                <a:gd name="T12" fmla="*/ 400 w 831"/>
                <a:gd name="T13" fmla="*/ 231 h 831"/>
                <a:gd name="T14" fmla="*/ 541 w 831"/>
                <a:gd name="T15" fmla="*/ 572 h 831"/>
                <a:gd name="T16" fmla="*/ 200 w 831"/>
                <a:gd name="T17" fmla="*/ 431 h 831"/>
                <a:gd name="T18" fmla="*/ 400 w 831"/>
                <a:gd name="T19" fmla="*/ 2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1" h="831">
                  <a:moveTo>
                    <a:pt x="400" y="831"/>
                  </a:moveTo>
                  <a:cubicBezTo>
                    <a:pt x="562" y="831"/>
                    <a:pt x="708" y="734"/>
                    <a:pt x="770" y="584"/>
                  </a:cubicBezTo>
                  <a:cubicBezTo>
                    <a:pt x="831" y="435"/>
                    <a:pt x="797" y="263"/>
                    <a:pt x="683" y="148"/>
                  </a:cubicBezTo>
                  <a:cubicBezTo>
                    <a:pt x="568" y="34"/>
                    <a:pt x="396" y="0"/>
                    <a:pt x="247" y="61"/>
                  </a:cubicBezTo>
                  <a:cubicBezTo>
                    <a:pt x="97" y="123"/>
                    <a:pt x="0" y="269"/>
                    <a:pt x="0" y="431"/>
                  </a:cubicBezTo>
                  <a:cubicBezTo>
                    <a:pt x="0" y="652"/>
                    <a:pt x="179" y="831"/>
                    <a:pt x="400" y="831"/>
                  </a:cubicBezTo>
                  <a:close/>
                  <a:moveTo>
                    <a:pt x="400" y="231"/>
                  </a:moveTo>
                  <a:cubicBezTo>
                    <a:pt x="578" y="231"/>
                    <a:pt x="667" y="446"/>
                    <a:pt x="541" y="572"/>
                  </a:cubicBezTo>
                  <a:cubicBezTo>
                    <a:pt x="415" y="698"/>
                    <a:pt x="200" y="609"/>
                    <a:pt x="200" y="431"/>
                  </a:cubicBezTo>
                  <a:cubicBezTo>
                    <a:pt x="200" y="321"/>
                    <a:pt x="290" y="231"/>
                    <a:pt x="400" y="2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91" y="3304789"/>
            <a:ext cx="5940817" cy="2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1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F4085-E894-4F92-97C4-874AC02C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91495"/>
            <a:ext cx="10920086" cy="434975"/>
          </a:xfrm>
        </p:spPr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(7/11)</a:t>
            </a:r>
            <a:endParaRPr lang="en-US" dirty="0"/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75275259-71E4-4ACE-B958-0DA237DE6553}"/>
              </a:ext>
            </a:extLst>
          </p:cNvPr>
          <p:cNvSpPr/>
          <p:nvPr/>
        </p:nvSpPr>
        <p:spPr>
          <a:xfrm>
            <a:off x="438150" y="123604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6FD5AD-7F77-42EA-AFC1-5C6B5366A5DA}"/>
              </a:ext>
            </a:extLst>
          </p:cNvPr>
          <p:cNvSpPr/>
          <p:nvPr/>
        </p:nvSpPr>
        <p:spPr>
          <a:xfrm>
            <a:off x="1445876" y="1225015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2022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08 </a:t>
            </a:r>
            <a:r>
              <a:rPr lang="ru-RU" sz="2000" b="1" dirty="0" err="1">
                <a:solidFill>
                  <a:srgbClr val="49A9F6"/>
                </a:solidFill>
              </a:rPr>
              <a:t>августдаги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Давлат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фуқаролик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хизмати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ЎРҚ-788-сонли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25" name="Group 44">
            <a:extLst>
              <a:ext uri="{FF2B5EF4-FFF2-40B4-BE49-F238E27FC236}">
                <a16:creationId xmlns:a16="http://schemas.microsoft.com/office/drawing/2014/main" id="{D2A957EE-3873-460E-B557-B36392998B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37096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69492B86-DDD3-4B6D-88A6-1713E4058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B6A61731-905A-424E-B944-D7334EECC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D2B687-D432-4FD0-8B48-E4E4754ECE69}"/>
              </a:ext>
            </a:extLst>
          </p:cNvPr>
          <p:cNvSpPr/>
          <p:nvPr/>
        </p:nvSpPr>
        <p:spPr>
          <a:xfrm>
            <a:off x="438150" y="2080124"/>
            <a:ext cx="1131093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солишдан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иборат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хизматчисининг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мақомини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курашишга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талабларни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қоидаларни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белгилайди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B5A01A-C9B0-4DB7-9791-9D96C76CB770}"/>
              </a:ext>
            </a:extLst>
          </p:cNvPr>
          <p:cNvSpPr/>
          <p:nvPr/>
        </p:nvSpPr>
        <p:spPr>
          <a:xfrm>
            <a:off x="438150" y="2807748"/>
            <a:ext cx="11310938" cy="42740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 err="1">
                <a:solidFill>
                  <a:schemeClr val="bg1"/>
                </a:solidFill>
              </a:rPr>
              <a:t>Давлат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фуқаролик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хизмати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соҳасида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коррупциянинг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олдини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олишга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доир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чора-тадбирлар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қуйидагилардан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иборат</a:t>
            </a:r>
            <a:r>
              <a:rPr lang="ru-RU" sz="1400" b="1" dirty="0">
                <a:solidFill>
                  <a:schemeClr val="bg1"/>
                </a:solidFill>
              </a:rPr>
              <a:t> (15-модда):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39748D-EDF9-4A95-9683-563C0F783DF3}"/>
              </a:ext>
            </a:extLst>
          </p:cNvPr>
          <p:cNvSpPr/>
          <p:nvPr/>
        </p:nvSpPr>
        <p:spPr>
          <a:xfrm>
            <a:off x="441314" y="3319792"/>
            <a:ext cx="6134584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marR="9969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7395" algn="l"/>
                <a:tab pos="3345180" algn="l"/>
                <a:tab pos="475043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хизматчилари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томонидан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коррупцияга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оид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ҳуқуқбузарликларга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йўл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қўйилмаслиги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;</a:t>
            </a:r>
          </a:p>
          <a:p>
            <a:pPr marL="174625" marR="9969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7395" algn="l"/>
                <a:tab pos="3345180" algn="l"/>
                <a:tab pos="475043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хизматчиларининг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одоб-ахлоқ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қоидаларига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риоя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этилишини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таъминлаш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;</a:t>
            </a:r>
          </a:p>
          <a:p>
            <a:pPr marL="174625" marR="9969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7395" algn="l"/>
                <a:tab pos="3345180" algn="l"/>
                <a:tab pos="475043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хизматчисининг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манфаатлар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тўқнашувини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олдини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ва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ҳал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қилишнинг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ташкилий-ҳуқуқий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асосларини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яратиш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,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уларга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риоя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этилиши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устидан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мониторинг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ва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назорат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ўтказилишини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таъминлаш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6EC241E-C632-4997-8BC5-E5C60AFBB42E}"/>
              </a:ext>
            </a:extLst>
          </p:cNvPr>
          <p:cNvSpPr/>
          <p:nvPr/>
        </p:nvSpPr>
        <p:spPr>
          <a:xfrm>
            <a:off x="6302188" y="3319792"/>
            <a:ext cx="5467119" cy="14696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marR="11112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174240" algn="l"/>
                <a:tab pos="3058160" algn="l"/>
                <a:tab pos="4122420" algn="l"/>
                <a:tab pos="4491355" algn="l"/>
                <a:tab pos="546671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хизматчисининг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даромадлари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ва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мол-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мулкини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декларациялаш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тизимини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жорий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этиш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;</a:t>
            </a:r>
            <a:endParaRPr lang="en-US" sz="1100" spc="-10" dirty="0">
              <a:solidFill>
                <a:schemeClr val="tx2"/>
              </a:solidFill>
              <a:latin typeface="Arial" panose="020B0604020202020204" pitchFamily="34" charset="0"/>
              <a:ea typeface="Bookman Old Style" panose="02050604050505020204" pitchFamily="18" charset="0"/>
              <a:cs typeface="Arial" panose="020B0604020202020204" pitchFamily="34" charset="0"/>
            </a:endParaRPr>
          </a:p>
          <a:p>
            <a:pPr marL="174625" marR="11112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174240" algn="l"/>
                <a:tab pos="3058160" algn="l"/>
                <a:tab pos="4122420" algn="l"/>
                <a:tab pos="4491355" algn="l"/>
                <a:tab pos="546671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совғалар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4625" marR="11112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174240" algn="l"/>
                <a:tab pos="3058160" algn="l"/>
                <a:tab pos="4122420" algn="l"/>
                <a:tab pos="4491355" algn="l"/>
                <a:tab pos="546671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жиҳатдан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таъминот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рағбатлантирилишини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4625" marR="11112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174240" algn="l"/>
                <a:tab pos="3058160" algn="l"/>
                <a:tab pos="4122420" algn="l"/>
                <a:tab pos="4491355" algn="l"/>
                <a:tab pos="546671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тутилиши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5B7CEA4-102B-4FAE-A6BD-655E19C29A26}"/>
              </a:ext>
            </a:extLst>
          </p:cNvPr>
          <p:cNvSpPr/>
          <p:nvPr/>
        </p:nvSpPr>
        <p:spPr>
          <a:xfrm>
            <a:off x="441314" y="4876674"/>
            <a:ext cx="11310938" cy="42740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 err="1">
                <a:solidFill>
                  <a:schemeClr val="bg1"/>
                </a:solidFill>
              </a:rPr>
              <a:t>Давлат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фуқаролик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хизматчисининг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коррупцияга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нисбатан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муросасиз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муносабати</a:t>
            </a:r>
            <a:r>
              <a:rPr lang="ru-RU" sz="1400" b="1" dirty="0">
                <a:solidFill>
                  <a:schemeClr val="bg1"/>
                </a:solidFill>
              </a:rPr>
              <a:t> (16-модда)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77C02F-D555-46B9-8493-917CF3BE199F}"/>
              </a:ext>
            </a:extLst>
          </p:cNvPr>
          <p:cNvSpPr/>
          <p:nvPr/>
        </p:nvSpPr>
        <p:spPr>
          <a:xfrm>
            <a:off x="441314" y="5404111"/>
            <a:ext cx="11310938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marR="9969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7395" algn="l"/>
                <a:tab pos="3345180" algn="l"/>
                <a:tab pos="475043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хизматчиси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коррупцияга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нисбатан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муросасиз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муносабатда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бўлиши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ва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коррупцияга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олиб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келиши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мумкин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бўлган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ҳаракатларнинг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(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ҳаракатсизликнинг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)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олдини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шарт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  <a:p>
            <a:pPr marL="174625" marR="9969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7395" algn="l"/>
                <a:tab pos="3345180" algn="l"/>
                <a:tab pos="4750435" algn="l"/>
              </a:tabLst>
            </a:pP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Агар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хизматчиси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коррупция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фактлари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тўғрисидаги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ахборотга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эга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бўлса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, у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коррупциянинг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олдини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олиш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учун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зарур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чоралар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кўриши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, шу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жумладан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юқори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турувчи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органини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(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мансабдор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шахсини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)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ёки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коррупцияга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қарши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курашиш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бўйича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махсус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ваколатли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органини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дарҳол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хабар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қилиши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ёхуд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ҳуқуқни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муҳофаза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қилувчи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органга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мурожаат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этиши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керак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  <a:p>
            <a:pPr marL="174625" marR="99695" indent="-174625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017395" algn="l"/>
                <a:tab pos="3345180" algn="l"/>
                <a:tab pos="4750435" algn="l"/>
              </a:tabLst>
            </a:pP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Коррупция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фактлари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тўғрисида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хабар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берган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фуқаролик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хизматчисига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қонунчиликда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белгиланган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тартибда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давлат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ҳимояси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1100" spc="-10" dirty="0" err="1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таъминланади</a:t>
            </a:r>
            <a:r>
              <a:rPr lang="ru-RU" sz="1100" spc="-10" dirty="0">
                <a:solidFill>
                  <a:schemeClr val="tx2"/>
                </a:solidFill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32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02ED-9C42-40F7-843C-CA3549EE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Мундарижа</a:t>
            </a:r>
            <a:endParaRPr lang="ru-RU" dirty="0"/>
          </a:p>
        </p:txBody>
      </p:sp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9152FD75-7C48-42A8-B2AB-975B84D3A956}"/>
              </a:ext>
            </a:extLst>
          </p:cNvPr>
          <p:cNvSpPr txBox="1"/>
          <p:nvPr/>
        </p:nvSpPr>
        <p:spPr>
          <a:xfrm>
            <a:off x="661481" y="933128"/>
            <a:ext cx="10000034" cy="374571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338D"/>
                </a:solidFill>
              </a:rPr>
              <a:t>Маъруза</a:t>
            </a:r>
            <a:r>
              <a:rPr lang="ru-RU" sz="1600" b="1" dirty="0">
                <a:solidFill>
                  <a:srgbClr val="00338D"/>
                </a:solidFill>
              </a:rPr>
              <a:t> 							       </a:t>
            </a:r>
            <a:r>
              <a:rPr lang="en-US" sz="1600" b="1" dirty="0">
                <a:solidFill>
                  <a:srgbClr val="00338D"/>
                </a:solidFill>
              </a:rPr>
              <a:t>		     </a:t>
            </a:r>
            <a:r>
              <a:rPr lang="ru-RU" sz="1600" b="1" dirty="0">
                <a:solidFill>
                  <a:srgbClr val="00338D"/>
                </a:solidFill>
              </a:rPr>
              <a:t>  3</a:t>
            </a:r>
            <a:r>
              <a:rPr lang="en-US" sz="1600" b="1" dirty="0">
                <a:solidFill>
                  <a:srgbClr val="00338D"/>
                </a:solidFill>
              </a:rPr>
              <a:t>                                                                                                                                                        </a:t>
            </a:r>
            <a:endParaRPr lang="ru-RU" sz="1600" b="1" dirty="0">
              <a:solidFill>
                <a:srgbClr val="00338D"/>
              </a:solidFill>
            </a:endParaRPr>
          </a:p>
        </p:txBody>
      </p:sp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B49B6DAE-A3E3-4BF8-955D-64915719C866}"/>
              </a:ext>
            </a:extLst>
          </p:cNvPr>
          <p:cNvSpPr txBox="1"/>
          <p:nvPr/>
        </p:nvSpPr>
        <p:spPr>
          <a:xfrm>
            <a:off x="661481" y="1376454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1.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соҳасидаги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халқаро</a:t>
            </a:r>
            <a:r>
              <a:rPr lang="ru-RU" sz="1400" dirty="0">
                <a:solidFill>
                  <a:schemeClr val="tx2"/>
                </a:solidFill>
              </a:rPr>
              <a:t> норматив-</a:t>
            </a:r>
            <a:r>
              <a:rPr lang="ru-RU" sz="1400" dirty="0" err="1">
                <a:solidFill>
                  <a:schemeClr val="tx2"/>
                </a:solidFill>
              </a:rPr>
              <a:t>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</a:t>
            </a:r>
            <a:r>
              <a:rPr lang="en-US" sz="1400" dirty="0">
                <a:solidFill>
                  <a:schemeClr val="tx2"/>
                </a:solidFill>
              </a:rPr>
              <a:t>	</a:t>
            </a:r>
            <a:r>
              <a:rPr lang="ru-RU" sz="1400" dirty="0">
                <a:solidFill>
                  <a:schemeClr val="tx2"/>
                </a:solidFill>
              </a:rPr>
              <a:t>		          </a:t>
            </a:r>
            <a:r>
              <a:rPr lang="ru-RU" sz="1600" b="1" dirty="0">
                <a:solidFill>
                  <a:srgbClr val="00338D"/>
                </a:solidFill>
              </a:rPr>
              <a:t>3</a:t>
            </a:r>
            <a:endParaRPr lang="en-US" sz="1600" b="1" dirty="0">
              <a:solidFill>
                <a:srgbClr val="00338D"/>
              </a:solidFill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E9D96815-1EE7-4B9D-8131-E5BE98185CCA}"/>
              </a:ext>
            </a:extLst>
          </p:cNvPr>
          <p:cNvSpPr txBox="1"/>
          <p:nvPr/>
        </p:nvSpPr>
        <p:spPr>
          <a:xfrm>
            <a:off x="661481" y="2277695"/>
            <a:ext cx="10000034" cy="612934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3.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ҳокимияти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маҳаллий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ўз-ўзини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функциялари</a:t>
            </a:r>
            <a:r>
              <a:rPr lang="ru-RU" sz="1400" dirty="0">
                <a:solidFill>
                  <a:schemeClr val="tx2"/>
                </a:solidFill>
              </a:rPr>
              <a:t>					</a:t>
            </a:r>
            <a:r>
              <a:rPr lang="en-US" sz="1400" dirty="0">
                <a:solidFill>
                  <a:schemeClr val="tx2"/>
                </a:solidFill>
              </a:rPr>
              <a:t>			</a:t>
            </a:r>
            <a:r>
              <a:rPr lang="ru-RU" sz="1400" dirty="0">
                <a:solidFill>
                  <a:schemeClr val="tx2"/>
                </a:solidFill>
              </a:rPr>
              <a:t>       </a:t>
            </a:r>
            <a:r>
              <a:rPr lang="ru-RU" sz="1600" b="1" dirty="0">
                <a:solidFill>
                  <a:srgbClr val="00338D"/>
                </a:solidFill>
              </a:rPr>
              <a:t>24</a:t>
            </a:r>
          </a:p>
        </p:txBody>
      </p:sp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B1AC0DE1-2D98-4838-886E-D7268B22037D}"/>
              </a:ext>
            </a:extLst>
          </p:cNvPr>
          <p:cNvSpPr txBox="1"/>
          <p:nvPr/>
        </p:nvSpPr>
        <p:spPr>
          <a:xfrm>
            <a:off x="661481" y="3689687"/>
            <a:ext cx="10000034" cy="851297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5.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масалалари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халқаро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ҳамкорлик</a:t>
            </a:r>
            <a:r>
              <a:rPr lang="ru-RU" sz="1400" dirty="0">
                <a:solidFill>
                  <a:schemeClr val="tx2"/>
                </a:solidFill>
              </a:rPr>
              <a:t> (шу </a:t>
            </a:r>
            <a:r>
              <a:rPr lang="ru-RU" sz="1400" dirty="0" err="1">
                <a:solidFill>
                  <a:schemeClr val="tx2"/>
                </a:solidFill>
              </a:rPr>
              <a:t>жумладан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халқаро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ҳамкорлик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меморандумлар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мамлакатларнинг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алоқаларни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йўлга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қўйиш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ҳ.к</a:t>
            </a:r>
            <a:r>
              <a:rPr lang="ru-RU" sz="1400" dirty="0">
                <a:solidFill>
                  <a:schemeClr val="tx2"/>
                </a:solidFill>
              </a:rPr>
              <a:t>.)</a:t>
            </a:r>
            <a:r>
              <a:rPr lang="en-US" sz="1400" dirty="0">
                <a:solidFill>
                  <a:schemeClr val="tx2"/>
                </a:solidFill>
              </a:rPr>
              <a:t>									 </a:t>
            </a:r>
            <a:r>
              <a:rPr lang="ru-RU" sz="1400" dirty="0">
                <a:solidFill>
                  <a:schemeClr val="tx2"/>
                </a:solidFill>
              </a:rPr>
              <a:t> 	       </a:t>
            </a:r>
            <a:r>
              <a:rPr lang="ru-RU" sz="1600" b="1" dirty="0">
                <a:solidFill>
                  <a:srgbClr val="00338D"/>
                </a:solidFill>
              </a:rPr>
              <a:t>36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BC4DFE58-BD33-4B38-B4CB-475B81D06B65}"/>
              </a:ext>
            </a:extLst>
          </p:cNvPr>
          <p:cNvSpPr txBox="1"/>
          <p:nvPr/>
        </p:nvSpPr>
        <p:spPr>
          <a:xfrm>
            <a:off x="661481" y="4403354"/>
            <a:ext cx="10000034" cy="374571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338D"/>
                </a:solidFill>
              </a:rPr>
              <a:t>Билимларни</a:t>
            </a:r>
            <a:r>
              <a:rPr lang="ru-RU" sz="1600" b="1" dirty="0">
                <a:solidFill>
                  <a:srgbClr val="00338D"/>
                </a:solidFill>
              </a:rPr>
              <a:t> </a:t>
            </a:r>
            <a:r>
              <a:rPr lang="ru-RU" sz="1600" b="1" dirty="0" err="1">
                <a:solidFill>
                  <a:srgbClr val="00338D"/>
                </a:solidFill>
              </a:rPr>
              <a:t>текшириш</a:t>
            </a:r>
            <a:r>
              <a:rPr lang="ru-RU" sz="1600" b="1" dirty="0">
                <a:solidFill>
                  <a:srgbClr val="00338D"/>
                </a:solidFill>
              </a:rPr>
              <a:t>								      40</a:t>
            </a:r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4B98322A-47BB-4EB1-8642-142A22FE3852}"/>
              </a:ext>
            </a:extLst>
          </p:cNvPr>
          <p:cNvSpPr txBox="1"/>
          <p:nvPr/>
        </p:nvSpPr>
        <p:spPr>
          <a:xfrm>
            <a:off x="661481" y="4849075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Назорат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саволлар</a:t>
            </a:r>
            <a:r>
              <a:rPr lang="en-US" sz="1400" dirty="0">
                <a:solidFill>
                  <a:schemeClr val="tx2"/>
                </a:solidFill>
              </a:rPr>
              <a:t>	</a:t>
            </a:r>
            <a:r>
              <a:rPr lang="ru-RU" sz="1400" dirty="0">
                <a:solidFill>
                  <a:schemeClr val="tx2"/>
                </a:solidFill>
              </a:rPr>
              <a:t>								       </a:t>
            </a:r>
            <a:r>
              <a:rPr lang="ru-RU" sz="1600" b="1" dirty="0">
                <a:solidFill>
                  <a:srgbClr val="00338D"/>
                </a:solidFill>
              </a:rPr>
              <a:t>41</a:t>
            </a:r>
          </a:p>
        </p:txBody>
      </p:sp>
      <p:sp>
        <p:nvSpPr>
          <p:cNvPr id="15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76E7C83F-575D-4D65-B179-B69AB3A0808A}"/>
              </a:ext>
            </a:extLst>
          </p:cNvPr>
          <p:cNvSpPr txBox="1"/>
          <p:nvPr/>
        </p:nvSpPr>
        <p:spPr>
          <a:xfrm>
            <a:off x="661481" y="5290327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Тестлар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										       </a:t>
            </a:r>
            <a:r>
              <a:rPr lang="ru-RU" sz="1600" b="1" dirty="0">
                <a:solidFill>
                  <a:srgbClr val="00338D"/>
                </a:solidFill>
              </a:rPr>
              <a:t>42</a:t>
            </a: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7E02CF6E-EF17-4BA3-85EF-4F523AB6FF45}"/>
              </a:ext>
            </a:extLst>
          </p:cNvPr>
          <p:cNvSpPr txBox="1"/>
          <p:nvPr/>
        </p:nvSpPr>
        <p:spPr>
          <a:xfrm>
            <a:off x="661481" y="2983691"/>
            <a:ext cx="10000034" cy="612934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4.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соҳасидаги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бузилишлари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турлари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улар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этилганлиги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миллий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мувофиқ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жиноий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маъмурий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интизомий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фуқаролик-ҳуқуқий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dirty="0" err="1">
                <a:solidFill>
                  <a:schemeClr val="tx2"/>
                </a:solidFill>
              </a:rPr>
              <a:t>жавобгарлик</a:t>
            </a:r>
            <a:r>
              <a:rPr lang="en-US" sz="1400" dirty="0">
                <a:solidFill>
                  <a:schemeClr val="tx2"/>
                </a:solidFill>
              </a:rPr>
              <a:t>	               </a:t>
            </a:r>
            <a:r>
              <a:rPr lang="ru-RU" sz="1400" dirty="0">
                <a:solidFill>
                  <a:schemeClr val="tx2"/>
                </a:solidFill>
              </a:rPr>
              <a:t>          </a:t>
            </a:r>
            <a:r>
              <a:rPr lang="ru-RU" sz="1600" b="1" dirty="0">
                <a:solidFill>
                  <a:srgbClr val="00338D"/>
                </a:solidFill>
              </a:rPr>
              <a:t>31</a:t>
            </a:r>
          </a:p>
        </p:txBody>
      </p:sp>
      <p:sp>
        <p:nvSpPr>
          <p:cNvPr id="11" name="TextBox 10">
            <a:hlinkClick r:id="rId9" action="ppaction://hlinksldjump"/>
            <a:extLst>
              <a:ext uri="{FF2B5EF4-FFF2-40B4-BE49-F238E27FC236}">
                <a16:creationId xmlns:a16="http://schemas.microsoft.com/office/drawing/2014/main" id="{05D3EB63-D26E-46C3-96E6-05C49EC5A28A}"/>
              </a:ext>
            </a:extLst>
          </p:cNvPr>
          <p:cNvSpPr txBox="1"/>
          <p:nvPr/>
        </p:nvSpPr>
        <p:spPr>
          <a:xfrm>
            <a:off x="661481" y="1819780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2.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Республикасининг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соҳасидаги</a:t>
            </a:r>
            <a:r>
              <a:rPr lang="ru-RU" sz="1400" dirty="0">
                <a:solidFill>
                  <a:schemeClr val="tx2"/>
                </a:solidFill>
              </a:rPr>
              <a:t> норматив-</a:t>
            </a:r>
            <a:r>
              <a:rPr lang="ru-RU" sz="1400" dirty="0" err="1">
                <a:solidFill>
                  <a:schemeClr val="tx2"/>
                </a:solidFill>
              </a:rPr>
              <a:t>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ҳужжатлари</a:t>
            </a:r>
            <a:r>
              <a:rPr lang="en-US" sz="1400" dirty="0">
                <a:solidFill>
                  <a:schemeClr val="tx2"/>
                </a:solidFill>
              </a:rPr>
              <a:t>         </a:t>
            </a:r>
            <a:r>
              <a:rPr lang="ru-RU" sz="1400" dirty="0">
                <a:solidFill>
                  <a:schemeClr val="tx2"/>
                </a:solidFill>
              </a:rPr>
              <a:t>        </a:t>
            </a:r>
            <a:r>
              <a:rPr lang="ru-RU" sz="1600" b="1" dirty="0">
                <a:solidFill>
                  <a:srgbClr val="00338D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5300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412F-3AD7-4334-B770-77B66141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0157"/>
            <a:ext cx="10920086" cy="434975"/>
          </a:xfrm>
        </p:spPr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(8/11)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F32435-5D3C-4652-80A6-3CDDAE2F4F8E}"/>
              </a:ext>
            </a:extLst>
          </p:cNvPr>
          <p:cNvSpPr/>
          <p:nvPr/>
        </p:nvSpPr>
        <p:spPr>
          <a:xfrm>
            <a:off x="438149" y="1254707"/>
            <a:ext cx="2674701" cy="5146675"/>
          </a:xfrm>
          <a:prstGeom prst="rect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/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майдаги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хавф-хатарларни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механизмларини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соҳада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иштирокини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кенгайтириш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ПҚ-240-сонли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Қарорда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фаолиятида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хавф-хатарларни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жараёнларини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рақамлаштириш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хавф-хатарга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энг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кўпроқ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мойил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электрон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реестрларини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шакллантириш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мақсадида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«Е-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Антикоррупция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лойиҳасини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(«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E-Anticor.uz»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платформасида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тушириш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назарда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тутилган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84296-23DE-48DB-8FEB-9252486B4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821" y="1360259"/>
            <a:ext cx="525494" cy="5254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BA2794-340D-4B93-902B-79A9321B481F}"/>
              </a:ext>
            </a:extLst>
          </p:cNvPr>
          <p:cNvCxnSpPr/>
          <p:nvPr/>
        </p:nvCxnSpPr>
        <p:spPr>
          <a:xfrm>
            <a:off x="1128409" y="1846842"/>
            <a:ext cx="17023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12">
            <a:extLst>
              <a:ext uri="{FF2B5EF4-FFF2-40B4-BE49-F238E27FC236}">
                <a16:creationId xmlns:a16="http://schemas.microsoft.com/office/drawing/2014/main" id="{C4616BE7-82C1-427F-8E78-D45993D7A580}"/>
              </a:ext>
            </a:extLst>
          </p:cNvPr>
          <p:cNvSpPr/>
          <p:nvPr/>
        </p:nvSpPr>
        <p:spPr>
          <a:xfrm>
            <a:off x="3414814" y="126573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CCFA04-CF76-4F37-9328-5D3B9CC57199}"/>
              </a:ext>
            </a:extLst>
          </p:cNvPr>
          <p:cNvSpPr/>
          <p:nvPr/>
        </p:nvSpPr>
        <p:spPr>
          <a:xfrm>
            <a:off x="4404899" y="1261026"/>
            <a:ext cx="7326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«Е-</a:t>
            </a:r>
            <a:r>
              <a:rPr lang="ru-RU" sz="2000" b="1" dirty="0" err="1">
                <a:solidFill>
                  <a:srgbClr val="49A9F6"/>
                </a:solidFill>
              </a:rPr>
              <a:t>Антикоррупция</a:t>
            </a:r>
            <a:r>
              <a:rPr lang="ru-RU" sz="2000" b="1" dirty="0">
                <a:solidFill>
                  <a:srgbClr val="49A9F6"/>
                </a:solidFill>
              </a:rPr>
              <a:t>» </a:t>
            </a:r>
            <a:r>
              <a:rPr lang="ru-RU" sz="2000" b="1" dirty="0" err="1">
                <a:solidFill>
                  <a:srgbClr val="49A9F6"/>
                </a:solidFill>
              </a:rPr>
              <a:t>лойиҳаси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қуйидагиларни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ўз</a:t>
            </a:r>
            <a:r>
              <a:rPr lang="ru-RU" sz="2000" b="1" dirty="0">
                <a:solidFill>
                  <a:srgbClr val="49A9F6"/>
                </a:solidFill>
              </a:rPr>
              <a:t> ичига </a:t>
            </a:r>
            <a:r>
              <a:rPr lang="ru-RU" sz="2000" b="1" dirty="0" err="1">
                <a:solidFill>
                  <a:srgbClr val="49A9F6"/>
                </a:solidFill>
              </a:rPr>
              <a:t>олади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0669F4A-5CF4-4C90-85F7-AE09E06D9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8079" y="1331076"/>
            <a:ext cx="525494" cy="5254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303436-F367-4BCB-842E-E22BAC89836F}"/>
              </a:ext>
            </a:extLst>
          </p:cNvPr>
          <p:cNvSpPr/>
          <p:nvPr/>
        </p:nvSpPr>
        <p:spPr>
          <a:xfrm>
            <a:off x="3414814" y="2038446"/>
            <a:ext cx="8510486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давлат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ҳокимияти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бошқаруви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органлари</a:t>
            </a:r>
            <a:r>
              <a:rPr lang="ru-RU" sz="1050" dirty="0">
                <a:solidFill>
                  <a:schemeClr val="tx2"/>
                </a:solidFill>
              </a:rPr>
              <a:t>, шу </a:t>
            </a:r>
            <a:r>
              <a:rPr lang="ru-RU" sz="1050" dirty="0" err="1">
                <a:solidFill>
                  <a:schemeClr val="tx2"/>
                </a:solidFill>
              </a:rPr>
              <a:t>жумладан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уларнинг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ҳудудий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бўлинмалари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давлат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унитар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корхоналари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муассасалари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давлат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улуши</a:t>
            </a:r>
            <a:r>
              <a:rPr lang="ru-RU" sz="1050" dirty="0">
                <a:solidFill>
                  <a:schemeClr val="tx2"/>
                </a:solidFill>
              </a:rPr>
              <a:t> 50 </a:t>
            </a:r>
            <a:r>
              <a:rPr lang="ru-RU" sz="1050" dirty="0" err="1">
                <a:solidFill>
                  <a:schemeClr val="tx2"/>
                </a:solidFill>
              </a:rPr>
              <a:t>фоиздан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юқори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ташкилотларнинг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фаолиятида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коррупциявий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хавф-хатарларни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мажбурий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аниқлаш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баҳолаш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коррупциявий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хавф-хатарларни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аниқлаш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баҳолаш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натижалари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бўйича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ушбу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хавф-хатарларни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бартараф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тизимли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равишда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кўриш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мақсадида</a:t>
            </a:r>
            <a:r>
              <a:rPr lang="ru-RU" sz="1050" dirty="0">
                <a:solidFill>
                  <a:schemeClr val="tx2"/>
                </a:solidFill>
              </a:rPr>
              <a:t> «</a:t>
            </a:r>
            <a:r>
              <a:rPr lang="ru-RU" sz="1050" dirty="0" err="1">
                <a:solidFill>
                  <a:schemeClr val="tx2"/>
                </a:solidFill>
              </a:rPr>
              <a:t>Коррупцияга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мойил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бўлган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муносабатлар</a:t>
            </a:r>
            <a:r>
              <a:rPr lang="ru-RU" sz="1050" dirty="0">
                <a:solidFill>
                  <a:schemeClr val="tx2"/>
                </a:solidFill>
              </a:rPr>
              <a:t> электрон </a:t>
            </a:r>
            <a:r>
              <a:rPr lang="ru-RU" sz="1050" dirty="0" err="1">
                <a:solidFill>
                  <a:schemeClr val="tx2"/>
                </a:solidFill>
              </a:rPr>
              <a:t>реестри»ни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шакллантириш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юритиш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коррупциявий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хавф-хатарларни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қонунчилик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ҳужжатларини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такомиллаштириш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инсон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омилини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қисқартириш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тегишли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тартиб-таомиллар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функцияларни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рақамлаштириш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шаффофликни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таъминлаш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жамоатчилик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назоратини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йўлга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қўйиш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орқали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бартараф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19ECEA84-05A8-4520-9C46-580D6C9A2F24}"/>
              </a:ext>
            </a:extLst>
          </p:cNvPr>
          <p:cNvSpPr/>
          <p:nvPr/>
        </p:nvSpPr>
        <p:spPr>
          <a:xfrm>
            <a:off x="3414814" y="356740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11DE9-8BD3-4F9E-B53C-F164B7F8EDA3}"/>
              </a:ext>
            </a:extLst>
          </p:cNvPr>
          <p:cNvSpPr/>
          <p:nvPr/>
        </p:nvSpPr>
        <p:spPr>
          <a:xfrm>
            <a:off x="4404899" y="3724620"/>
            <a:ext cx="7326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Коррупциявий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хавф-хатарларни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баҳолаш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доирасида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39C563-671F-4504-B364-E5298D41A629}"/>
              </a:ext>
            </a:extLst>
          </p:cNvPr>
          <p:cNvSpPr/>
          <p:nvPr/>
        </p:nvSpPr>
        <p:spPr>
          <a:xfrm>
            <a:off x="3414814" y="4349458"/>
            <a:ext cx="8334274" cy="2236973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</a:rPr>
              <a:t>давлат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ташкилотлари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томонидан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уларга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юкланган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ҳар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бир</a:t>
            </a:r>
            <a:r>
              <a:rPr lang="ru-RU" sz="1050" dirty="0">
                <a:solidFill>
                  <a:srgbClr val="000000"/>
                </a:solidFill>
              </a:rPr>
              <a:t> функция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аниқлаш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юзасидан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Агентлик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ва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Адлия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вазирлиги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томонидан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тасдиқланадиган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баҳолаш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услубиётига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мувофиқ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таҳлил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қилиб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борилади</a:t>
            </a:r>
            <a:r>
              <a:rPr lang="ru-RU" sz="1050" dirty="0">
                <a:solidFill>
                  <a:srgbClr val="000000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</a:rPr>
              <a:t>давлат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ташкилотлари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томонидан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ўзига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юкланган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функциялар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ва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уларни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амалга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ошириш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механизмлари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юзасидан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маълумотлар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шакллантирилиб</a:t>
            </a:r>
            <a:r>
              <a:rPr lang="ru-RU" sz="1050" dirty="0">
                <a:solidFill>
                  <a:srgbClr val="000000"/>
                </a:solidFill>
              </a:rPr>
              <a:t>, </a:t>
            </a:r>
            <a:r>
              <a:rPr lang="ru-RU" sz="1050" dirty="0" err="1">
                <a:solidFill>
                  <a:srgbClr val="000000"/>
                </a:solidFill>
              </a:rPr>
              <a:t>очиқ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эълон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қилиб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борилади</a:t>
            </a:r>
            <a:r>
              <a:rPr lang="ru-RU" sz="1050" dirty="0">
                <a:solidFill>
                  <a:srgbClr val="000000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</a:rPr>
              <a:t>эълон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қилинган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маълумотлар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юзасидан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фуқароларнинг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таклифларини</a:t>
            </a:r>
            <a:r>
              <a:rPr lang="ru-RU" sz="1050" dirty="0">
                <a:solidFill>
                  <a:srgbClr val="000000"/>
                </a:solidFill>
              </a:rPr>
              <a:t> онлайн </a:t>
            </a:r>
            <a:r>
              <a:rPr lang="ru-RU" sz="1050" dirty="0" err="1">
                <a:solidFill>
                  <a:srgbClr val="000000"/>
                </a:solidFill>
              </a:rPr>
              <a:t>режимда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қабул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қилиш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имконини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яратган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ҳолда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ижтимоий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сўровлар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ва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мустақил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экспертлар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иштирокида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муҳокамалар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ўтказилади</a:t>
            </a:r>
            <a:r>
              <a:rPr lang="ru-RU" sz="1050" dirty="0">
                <a:solidFill>
                  <a:srgbClr val="000000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</a:rPr>
              <a:t>ҳар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бир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функциянинг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даражаси</a:t>
            </a:r>
            <a:r>
              <a:rPr lang="ru-RU" sz="1050" dirty="0">
                <a:solidFill>
                  <a:srgbClr val="000000"/>
                </a:solidFill>
              </a:rPr>
              <a:t> «паст», «</a:t>
            </a:r>
            <a:r>
              <a:rPr lang="ru-RU" sz="1050" dirty="0" err="1">
                <a:solidFill>
                  <a:srgbClr val="000000"/>
                </a:solidFill>
              </a:rPr>
              <a:t>ўрта</a:t>
            </a:r>
            <a:r>
              <a:rPr lang="ru-RU" sz="1050" dirty="0">
                <a:solidFill>
                  <a:srgbClr val="000000"/>
                </a:solidFill>
              </a:rPr>
              <a:t>» </a:t>
            </a:r>
            <a:r>
              <a:rPr lang="ru-RU" sz="1050" dirty="0" err="1">
                <a:solidFill>
                  <a:srgbClr val="000000"/>
                </a:solidFill>
              </a:rPr>
              <a:t>ва</a:t>
            </a:r>
            <a:r>
              <a:rPr lang="ru-RU" sz="1050" dirty="0">
                <a:solidFill>
                  <a:srgbClr val="000000"/>
                </a:solidFill>
              </a:rPr>
              <a:t> «</a:t>
            </a:r>
            <a:r>
              <a:rPr lang="ru-RU" sz="1050" dirty="0" err="1">
                <a:solidFill>
                  <a:srgbClr val="000000"/>
                </a:solidFill>
              </a:rPr>
              <a:t>юқори</a:t>
            </a:r>
            <a:r>
              <a:rPr lang="ru-RU" sz="1050" dirty="0">
                <a:solidFill>
                  <a:srgbClr val="000000"/>
                </a:solidFill>
              </a:rPr>
              <a:t>» </a:t>
            </a:r>
            <a:r>
              <a:rPr lang="ru-RU" sz="1050" dirty="0" err="1">
                <a:solidFill>
                  <a:srgbClr val="000000"/>
                </a:solidFill>
              </a:rPr>
              <a:t>ўлчовларида</a:t>
            </a:r>
            <a:r>
              <a:rPr lang="ru-RU" sz="1050" dirty="0">
                <a:solidFill>
                  <a:srgbClr val="000000"/>
                </a:solidFill>
              </a:rPr>
              <a:t> «</a:t>
            </a:r>
            <a:r>
              <a:rPr lang="pl-PL" sz="1050" dirty="0">
                <a:solidFill>
                  <a:srgbClr val="000000"/>
                </a:solidFill>
              </a:rPr>
              <a:t>E-Anticor.uz» </a:t>
            </a:r>
            <a:r>
              <a:rPr lang="ru-RU" sz="1050" dirty="0">
                <a:solidFill>
                  <a:srgbClr val="000000"/>
                </a:solidFill>
              </a:rPr>
              <a:t>электрон </a:t>
            </a:r>
            <a:r>
              <a:rPr lang="ru-RU" sz="1050" dirty="0" err="1">
                <a:solidFill>
                  <a:srgbClr val="000000"/>
                </a:solidFill>
              </a:rPr>
              <a:t>платформасидан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фойдаланиб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баҳолаб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борилади</a:t>
            </a:r>
            <a:r>
              <a:rPr lang="ru-RU" sz="1050" dirty="0">
                <a:solidFill>
                  <a:srgbClr val="000000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</a:rPr>
              <a:t>ҳар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бир</a:t>
            </a:r>
            <a:r>
              <a:rPr lang="ru-RU" sz="1050" dirty="0">
                <a:solidFill>
                  <a:srgbClr val="000000"/>
                </a:solidFill>
              </a:rPr>
              <a:t> функция </a:t>
            </a:r>
            <a:r>
              <a:rPr lang="ru-RU" sz="1050" dirty="0" err="1">
                <a:solidFill>
                  <a:srgbClr val="000000"/>
                </a:solidFill>
              </a:rPr>
              <a:t>бўйича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аниқланган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хавф-хатарларнинг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тавсифи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ва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даражаси</a:t>
            </a:r>
            <a:r>
              <a:rPr lang="ru-RU" sz="1050" dirty="0">
                <a:solidFill>
                  <a:srgbClr val="000000"/>
                </a:solidFill>
              </a:rPr>
              <a:t>, </a:t>
            </a:r>
            <a:r>
              <a:rPr lang="ru-RU" sz="1050" dirty="0" err="1">
                <a:solidFill>
                  <a:srgbClr val="000000"/>
                </a:solidFill>
              </a:rPr>
              <a:t>уларни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бартараф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этиш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бўйича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чораларни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ўз</a:t>
            </a:r>
            <a:r>
              <a:rPr lang="ru-RU" sz="1050" dirty="0">
                <a:solidFill>
                  <a:srgbClr val="000000"/>
                </a:solidFill>
              </a:rPr>
              <a:t> ичига </a:t>
            </a:r>
            <a:r>
              <a:rPr lang="ru-RU" sz="1050" dirty="0" err="1">
                <a:solidFill>
                  <a:srgbClr val="000000"/>
                </a:solidFill>
              </a:rPr>
              <a:t>олувчи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харитасини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тузиш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амалиёти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йўлга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қўйилади</a:t>
            </a:r>
            <a:r>
              <a:rPr lang="ru-RU" sz="1050" dirty="0">
                <a:solidFill>
                  <a:srgbClr val="000000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баҳолаш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натижалари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бўйича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тузиладиган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хариталари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асосида</a:t>
            </a:r>
            <a:r>
              <a:rPr lang="ru-RU" sz="1050" dirty="0">
                <a:solidFill>
                  <a:srgbClr val="000000"/>
                </a:solidFill>
              </a:rPr>
              <a:t> Реестр </a:t>
            </a:r>
            <a:r>
              <a:rPr lang="ru-RU" sz="1050" dirty="0" err="1">
                <a:solidFill>
                  <a:srgbClr val="000000"/>
                </a:solidFill>
              </a:rPr>
              <a:t>юритилиб</a:t>
            </a:r>
            <a:r>
              <a:rPr lang="ru-RU" sz="1050" dirty="0">
                <a:solidFill>
                  <a:srgbClr val="000000"/>
                </a:solidFill>
              </a:rPr>
              <a:t>, </a:t>
            </a:r>
            <a:r>
              <a:rPr lang="ru-RU" sz="1050" dirty="0" err="1">
                <a:solidFill>
                  <a:srgbClr val="000000"/>
                </a:solidFill>
              </a:rPr>
              <a:t>коррупциявий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хавф-хатарларни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бартараф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этиш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тадбирларини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бажариш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ҳолати</a:t>
            </a:r>
            <a:r>
              <a:rPr lang="ru-RU" sz="1050" dirty="0">
                <a:solidFill>
                  <a:srgbClr val="000000"/>
                </a:solidFill>
              </a:rPr>
              <a:t> «</a:t>
            </a:r>
            <a:r>
              <a:rPr lang="pl-PL" sz="1050" dirty="0">
                <a:solidFill>
                  <a:srgbClr val="000000"/>
                </a:solidFill>
              </a:rPr>
              <a:t>E-Anticor.uz» </a:t>
            </a:r>
            <a:r>
              <a:rPr lang="ru-RU" sz="1050" dirty="0">
                <a:solidFill>
                  <a:srgbClr val="000000"/>
                </a:solidFill>
              </a:rPr>
              <a:t>электрон </a:t>
            </a:r>
            <a:r>
              <a:rPr lang="ru-RU" sz="1050" dirty="0" err="1">
                <a:solidFill>
                  <a:srgbClr val="000000"/>
                </a:solidFill>
              </a:rPr>
              <a:t>платформасида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эълон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қилиб</a:t>
            </a: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050" dirty="0" err="1">
                <a:solidFill>
                  <a:srgbClr val="000000"/>
                </a:solidFill>
              </a:rPr>
              <a:t>борилади</a:t>
            </a:r>
            <a:r>
              <a:rPr lang="ru-RU" sz="105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2748A50-1902-4453-B768-A2DD14FF3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48079" y="3663631"/>
            <a:ext cx="525494" cy="5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9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412F-3AD7-4334-B770-77B66141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(9/11)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5380BB-0BE4-4F43-B57F-4DFA76025921}"/>
              </a:ext>
            </a:extLst>
          </p:cNvPr>
          <p:cNvSpPr/>
          <p:nvPr/>
        </p:nvSpPr>
        <p:spPr>
          <a:xfrm>
            <a:off x="438149" y="1282700"/>
            <a:ext cx="2674701" cy="5149850"/>
          </a:xfrm>
          <a:prstGeom prst="rect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/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вазирининг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февралдаги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“Норматив-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улар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лойиҳаларининг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экспертизасини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Низомни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тасдиқлаш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ҳақида”ги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Буйруғи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февралда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рўйхатдан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ўтказилган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рўйхат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рақами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3287).</a:t>
            </a:r>
          </a:p>
          <a:p>
            <a:pPr marL="0" lvl="3" defTabSz="762000">
              <a:spcBef>
                <a:spcPts val="600"/>
              </a:spcBef>
              <a:spcAft>
                <a:spcPts val="200"/>
              </a:spcAft>
              <a:defRPr/>
            </a:pP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Вазирнинг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буйруғига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асосан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экспертизасини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экспертизасини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оширадиган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ходимининг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вазифаларини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белгилаш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норматив-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улар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лойиҳаларида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методикаси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FEB712-7B67-4735-AE25-BFB6ABED8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821" y="1388252"/>
            <a:ext cx="525494" cy="5254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2341DB-6AAE-4F26-A112-9975B87AB5C9}"/>
              </a:ext>
            </a:extLst>
          </p:cNvPr>
          <p:cNvCxnSpPr/>
          <p:nvPr/>
        </p:nvCxnSpPr>
        <p:spPr>
          <a:xfrm>
            <a:off x="1128409" y="1874835"/>
            <a:ext cx="17023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8366CBF-7C3E-43DB-9B85-98C695A52D72}"/>
              </a:ext>
            </a:extLst>
          </p:cNvPr>
          <p:cNvSpPr/>
          <p:nvPr/>
        </p:nvSpPr>
        <p:spPr>
          <a:xfrm>
            <a:off x="3424136" y="1282700"/>
            <a:ext cx="8324951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Коррупцияга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қарши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экспертиза 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— норматив-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ҳужжатлар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улар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лойиҳаларида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коррупциявий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омилларни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аниқланган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коррупциявий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омилларни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бартараф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этишга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қаратилган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тавсиялар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ишлаб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чиқиш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чоралар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кўришга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йўналтирилган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чора-тадбирлар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мажмуи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Коррупциявий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омил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—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оид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ҳуқуқбузарликларни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содир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имкониятини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яратадиган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коррупцияни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юзага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келтирадиган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нормалар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Чеклист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— норматив-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ҳужжатлар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улар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лойиҳаларида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коррупциявий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омилларни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бўйича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намунавий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шаклдаги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саволнома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Ишлаб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chemeClr val="accent1">
                    <a:lumMod val="90000"/>
                  </a:schemeClr>
                </a:solidFill>
                <a:latin typeface="+mj-lt"/>
              </a:rPr>
              <a:t>чиқувчи</a:t>
            </a:r>
            <a:r>
              <a:rPr lang="ru-RU" sz="1200" b="1" dirty="0">
                <a:solidFill>
                  <a:schemeClr val="accent1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— норматив-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ҳужжат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лойиҳасини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ишлаб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чиқишни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оширувчи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органи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ташкилоти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0" y="3175526"/>
            <a:ext cx="4791076" cy="33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43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412F-3AD7-4334-B770-77B66141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17" y="447200"/>
            <a:ext cx="10920086" cy="434975"/>
          </a:xfrm>
        </p:spPr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(10/11)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7DCA18E-7AF7-48F1-BC62-8CFFE07696DA}"/>
              </a:ext>
            </a:extLst>
          </p:cNvPr>
          <p:cNvSpPr/>
          <p:nvPr/>
        </p:nvSpPr>
        <p:spPr>
          <a:xfrm>
            <a:off x="438150" y="117072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059DC3-5AF8-4715-943C-A32260C773DE}"/>
              </a:ext>
            </a:extLst>
          </p:cNvPr>
          <p:cNvSpPr/>
          <p:nvPr/>
        </p:nvSpPr>
        <p:spPr>
          <a:xfrm>
            <a:off x="1445876" y="1304947"/>
            <a:ext cx="1032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соҳасидаги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бошқа</a:t>
            </a:r>
            <a:r>
              <a:rPr lang="ru-RU" sz="2000" b="1" dirty="0">
                <a:solidFill>
                  <a:srgbClr val="49A9F6"/>
                </a:solidFill>
              </a:rPr>
              <a:t> норматив-</a:t>
            </a:r>
            <a:r>
              <a:rPr lang="ru-RU" sz="2000" b="1" dirty="0" err="1">
                <a:solidFill>
                  <a:srgbClr val="49A9F6"/>
                </a:solidFill>
              </a:rPr>
              <a:t>ҳуқуқий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ҳужжатлар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059E7003-EEFA-46E1-843A-6E2FD38709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171779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D07C5EDC-613E-45FB-A6F3-80C0C71CBA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8B8546C9-57FB-4382-865E-85DDDF2F7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4FE120D-9512-414F-B8B8-2CEF93E0BB6B}"/>
              </a:ext>
            </a:extLst>
          </p:cNvPr>
          <p:cNvSpPr/>
          <p:nvPr/>
        </p:nvSpPr>
        <p:spPr>
          <a:xfrm>
            <a:off x="438150" y="1898014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004BD2"/>
                </a:solidFill>
                <a:latin typeface="Arial Black" panose="020B0A04020102020204" pitchFamily="34" charset="0"/>
              </a:rPr>
              <a:t>01.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6BF844-C1B1-44CC-A8B1-F687BAA7AD3B}"/>
              </a:ext>
            </a:extLst>
          </p:cNvPr>
          <p:cNvSpPr/>
          <p:nvPr/>
        </p:nvSpPr>
        <p:spPr>
          <a:xfrm>
            <a:off x="438150" y="2593305"/>
            <a:ext cx="559256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июлдаги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муносабатда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муҳитини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бошқарувида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кескин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камайтириш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бунда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кенгайтириш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ПФ-6257-сонли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9A293-40B8-4FA4-991C-E90A0098CC75}"/>
              </a:ext>
            </a:extLst>
          </p:cNvPr>
          <p:cNvCxnSpPr/>
          <p:nvPr/>
        </p:nvCxnSpPr>
        <p:spPr>
          <a:xfrm>
            <a:off x="438150" y="2513567"/>
            <a:ext cx="11310938" cy="0"/>
          </a:xfrm>
          <a:prstGeom prst="line">
            <a:avLst/>
          </a:prstGeom>
          <a:ln w="19050">
            <a:solidFill>
              <a:srgbClr val="004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5914C7-A62D-4C1D-89F2-D881527D7174}"/>
              </a:ext>
            </a:extLst>
          </p:cNvPr>
          <p:cNvSpPr/>
          <p:nvPr/>
        </p:nvSpPr>
        <p:spPr>
          <a:xfrm>
            <a:off x="438150" y="3619914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004BD2"/>
                </a:solidFill>
                <a:latin typeface="Arial Black" panose="020B0A04020102020204" pitchFamily="34" charset="0"/>
              </a:rPr>
              <a:t>02.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4F632-6EB6-410D-A24C-2B9971C713DA}"/>
              </a:ext>
            </a:extLst>
          </p:cNvPr>
          <p:cNvSpPr/>
          <p:nvPr/>
        </p:nvSpPr>
        <p:spPr>
          <a:xfrm>
            <a:off x="438150" y="4315205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июндаги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очиқлигини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самарали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ПФ-6247-сонли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6546B8-427B-431B-9C73-7EF34CABCEA1}"/>
              </a:ext>
            </a:extLst>
          </p:cNvPr>
          <p:cNvCxnSpPr/>
          <p:nvPr/>
        </p:nvCxnSpPr>
        <p:spPr>
          <a:xfrm>
            <a:off x="438150" y="4235467"/>
            <a:ext cx="11310938" cy="0"/>
          </a:xfrm>
          <a:prstGeom prst="line">
            <a:avLst/>
          </a:prstGeom>
          <a:ln w="19050">
            <a:solidFill>
              <a:srgbClr val="004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6B7D1C3-5B27-4010-9DEA-BEB0FE5EE5D6}"/>
              </a:ext>
            </a:extLst>
          </p:cNvPr>
          <p:cNvSpPr/>
          <p:nvPr/>
        </p:nvSpPr>
        <p:spPr>
          <a:xfrm>
            <a:off x="440531" y="5237714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004BD2"/>
                </a:solidFill>
                <a:latin typeface="Arial Black" panose="020B0A04020102020204" pitchFamily="34" charset="0"/>
              </a:rPr>
              <a:t>03.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294C7F-FF29-4701-8E47-4D6BC4AE90D9}"/>
              </a:ext>
            </a:extLst>
          </p:cNvPr>
          <p:cNvSpPr/>
          <p:nvPr/>
        </p:nvSpPr>
        <p:spPr>
          <a:xfrm>
            <a:off x="440531" y="5933005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рейтинг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ПФ-81-сонли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FE121F-55F5-47A6-9A5D-17728FACA917}"/>
              </a:ext>
            </a:extLst>
          </p:cNvPr>
          <p:cNvCxnSpPr/>
          <p:nvPr/>
        </p:nvCxnSpPr>
        <p:spPr>
          <a:xfrm>
            <a:off x="440531" y="5853267"/>
            <a:ext cx="11310938" cy="0"/>
          </a:xfrm>
          <a:prstGeom prst="line">
            <a:avLst/>
          </a:prstGeom>
          <a:ln w="19050">
            <a:solidFill>
              <a:srgbClr val="004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94301B6-4C51-4F68-9BF8-1F163C16A2C0}"/>
              </a:ext>
            </a:extLst>
          </p:cNvPr>
          <p:cNvSpPr/>
          <p:nvPr/>
        </p:nvSpPr>
        <p:spPr>
          <a:xfrm>
            <a:off x="6176743" y="2593305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мол-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декларация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қўйилмаслигига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йўналтирилган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белгилайдиган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2021-2022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дастурини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тасдиқлайди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C6EF6-8853-42C7-868C-9D7DE0962A17}"/>
              </a:ext>
            </a:extLst>
          </p:cNvPr>
          <p:cNvSpPr/>
          <p:nvPr/>
        </p:nvSpPr>
        <p:spPr>
          <a:xfrm>
            <a:off x="6176743" y="4315204"/>
            <a:ext cx="5592564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жойлаштириладиган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аҳамиятли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рўйхатини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жойлаштириш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янгилаш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муддатларини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тасдиқлайди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аҳамиятли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мисоллар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маҳаллий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бюджетларнинг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чиқимлари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киримлари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сметалари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палатаси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Молия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тафтишлар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25ACD8-9676-4427-ABE9-D4B4DA9B2793}"/>
              </a:ext>
            </a:extLst>
          </p:cNvPr>
          <p:cNvSpPr/>
          <p:nvPr/>
        </p:nvSpPr>
        <p:spPr>
          <a:xfrm>
            <a:off x="6167438" y="5958461"/>
            <a:ext cx="559256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хуфёна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иқтисод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рейтинги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тузилишини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тутади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мезонлари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белгилайди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48CE31E-6FE5-4DF7-9313-0FA3EF0211BA}"/>
              </a:ext>
            </a:extLst>
          </p:cNvPr>
          <p:cNvSpPr/>
          <p:nvPr/>
        </p:nvSpPr>
        <p:spPr>
          <a:xfrm rot="5400000">
            <a:off x="5709759" y="2799093"/>
            <a:ext cx="554473" cy="233465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F74B236-1970-48BD-9685-25EF1C758310}"/>
              </a:ext>
            </a:extLst>
          </p:cNvPr>
          <p:cNvSpPr/>
          <p:nvPr/>
        </p:nvSpPr>
        <p:spPr>
          <a:xfrm rot="5400000">
            <a:off x="5713513" y="4534333"/>
            <a:ext cx="554473" cy="233465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BE8677C-648F-4E48-B425-DBB9985CC770}"/>
              </a:ext>
            </a:extLst>
          </p:cNvPr>
          <p:cNvSpPr/>
          <p:nvPr/>
        </p:nvSpPr>
        <p:spPr>
          <a:xfrm rot="5400000">
            <a:off x="5713512" y="6082707"/>
            <a:ext cx="554473" cy="233465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DEC8FEE6-4B77-4351-8D22-A7E65ADC1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3813" y="1803558"/>
            <a:ext cx="525494" cy="525494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42A56CC-132F-4B55-A62C-E75B7429850B}"/>
              </a:ext>
            </a:extLst>
          </p:cNvPr>
          <p:cNvSpPr/>
          <p:nvPr/>
        </p:nvSpPr>
        <p:spPr>
          <a:xfrm rot="10800000">
            <a:off x="11342703" y="2364332"/>
            <a:ext cx="213514" cy="89902"/>
          </a:xfrm>
          <a:prstGeom prst="triangl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412F-3AD7-4334-B770-77B66141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норматив-</a:t>
            </a:r>
            <a:r>
              <a:rPr lang="ru-RU" dirty="0" err="1"/>
              <a:t>ҳуқуқий</a:t>
            </a:r>
            <a:r>
              <a:rPr lang="ru-RU" dirty="0"/>
              <a:t> </a:t>
            </a:r>
            <a:r>
              <a:rPr lang="ru-RU" dirty="0" err="1"/>
              <a:t>ҳужжатлари</a:t>
            </a:r>
            <a:r>
              <a:rPr lang="ru-RU" dirty="0"/>
              <a:t> (11/11)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2C6CE557-76A2-4003-861F-8E8E3692E3F2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C9CC7-3C8F-4F9B-9592-5DAD6CDB57E0}"/>
              </a:ext>
            </a:extLst>
          </p:cNvPr>
          <p:cNvSpPr/>
          <p:nvPr/>
        </p:nvSpPr>
        <p:spPr>
          <a:xfrm>
            <a:off x="1445876" y="1416919"/>
            <a:ext cx="1032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соҳасидаги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бошқа</a:t>
            </a:r>
            <a:r>
              <a:rPr lang="ru-RU" sz="2000" b="1" dirty="0">
                <a:solidFill>
                  <a:srgbClr val="49A9F6"/>
                </a:solidFill>
              </a:rPr>
              <a:t> норматив-</a:t>
            </a:r>
            <a:r>
              <a:rPr lang="ru-RU" sz="2000" b="1" dirty="0" err="1">
                <a:solidFill>
                  <a:srgbClr val="49A9F6"/>
                </a:solidFill>
              </a:rPr>
              <a:t>ҳуқуқий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ҳужжатлар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D31EE289-6A18-4DB8-8C1A-2F0EB035A7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29038859-E219-449A-AE33-405520A4F2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B41622C7-CD85-4622-A590-CA163264D9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64899CE-C426-4C9F-AE9E-4D0F55859C71}"/>
              </a:ext>
            </a:extLst>
          </p:cNvPr>
          <p:cNvSpPr/>
          <p:nvPr/>
        </p:nvSpPr>
        <p:spPr>
          <a:xfrm>
            <a:off x="438150" y="2009986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004BD2"/>
                </a:solidFill>
                <a:latin typeface="Arial Black" panose="020B0A04020102020204" pitchFamily="34" charset="0"/>
              </a:rPr>
              <a:t>04.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314128-E709-4C03-9F29-3FAEFD755350}"/>
              </a:ext>
            </a:extLst>
          </p:cNvPr>
          <p:cNvSpPr/>
          <p:nvPr/>
        </p:nvSpPr>
        <p:spPr>
          <a:xfrm>
            <a:off x="438150" y="2705277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июндаги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ПФ-6013-сонли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668B28-2803-48E0-8CC5-12B02EFD3FD3}"/>
              </a:ext>
            </a:extLst>
          </p:cNvPr>
          <p:cNvCxnSpPr/>
          <p:nvPr/>
        </p:nvCxnSpPr>
        <p:spPr>
          <a:xfrm>
            <a:off x="438150" y="2625539"/>
            <a:ext cx="11310938" cy="0"/>
          </a:xfrm>
          <a:prstGeom prst="line">
            <a:avLst/>
          </a:prstGeom>
          <a:ln w="19050">
            <a:solidFill>
              <a:srgbClr val="004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7EB42-2690-43A3-9704-D770E914AE44}"/>
              </a:ext>
            </a:extLst>
          </p:cNvPr>
          <p:cNvSpPr/>
          <p:nvPr/>
        </p:nvSpPr>
        <p:spPr>
          <a:xfrm>
            <a:off x="438150" y="3324265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004BD2"/>
                </a:solidFill>
                <a:latin typeface="Arial Black" panose="020B0A04020102020204" pitchFamily="34" charset="0"/>
              </a:rPr>
              <a:t>05.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CB410A-13AB-4E3E-AF64-B7B615D1E8FC}"/>
              </a:ext>
            </a:extLst>
          </p:cNvPr>
          <p:cNvSpPr/>
          <p:nvPr/>
        </p:nvSpPr>
        <p:spPr>
          <a:xfrm>
            <a:off x="438150" y="4019556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майдаги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янада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ПФ-5729-сонли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A0A7C-BA38-410D-A8D4-0BB334EDD223}"/>
              </a:ext>
            </a:extLst>
          </p:cNvPr>
          <p:cNvCxnSpPr/>
          <p:nvPr/>
        </p:nvCxnSpPr>
        <p:spPr>
          <a:xfrm>
            <a:off x="438150" y="3939818"/>
            <a:ext cx="11310938" cy="0"/>
          </a:xfrm>
          <a:prstGeom prst="line">
            <a:avLst/>
          </a:prstGeom>
          <a:ln w="19050">
            <a:solidFill>
              <a:srgbClr val="004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318C8D-EFE2-4D31-975B-D510E10E4733}"/>
              </a:ext>
            </a:extLst>
          </p:cNvPr>
          <p:cNvSpPr/>
          <p:nvPr/>
        </p:nvSpPr>
        <p:spPr>
          <a:xfrm>
            <a:off x="440531" y="4809861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004BD2"/>
                </a:solidFill>
                <a:latin typeface="Arial Black" panose="020B0A04020102020204" pitchFamily="34" charset="0"/>
              </a:rPr>
              <a:t>06.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F13D8A-1213-4706-97E7-DE7EDA2F539F}"/>
              </a:ext>
            </a:extLst>
          </p:cNvPr>
          <p:cNvSpPr/>
          <p:nvPr/>
        </p:nvSpPr>
        <p:spPr>
          <a:xfrm>
            <a:off x="440531" y="5505152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Вазирлар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Маҳкамасининг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октябрдаги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қоидаларига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этилишини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595-сонли </a:t>
            </a:r>
            <a:r>
              <a:rPr lang="ru-RU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EB90CE-3576-4951-B3C2-4D5A628E22D8}"/>
              </a:ext>
            </a:extLst>
          </p:cNvPr>
          <p:cNvCxnSpPr/>
          <p:nvPr/>
        </p:nvCxnSpPr>
        <p:spPr>
          <a:xfrm>
            <a:off x="440531" y="5425414"/>
            <a:ext cx="11310938" cy="0"/>
          </a:xfrm>
          <a:prstGeom prst="line">
            <a:avLst/>
          </a:prstGeom>
          <a:ln w="19050">
            <a:solidFill>
              <a:srgbClr val="004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14B0B74-47C6-4F14-AF12-694DB1E0D5EC}"/>
              </a:ext>
            </a:extLst>
          </p:cNvPr>
          <p:cNvSpPr/>
          <p:nvPr/>
        </p:nvSpPr>
        <p:spPr>
          <a:xfrm>
            <a:off x="6176743" y="2705277"/>
            <a:ext cx="559256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агентлиги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миллий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кенгаши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таркиби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5FC67-2F13-4354-A4FE-F7951DB23B3E}"/>
              </a:ext>
            </a:extLst>
          </p:cNvPr>
          <p:cNvSpPr/>
          <p:nvPr/>
        </p:nvSpPr>
        <p:spPr>
          <a:xfrm>
            <a:off x="6176743" y="4019555"/>
            <a:ext cx="5592564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курашишнинг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йўналишларини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органларига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хавф-хатарларини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ўтказилиши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оширишга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йўналтирилган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ишлаб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чиқиш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комиссия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таркиби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2019-2020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йиллар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дастурини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белгилайди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22EAE6-9D43-466B-809F-647A820D0DEE}"/>
              </a:ext>
            </a:extLst>
          </p:cNvPr>
          <p:cNvSpPr/>
          <p:nvPr/>
        </p:nvSpPr>
        <p:spPr>
          <a:xfrm>
            <a:off x="6167438" y="5530608"/>
            <a:ext cx="55925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3" defTabSz="762000">
              <a:spcBef>
                <a:spcPts val="600"/>
              </a:spcBef>
              <a:spcAft>
                <a:spcPts val="2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манфаатдорликка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қўймаслик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белгилайди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бузилганлиги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F45399D-3645-46C0-8FD3-E4F64F124AC3}"/>
              </a:ext>
            </a:extLst>
          </p:cNvPr>
          <p:cNvSpPr/>
          <p:nvPr/>
        </p:nvSpPr>
        <p:spPr>
          <a:xfrm rot="5400000">
            <a:off x="5709759" y="2911065"/>
            <a:ext cx="554473" cy="233465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8A1C43A-CF34-4EFC-B036-1865EE402AFC}"/>
              </a:ext>
            </a:extLst>
          </p:cNvPr>
          <p:cNvSpPr/>
          <p:nvPr/>
        </p:nvSpPr>
        <p:spPr>
          <a:xfrm rot="5400000">
            <a:off x="5709758" y="4549153"/>
            <a:ext cx="554473" cy="233465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AA0DCDD-42DF-4F33-A82C-1EA89A630929}"/>
              </a:ext>
            </a:extLst>
          </p:cNvPr>
          <p:cNvSpPr/>
          <p:nvPr/>
        </p:nvSpPr>
        <p:spPr>
          <a:xfrm rot="5400000">
            <a:off x="5713512" y="5654854"/>
            <a:ext cx="554473" cy="233465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665784A-CA6B-4FFB-A81B-D01EEEF55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3813" y="1915530"/>
            <a:ext cx="525494" cy="525494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08DD43E-D4C9-4E7F-B28F-2AF1AE1B7643}"/>
              </a:ext>
            </a:extLst>
          </p:cNvPr>
          <p:cNvSpPr/>
          <p:nvPr/>
        </p:nvSpPr>
        <p:spPr>
          <a:xfrm rot="10800000">
            <a:off x="11342703" y="2476304"/>
            <a:ext cx="213514" cy="89902"/>
          </a:xfrm>
          <a:prstGeom prst="triangl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37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давлат</a:t>
            </a:r>
            <a:r>
              <a:rPr lang="ru-RU" dirty="0"/>
              <a:t> </a:t>
            </a:r>
            <a:r>
              <a:rPr lang="ru-RU" dirty="0" err="1"/>
              <a:t>ҳокимияти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маҳаллий</a:t>
            </a:r>
            <a:r>
              <a:rPr lang="ru-RU" dirty="0"/>
              <a:t> </a:t>
            </a:r>
            <a:r>
              <a:rPr lang="ru-RU" dirty="0" err="1"/>
              <a:t>ўз-ўзини</a:t>
            </a:r>
            <a:r>
              <a:rPr lang="ru-RU" dirty="0"/>
              <a:t> </a:t>
            </a:r>
            <a:r>
              <a:rPr lang="ru-RU" dirty="0" err="1"/>
              <a:t>бошқариш</a:t>
            </a:r>
            <a:r>
              <a:rPr lang="ru-RU" dirty="0"/>
              <a:t> </a:t>
            </a:r>
            <a:r>
              <a:rPr lang="ru-RU" dirty="0" err="1"/>
              <a:t>органлари</a:t>
            </a:r>
            <a:r>
              <a:rPr lang="ru-RU" dirty="0"/>
              <a:t> </a:t>
            </a:r>
            <a:r>
              <a:rPr lang="ru-RU" dirty="0" err="1"/>
              <a:t>ҳамда</a:t>
            </a:r>
            <a:r>
              <a:rPr lang="ru-RU" dirty="0"/>
              <a:t> </a:t>
            </a:r>
            <a:r>
              <a:rPr lang="ru-RU" dirty="0" err="1"/>
              <a:t>уларнинг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</a:t>
            </a:r>
            <a:r>
              <a:rPr lang="ru-RU" dirty="0" err="1"/>
              <a:t>функциялари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33D687-296F-40F9-8582-C3ACB555A0C9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3.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64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84BAAE-15F4-46DE-9311-26D424DF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органлар</a:t>
            </a:r>
            <a:r>
              <a:rPr lang="ru-RU" dirty="0"/>
              <a:t> (1/6)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DD8F67-A30A-4194-9A02-9AD9C1B412F7}"/>
              </a:ext>
            </a:extLst>
          </p:cNvPr>
          <p:cNvSpPr/>
          <p:nvPr/>
        </p:nvSpPr>
        <p:spPr>
          <a:xfrm>
            <a:off x="1267643" y="1152790"/>
            <a:ext cx="7808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Коррупцияга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қарши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курашиш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бўйича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фаолиятни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амалга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оширувчи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давлат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органлари</a:t>
            </a:r>
            <a:r>
              <a:rPr lang="ru-RU" sz="1600" b="1" dirty="0">
                <a:solidFill>
                  <a:srgbClr val="2414BC"/>
                </a:solidFill>
              </a:rPr>
              <a:t> (2017 </a:t>
            </a:r>
            <a:r>
              <a:rPr lang="ru-RU" sz="1600" b="1" dirty="0" err="1">
                <a:solidFill>
                  <a:srgbClr val="2414BC"/>
                </a:solidFill>
              </a:rPr>
              <a:t>йил</a:t>
            </a:r>
            <a:r>
              <a:rPr lang="ru-RU" sz="1600" b="1" dirty="0">
                <a:solidFill>
                  <a:srgbClr val="2414BC"/>
                </a:solidFill>
              </a:rPr>
              <a:t> 03 </a:t>
            </a:r>
            <a:r>
              <a:rPr lang="ru-RU" sz="1600" b="1" dirty="0" err="1">
                <a:solidFill>
                  <a:srgbClr val="2414BC"/>
                </a:solidFill>
              </a:rPr>
              <a:t>январдаги</a:t>
            </a:r>
            <a:r>
              <a:rPr lang="ru-RU" sz="1600" b="1" dirty="0">
                <a:solidFill>
                  <a:srgbClr val="2414BC"/>
                </a:solidFill>
              </a:rPr>
              <a:t> ЎРҚ-419-сонли </a:t>
            </a:r>
            <a:r>
              <a:rPr lang="ru-RU" sz="1600" b="1" dirty="0" err="1">
                <a:solidFill>
                  <a:srgbClr val="2414BC"/>
                </a:solidFill>
              </a:rPr>
              <a:t>Қонуннинг</a:t>
            </a:r>
            <a:r>
              <a:rPr lang="ru-RU" sz="1600" b="1" dirty="0">
                <a:solidFill>
                  <a:srgbClr val="2414BC"/>
                </a:solidFill>
              </a:rPr>
              <a:t> 7-моддаси)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889C8F-A9AA-47E0-8AD5-C04CBCB28607}"/>
              </a:ext>
            </a:extLst>
          </p:cNvPr>
          <p:cNvSpPr/>
          <p:nvPr/>
        </p:nvSpPr>
        <p:spPr>
          <a:xfrm>
            <a:off x="442911" y="1946760"/>
            <a:ext cx="7290826" cy="16773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агентлиги</a:t>
            </a:r>
            <a:endParaRPr lang="ru-RU" sz="12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Бош </a:t>
            </a:r>
            <a:r>
              <a:rPr lang="ru-RU" sz="1200" dirty="0" err="1">
                <a:solidFill>
                  <a:schemeClr val="tx2"/>
                </a:solidFill>
              </a:rPr>
              <a:t>прокуратураси</a:t>
            </a:r>
            <a:endParaRPr lang="ru-RU" sz="12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хавфсизлик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хизмати</a:t>
            </a:r>
            <a:endParaRPr lang="ru-RU" sz="12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Ички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вазирлиги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Адлия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вазирлиги</a:t>
            </a:r>
            <a:r>
              <a:rPr lang="ru-RU" sz="1200" dirty="0">
                <a:solidFill>
                  <a:schemeClr val="tx2"/>
                </a:solidFill>
              </a:rPr>
              <a:t>;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Бош </a:t>
            </a:r>
            <a:r>
              <a:rPr lang="ru-RU" sz="1200" dirty="0" err="1">
                <a:solidFill>
                  <a:schemeClr val="tx2"/>
                </a:solidFill>
              </a:rPr>
              <a:t>прокуратураси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ҳузуридаги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Иқтисодий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жиноятларга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департаменти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85B95C-F14A-4754-A990-2B75CCD066B8}"/>
              </a:ext>
            </a:extLst>
          </p:cNvPr>
          <p:cNvCxnSpPr>
            <a:cxnSpLocks/>
          </p:cNvCxnSpPr>
          <p:nvPr/>
        </p:nvCxnSpPr>
        <p:spPr>
          <a:xfrm>
            <a:off x="419698" y="1833209"/>
            <a:ext cx="7290825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4">
            <a:extLst>
              <a:ext uri="{FF2B5EF4-FFF2-40B4-BE49-F238E27FC236}">
                <a16:creationId xmlns:a16="http://schemas.microsoft.com/office/drawing/2014/main" id="{2A6388B9-8A40-4027-A550-96860BC3EEA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5849" y="1152790"/>
            <a:ext cx="673530" cy="526925"/>
            <a:chOff x="5233" y="-254"/>
            <a:chExt cx="317" cy="248"/>
          </a:xfrm>
          <a:solidFill>
            <a:srgbClr val="004BD2"/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C8E23CE3-04F6-4502-ABD5-B681089CE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3" y="-254"/>
              <a:ext cx="317" cy="248"/>
            </a:xfrm>
            <a:custGeom>
              <a:avLst/>
              <a:gdLst>
                <a:gd name="T0" fmla="*/ 6200 w 6400"/>
                <a:gd name="T1" fmla="*/ 2699 h 4998"/>
                <a:gd name="T2" fmla="*/ 6012 w 6400"/>
                <a:gd name="T3" fmla="*/ 4409 h 4998"/>
                <a:gd name="T4" fmla="*/ 5505 w 6400"/>
                <a:gd name="T5" fmla="*/ 3608 h 4998"/>
                <a:gd name="T6" fmla="*/ 4910 w 6400"/>
                <a:gd name="T7" fmla="*/ 4409 h 4998"/>
                <a:gd name="T8" fmla="*/ 4603 w 6400"/>
                <a:gd name="T9" fmla="*/ 2593 h 4998"/>
                <a:gd name="T10" fmla="*/ 6012 w 6400"/>
                <a:gd name="T11" fmla="*/ 2192 h 4998"/>
                <a:gd name="T12" fmla="*/ 6200 w 6400"/>
                <a:gd name="T13" fmla="*/ 2299 h 4998"/>
                <a:gd name="T14" fmla="*/ 6400 w 6400"/>
                <a:gd name="T15" fmla="*/ 2098 h 4998"/>
                <a:gd name="T16" fmla="*/ 3294 w 6400"/>
                <a:gd name="T17" fmla="*/ 1043 h 4998"/>
                <a:gd name="T18" fmla="*/ 3995 w 6400"/>
                <a:gd name="T19" fmla="*/ 695 h 4998"/>
                <a:gd name="T20" fmla="*/ 3294 w 6400"/>
                <a:gd name="T21" fmla="*/ 101 h 4998"/>
                <a:gd name="T22" fmla="*/ 3106 w 6400"/>
                <a:gd name="T23" fmla="*/ 94 h 4998"/>
                <a:gd name="T24" fmla="*/ 94 w 6400"/>
                <a:gd name="T25" fmla="*/ 2004 h 4998"/>
                <a:gd name="T26" fmla="*/ 200 w 6400"/>
                <a:gd name="T27" fmla="*/ 2192 h 4998"/>
                <a:gd name="T28" fmla="*/ 388 w 6400"/>
                <a:gd name="T29" fmla="*/ 3902 h 4998"/>
                <a:gd name="T30" fmla="*/ 1703 w 6400"/>
                <a:gd name="T31" fmla="*/ 2499 h 4998"/>
                <a:gd name="T32" fmla="*/ 1904 w 6400"/>
                <a:gd name="T33" fmla="*/ 4409 h 4998"/>
                <a:gd name="T34" fmla="*/ 1396 w 6400"/>
                <a:gd name="T35" fmla="*/ 3608 h 4998"/>
                <a:gd name="T36" fmla="*/ 802 w 6400"/>
                <a:gd name="T37" fmla="*/ 4409 h 4998"/>
                <a:gd name="T38" fmla="*/ 294 w 6400"/>
                <a:gd name="T39" fmla="*/ 4209 h 4998"/>
                <a:gd name="T40" fmla="*/ 94 w 6400"/>
                <a:gd name="T41" fmla="*/ 4810 h 4998"/>
                <a:gd name="T42" fmla="*/ 6306 w 6400"/>
                <a:gd name="T43" fmla="*/ 4998 h 4998"/>
                <a:gd name="T44" fmla="*/ 3294 w 6400"/>
                <a:gd name="T45" fmla="*/ 288 h 4998"/>
                <a:gd name="T46" fmla="*/ 3294 w 6400"/>
                <a:gd name="T47" fmla="*/ 602 h 4998"/>
                <a:gd name="T48" fmla="*/ 5411 w 6400"/>
                <a:gd name="T49" fmla="*/ 3795 h 4998"/>
                <a:gd name="T50" fmla="*/ 5097 w 6400"/>
                <a:gd name="T51" fmla="*/ 3795 h 4998"/>
                <a:gd name="T52" fmla="*/ 1841 w 6400"/>
                <a:gd name="T53" fmla="*/ 2004 h 4998"/>
                <a:gd name="T54" fmla="*/ 1891 w 6400"/>
                <a:gd name="T55" fmla="*/ 2192 h 4998"/>
                <a:gd name="T56" fmla="*/ 1891 w 6400"/>
                <a:gd name="T57" fmla="*/ 2405 h 4998"/>
                <a:gd name="T58" fmla="*/ 4095 w 6400"/>
                <a:gd name="T59" fmla="*/ 4409 h 4998"/>
                <a:gd name="T60" fmla="*/ 3908 w 6400"/>
                <a:gd name="T61" fmla="*/ 3795 h 4998"/>
                <a:gd name="T62" fmla="*/ 3494 w 6400"/>
                <a:gd name="T63" fmla="*/ 3795 h 4998"/>
                <a:gd name="T64" fmla="*/ 3494 w 6400"/>
                <a:gd name="T65" fmla="*/ 3294 h 4998"/>
                <a:gd name="T66" fmla="*/ 3494 w 6400"/>
                <a:gd name="T67" fmla="*/ 3608 h 4998"/>
                <a:gd name="T68" fmla="*/ 3908 w 6400"/>
                <a:gd name="T69" fmla="*/ 2593 h 4998"/>
                <a:gd name="T70" fmla="*/ 3307 w 6400"/>
                <a:gd name="T71" fmla="*/ 2593 h 4998"/>
                <a:gd name="T72" fmla="*/ 3093 w 6400"/>
                <a:gd name="T73" fmla="*/ 2593 h 4998"/>
                <a:gd name="T74" fmla="*/ 2492 w 6400"/>
                <a:gd name="T75" fmla="*/ 3294 h 4998"/>
                <a:gd name="T76" fmla="*/ 2492 w 6400"/>
                <a:gd name="T77" fmla="*/ 3608 h 4998"/>
                <a:gd name="T78" fmla="*/ 2492 w 6400"/>
                <a:gd name="T79" fmla="*/ 4409 h 4998"/>
                <a:gd name="T80" fmla="*/ 2492 w 6400"/>
                <a:gd name="T81" fmla="*/ 3107 h 4998"/>
                <a:gd name="T82" fmla="*/ 2906 w 6400"/>
                <a:gd name="T83" fmla="*/ 3107 h 4998"/>
                <a:gd name="T84" fmla="*/ 2305 w 6400"/>
                <a:gd name="T85" fmla="*/ 4409 h 4998"/>
                <a:gd name="T86" fmla="*/ 2305 w 6400"/>
                <a:gd name="T87" fmla="*/ 2593 h 4998"/>
                <a:gd name="T88" fmla="*/ 1303 w 6400"/>
                <a:gd name="T89" fmla="*/ 4409 h 4998"/>
                <a:gd name="T90" fmla="*/ 1703 w 6400"/>
                <a:gd name="T91" fmla="*/ 4810 h 4998"/>
                <a:gd name="T92" fmla="*/ 1703 w 6400"/>
                <a:gd name="T93" fmla="*/ 4597 h 4998"/>
                <a:gd name="T94" fmla="*/ 1891 w 6400"/>
                <a:gd name="T95" fmla="*/ 4810 h 4998"/>
                <a:gd name="T96" fmla="*/ 4509 w 6400"/>
                <a:gd name="T97" fmla="*/ 4810 h 4998"/>
                <a:gd name="T98" fmla="*/ 4697 w 6400"/>
                <a:gd name="T99" fmla="*/ 4597 h 4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00" h="4998">
                  <a:moveTo>
                    <a:pt x="6306" y="4810"/>
                  </a:moveTo>
                  <a:lnTo>
                    <a:pt x="6200" y="4810"/>
                  </a:lnTo>
                  <a:lnTo>
                    <a:pt x="6200" y="2699"/>
                  </a:lnTo>
                  <a:cubicBezTo>
                    <a:pt x="6200" y="2648"/>
                    <a:pt x="6158" y="2606"/>
                    <a:pt x="6106" y="2606"/>
                  </a:cubicBezTo>
                  <a:cubicBezTo>
                    <a:pt x="6054" y="2606"/>
                    <a:pt x="6012" y="2648"/>
                    <a:pt x="6012" y="2699"/>
                  </a:cubicBezTo>
                  <a:lnTo>
                    <a:pt x="6012" y="4409"/>
                  </a:lnTo>
                  <a:lnTo>
                    <a:pt x="5598" y="4409"/>
                  </a:lnTo>
                  <a:lnTo>
                    <a:pt x="5598" y="3701"/>
                  </a:lnTo>
                  <a:cubicBezTo>
                    <a:pt x="5598" y="3650"/>
                    <a:pt x="5556" y="3608"/>
                    <a:pt x="5505" y="3608"/>
                  </a:cubicBezTo>
                  <a:lnTo>
                    <a:pt x="5004" y="3608"/>
                  </a:lnTo>
                  <a:cubicBezTo>
                    <a:pt x="4952" y="3608"/>
                    <a:pt x="4910" y="3650"/>
                    <a:pt x="4910" y="3701"/>
                  </a:cubicBezTo>
                  <a:lnTo>
                    <a:pt x="4910" y="4409"/>
                  </a:lnTo>
                  <a:lnTo>
                    <a:pt x="4496" y="4409"/>
                  </a:lnTo>
                  <a:lnTo>
                    <a:pt x="4496" y="2593"/>
                  </a:lnTo>
                  <a:lnTo>
                    <a:pt x="4603" y="2593"/>
                  </a:lnTo>
                  <a:cubicBezTo>
                    <a:pt x="4655" y="2593"/>
                    <a:pt x="4697" y="2551"/>
                    <a:pt x="4697" y="2499"/>
                  </a:cubicBezTo>
                  <a:lnTo>
                    <a:pt x="4697" y="2192"/>
                  </a:lnTo>
                  <a:lnTo>
                    <a:pt x="6012" y="2192"/>
                  </a:lnTo>
                  <a:lnTo>
                    <a:pt x="6012" y="2299"/>
                  </a:lnTo>
                  <a:cubicBezTo>
                    <a:pt x="6012" y="2350"/>
                    <a:pt x="6054" y="2392"/>
                    <a:pt x="6106" y="2392"/>
                  </a:cubicBezTo>
                  <a:cubicBezTo>
                    <a:pt x="6158" y="2392"/>
                    <a:pt x="6200" y="2350"/>
                    <a:pt x="6200" y="2299"/>
                  </a:cubicBezTo>
                  <a:lnTo>
                    <a:pt x="6200" y="2192"/>
                  </a:lnTo>
                  <a:lnTo>
                    <a:pt x="6306" y="2192"/>
                  </a:lnTo>
                  <a:cubicBezTo>
                    <a:pt x="6358" y="2192"/>
                    <a:pt x="6400" y="2150"/>
                    <a:pt x="6400" y="2098"/>
                  </a:cubicBezTo>
                  <a:cubicBezTo>
                    <a:pt x="6400" y="2046"/>
                    <a:pt x="6358" y="2004"/>
                    <a:pt x="6306" y="2004"/>
                  </a:cubicBezTo>
                  <a:lnTo>
                    <a:pt x="4929" y="2004"/>
                  </a:lnTo>
                  <a:lnTo>
                    <a:pt x="3294" y="1043"/>
                  </a:lnTo>
                  <a:lnTo>
                    <a:pt x="3294" y="789"/>
                  </a:lnTo>
                  <a:lnTo>
                    <a:pt x="3901" y="789"/>
                  </a:lnTo>
                  <a:cubicBezTo>
                    <a:pt x="3953" y="789"/>
                    <a:pt x="3995" y="747"/>
                    <a:pt x="3995" y="695"/>
                  </a:cubicBezTo>
                  <a:lnTo>
                    <a:pt x="3995" y="194"/>
                  </a:lnTo>
                  <a:cubicBezTo>
                    <a:pt x="3995" y="143"/>
                    <a:pt x="3953" y="101"/>
                    <a:pt x="3901" y="101"/>
                  </a:cubicBezTo>
                  <a:lnTo>
                    <a:pt x="3294" y="101"/>
                  </a:lnTo>
                  <a:lnTo>
                    <a:pt x="3294" y="94"/>
                  </a:lnTo>
                  <a:cubicBezTo>
                    <a:pt x="3294" y="42"/>
                    <a:pt x="3252" y="0"/>
                    <a:pt x="3200" y="0"/>
                  </a:cubicBezTo>
                  <a:cubicBezTo>
                    <a:pt x="3148" y="0"/>
                    <a:pt x="3106" y="42"/>
                    <a:pt x="3106" y="94"/>
                  </a:cubicBezTo>
                  <a:lnTo>
                    <a:pt x="3106" y="1043"/>
                  </a:lnTo>
                  <a:lnTo>
                    <a:pt x="1471" y="2004"/>
                  </a:lnTo>
                  <a:lnTo>
                    <a:pt x="94" y="2004"/>
                  </a:lnTo>
                  <a:cubicBezTo>
                    <a:pt x="42" y="2004"/>
                    <a:pt x="0" y="2046"/>
                    <a:pt x="0" y="2098"/>
                  </a:cubicBezTo>
                  <a:cubicBezTo>
                    <a:pt x="0" y="2150"/>
                    <a:pt x="42" y="2192"/>
                    <a:pt x="94" y="2192"/>
                  </a:cubicBezTo>
                  <a:lnTo>
                    <a:pt x="200" y="2192"/>
                  </a:lnTo>
                  <a:lnTo>
                    <a:pt x="200" y="3902"/>
                  </a:lnTo>
                  <a:cubicBezTo>
                    <a:pt x="200" y="3954"/>
                    <a:pt x="242" y="3996"/>
                    <a:pt x="294" y="3996"/>
                  </a:cubicBezTo>
                  <a:cubicBezTo>
                    <a:pt x="346" y="3996"/>
                    <a:pt x="388" y="3954"/>
                    <a:pt x="388" y="3902"/>
                  </a:cubicBezTo>
                  <a:lnTo>
                    <a:pt x="388" y="2192"/>
                  </a:lnTo>
                  <a:lnTo>
                    <a:pt x="1703" y="2192"/>
                  </a:lnTo>
                  <a:lnTo>
                    <a:pt x="1703" y="2499"/>
                  </a:lnTo>
                  <a:cubicBezTo>
                    <a:pt x="1703" y="2551"/>
                    <a:pt x="1745" y="2593"/>
                    <a:pt x="1797" y="2593"/>
                  </a:cubicBezTo>
                  <a:lnTo>
                    <a:pt x="1904" y="2593"/>
                  </a:lnTo>
                  <a:lnTo>
                    <a:pt x="1904" y="4409"/>
                  </a:lnTo>
                  <a:lnTo>
                    <a:pt x="1490" y="4409"/>
                  </a:lnTo>
                  <a:lnTo>
                    <a:pt x="1490" y="3701"/>
                  </a:lnTo>
                  <a:cubicBezTo>
                    <a:pt x="1490" y="3650"/>
                    <a:pt x="1448" y="3608"/>
                    <a:pt x="1396" y="3608"/>
                  </a:cubicBezTo>
                  <a:lnTo>
                    <a:pt x="895" y="3608"/>
                  </a:lnTo>
                  <a:cubicBezTo>
                    <a:pt x="844" y="3608"/>
                    <a:pt x="802" y="3650"/>
                    <a:pt x="802" y="3701"/>
                  </a:cubicBezTo>
                  <a:lnTo>
                    <a:pt x="802" y="4409"/>
                  </a:lnTo>
                  <a:lnTo>
                    <a:pt x="388" y="4409"/>
                  </a:lnTo>
                  <a:lnTo>
                    <a:pt x="388" y="4303"/>
                  </a:lnTo>
                  <a:cubicBezTo>
                    <a:pt x="388" y="4251"/>
                    <a:pt x="346" y="4209"/>
                    <a:pt x="294" y="4209"/>
                  </a:cubicBezTo>
                  <a:cubicBezTo>
                    <a:pt x="242" y="4209"/>
                    <a:pt x="200" y="4251"/>
                    <a:pt x="200" y="4303"/>
                  </a:cubicBezTo>
                  <a:lnTo>
                    <a:pt x="200" y="4810"/>
                  </a:lnTo>
                  <a:lnTo>
                    <a:pt x="94" y="4810"/>
                  </a:lnTo>
                  <a:cubicBezTo>
                    <a:pt x="42" y="4810"/>
                    <a:pt x="0" y="4852"/>
                    <a:pt x="0" y="4904"/>
                  </a:cubicBezTo>
                  <a:cubicBezTo>
                    <a:pt x="0" y="4956"/>
                    <a:pt x="42" y="4998"/>
                    <a:pt x="94" y="4998"/>
                  </a:cubicBezTo>
                  <a:lnTo>
                    <a:pt x="6306" y="4998"/>
                  </a:lnTo>
                  <a:cubicBezTo>
                    <a:pt x="6358" y="4998"/>
                    <a:pt x="6400" y="4956"/>
                    <a:pt x="6400" y="4904"/>
                  </a:cubicBezTo>
                  <a:cubicBezTo>
                    <a:pt x="6400" y="4852"/>
                    <a:pt x="6358" y="4810"/>
                    <a:pt x="6306" y="4810"/>
                  </a:cubicBezTo>
                  <a:close/>
                  <a:moveTo>
                    <a:pt x="3294" y="288"/>
                  </a:moveTo>
                  <a:lnTo>
                    <a:pt x="3808" y="288"/>
                  </a:lnTo>
                  <a:lnTo>
                    <a:pt x="3808" y="602"/>
                  </a:lnTo>
                  <a:lnTo>
                    <a:pt x="3294" y="602"/>
                  </a:lnTo>
                  <a:lnTo>
                    <a:pt x="3294" y="288"/>
                  </a:lnTo>
                  <a:close/>
                  <a:moveTo>
                    <a:pt x="5097" y="3795"/>
                  </a:moveTo>
                  <a:lnTo>
                    <a:pt x="5411" y="3795"/>
                  </a:lnTo>
                  <a:lnTo>
                    <a:pt x="5411" y="4409"/>
                  </a:lnTo>
                  <a:lnTo>
                    <a:pt x="5097" y="4409"/>
                  </a:lnTo>
                  <a:lnTo>
                    <a:pt x="5097" y="3795"/>
                  </a:lnTo>
                  <a:close/>
                  <a:moveTo>
                    <a:pt x="3200" y="1205"/>
                  </a:moveTo>
                  <a:lnTo>
                    <a:pt x="4559" y="2004"/>
                  </a:lnTo>
                  <a:lnTo>
                    <a:pt x="1841" y="2004"/>
                  </a:lnTo>
                  <a:lnTo>
                    <a:pt x="3200" y="1205"/>
                  </a:lnTo>
                  <a:close/>
                  <a:moveTo>
                    <a:pt x="1891" y="2405"/>
                  </a:moveTo>
                  <a:lnTo>
                    <a:pt x="1891" y="2192"/>
                  </a:lnTo>
                  <a:lnTo>
                    <a:pt x="4509" y="2192"/>
                  </a:lnTo>
                  <a:lnTo>
                    <a:pt x="4509" y="2405"/>
                  </a:lnTo>
                  <a:lnTo>
                    <a:pt x="1891" y="2405"/>
                  </a:lnTo>
                  <a:close/>
                  <a:moveTo>
                    <a:pt x="4309" y="2593"/>
                  </a:moveTo>
                  <a:lnTo>
                    <a:pt x="4309" y="4409"/>
                  </a:lnTo>
                  <a:lnTo>
                    <a:pt x="4095" y="4409"/>
                  </a:lnTo>
                  <a:lnTo>
                    <a:pt x="4095" y="2593"/>
                  </a:lnTo>
                  <a:lnTo>
                    <a:pt x="4309" y="2593"/>
                  </a:lnTo>
                  <a:close/>
                  <a:moveTo>
                    <a:pt x="3908" y="3795"/>
                  </a:moveTo>
                  <a:lnTo>
                    <a:pt x="3908" y="4409"/>
                  </a:lnTo>
                  <a:lnTo>
                    <a:pt x="3494" y="4409"/>
                  </a:lnTo>
                  <a:lnTo>
                    <a:pt x="3494" y="3795"/>
                  </a:lnTo>
                  <a:lnTo>
                    <a:pt x="3908" y="3795"/>
                  </a:lnTo>
                  <a:close/>
                  <a:moveTo>
                    <a:pt x="3494" y="3608"/>
                  </a:moveTo>
                  <a:lnTo>
                    <a:pt x="3494" y="3294"/>
                  </a:lnTo>
                  <a:lnTo>
                    <a:pt x="3908" y="3294"/>
                  </a:lnTo>
                  <a:lnTo>
                    <a:pt x="3908" y="3608"/>
                  </a:lnTo>
                  <a:lnTo>
                    <a:pt x="3494" y="3608"/>
                  </a:lnTo>
                  <a:close/>
                  <a:moveTo>
                    <a:pt x="3494" y="3107"/>
                  </a:moveTo>
                  <a:lnTo>
                    <a:pt x="3494" y="2593"/>
                  </a:lnTo>
                  <a:lnTo>
                    <a:pt x="3908" y="2593"/>
                  </a:lnTo>
                  <a:lnTo>
                    <a:pt x="3908" y="3107"/>
                  </a:lnTo>
                  <a:lnTo>
                    <a:pt x="3494" y="3107"/>
                  </a:lnTo>
                  <a:close/>
                  <a:moveTo>
                    <a:pt x="3307" y="2593"/>
                  </a:moveTo>
                  <a:lnTo>
                    <a:pt x="3307" y="4409"/>
                  </a:lnTo>
                  <a:lnTo>
                    <a:pt x="3093" y="4409"/>
                  </a:lnTo>
                  <a:lnTo>
                    <a:pt x="3093" y="2593"/>
                  </a:lnTo>
                  <a:lnTo>
                    <a:pt x="3307" y="2593"/>
                  </a:lnTo>
                  <a:close/>
                  <a:moveTo>
                    <a:pt x="2492" y="3608"/>
                  </a:moveTo>
                  <a:lnTo>
                    <a:pt x="2492" y="3294"/>
                  </a:lnTo>
                  <a:lnTo>
                    <a:pt x="2906" y="3294"/>
                  </a:lnTo>
                  <a:lnTo>
                    <a:pt x="2906" y="3608"/>
                  </a:lnTo>
                  <a:lnTo>
                    <a:pt x="2492" y="3608"/>
                  </a:lnTo>
                  <a:close/>
                  <a:moveTo>
                    <a:pt x="2906" y="3795"/>
                  </a:moveTo>
                  <a:lnTo>
                    <a:pt x="2906" y="4409"/>
                  </a:lnTo>
                  <a:lnTo>
                    <a:pt x="2492" y="4409"/>
                  </a:lnTo>
                  <a:lnTo>
                    <a:pt x="2492" y="3795"/>
                  </a:lnTo>
                  <a:lnTo>
                    <a:pt x="2906" y="3795"/>
                  </a:lnTo>
                  <a:close/>
                  <a:moveTo>
                    <a:pt x="2492" y="3107"/>
                  </a:moveTo>
                  <a:lnTo>
                    <a:pt x="2492" y="2593"/>
                  </a:lnTo>
                  <a:lnTo>
                    <a:pt x="2906" y="2593"/>
                  </a:lnTo>
                  <a:lnTo>
                    <a:pt x="2906" y="3107"/>
                  </a:lnTo>
                  <a:lnTo>
                    <a:pt x="2492" y="3107"/>
                  </a:lnTo>
                  <a:close/>
                  <a:moveTo>
                    <a:pt x="2305" y="2593"/>
                  </a:moveTo>
                  <a:lnTo>
                    <a:pt x="2305" y="4409"/>
                  </a:lnTo>
                  <a:lnTo>
                    <a:pt x="2091" y="4409"/>
                  </a:lnTo>
                  <a:lnTo>
                    <a:pt x="2091" y="2593"/>
                  </a:lnTo>
                  <a:lnTo>
                    <a:pt x="2305" y="2593"/>
                  </a:lnTo>
                  <a:close/>
                  <a:moveTo>
                    <a:pt x="989" y="3795"/>
                  </a:moveTo>
                  <a:lnTo>
                    <a:pt x="1303" y="3795"/>
                  </a:lnTo>
                  <a:lnTo>
                    <a:pt x="1303" y="4409"/>
                  </a:lnTo>
                  <a:lnTo>
                    <a:pt x="989" y="4409"/>
                  </a:lnTo>
                  <a:lnTo>
                    <a:pt x="989" y="3795"/>
                  </a:lnTo>
                  <a:close/>
                  <a:moveTo>
                    <a:pt x="1703" y="4810"/>
                  </a:moveTo>
                  <a:lnTo>
                    <a:pt x="388" y="4810"/>
                  </a:lnTo>
                  <a:lnTo>
                    <a:pt x="388" y="4597"/>
                  </a:lnTo>
                  <a:lnTo>
                    <a:pt x="1703" y="4597"/>
                  </a:lnTo>
                  <a:lnTo>
                    <a:pt x="1703" y="4810"/>
                  </a:lnTo>
                  <a:close/>
                  <a:moveTo>
                    <a:pt x="4509" y="4810"/>
                  </a:moveTo>
                  <a:lnTo>
                    <a:pt x="1891" y="4810"/>
                  </a:lnTo>
                  <a:lnTo>
                    <a:pt x="1891" y="4597"/>
                  </a:lnTo>
                  <a:lnTo>
                    <a:pt x="4509" y="4597"/>
                  </a:lnTo>
                  <a:lnTo>
                    <a:pt x="4509" y="4810"/>
                  </a:lnTo>
                  <a:close/>
                  <a:moveTo>
                    <a:pt x="6012" y="4810"/>
                  </a:moveTo>
                  <a:lnTo>
                    <a:pt x="4697" y="4810"/>
                  </a:lnTo>
                  <a:lnTo>
                    <a:pt x="4697" y="4597"/>
                  </a:lnTo>
                  <a:lnTo>
                    <a:pt x="6012" y="4597"/>
                  </a:lnTo>
                  <a:lnTo>
                    <a:pt x="6012" y="48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4DB85D-3F1B-4BEB-89F3-CEAE82841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3" y="-130"/>
              <a:ext cx="34" cy="39"/>
            </a:xfrm>
            <a:custGeom>
              <a:avLst/>
              <a:gdLst>
                <a:gd name="T0" fmla="*/ 344 w 688"/>
                <a:gd name="T1" fmla="*/ 0 h 789"/>
                <a:gd name="T2" fmla="*/ 0 w 688"/>
                <a:gd name="T3" fmla="*/ 345 h 789"/>
                <a:gd name="T4" fmla="*/ 0 w 688"/>
                <a:gd name="T5" fmla="*/ 695 h 789"/>
                <a:gd name="T6" fmla="*/ 93 w 688"/>
                <a:gd name="T7" fmla="*/ 789 h 789"/>
                <a:gd name="T8" fmla="*/ 594 w 688"/>
                <a:gd name="T9" fmla="*/ 789 h 789"/>
                <a:gd name="T10" fmla="*/ 688 w 688"/>
                <a:gd name="T11" fmla="*/ 695 h 789"/>
                <a:gd name="T12" fmla="*/ 688 w 688"/>
                <a:gd name="T13" fmla="*/ 345 h 789"/>
                <a:gd name="T14" fmla="*/ 344 w 688"/>
                <a:gd name="T15" fmla="*/ 0 h 789"/>
                <a:gd name="T16" fmla="*/ 501 w 688"/>
                <a:gd name="T17" fmla="*/ 602 h 789"/>
                <a:gd name="T18" fmla="*/ 187 w 688"/>
                <a:gd name="T19" fmla="*/ 602 h 789"/>
                <a:gd name="T20" fmla="*/ 187 w 688"/>
                <a:gd name="T21" fmla="*/ 345 h 789"/>
                <a:gd name="T22" fmla="*/ 344 w 688"/>
                <a:gd name="T23" fmla="*/ 188 h 789"/>
                <a:gd name="T24" fmla="*/ 501 w 688"/>
                <a:gd name="T25" fmla="*/ 345 h 789"/>
                <a:gd name="T26" fmla="*/ 501 w 688"/>
                <a:gd name="T27" fmla="*/ 60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8" h="789">
                  <a:moveTo>
                    <a:pt x="344" y="0"/>
                  </a:moveTo>
                  <a:cubicBezTo>
                    <a:pt x="154" y="0"/>
                    <a:pt x="0" y="155"/>
                    <a:pt x="0" y="345"/>
                  </a:cubicBezTo>
                  <a:lnTo>
                    <a:pt x="0" y="695"/>
                  </a:lnTo>
                  <a:cubicBezTo>
                    <a:pt x="0" y="747"/>
                    <a:pt x="42" y="789"/>
                    <a:pt x="93" y="789"/>
                  </a:cubicBezTo>
                  <a:lnTo>
                    <a:pt x="594" y="789"/>
                  </a:lnTo>
                  <a:cubicBezTo>
                    <a:pt x="646" y="789"/>
                    <a:pt x="688" y="747"/>
                    <a:pt x="688" y="695"/>
                  </a:cubicBezTo>
                  <a:lnTo>
                    <a:pt x="688" y="345"/>
                  </a:lnTo>
                  <a:cubicBezTo>
                    <a:pt x="688" y="155"/>
                    <a:pt x="534" y="0"/>
                    <a:pt x="344" y="0"/>
                  </a:cubicBezTo>
                  <a:close/>
                  <a:moveTo>
                    <a:pt x="501" y="602"/>
                  </a:moveTo>
                  <a:lnTo>
                    <a:pt x="187" y="602"/>
                  </a:lnTo>
                  <a:lnTo>
                    <a:pt x="187" y="345"/>
                  </a:lnTo>
                  <a:cubicBezTo>
                    <a:pt x="187" y="258"/>
                    <a:pt x="257" y="188"/>
                    <a:pt x="344" y="188"/>
                  </a:cubicBezTo>
                  <a:cubicBezTo>
                    <a:pt x="430" y="188"/>
                    <a:pt x="501" y="258"/>
                    <a:pt x="501" y="345"/>
                  </a:cubicBezTo>
                  <a:lnTo>
                    <a:pt x="501" y="60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8741E0DC-32E7-42F9-86E1-5397B2CA8B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" y="-130"/>
              <a:ext cx="34" cy="39"/>
            </a:xfrm>
            <a:custGeom>
              <a:avLst/>
              <a:gdLst>
                <a:gd name="T0" fmla="*/ 344 w 688"/>
                <a:gd name="T1" fmla="*/ 0 h 789"/>
                <a:gd name="T2" fmla="*/ 0 w 688"/>
                <a:gd name="T3" fmla="*/ 345 h 789"/>
                <a:gd name="T4" fmla="*/ 0 w 688"/>
                <a:gd name="T5" fmla="*/ 695 h 789"/>
                <a:gd name="T6" fmla="*/ 94 w 688"/>
                <a:gd name="T7" fmla="*/ 789 h 789"/>
                <a:gd name="T8" fmla="*/ 595 w 688"/>
                <a:gd name="T9" fmla="*/ 789 h 789"/>
                <a:gd name="T10" fmla="*/ 688 w 688"/>
                <a:gd name="T11" fmla="*/ 695 h 789"/>
                <a:gd name="T12" fmla="*/ 688 w 688"/>
                <a:gd name="T13" fmla="*/ 345 h 789"/>
                <a:gd name="T14" fmla="*/ 344 w 688"/>
                <a:gd name="T15" fmla="*/ 0 h 789"/>
                <a:gd name="T16" fmla="*/ 501 w 688"/>
                <a:gd name="T17" fmla="*/ 602 h 789"/>
                <a:gd name="T18" fmla="*/ 187 w 688"/>
                <a:gd name="T19" fmla="*/ 602 h 789"/>
                <a:gd name="T20" fmla="*/ 187 w 688"/>
                <a:gd name="T21" fmla="*/ 345 h 789"/>
                <a:gd name="T22" fmla="*/ 344 w 688"/>
                <a:gd name="T23" fmla="*/ 188 h 789"/>
                <a:gd name="T24" fmla="*/ 501 w 688"/>
                <a:gd name="T25" fmla="*/ 345 h 789"/>
                <a:gd name="T26" fmla="*/ 501 w 688"/>
                <a:gd name="T27" fmla="*/ 60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8" h="789">
                  <a:moveTo>
                    <a:pt x="344" y="0"/>
                  </a:moveTo>
                  <a:cubicBezTo>
                    <a:pt x="154" y="0"/>
                    <a:pt x="0" y="155"/>
                    <a:pt x="0" y="345"/>
                  </a:cubicBezTo>
                  <a:lnTo>
                    <a:pt x="0" y="695"/>
                  </a:lnTo>
                  <a:cubicBezTo>
                    <a:pt x="0" y="747"/>
                    <a:pt x="42" y="789"/>
                    <a:pt x="94" y="789"/>
                  </a:cubicBezTo>
                  <a:lnTo>
                    <a:pt x="595" y="789"/>
                  </a:lnTo>
                  <a:cubicBezTo>
                    <a:pt x="646" y="789"/>
                    <a:pt x="688" y="747"/>
                    <a:pt x="688" y="695"/>
                  </a:cubicBezTo>
                  <a:lnTo>
                    <a:pt x="688" y="345"/>
                  </a:lnTo>
                  <a:cubicBezTo>
                    <a:pt x="688" y="155"/>
                    <a:pt x="534" y="0"/>
                    <a:pt x="344" y="0"/>
                  </a:cubicBezTo>
                  <a:close/>
                  <a:moveTo>
                    <a:pt x="501" y="602"/>
                  </a:moveTo>
                  <a:lnTo>
                    <a:pt x="187" y="602"/>
                  </a:lnTo>
                  <a:lnTo>
                    <a:pt x="187" y="345"/>
                  </a:lnTo>
                  <a:cubicBezTo>
                    <a:pt x="187" y="258"/>
                    <a:pt x="258" y="188"/>
                    <a:pt x="344" y="188"/>
                  </a:cubicBezTo>
                  <a:cubicBezTo>
                    <a:pt x="431" y="188"/>
                    <a:pt x="501" y="258"/>
                    <a:pt x="501" y="345"/>
                  </a:cubicBezTo>
                  <a:lnTo>
                    <a:pt x="501" y="60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309A2-E1AA-4C3F-B20B-7841F91DB682}"/>
              </a:ext>
            </a:extLst>
          </p:cNvPr>
          <p:cNvSpPr/>
          <p:nvPr/>
        </p:nvSpPr>
        <p:spPr>
          <a:xfrm>
            <a:off x="1273795" y="3734463"/>
            <a:ext cx="6801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Коррупцияга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қарши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курашиш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бўйича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миллий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кенгаши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ва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унинг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ҳудудий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кенгашлари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томонидан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мувофиқлаштириш</a:t>
            </a:r>
            <a:r>
              <a:rPr lang="ru-RU" sz="1600" b="1" dirty="0">
                <a:solidFill>
                  <a:srgbClr val="2414BC"/>
                </a:solidFill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F4B219-FF1C-4A13-8A2F-D480A8C6F2FC}"/>
              </a:ext>
            </a:extLst>
          </p:cNvPr>
          <p:cNvSpPr/>
          <p:nvPr/>
        </p:nvSpPr>
        <p:spPr>
          <a:xfrm>
            <a:off x="438149" y="4510528"/>
            <a:ext cx="11310937" cy="1829680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100" b="1" dirty="0" err="1">
                <a:solidFill>
                  <a:schemeClr val="tx2"/>
                </a:solidFill>
              </a:rPr>
              <a:t>Миллий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кенгаш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вазифалари</a:t>
            </a:r>
            <a:r>
              <a:rPr lang="ru-RU" sz="1100" b="1" dirty="0">
                <a:solidFill>
                  <a:schemeClr val="tx2"/>
                </a:solidFill>
              </a:rPr>
              <a:t>: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қарши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курашиш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соҳасидаги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давлат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дастурларининг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бошқа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дастурларнинг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ишлаб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чиқилиши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ҳамда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амалга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оширилишини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ташкил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этиш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қарши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курашиш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бўйича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фаолиятда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иштирок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этувчи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органлар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фаолиятини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мувофиқлаштириш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ҳамкорлигини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таъминлаш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аҳолининг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ҳуқуқий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онги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ҳуқуқий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маданиятини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юксалтиришга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жамиятда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нисбатан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муросасиз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муносабатни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шакллантиришга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доир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чора-тадбирларнинг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ишлаб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чиқилиши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ҳамда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амалга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оширилишини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ташкил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этиш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оид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ҳуқуқбузарликларнинг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олдини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олишга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уларни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аниқлашга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уларга</a:t>
            </a:r>
            <a:r>
              <a:rPr lang="ru-RU" sz="1100" dirty="0">
                <a:solidFill>
                  <a:schemeClr val="tx2"/>
                </a:solidFill>
              </a:rPr>
              <a:t> чек </a:t>
            </a:r>
            <a:r>
              <a:rPr lang="ru-RU" sz="1100" dirty="0" err="1">
                <a:solidFill>
                  <a:schemeClr val="tx2"/>
                </a:solidFill>
              </a:rPr>
              <a:t>қўйишга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уларнинг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оқибатларини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шунингдек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уларга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имкон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берувчи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сабаблар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шарт-шароитларни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бартараф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этишга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доир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чора-тадбирлар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самарадорлиги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оширилишини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таъминлаш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коррупциянинг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ҳолати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тенденциялари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тўғрисидаги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ахборотни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йиғиш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ҳамда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таҳлил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этиш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қарши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курашиш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бўйича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чора-тадбирлар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амалга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оширилиши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юзасидан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мониторингни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амалга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ошириш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ушбу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соҳадаги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мавжуд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механизмларнинг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самарадорлигини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баҳолаш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қарши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курашиш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тўғрисидаги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қонун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ҳужжатларини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такомиллаштириш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ушбу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соҳадаги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ишларни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яхшилаш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юзасидан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таклифлар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тайёрлаш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6213" indent="-17621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</a:rPr>
              <a:t>ҳудудий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кенгашлар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фаолиятини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мувофиқлаштириш</a:t>
            </a:r>
            <a:r>
              <a:rPr lang="ru-RU" sz="11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BD6D3F7-373D-45D2-81FE-0CE70C4DDE58}"/>
              </a:ext>
            </a:extLst>
          </p:cNvPr>
          <p:cNvCxnSpPr>
            <a:cxnSpLocks/>
          </p:cNvCxnSpPr>
          <p:nvPr/>
        </p:nvCxnSpPr>
        <p:spPr>
          <a:xfrm>
            <a:off x="425849" y="4414882"/>
            <a:ext cx="11323238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145">
            <a:extLst>
              <a:ext uri="{FF2B5EF4-FFF2-40B4-BE49-F238E27FC236}">
                <a16:creationId xmlns:a16="http://schemas.microsoft.com/office/drawing/2014/main" id="{1AA7D5E3-9182-425B-A5A3-C49CC47B72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" y="3739967"/>
            <a:ext cx="584775" cy="584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FD410F-3D5E-4602-B33F-E83B76A9B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1407" y="1736736"/>
            <a:ext cx="3207682" cy="256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4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69563"/>
            <a:ext cx="10920086" cy="434975"/>
          </a:xfrm>
        </p:spPr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органлар</a:t>
            </a:r>
            <a:r>
              <a:rPr lang="ru-RU" dirty="0"/>
              <a:t> (2/6)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1C1C2E9E-6563-4510-ACAC-0EDF12C138C4}"/>
              </a:ext>
            </a:extLst>
          </p:cNvPr>
          <p:cNvSpPr/>
          <p:nvPr/>
        </p:nvSpPr>
        <p:spPr>
          <a:xfrm>
            <a:off x="438150" y="111474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736DA-D585-4F54-B3E3-1180280CA364}"/>
              </a:ext>
            </a:extLst>
          </p:cNvPr>
          <p:cNvSpPr/>
          <p:nvPr/>
        </p:nvSpPr>
        <p:spPr>
          <a:xfrm>
            <a:off x="1445876" y="1114746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4311309D-0C77-47C7-94C6-7CA1D7D95E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115797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3B032AD2-7E71-42A5-BC57-69F7CFA4E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39162073-0E12-4E41-ACE4-AB7ED79E9C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B681B9-F9FA-45C1-AE8A-9464703AE7BF}"/>
              </a:ext>
            </a:extLst>
          </p:cNvPr>
          <p:cNvSpPr/>
          <p:nvPr/>
        </p:nvSpPr>
        <p:spPr>
          <a:xfrm>
            <a:off x="438150" y="2010781"/>
            <a:ext cx="11310938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Ўзбекистон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Республикаси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агентлигининг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ваколатлари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(8-модда)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6C3DAA-268B-4BFF-A633-89D9DB63883F}"/>
              </a:ext>
            </a:extLst>
          </p:cNvPr>
          <p:cNvSpPr/>
          <p:nvPr/>
        </p:nvSpPr>
        <p:spPr>
          <a:xfrm>
            <a:off x="438150" y="2564260"/>
            <a:ext cx="10982528" cy="39857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унга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сиёсатини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шакллантиради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йили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тўғрисида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миллий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маъруза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тайёрлайди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кўриб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чиқиш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учун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Президентга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Мажлис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палаталарига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киритади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органларининг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бўйича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профил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қўмиталари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билан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ҳамкорлик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қилади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органларида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оид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жиноятларни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текшириш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натижаларининг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мажмуи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таҳлилини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оид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жиноятлар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туфайли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жамият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манфаатларига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етказилган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зарарнинг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ўрни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тўлиқ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қопланишига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эришилиши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устидан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назоратни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норматив-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ҳужжатлар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улар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лойиҳаларининг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экспертизасини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ўтказиш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тизими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самарадорлигини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таҳлил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қилади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ушбу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тизимни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такомиллаштириш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таклифлар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киритади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идрок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миллий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индексини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тузишни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ташкил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харидлари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унга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мақсадида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буюртмачисининг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+mj-lt"/>
              </a:rPr>
              <a:t>ISO: 37001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стандартни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қўллашини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назарда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тутувчи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талабни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белгилайди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жойларда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олишга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қаратилган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ҳудудий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дастурлар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ишлаб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чиқилиши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оширилишини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ташкил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коррупция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ҳолатларига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доир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материалларни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оммавий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ахборот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воситаларига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тақдим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вазирликлар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идораларнинг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олдини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олиш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унга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фаолиятини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мувофиқлаштиради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ижро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ҳокимияти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хўжалик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бошқаруви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уларнинг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мансабдор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шахслари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қарорларида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коррупция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белгилари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аниқланган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ҳолларда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уларнинг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ижросини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тўхтатиш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ёки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бекор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қилиш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тўғрисида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кўриб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чиқилиши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мажбурий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бўлган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тақдимномалар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киритади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763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органлар</a:t>
            </a:r>
            <a:r>
              <a:rPr lang="ru-RU" dirty="0"/>
              <a:t> (3/6)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FB0687-81D6-476E-B387-3ED14103B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98027"/>
              </p:ext>
            </p:extLst>
          </p:nvPr>
        </p:nvGraphicFramePr>
        <p:xfrm>
          <a:off x="438149" y="1109901"/>
          <a:ext cx="11310939" cy="4868865"/>
        </p:xfrm>
        <a:graphic>
          <a:graphicData uri="http://schemas.openxmlformats.org/drawingml/2006/table">
            <a:tbl>
              <a:tblPr/>
              <a:tblGrid>
                <a:gridCol w="305506">
                  <a:extLst>
                    <a:ext uri="{9D8B030D-6E8A-4147-A177-3AD203B41FA5}">
                      <a16:colId xmlns:a16="http://schemas.microsoft.com/office/drawing/2014/main" val="2261991552"/>
                    </a:ext>
                  </a:extLst>
                </a:gridCol>
                <a:gridCol w="6626628">
                  <a:extLst>
                    <a:ext uri="{9D8B030D-6E8A-4147-A177-3AD203B41FA5}">
                      <a16:colId xmlns:a16="http://schemas.microsoft.com/office/drawing/2014/main" val="1724692899"/>
                    </a:ext>
                  </a:extLst>
                </a:gridCol>
                <a:gridCol w="875761">
                  <a:extLst>
                    <a:ext uri="{9D8B030D-6E8A-4147-A177-3AD203B41FA5}">
                      <a16:colId xmlns:a16="http://schemas.microsoft.com/office/drawing/2014/main" val="1396735789"/>
                    </a:ext>
                  </a:extLst>
                </a:gridCol>
                <a:gridCol w="1536933">
                  <a:extLst>
                    <a:ext uri="{9D8B030D-6E8A-4147-A177-3AD203B41FA5}">
                      <a16:colId xmlns:a16="http://schemas.microsoft.com/office/drawing/2014/main" val="4220703147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556733666"/>
                    </a:ext>
                  </a:extLst>
                </a:gridCol>
                <a:gridCol w="716097">
                  <a:extLst>
                    <a:ext uri="{9D8B030D-6E8A-4147-A177-3AD203B41FA5}">
                      <a16:colId xmlns:a16="http://schemas.microsoft.com/office/drawing/2014/main" val="1264133815"/>
                    </a:ext>
                  </a:extLst>
                </a:gridCol>
                <a:gridCol w="655103">
                  <a:extLst>
                    <a:ext uri="{9D8B030D-6E8A-4147-A177-3AD203B41FA5}">
                      <a16:colId xmlns:a16="http://schemas.microsoft.com/office/drawing/2014/main" val="1516585758"/>
                    </a:ext>
                  </a:extLst>
                </a:gridCol>
              </a:tblGrid>
              <a:tr h="498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т/р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Ваколати</a:t>
                      </a:r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ru-RU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Функцияси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ЎзР Бош прокуратураси</a:t>
                      </a:r>
                      <a:endParaRPr lang="ru-RU" sz="105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z-Cyrl-UZ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Иқтисодий жиноятларга қарши курашиш департаменти</a:t>
                      </a:r>
                      <a:endParaRPr lang="ru-RU" sz="105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ЎзР ИИВ</a:t>
                      </a:r>
                      <a:endParaRPr lang="ru-RU" sz="105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ЎзР АВ</a:t>
                      </a:r>
                      <a:endParaRPr lang="ru-RU" sz="105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ДХХ</a:t>
                      </a:r>
                      <a:endParaRPr lang="ru-RU" sz="105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747375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 қарши курашиш соҳасида халқаро ҳамкорликни амалга оширади.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55642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 қарши курашиш соҳасидаги давлат дастурларини ва бошқа дастурларни ишлаб чиқиш ҳамда амалга оширишда иштирок этади.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07558"/>
                  </a:ext>
                </a:extLst>
              </a:tr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 қарши курашиш бўйича фаолиятни амалга оширувчи ва унда иштирок этувчи бошқа органлар ҳамда ташкилотлар билан ҳамкорлик қилади.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837118"/>
                  </a:ext>
                </a:extLst>
              </a:tr>
              <a:tr h="22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 оид ҳуқуқбузарликларнинг ўз вақтида олди олинишини, аниқланишини ва уларга чек қўйилишини таъминлашга, уларнинг оқибатларини, шунингдек уларга имкон берувчи сабаблар ва шарт-шароитларни бартараф этишга доир тадбирларни ишлаб чиқади ҳамда амалга оширади.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607356"/>
                  </a:ext>
                </a:extLst>
              </a:tr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Жисмоний ва юридик шахсларнинг коррупция фактларига доир мурожаатларини кўриб чиқади ҳамда уларнинг бузилган ҳуқуқларини тиклаш ва қонуний манфаатларини ҳимоя қилиш чораларини кўради.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43152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Коррупциянинг ҳолати ва коррупцияга қарши курашиш натижалари тўғрисидаги ахборотни йиғади ҳамда таҳлил қилади.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848673"/>
                  </a:ext>
                </a:extLst>
              </a:tr>
              <a:tr h="22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 ва (ёки) жиноий фаолиятдан олинган даромадларни легаллаштириш, иқтисодий ва бошқа жиноятлар билан боғлиқ жиноятлар бўйича тезкор-қидирув фаолиятини, терговга қадар текширувни / дастлабки терговни амалга оширади.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655044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 қарши курашиш соҳасидаги қонун ижодкорлиги фаолиятида иштирок этади.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5354"/>
                  </a:ext>
                </a:extLst>
              </a:tr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Аҳоли ўртасида жамиятда ҳуқуқий онгни, ҳуқуқий маданиятни юксалтиришга ва қонунийликни мустаҳкамлашга қаратилган ҳуқуқий тарғиботга доир фаолиятда иштирок этади.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705571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 қарши курашиш тўғрисидаги қонун ҳужжатларининг аниқ ва бир хилда ижро этилиши устидан назоратни амалга оширади.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539234"/>
                  </a:ext>
                </a:extLst>
              </a:tr>
            </a:tbl>
          </a:graphicData>
        </a:graphic>
      </p:graphicFrame>
      <p:grpSp>
        <p:nvGrpSpPr>
          <p:cNvPr id="4" name="Group 1589">
            <a:extLst>
              <a:ext uri="{FF2B5EF4-FFF2-40B4-BE49-F238E27FC236}">
                <a16:creationId xmlns:a16="http://schemas.microsoft.com/office/drawing/2014/main" id="{CE56CD24-63DC-4633-9D86-844B5E7BEC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18369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5" name="Freeform 1590">
              <a:extLst>
                <a:ext uri="{FF2B5EF4-FFF2-40B4-BE49-F238E27FC236}">
                  <a16:creationId xmlns:a16="http://schemas.microsoft.com/office/drawing/2014/main" id="{285E2870-CC1E-4831-8BC3-3C508B437A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591">
              <a:extLst>
                <a:ext uri="{FF2B5EF4-FFF2-40B4-BE49-F238E27FC236}">
                  <a16:creationId xmlns:a16="http://schemas.microsoft.com/office/drawing/2014/main" id="{FBA5107A-3BFA-4A29-BD12-77613A162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592">
              <a:extLst>
                <a:ext uri="{FF2B5EF4-FFF2-40B4-BE49-F238E27FC236}">
                  <a16:creationId xmlns:a16="http://schemas.microsoft.com/office/drawing/2014/main" id="{B7CE3869-9910-4FEC-84A8-AEB968E74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1589">
            <a:extLst>
              <a:ext uri="{FF2B5EF4-FFF2-40B4-BE49-F238E27FC236}">
                <a16:creationId xmlns:a16="http://schemas.microsoft.com/office/drawing/2014/main" id="{02BC2F8E-6560-4E98-831E-BFC6C631C4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18369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9" name="Freeform 1590">
              <a:extLst>
                <a:ext uri="{FF2B5EF4-FFF2-40B4-BE49-F238E27FC236}">
                  <a16:creationId xmlns:a16="http://schemas.microsoft.com/office/drawing/2014/main" id="{C0514A89-D667-4FC6-B722-11E481C516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591">
              <a:extLst>
                <a:ext uri="{FF2B5EF4-FFF2-40B4-BE49-F238E27FC236}">
                  <a16:creationId xmlns:a16="http://schemas.microsoft.com/office/drawing/2014/main" id="{7648EBCD-ED9B-4D8C-9552-312DDD09D4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592">
              <a:extLst>
                <a:ext uri="{FF2B5EF4-FFF2-40B4-BE49-F238E27FC236}">
                  <a16:creationId xmlns:a16="http://schemas.microsoft.com/office/drawing/2014/main" id="{E6928D0D-FC9A-4F7B-A40B-4855899C1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589">
            <a:extLst>
              <a:ext uri="{FF2B5EF4-FFF2-40B4-BE49-F238E27FC236}">
                <a16:creationId xmlns:a16="http://schemas.microsoft.com/office/drawing/2014/main" id="{6CF5EC29-C944-4977-B214-E3915B2DAC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18369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3" name="Freeform 1590">
              <a:extLst>
                <a:ext uri="{FF2B5EF4-FFF2-40B4-BE49-F238E27FC236}">
                  <a16:creationId xmlns:a16="http://schemas.microsoft.com/office/drawing/2014/main" id="{6114F5A6-74F7-4BAF-B018-0C6CFE8F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91">
              <a:extLst>
                <a:ext uri="{FF2B5EF4-FFF2-40B4-BE49-F238E27FC236}">
                  <a16:creationId xmlns:a16="http://schemas.microsoft.com/office/drawing/2014/main" id="{1B29D4F2-3AA9-4253-9D09-EF1C889785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92">
              <a:extLst>
                <a:ext uri="{FF2B5EF4-FFF2-40B4-BE49-F238E27FC236}">
                  <a16:creationId xmlns:a16="http://schemas.microsoft.com/office/drawing/2014/main" id="{A05ACF6C-DAA1-4E4A-BE87-177229955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89">
            <a:extLst>
              <a:ext uri="{FF2B5EF4-FFF2-40B4-BE49-F238E27FC236}">
                <a16:creationId xmlns:a16="http://schemas.microsoft.com/office/drawing/2014/main" id="{22BD0E1D-2413-494D-9477-51370CCD2E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18369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7" name="Freeform 1590">
              <a:extLst>
                <a:ext uri="{FF2B5EF4-FFF2-40B4-BE49-F238E27FC236}">
                  <a16:creationId xmlns:a16="http://schemas.microsoft.com/office/drawing/2014/main" id="{D29856F8-618F-4E18-882D-BFEE2EB00D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91">
              <a:extLst>
                <a:ext uri="{FF2B5EF4-FFF2-40B4-BE49-F238E27FC236}">
                  <a16:creationId xmlns:a16="http://schemas.microsoft.com/office/drawing/2014/main" id="{E573F16F-0E05-4A8E-B1A4-0E5DFEC365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92">
              <a:extLst>
                <a:ext uri="{FF2B5EF4-FFF2-40B4-BE49-F238E27FC236}">
                  <a16:creationId xmlns:a16="http://schemas.microsoft.com/office/drawing/2014/main" id="{5E28BB83-B9BE-4431-BF59-63140F549C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1589">
            <a:extLst>
              <a:ext uri="{FF2B5EF4-FFF2-40B4-BE49-F238E27FC236}">
                <a16:creationId xmlns:a16="http://schemas.microsoft.com/office/drawing/2014/main" id="{E408A081-C7CB-470C-9154-0D9663699B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18369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26" name="Freeform 1590">
              <a:extLst>
                <a:ext uri="{FF2B5EF4-FFF2-40B4-BE49-F238E27FC236}">
                  <a16:creationId xmlns:a16="http://schemas.microsoft.com/office/drawing/2014/main" id="{845C89B6-F3E6-4736-9C8F-500FCCC616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91">
              <a:extLst>
                <a:ext uri="{FF2B5EF4-FFF2-40B4-BE49-F238E27FC236}">
                  <a16:creationId xmlns:a16="http://schemas.microsoft.com/office/drawing/2014/main" id="{D8CDB489-9E5B-451F-BA0A-BF111166A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92">
              <a:extLst>
                <a:ext uri="{FF2B5EF4-FFF2-40B4-BE49-F238E27FC236}">
                  <a16:creationId xmlns:a16="http://schemas.microsoft.com/office/drawing/2014/main" id="{CDFD7F6B-6243-4F8D-AB8F-2FC9CE9DA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1589">
            <a:extLst>
              <a:ext uri="{FF2B5EF4-FFF2-40B4-BE49-F238E27FC236}">
                <a16:creationId xmlns:a16="http://schemas.microsoft.com/office/drawing/2014/main" id="{412EB724-0DFA-4546-90B1-B73B8E64E8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215925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30" name="Freeform 1590">
              <a:extLst>
                <a:ext uri="{FF2B5EF4-FFF2-40B4-BE49-F238E27FC236}">
                  <a16:creationId xmlns:a16="http://schemas.microsoft.com/office/drawing/2014/main" id="{7C75DD9E-A906-47FE-8B9B-42414736A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91">
              <a:extLst>
                <a:ext uri="{FF2B5EF4-FFF2-40B4-BE49-F238E27FC236}">
                  <a16:creationId xmlns:a16="http://schemas.microsoft.com/office/drawing/2014/main" id="{83CD3B1F-CE39-4BF0-B023-7B0D0420F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92">
              <a:extLst>
                <a:ext uri="{FF2B5EF4-FFF2-40B4-BE49-F238E27FC236}">
                  <a16:creationId xmlns:a16="http://schemas.microsoft.com/office/drawing/2014/main" id="{7570730C-3D82-4C2A-9413-97ED7E7DB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589">
            <a:extLst>
              <a:ext uri="{FF2B5EF4-FFF2-40B4-BE49-F238E27FC236}">
                <a16:creationId xmlns:a16="http://schemas.microsoft.com/office/drawing/2014/main" id="{02F78843-CCD3-45CA-AFF5-9C20E84576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215925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34" name="Freeform 1590">
              <a:extLst>
                <a:ext uri="{FF2B5EF4-FFF2-40B4-BE49-F238E27FC236}">
                  <a16:creationId xmlns:a16="http://schemas.microsoft.com/office/drawing/2014/main" id="{74C9C526-5CA2-41BD-8CA9-2164956500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91">
              <a:extLst>
                <a:ext uri="{FF2B5EF4-FFF2-40B4-BE49-F238E27FC236}">
                  <a16:creationId xmlns:a16="http://schemas.microsoft.com/office/drawing/2014/main" id="{4A0538FD-28E7-4E7F-B88B-56EFB3C71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92">
              <a:extLst>
                <a:ext uri="{FF2B5EF4-FFF2-40B4-BE49-F238E27FC236}">
                  <a16:creationId xmlns:a16="http://schemas.microsoft.com/office/drawing/2014/main" id="{CCEADE72-50D6-416A-97FF-C78DBDEBE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1589">
            <a:extLst>
              <a:ext uri="{FF2B5EF4-FFF2-40B4-BE49-F238E27FC236}">
                <a16:creationId xmlns:a16="http://schemas.microsoft.com/office/drawing/2014/main" id="{A8928540-0E04-400C-A87F-C4519B8F84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215925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38" name="Freeform 1590">
              <a:extLst>
                <a:ext uri="{FF2B5EF4-FFF2-40B4-BE49-F238E27FC236}">
                  <a16:creationId xmlns:a16="http://schemas.microsoft.com/office/drawing/2014/main" id="{BFB68474-AF52-465A-BF0D-0CE0CEB7C2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91">
              <a:extLst>
                <a:ext uri="{FF2B5EF4-FFF2-40B4-BE49-F238E27FC236}">
                  <a16:creationId xmlns:a16="http://schemas.microsoft.com/office/drawing/2014/main" id="{17E8F956-5460-490B-868D-A993CE6F3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92">
              <a:extLst>
                <a:ext uri="{FF2B5EF4-FFF2-40B4-BE49-F238E27FC236}">
                  <a16:creationId xmlns:a16="http://schemas.microsoft.com/office/drawing/2014/main" id="{A5216FCF-DF29-44EA-91B1-DD80E977EB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1589">
            <a:extLst>
              <a:ext uri="{FF2B5EF4-FFF2-40B4-BE49-F238E27FC236}">
                <a16:creationId xmlns:a16="http://schemas.microsoft.com/office/drawing/2014/main" id="{38DB043B-BA4E-4144-B4D3-0026DB40C9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215925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42" name="Freeform 1590">
              <a:extLst>
                <a:ext uri="{FF2B5EF4-FFF2-40B4-BE49-F238E27FC236}">
                  <a16:creationId xmlns:a16="http://schemas.microsoft.com/office/drawing/2014/main" id="{4E71F1E7-7F67-4F9F-A95D-1D56270BF0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91">
              <a:extLst>
                <a:ext uri="{FF2B5EF4-FFF2-40B4-BE49-F238E27FC236}">
                  <a16:creationId xmlns:a16="http://schemas.microsoft.com/office/drawing/2014/main" id="{DF009F00-4202-4631-929A-A6AB21004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92">
              <a:extLst>
                <a:ext uri="{FF2B5EF4-FFF2-40B4-BE49-F238E27FC236}">
                  <a16:creationId xmlns:a16="http://schemas.microsoft.com/office/drawing/2014/main" id="{AEFE2F05-0AE1-4385-8426-BF537177A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1589">
            <a:extLst>
              <a:ext uri="{FF2B5EF4-FFF2-40B4-BE49-F238E27FC236}">
                <a16:creationId xmlns:a16="http://schemas.microsoft.com/office/drawing/2014/main" id="{12C735D6-25C0-43CA-858B-B350DB47CE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215925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46" name="Freeform 1590">
              <a:extLst>
                <a:ext uri="{FF2B5EF4-FFF2-40B4-BE49-F238E27FC236}">
                  <a16:creationId xmlns:a16="http://schemas.microsoft.com/office/drawing/2014/main" id="{22B42D58-19FD-47C5-965E-4E95AE187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91">
              <a:extLst>
                <a:ext uri="{FF2B5EF4-FFF2-40B4-BE49-F238E27FC236}">
                  <a16:creationId xmlns:a16="http://schemas.microsoft.com/office/drawing/2014/main" id="{3C05ED3C-DD24-438A-9E68-EE315D781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92">
              <a:extLst>
                <a:ext uri="{FF2B5EF4-FFF2-40B4-BE49-F238E27FC236}">
                  <a16:creationId xmlns:a16="http://schemas.microsoft.com/office/drawing/2014/main" id="{7B8046EF-B848-4ED9-A5D5-4C75C9703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" name="Group 1589">
            <a:extLst>
              <a:ext uri="{FF2B5EF4-FFF2-40B4-BE49-F238E27FC236}">
                <a16:creationId xmlns:a16="http://schemas.microsoft.com/office/drawing/2014/main" id="{3BA061C9-96CA-4AEE-99AA-FDB0F1EBDB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253535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50" name="Freeform 1590">
              <a:extLst>
                <a:ext uri="{FF2B5EF4-FFF2-40B4-BE49-F238E27FC236}">
                  <a16:creationId xmlns:a16="http://schemas.microsoft.com/office/drawing/2014/main" id="{43F0C6DD-5635-4C8E-941A-A458D5E4B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91">
              <a:extLst>
                <a:ext uri="{FF2B5EF4-FFF2-40B4-BE49-F238E27FC236}">
                  <a16:creationId xmlns:a16="http://schemas.microsoft.com/office/drawing/2014/main" id="{292352A5-B76B-4AB9-8807-79EB7452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92">
              <a:extLst>
                <a:ext uri="{FF2B5EF4-FFF2-40B4-BE49-F238E27FC236}">
                  <a16:creationId xmlns:a16="http://schemas.microsoft.com/office/drawing/2014/main" id="{23E2CC59-4D9B-42D1-841B-ECEF18C44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1589">
            <a:extLst>
              <a:ext uri="{FF2B5EF4-FFF2-40B4-BE49-F238E27FC236}">
                <a16:creationId xmlns:a16="http://schemas.microsoft.com/office/drawing/2014/main" id="{B5EE33E3-1BFF-4644-9485-5E9D5A62CC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253535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54" name="Freeform 1590">
              <a:extLst>
                <a:ext uri="{FF2B5EF4-FFF2-40B4-BE49-F238E27FC236}">
                  <a16:creationId xmlns:a16="http://schemas.microsoft.com/office/drawing/2014/main" id="{7ED81259-0587-4F74-96B8-268AF03C26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91">
              <a:extLst>
                <a:ext uri="{FF2B5EF4-FFF2-40B4-BE49-F238E27FC236}">
                  <a16:creationId xmlns:a16="http://schemas.microsoft.com/office/drawing/2014/main" id="{6BC8B212-7219-4BA1-8240-BF9284E82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92">
              <a:extLst>
                <a:ext uri="{FF2B5EF4-FFF2-40B4-BE49-F238E27FC236}">
                  <a16:creationId xmlns:a16="http://schemas.microsoft.com/office/drawing/2014/main" id="{8C4C28CE-FE5B-43F7-9C7B-DA918AB6A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1589">
            <a:extLst>
              <a:ext uri="{FF2B5EF4-FFF2-40B4-BE49-F238E27FC236}">
                <a16:creationId xmlns:a16="http://schemas.microsoft.com/office/drawing/2014/main" id="{A616FDF9-52D0-4CD4-AB55-1373AFFC84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253535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58" name="Freeform 1590">
              <a:extLst>
                <a:ext uri="{FF2B5EF4-FFF2-40B4-BE49-F238E27FC236}">
                  <a16:creationId xmlns:a16="http://schemas.microsoft.com/office/drawing/2014/main" id="{0D3DFE8E-4D88-4957-92F7-D1278F756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591">
              <a:extLst>
                <a:ext uri="{FF2B5EF4-FFF2-40B4-BE49-F238E27FC236}">
                  <a16:creationId xmlns:a16="http://schemas.microsoft.com/office/drawing/2014/main" id="{0D9E8035-C5C1-4B27-80A7-A8B42F94B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592">
              <a:extLst>
                <a:ext uri="{FF2B5EF4-FFF2-40B4-BE49-F238E27FC236}">
                  <a16:creationId xmlns:a16="http://schemas.microsoft.com/office/drawing/2014/main" id="{901752AD-8F53-4509-9EDE-C1AEE78784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oup 1589">
            <a:extLst>
              <a:ext uri="{FF2B5EF4-FFF2-40B4-BE49-F238E27FC236}">
                <a16:creationId xmlns:a16="http://schemas.microsoft.com/office/drawing/2014/main" id="{9EA560C9-4928-43D8-B19F-FB01193CFA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253535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62" name="Freeform 1590">
              <a:extLst>
                <a:ext uri="{FF2B5EF4-FFF2-40B4-BE49-F238E27FC236}">
                  <a16:creationId xmlns:a16="http://schemas.microsoft.com/office/drawing/2014/main" id="{B7204D69-753F-4769-8439-84B3D8A6A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591">
              <a:extLst>
                <a:ext uri="{FF2B5EF4-FFF2-40B4-BE49-F238E27FC236}">
                  <a16:creationId xmlns:a16="http://schemas.microsoft.com/office/drawing/2014/main" id="{4C2D0DE6-976A-4D67-8727-64BF83B16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592">
              <a:extLst>
                <a:ext uri="{FF2B5EF4-FFF2-40B4-BE49-F238E27FC236}">
                  <a16:creationId xmlns:a16="http://schemas.microsoft.com/office/drawing/2014/main" id="{6F51CDF7-DCD8-471F-8C12-98A02D5AC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1589">
            <a:extLst>
              <a:ext uri="{FF2B5EF4-FFF2-40B4-BE49-F238E27FC236}">
                <a16:creationId xmlns:a16="http://schemas.microsoft.com/office/drawing/2014/main" id="{8BFA13D9-7105-46D0-860F-6ECA40279D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253535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66" name="Freeform 1590">
              <a:extLst>
                <a:ext uri="{FF2B5EF4-FFF2-40B4-BE49-F238E27FC236}">
                  <a16:creationId xmlns:a16="http://schemas.microsoft.com/office/drawing/2014/main" id="{B636C99B-C0A7-4C88-9609-4457481D8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591">
              <a:extLst>
                <a:ext uri="{FF2B5EF4-FFF2-40B4-BE49-F238E27FC236}">
                  <a16:creationId xmlns:a16="http://schemas.microsoft.com/office/drawing/2014/main" id="{FD2670BF-74E9-409E-915B-54D3A6E82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592">
              <a:extLst>
                <a:ext uri="{FF2B5EF4-FFF2-40B4-BE49-F238E27FC236}">
                  <a16:creationId xmlns:a16="http://schemas.microsoft.com/office/drawing/2014/main" id="{50FED9E7-55BE-47E4-9B5B-1E6700100A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1589">
            <a:extLst>
              <a:ext uri="{FF2B5EF4-FFF2-40B4-BE49-F238E27FC236}">
                <a16:creationId xmlns:a16="http://schemas.microsoft.com/office/drawing/2014/main" id="{C919F0B2-DA4F-4457-8027-BEB6033275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29818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70" name="Freeform 1590">
              <a:extLst>
                <a:ext uri="{FF2B5EF4-FFF2-40B4-BE49-F238E27FC236}">
                  <a16:creationId xmlns:a16="http://schemas.microsoft.com/office/drawing/2014/main" id="{65AA7E71-0133-4E1D-99C5-D1F31A352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591">
              <a:extLst>
                <a:ext uri="{FF2B5EF4-FFF2-40B4-BE49-F238E27FC236}">
                  <a16:creationId xmlns:a16="http://schemas.microsoft.com/office/drawing/2014/main" id="{9016CFA1-57E1-4433-B17E-0D71E7F04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592">
              <a:extLst>
                <a:ext uri="{FF2B5EF4-FFF2-40B4-BE49-F238E27FC236}">
                  <a16:creationId xmlns:a16="http://schemas.microsoft.com/office/drawing/2014/main" id="{35C9D59D-0004-4B85-932D-FC3ACDDB3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" name="Group 1589">
            <a:extLst>
              <a:ext uri="{FF2B5EF4-FFF2-40B4-BE49-F238E27FC236}">
                <a16:creationId xmlns:a16="http://schemas.microsoft.com/office/drawing/2014/main" id="{F8754849-5D5D-4792-8D39-024AC83B91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29818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74" name="Freeform 1590">
              <a:extLst>
                <a:ext uri="{FF2B5EF4-FFF2-40B4-BE49-F238E27FC236}">
                  <a16:creationId xmlns:a16="http://schemas.microsoft.com/office/drawing/2014/main" id="{275AF067-FB87-4FCE-B893-2CE75885D5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91">
              <a:extLst>
                <a:ext uri="{FF2B5EF4-FFF2-40B4-BE49-F238E27FC236}">
                  <a16:creationId xmlns:a16="http://schemas.microsoft.com/office/drawing/2014/main" id="{FB8BB473-3684-4614-A7D8-24CC30FC1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92">
              <a:extLst>
                <a:ext uri="{FF2B5EF4-FFF2-40B4-BE49-F238E27FC236}">
                  <a16:creationId xmlns:a16="http://schemas.microsoft.com/office/drawing/2014/main" id="{53F602FD-D779-40A9-83D7-759A6EC4A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1589">
            <a:extLst>
              <a:ext uri="{FF2B5EF4-FFF2-40B4-BE49-F238E27FC236}">
                <a16:creationId xmlns:a16="http://schemas.microsoft.com/office/drawing/2014/main" id="{AE22BD9B-2103-44F9-939A-C43F51BED4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29818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78" name="Freeform 1590">
              <a:extLst>
                <a:ext uri="{FF2B5EF4-FFF2-40B4-BE49-F238E27FC236}">
                  <a16:creationId xmlns:a16="http://schemas.microsoft.com/office/drawing/2014/main" id="{05DA2F96-4278-4AEC-873B-2EE91668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91">
              <a:extLst>
                <a:ext uri="{FF2B5EF4-FFF2-40B4-BE49-F238E27FC236}">
                  <a16:creationId xmlns:a16="http://schemas.microsoft.com/office/drawing/2014/main" id="{D4AF0B7F-2F4B-459D-A40B-0B38B4F19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592">
              <a:extLst>
                <a:ext uri="{FF2B5EF4-FFF2-40B4-BE49-F238E27FC236}">
                  <a16:creationId xmlns:a16="http://schemas.microsoft.com/office/drawing/2014/main" id="{639049E4-3681-42B8-8571-654F21D17E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up 1589">
            <a:extLst>
              <a:ext uri="{FF2B5EF4-FFF2-40B4-BE49-F238E27FC236}">
                <a16:creationId xmlns:a16="http://schemas.microsoft.com/office/drawing/2014/main" id="{F080DB76-C250-4D77-937C-4E3240500F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29818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86" name="Freeform 1590">
              <a:extLst>
                <a:ext uri="{FF2B5EF4-FFF2-40B4-BE49-F238E27FC236}">
                  <a16:creationId xmlns:a16="http://schemas.microsoft.com/office/drawing/2014/main" id="{E3797800-B4F9-48F2-BE60-C62D8AB2E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591">
              <a:extLst>
                <a:ext uri="{FF2B5EF4-FFF2-40B4-BE49-F238E27FC236}">
                  <a16:creationId xmlns:a16="http://schemas.microsoft.com/office/drawing/2014/main" id="{1A54D02E-E063-4FD0-B72F-1B771B034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592">
              <a:extLst>
                <a:ext uri="{FF2B5EF4-FFF2-40B4-BE49-F238E27FC236}">
                  <a16:creationId xmlns:a16="http://schemas.microsoft.com/office/drawing/2014/main" id="{5F2E36FA-8BDC-41C1-BA54-6E895B345E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up 1589">
            <a:extLst>
              <a:ext uri="{FF2B5EF4-FFF2-40B4-BE49-F238E27FC236}">
                <a16:creationId xmlns:a16="http://schemas.microsoft.com/office/drawing/2014/main" id="{DCC9A060-197D-4A76-858A-BDC13BECE3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34290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90" name="Freeform 1590">
              <a:extLst>
                <a:ext uri="{FF2B5EF4-FFF2-40B4-BE49-F238E27FC236}">
                  <a16:creationId xmlns:a16="http://schemas.microsoft.com/office/drawing/2014/main" id="{1AA57EEB-52EC-4E7D-A3B6-A983A2FE89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591">
              <a:extLst>
                <a:ext uri="{FF2B5EF4-FFF2-40B4-BE49-F238E27FC236}">
                  <a16:creationId xmlns:a16="http://schemas.microsoft.com/office/drawing/2014/main" id="{74700720-9913-4649-A533-B8C4996AC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592">
              <a:extLst>
                <a:ext uri="{FF2B5EF4-FFF2-40B4-BE49-F238E27FC236}">
                  <a16:creationId xmlns:a16="http://schemas.microsoft.com/office/drawing/2014/main" id="{6FFA6FA4-71F1-4655-BC96-86C36D48B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7" name="Group 1589">
            <a:extLst>
              <a:ext uri="{FF2B5EF4-FFF2-40B4-BE49-F238E27FC236}">
                <a16:creationId xmlns:a16="http://schemas.microsoft.com/office/drawing/2014/main" id="{59CF2833-BB63-45EC-BBE8-6ED52C565B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34290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98" name="Freeform 1590">
              <a:extLst>
                <a:ext uri="{FF2B5EF4-FFF2-40B4-BE49-F238E27FC236}">
                  <a16:creationId xmlns:a16="http://schemas.microsoft.com/office/drawing/2014/main" id="{99BCB1E6-5D42-4695-99F1-87D1D3ED9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91">
              <a:extLst>
                <a:ext uri="{FF2B5EF4-FFF2-40B4-BE49-F238E27FC236}">
                  <a16:creationId xmlns:a16="http://schemas.microsoft.com/office/drawing/2014/main" id="{B966D479-6E07-4121-A78D-CDC2DB46D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92">
              <a:extLst>
                <a:ext uri="{FF2B5EF4-FFF2-40B4-BE49-F238E27FC236}">
                  <a16:creationId xmlns:a16="http://schemas.microsoft.com/office/drawing/2014/main" id="{DF28FB6E-382E-4BDA-B3CB-7EE269C630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" name="Group 1589">
            <a:extLst>
              <a:ext uri="{FF2B5EF4-FFF2-40B4-BE49-F238E27FC236}">
                <a16:creationId xmlns:a16="http://schemas.microsoft.com/office/drawing/2014/main" id="{AB7DAD0A-8525-4CC7-91E8-A3F1F9214F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3429000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06" name="Freeform 1590">
              <a:extLst>
                <a:ext uri="{FF2B5EF4-FFF2-40B4-BE49-F238E27FC236}">
                  <a16:creationId xmlns:a16="http://schemas.microsoft.com/office/drawing/2014/main" id="{4CB90CA3-CFF3-4D67-A87A-631F1EFFDE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1">
              <a:extLst>
                <a:ext uri="{FF2B5EF4-FFF2-40B4-BE49-F238E27FC236}">
                  <a16:creationId xmlns:a16="http://schemas.microsoft.com/office/drawing/2014/main" id="{6EA044EA-1768-4B4A-8FFE-7F6859179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92">
              <a:extLst>
                <a:ext uri="{FF2B5EF4-FFF2-40B4-BE49-F238E27FC236}">
                  <a16:creationId xmlns:a16="http://schemas.microsoft.com/office/drawing/2014/main" id="{5EA7CAC8-6305-4A65-A8D5-BB832EE58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9" name="Group 1589">
            <a:extLst>
              <a:ext uri="{FF2B5EF4-FFF2-40B4-BE49-F238E27FC236}">
                <a16:creationId xmlns:a16="http://schemas.microsoft.com/office/drawing/2014/main" id="{4FC903B9-20F8-4D39-8FEB-8ACDD37278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3804721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10" name="Freeform 1590">
              <a:extLst>
                <a:ext uri="{FF2B5EF4-FFF2-40B4-BE49-F238E27FC236}">
                  <a16:creationId xmlns:a16="http://schemas.microsoft.com/office/drawing/2014/main" id="{A9F91846-C17C-448C-A975-4A1AF28793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91">
              <a:extLst>
                <a:ext uri="{FF2B5EF4-FFF2-40B4-BE49-F238E27FC236}">
                  <a16:creationId xmlns:a16="http://schemas.microsoft.com/office/drawing/2014/main" id="{531B46B1-AB9E-452A-95D4-D94782CBB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592">
              <a:extLst>
                <a:ext uri="{FF2B5EF4-FFF2-40B4-BE49-F238E27FC236}">
                  <a16:creationId xmlns:a16="http://schemas.microsoft.com/office/drawing/2014/main" id="{0C8E5387-5842-4026-9B2E-1040D4C03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7" name="Group 1589">
            <a:extLst>
              <a:ext uri="{FF2B5EF4-FFF2-40B4-BE49-F238E27FC236}">
                <a16:creationId xmlns:a16="http://schemas.microsoft.com/office/drawing/2014/main" id="{455683BC-0260-425D-AB8A-CBAC853ECC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3804721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18" name="Freeform 1590">
              <a:extLst>
                <a:ext uri="{FF2B5EF4-FFF2-40B4-BE49-F238E27FC236}">
                  <a16:creationId xmlns:a16="http://schemas.microsoft.com/office/drawing/2014/main" id="{165B6C60-02EA-4658-B748-389BCB19D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591">
              <a:extLst>
                <a:ext uri="{FF2B5EF4-FFF2-40B4-BE49-F238E27FC236}">
                  <a16:creationId xmlns:a16="http://schemas.microsoft.com/office/drawing/2014/main" id="{53AF2A40-F885-4472-BF29-58E11B27AB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592">
              <a:extLst>
                <a:ext uri="{FF2B5EF4-FFF2-40B4-BE49-F238E27FC236}">
                  <a16:creationId xmlns:a16="http://schemas.microsoft.com/office/drawing/2014/main" id="{8D9DB158-4BF6-4585-90D7-33E8AB18D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5" name="Group 1589">
            <a:extLst>
              <a:ext uri="{FF2B5EF4-FFF2-40B4-BE49-F238E27FC236}">
                <a16:creationId xmlns:a16="http://schemas.microsoft.com/office/drawing/2014/main" id="{3B8B4B1F-03C9-4100-8EFA-8DB1A408CD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3804721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26" name="Freeform 1590">
              <a:extLst>
                <a:ext uri="{FF2B5EF4-FFF2-40B4-BE49-F238E27FC236}">
                  <a16:creationId xmlns:a16="http://schemas.microsoft.com/office/drawing/2014/main" id="{406EADAB-8A3A-45CF-8482-7BE8C5B90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591">
              <a:extLst>
                <a:ext uri="{FF2B5EF4-FFF2-40B4-BE49-F238E27FC236}">
                  <a16:creationId xmlns:a16="http://schemas.microsoft.com/office/drawing/2014/main" id="{194E194C-B16D-4996-8CF9-45C850863A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592">
              <a:extLst>
                <a:ext uri="{FF2B5EF4-FFF2-40B4-BE49-F238E27FC236}">
                  <a16:creationId xmlns:a16="http://schemas.microsoft.com/office/drawing/2014/main" id="{426F9D60-48C3-46D5-8F60-01F1CF463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589">
            <a:extLst>
              <a:ext uri="{FF2B5EF4-FFF2-40B4-BE49-F238E27FC236}">
                <a16:creationId xmlns:a16="http://schemas.microsoft.com/office/drawing/2014/main" id="{3ABB4AE7-02EA-45A9-A61C-B5A121834F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4379642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34" name="Freeform 1590">
              <a:extLst>
                <a:ext uri="{FF2B5EF4-FFF2-40B4-BE49-F238E27FC236}">
                  <a16:creationId xmlns:a16="http://schemas.microsoft.com/office/drawing/2014/main" id="{673B4F8F-B97E-4414-8B08-84605AB525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91">
              <a:extLst>
                <a:ext uri="{FF2B5EF4-FFF2-40B4-BE49-F238E27FC236}">
                  <a16:creationId xmlns:a16="http://schemas.microsoft.com/office/drawing/2014/main" id="{8C69AE90-22A8-461A-B417-233A3E593A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592">
              <a:extLst>
                <a:ext uri="{FF2B5EF4-FFF2-40B4-BE49-F238E27FC236}">
                  <a16:creationId xmlns:a16="http://schemas.microsoft.com/office/drawing/2014/main" id="{9E81B4ED-E284-4058-AA9A-D5DA97BA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589">
            <a:extLst>
              <a:ext uri="{FF2B5EF4-FFF2-40B4-BE49-F238E27FC236}">
                <a16:creationId xmlns:a16="http://schemas.microsoft.com/office/drawing/2014/main" id="{04B61ED3-8C84-4631-B740-7BCBCF55FD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4379642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38" name="Freeform 1590">
              <a:extLst>
                <a:ext uri="{FF2B5EF4-FFF2-40B4-BE49-F238E27FC236}">
                  <a16:creationId xmlns:a16="http://schemas.microsoft.com/office/drawing/2014/main" id="{A559E949-DD3B-4050-A492-4DB1F3271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91">
              <a:extLst>
                <a:ext uri="{FF2B5EF4-FFF2-40B4-BE49-F238E27FC236}">
                  <a16:creationId xmlns:a16="http://schemas.microsoft.com/office/drawing/2014/main" id="{A68DAFDA-CCA1-438B-98F0-F917EC54AB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592">
              <a:extLst>
                <a:ext uri="{FF2B5EF4-FFF2-40B4-BE49-F238E27FC236}">
                  <a16:creationId xmlns:a16="http://schemas.microsoft.com/office/drawing/2014/main" id="{EA52FC21-2991-4E3F-AD59-D14AF9343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1589">
            <a:extLst>
              <a:ext uri="{FF2B5EF4-FFF2-40B4-BE49-F238E27FC236}">
                <a16:creationId xmlns:a16="http://schemas.microsoft.com/office/drawing/2014/main" id="{1D1776BD-FE76-4FC3-9EB6-EAB8A5402C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05673" y="4379642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46" name="Freeform 1590">
              <a:extLst>
                <a:ext uri="{FF2B5EF4-FFF2-40B4-BE49-F238E27FC236}">
                  <a16:creationId xmlns:a16="http://schemas.microsoft.com/office/drawing/2014/main" id="{A48FAFEB-FDD3-48A0-B81B-4A300C591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591">
              <a:extLst>
                <a:ext uri="{FF2B5EF4-FFF2-40B4-BE49-F238E27FC236}">
                  <a16:creationId xmlns:a16="http://schemas.microsoft.com/office/drawing/2014/main" id="{32FBC8F2-CB61-4A9D-96CC-228520B120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592">
              <a:extLst>
                <a:ext uri="{FF2B5EF4-FFF2-40B4-BE49-F238E27FC236}">
                  <a16:creationId xmlns:a16="http://schemas.microsoft.com/office/drawing/2014/main" id="{26576B00-9405-4825-A79D-E5319D9796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589">
            <a:extLst>
              <a:ext uri="{FF2B5EF4-FFF2-40B4-BE49-F238E27FC236}">
                <a16:creationId xmlns:a16="http://schemas.microsoft.com/office/drawing/2014/main" id="{D0CD4828-23A3-4C6A-8C6A-71F1F247DC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486550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50" name="Freeform 1590">
              <a:extLst>
                <a:ext uri="{FF2B5EF4-FFF2-40B4-BE49-F238E27FC236}">
                  <a16:creationId xmlns:a16="http://schemas.microsoft.com/office/drawing/2014/main" id="{4DEF6053-AA66-4D87-9B0A-90CCF10F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91">
              <a:extLst>
                <a:ext uri="{FF2B5EF4-FFF2-40B4-BE49-F238E27FC236}">
                  <a16:creationId xmlns:a16="http://schemas.microsoft.com/office/drawing/2014/main" id="{11C2E4E1-7675-4A03-B8F8-BB873EA3DC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92">
              <a:extLst>
                <a:ext uri="{FF2B5EF4-FFF2-40B4-BE49-F238E27FC236}">
                  <a16:creationId xmlns:a16="http://schemas.microsoft.com/office/drawing/2014/main" id="{6997616A-2472-425A-8B4F-24A7CC760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1" name="Group 1589">
            <a:extLst>
              <a:ext uri="{FF2B5EF4-FFF2-40B4-BE49-F238E27FC236}">
                <a16:creationId xmlns:a16="http://schemas.microsoft.com/office/drawing/2014/main" id="{71852D58-3FA2-4C39-B0FE-ABB5931769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486550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62" name="Freeform 1590">
              <a:extLst>
                <a:ext uri="{FF2B5EF4-FFF2-40B4-BE49-F238E27FC236}">
                  <a16:creationId xmlns:a16="http://schemas.microsoft.com/office/drawing/2014/main" id="{794A97C9-DEFE-4284-8FE9-F576CC485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91">
              <a:extLst>
                <a:ext uri="{FF2B5EF4-FFF2-40B4-BE49-F238E27FC236}">
                  <a16:creationId xmlns:a16="http://schemas.microsoft.com/office/drawing/2014/main" id="{A780FB63-E2B4-4362-873D-96EFB09103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92">
              <a:extLst>
                <a:ext uri="{FF2B5EF4-FFF2-40B4-BE49-F238E27FC236}">
                  <a16:creationId xmlns:a16="http://schemas.microsoft.com/office/drawing/2014/main" id="{43DE7C66-5A9D-4278-A2D1-33C3DAE28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9" name="Group 1589">
            <a:extLst>
              <a:ext uri="{FF2B5EF4-FFF2-40B4-BE49-F238E27FC236}">
                <a16:creationId xmlns:a16="http://schemas.microsoft.com/office/drawing/2014/main" id="{5AD8351C-769C-4EFC-B9BF-15359F7972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5182858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70" name="Freeform 1590">
              <a:extLst>
                <a:ext uri="{FF2B5EF4-FFF2-40B4-BE49-F238E27FC236}">
                  <a16:creationId xmlns:a16="http://schemas.microsoft.com/office/drawing/2014/main" id="{8FD46B41-9170-45CF-BB2E-0B8F5A7C9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91">
              <a:extLst>
                <a:ext uri="{FF2B5EF4-FFF2-40B4-BE49-F238E27FC236}">
                  <a16:creationId xmlns:a16="http://schemas.microsoft.com/office/drawing/2014/main" id="{65AB5534-3456-4B35-A5E9-7C827B25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92">
              <a:extLst>
                <a:ext uri="{FF2B5EF4-FFF2-40B4-BE49-F238E27FC236}">
                  <a16:creationId xmlns:a16="http://schemas.microsoft.com/office/drawing/2014/main" id="{0D31C88C-FD41-40BA-B920-74DECE718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7" name="Group 1589">
            <a:extLst>
              <a:ext uri="{FF2B5EF4-FFF2-40B4-BE49-F238E27FC236}">
                <a16:creationId xmlns:a16="http://schemas.microsoft.com/office/drawing/2014/main" id="{B0054461-E8FB-4481-A3F5-5A2A5419F1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5182858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78" name="Freeform 1590">
              <a:extLst>
                <a:ext uri="{FF2B5EF4-FFF2-40B4-BE49-F238E27FC236}">
                  <a16:creationId xmlns:a16="http://schemas.microsoft.com/office/drawing/2014/main" id="{766AFDFB-7D42-4409-934B-571C98FB6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91">
              <a:extLst>
                <a:ext uri="{FF2B5EF4-FFF2-40B4-BE49-F238E27FC236}">
                  <a16:creationId xmlns:a16="http://schemas.microsoft.com/office/drawing/2014/main" id="{576C5342-1118-4007-BE8C-BBCDCBF8E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592">
              <a:extLst>
                <a:ext uri="{FF2B5EF4-FFF2-40B4-BE49-F238E27FC236}">
                  <a16:creationId xmlns:a16="http://schemas.microsoft.com/office/drawing/2014/main" id="{FFEDC312-CCCA-4D4A-96AF-8C8C467DD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9" name="Group 1589">
            <a:extLst>
              <a:ext uri="{FF2B5EF4-FFF2-40B4-BE49-F238E27FC236}">
                <a16:creationId xmlns:a16="http://schemas.microsoft.com/office/drawing/2014/main" id="{A8BDBA8A-C203-44D2-9B36-A5A5C6E1B5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5539374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90" name="Freeform 1590">
              <a:extLst>
                <a:ext uri="{FF2B5EF4-FFF2-40B4-BE49-F238E27FC236}">
                  <a16:creationId xmlns:a16="http://schemas.microsoft.com/office/drawing/2014/main" id="{FC5C8703-4B7C-42B6-8655-315C107C49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591">
              <a:extLst>
                <a:ext uri="{FF2B5EF4-FFF2-40B4-BE49-F238E27FC236}">
                  <a16:creationId xmlns:a16="http://schemas.microsoft.com/office/drawing/2014/main" id="{67939D3A-9798-4343-9862-868BD7CC22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592">
              <a:extLst>
                <a:ext uri="{FF2B5EF4-FFF2-40B4-BE49-F238E27FC236}">
                  <a16:creationId xmlns:a16="http://schemas.microsoft.com/office/drawing/2014/main" id="{4B1CF54A-A2E0-4EEE-AB73-3AE5883DC8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7385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органлар</a:t>
            </a:r>
            <a:r>
              <a:rPr lang="ru-RU" dirty="0"/>
              <a:t> (4/6)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2CDBD7-E7DD-49A5-AF2F-A5C8BF42E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234825"/>
              </p:ext>
            </p:extLst>
          </p:nvPr>
        </p:nvGraphicFramePr>
        <p:xfrm>
          <a:off x="438150" y="1215723"/>
          <a:ext cx="11310939" cy="4572828"/>
        </p:xfrm>
        <a:graphic>
          <a:graphicData uri="http://schemas.openxmlformats.org/drawingml/2006/table">
            <a:tbl>
              <a:tblPr/>
              <a:tblGrid>
                <a:gridCol w="305506">
                  <a:extLst>
                    <a:ext uri="{9D8B030D-6E8A-4147-A177-3AD203B41FA5}">
                      <a16:colId xmlns:a16="http://schemas.microsoft.com/office/drawing/2014/main" val="2261991552"/>
                    </a:ext>
                  </a:extLst>
                </a:gridCol>
                <a:gridCol w="6626628">
                  <a:extLst>
                    <a:ext uri="{9D8B030D-6E8A-4147-A177-3AD203B41FA5}">
                      <a16:colId xmlns:a16="http://schemas.microsoft.com/office/drawing/2014/main" val="1724692899"/>
                    </a:ext>
                  </a:extLst>
                </a:gridCol>
                <a:gridCol w="875761">
                  <a:extLst>
                    <a:ext uri="{9D8B030D-6E8A-4147-A177-3AD203B41FA5}">
                      <a16:colId xmlns:a16="http://schemas.microsoft.com/office/drawing/2014/main" val="1396735789"/>
                    </a:ext>
                  </a:extLst>
                </a:gridCol>
                <a:gridCol w="1536933">
                  <a:extLst>
                    <a:ext uri="{9D8B030D-6E8A-4147-A177-3AD203B41FA5}">
                      <a16:colId xmlns:a16="http://schemas.microsoft.com/office/drawing/2014/main" val="4220703147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556733666"/>
                    </a:ext>
                  </a:extLst>
                </a:gridCol>
                <a:gridCol w="716097">
                  <a:extLst>
                    <a:ext uri="{9D8B030D-6E8A-4147-A177-3AD203B41FA5}">
                      <a16:colId xmlns:a16="http://schemas.microsoft.com/office/drawing/2014/main" val="1264133815"/>
                    </a:ext>
                  </a:extLst>
                </a:gridCol>
                <a:gridCol w="655103">
                  <a:extLst>
                    <a:ext uri="{9D8B030D-6E8A-4147-A177-3AD203B41FA5}">
                      <a16:colId xmlns:a16="http://schemas.microsoft.com/office/drawing/2014/main" val="1516585758"/>
                    </a:ext>
                  </a:extLst>
                </a:gridCol>
              </a:tblGrid>
              <a:tr h="498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т/р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Ваколати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Функцияси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ЎзР Бош прокуратураси</a:t>
                      </a:r>
                      <a:endParaRPr lang="ru-RU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z-Cyrl-UZ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Иқтисодий жиноятларга қарши курашиш департаменти</a:t>
                      </a:r>
                      <a:endParaRPr lang="ru-RU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ЎзР ИИВ</a:t>
                      </a:r>
                      <a:endParaRPr lang="ru-RU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ЎзР АВ</a:t>
                      </a:r>
                      <a:endParaRPr lang="ru-RU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ДХХ</a:t>
                      </a:r>
                      <a:endParaRPr lang="ru-RU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D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747375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 оид ҳуқуқбузарликлар тўғрисидаги статистика маълумотларининг ҳисоби юритилишини ва таҳлил қилинишини таъминлайди.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55642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Аҳоли ўртасида жамиятда ҳуқуқий онгни, ҳуқуқий маданиятни юксалтиришга ва қонунийликни мустаҳкамлашга қаратилган ҳуқуқий тарғиботга доир фаолиятни амалга оширади ҳамда мувофиқлаштиради.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07558"/>
                  </a:ext>
                </a:extLst>
              </a:tr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Жиноий таъқиб этишни ташкил қилиш ва ҳуқуқий таъсир кўрсатишнинг бошқа чораларини кўриш учун тегишли давлат органларини коррупцияга оид аниқланган ҳуқуқбузарликлар тўғрисида ўз вақтида хабардор қилади.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837118"/>
                  </a:ext>
                </a:extLst>
              </a:tr>
              <a:tr h="226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Таълим муассасаларида коррупцияга қарши курашиш соҳасида ҳуқуқий таълим ва тарбияга доир чора-тадбирларни амалга оширишда иштирок этади.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607356"/>
                  </a:ext>
                </a:extLst>
              </a:tr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Жиноий фаолиятдан олинган даромадларни легаллаштиришнинг эҳтимол тутилган йўллари ва механизмларини аниқлаш учун пул маблағлари ёки бошқа мол-мулк билан боғлиқ операцияларнинг мониторингини ташкил этади ҳамда ўтказади.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43152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 қарши курашиш соҳасидаги тезкор-қидирув фаолиятини, терговга қадар текширувни, суриштирувни, дастлабки терговни амалга оширувчи органлар фаолиятини мувофиқлаштиради.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848673"/>
                  </a:ext>
                </a:extLst>
              </a:tr>
              <a:tr h="226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Коррупцияга имкон берувчи сабаблар ва шарт-шароитларни бартараф этиш бўйича чоралар кўради.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655044"/>
                  </a:ext>
                </a:extLst>
              </a:tr>
              <a:tr h="117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Норматив-ҳуқуқий ҳужжатлардаги ҳамда уларнинг лойиҳаларидаги коррупция учун шарт-шароитлар яратадиган қоидалар ва нормаларни аниқлаш мақсадида ушбу ҳужжатлар ва лойиҳаларнинг таҳлилини амалга оширади.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5354"/>
                  </a:ext>
                </a:extLst>
              </a:tr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Коррупция билан боғлиқ жиноятлар бўйича дастлабки терговни амалга оширади.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415" marR="18415" marT="18415" marB="18415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705571"/>
                  </a:ext>
                </a:extLst>
              </a:tr>
            </a:tbl>
          </a:graphicData>
        </a:graphic>
      </p:graphicFrame>
      <p:grpSp>
        <p:nvGrpSpPr>
          <p:cNvPr id="12" name="Group 1589">
            <a:extLst>
              <a:ext uri="{FF2B5EF4-FFF2-40B4-BE49-F238E27FC236}">
                <a16:creationId xmlns:a16="http://schemas.microsoft.com/office/drawing/2014/main" id="{6B4160B8-DFC6-4461-B50B-89E4B1F4E3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136" y="18369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3" name="Freeform 1590">
              <a:extLst>
                <a:ext uri="{FF2B5EF4-FFF2-40B4-BE49-F238E27FC236}">
                  <a16:creationId xmlns:a16="http://schemas.microsoft.com/office/drawing/2014/main" id="{0FA0C032-FBF3-41B9-A2DF-8A5F9FCBEA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91">
              <a:extLst>
                <a:ext uri="{FF2B5EF4-FFF2-40B4-BE49-F238E27FC236}">
                  <a16:creationId xmlns:a16="http://schemas.microsoft.com/office/drawing/2014/main" id="{2C1EE514-E9E7-45C1-BB7D-109852F85D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92">
              <a:extLst>
                <a:ext uri="{FF2B5EF4-FFF2-40B4-BE49-F238E27FC236}">
                  <a16:creationId xmlns:a16="http://schemas.microsoft.com/office/drawing/2014/main" id="{FE6DAD7F-0911-49BA-A2DF-B2DB902CFD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1589">
            <a:extLst>
              <a:ext uri="{FF2B5EF4-FFF2-40B4-BE49-F238E27FC236}">
                <a16:creationId xmlns:a16="http://schemas.microsoft.com/office/drawing/2014/main" id="{8AF22AE7-8DB7-4523-8478-005095ED7E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2251283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37" name="Freeform 1590">
              <a:extLst>
                <a:ext uri="{FF2B5EF4-FFF2-40B4-BE49-F238E27FC236}">
                  <a16:creationId xmlns:a16="http://schemas.microsoft.com/office/drawing/2014/main" id="{D588A12A-9F30-45DD-B98A-779DCC40A8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91">
              <a:extLst>
                <a:ext uri="{FF2B5EF4-FFF2-40B4-BE49-F238E27FC236}">
                  <a16:creationId xmlns:a16="http://schemas.microsoft.com/office/drawing/2014/main" id="{44D59B80-3E19-4129-B436-605116875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92">
              <a:extLst>
                <a:ext uri="{FF2B5EF4-FFF2-40B4-BE49-F238E27FC236}">
                  <a16:creationId xmlns:a16="http://schemas.microsoft.com/office/drawing/2014/main" id="{ACB23BAE-6A31-4C20-85D0-AA69EA74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1589">
            <a:extLst>
              <a:ext uri="{FF2B5EF4-FFF2-40B4-BE49-F238E27FC236}">
                <a16:creationId xmlns:a16="http://schemas.microsoft.com/office/drawing/2014/main" id="{3DBE61A3-52EC-43A1-903E-0B96342BD6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2770828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49" name="Freeform 1590">
              <a:extLst>
                <a:ext uri="{FF2B5EF4-FFF2-40B4-BE49-F238E27FC236}">
                  <a16:creationId xmlns:a16="http://schemas.microsoft.com/office/drawing/2014/main" id="{35478E2D-33D3-4D6D-B4D3-F743FCB2EA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91">
              <a:extLst>
                <a:ext uri="{FF2B5EF4-FFF2-40B4-BE49-F238E27FC236}">
                  <a16:creationId xmlns:a16="http://schemas.microsoft.com/office/drawing/2014/main" id="{0F670C27-101B-4D17-A825-068AC5E74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92">
              <a:extLst>
                <a:ext uri="{FF2B5EF4-FFF2-40B4-BE49-F238E27FC236}">
                  <a16:creationId xmlns:a16="http://schemas.microsoft.com/office/drawing/2014/main" id="{D5A74F06-AE44-4FAF-82C8-D9E64FB5F7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Group 1589">
            <a:extLst>
              <a:ext uri="{FF2B5EF4-FFF2-40B4-BE49-F238E27FC236}">
                <a16:creationId xmlns:a16="http://schemas.microsoft.com/office/drawing/2014/main" id="{7B2910EE-D517-47FA-A9E3-F4418384BC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3240489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77" name="Freeform 1590">
              <a:extLst>
                <a:ext uri="{FF2B5EF4-FFF2-40B4-BE49-F238E27FC236}">
                  <a16:creationId xmlns:a16="http://schemas.microsoft.com/office/drawing/2014/main" id="{A079A122-079A-4FC0-9699-B109B59A5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91">
              <a:extLst>
                <a:ext uri="{FF2B5EF4-FFF2-40B4-BE49-F238E27FC236}">
                  <a16:creationId xmlns:a16="http://schemas.microsoft.com/office/drawing/2014/main" id="{BD28EE46-F030-48CC-954C-052D02592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92">
              <a:extLst>
                <a:ext uri="{FF2B5EF4-FFF2-40B4-BE49-F238E27FC236}">
                  <a16:creationId xmlns:a16="http://schemas.microsoft.com/office/drawing/2014/main" id="{DEB1C59C-9AE0-416C-8B25-61BD915165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8" name="Group 1589">
            <a:extLst>
              <a:ext uri="{FF2B5EF4-FFF2-40B4-BE49-F238E27FC236}">
                <a16:creationId xmlns:a16="http://schemas.microsoft.com/office/drawing/2014/main" id="{FC145F76-D9CF-4F57-AB76-F91791D94E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347" y="366169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89" name="Freeform 1590">
              <a:extLst>
                <a:ext uri="{FF2B5EF4-FFF2-40B4-BE49-F238E27FC236}">
                  <a16:creationId xmlns:a16="http://schemas.microsoft.com/office/drawing/2014/main" id="{FE6863DA-671E-4755-88A5-C14EFFEFF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591">
              <a:extLst>
                <a:ext uri="{FF2B5EF4-FFF2-40B4-BE49-F238E27FC236}">
                  <a16:creationId xmlns:a16="http://schemas.microsoft.com/office/drawing/2014/main" id="{3922D214-6C05-4D46-8537-C88303DCC6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592">
              <a:extLst>
                <a:ext uri="{FF2B5EF4-FFF2-40B4-BE49-F238E27FC236}">
                  <a16:creationId xmlns:a16="http://schemas.microsoft.com/office/drawing/2014/main" id="{230807C3-5D89-4F75-8704-BC2D9E113E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4" name="Group 1589">
            <a:extLst>
              <a:ext uri="{FF2B5EF4-FFF2-40B4-BE49-F238E27FC236}">
                <a16:creationId xmlns:a16="http://schemas.microsoft.com/office/drawing/2014/main" id="{23BAC890-110E-49D0-B8EE-C734210D2C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419204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05" name="Freeform 1590">
              <a:extLst>
                <a:ext uri="{FF2B5EF4-FFF2-40B4-BE49-F238E27FC236}">
                  <a16:creationId xmlns:a16="http://schemas.microsoft.com/office/drawing/2014/main" id="{DCE8E15D-948D-4D73-BB93-2B6D2438D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91">
              <a:extLst>
                <a:ext uri="{FF2B5EF4-FFF2-40B4-BE49-F238E27FC236}">
                  <a16:creationId xmlns:a16="http://schemas.microsoft.com/office/drawing/2014/main" id="{82EB98EE-D39D-4A88-B959-CD5DED340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2">
              <a:extLst>
                <a:ext uri="{FF2B5EF4-FFF2-40B4-BE49-F238E27FC236}">
                  <a16:creationId xmlns:a16="http://schemas.microsoft.com/office/drawing/2014/main" id="{1D9276B7-9F21-4AA8-A2C3-F0B29D4CC9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589">
            <a:extLst>
              <a:ext uri="{FF2B5EF4-FFF2-40B4-BE49-F238E27FC236}">
                <a16:creationId xmlns:a16="http://schemas.microsoft.com/office/drawing/2014/main" id="{84984E0C-5984-4C21-AF05-EF83E69D57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4649247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37" name="Freeform 1590">
              <a:extLst>
                <a:ext uri="{FF2B5EF4-FFF2-40B4-BE49-F238E27FC236}">
                  <a16:creationId xmlns:a16="http://schemas.microsoft.com/office/drawing/2014/main" id="{4DEFB582-4B60-456B-BCDE-BE18CAC1B0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591">
              <a:extLst>
                <a:ext uri="{FF2B5EF4-FFF2-40B4-BE49-F238E27FC236}">
                  <a16:creationId xmlns:a16="http://schemas.microsoft.com/office/drawing/2014/main" id="{9643F418-0CD5-49C7-9C29-6FA5ADA65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92">
              <a:extLst>
                <a:ext uri="{FF2B5EF4-FFF2-40B4-BE49-F238E27FC236}">
                  <a16:creationId xmlns:a16="http://schemas.microsoft.com/office/drawing/2014/main" id="{3088AAB2-BC40-42B9-BD60-0AA0194183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6" name="Group 1589">
            <a:extLst>
              <a:ext uri="{FF2B5EF4-FFF2-40B4-BE49-F238E27FC236}">
                <a16:creationId xmlns:a16="http://schemas.microsoft.com/office/drawing/2014/main" id="{B0AD729C-167A-4F36-8981-38E2289B9C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3883" y="4971365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57" name="Freeform 1590">
              <a:extLst>
                <a:ext uri="{FF2B5EF4-FFF2-40B4-BE49-F238E27FC236}">
                  <a16:creationId xmlns:a16="http://schemas.microsoft.com/office/drawing/2014/main" id="{1BBD5A85-8B24-4A23-854E-D870A506F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91">
              <a:extLst>
                <a:ext uri="{FF2B5EF4-FFF2-40B4-BE49-F238E27FC236}">
                  <a16:creationId xmlns:a16="http://schemas.microsoft.com/office/drawing/2014/main" id="{B676C4D9-06D7-44B0-A8A8-61A604C0E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92">
              <a:extLst>
                <a:ext uri="{FF2B5EF4-FFF2-40B4-BE49-F238E27FC236}">
                  <a16:creationId xmlns:a16="http://schemas.microsoft.com/office/drawing/2014/main" id="{210548AD-8002-4EDE-AEE6-B8ED0B41F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" name="Group 1589">
            <a:extLst>
              <a:ext uri="{FF2B5EF4-FFF2-40B4-BE49-F238E27FC236}">
                <a16:creationId xmlns:a16="http://schemas.microsoft.com/office/drawing/2014/main" id="{09355FEF-F840-46FC-9E65-8AA7E8482C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189" y="5298078"/>
            <a:ext cx="211523" cy="212739"/>
            <a:chOff x="2384" y="844"/>
            <a:chExt cx="174" cy="175"/>
          </a:xfrm>
          <a:solidFill>
            <a:srgbClr val="00B050"/>
          </a:solidFill>
        </p:grpSpPr>
        <p:sp>
          <p:nvSpPr>
            <p:cNvPr id="165" name="Freeform 1590">
              <a:extLst>
                <a:ext uri="{FF2B5EF4-FFF2-40B4-BE49-F238E27FC236}">
                  <a16:creationId xmlns:a16="http://schemas.microsoft.com/office/drawing/2014/main" id="{16FA2B63-8ECC-4DA1-AEAB-795355476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91">
              <a:extLst>
                <a:ext uri="{FF2B5EF4-FFF2-40B4-BE49-F238E27FC236}">
                  <a16:creationId xmlns:a16="http://schemas.microsoft.com/office/drawing/2014/main" id="{62011CBE-4E0E-4ADF-875C-1E17B8F7E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92">
              <a:extLst>
                <a:ext uri="{FF2B5EF4-FFF2-40B4-BE49-F238E27FC236}">
                  <a16:creationId xmlns:a16="http://schemas.microsoft.com/office/drawing/2014/main" id="{FFCD10DE-D62B-4392-B209-55C2AFFE0A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0681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органлар</a:t>
            </a:r>
            <a:r>
              <a:rPr lang="ru-RU" dirty="0"/>
              <a:t> (5/6)</a:t>
            </a:r>
            <a:endParaRPr lang="en-US" dirty="0"/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8F5360C7-CA2D-4009-BED2-B190FF54114C}"/>
              </a:ext>
            </a:extLst>
          </p:cNvPr>
          <p:cNvGrpSpPr/>
          <p:nvPr/>
        </p:nvGrpSpPr>
        <p:grpSpPr>
          <a:xfrm>
            <a:off x="431999" y="1358020"/>
            <a:ext cx="6702660" cy="5499980"/>
            <a:chOff x="1917180" y="0"/>
            <a:chExt cx="8357639" cy="6858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0B856F7-7381-48D8-A720-682BF6C9BB4D}"/>
                </a:ext>
              </a:extLst>
            </p:cNvPr>
            <p:cNvSpPr/>
            <p:nvPr/>
          </p:nvSpPr>
          <p:spPr>
            <a:xfrm>
              <a:off x="1915544" y="8046"/>
              <a:ext cx="8331330" cy="6417316"/>
            </a:xfrm>
            <a:custGeom>
              <a:avLst/>
              <a:gdLst>
                <a:gd name="connsiteX0" fmla="*/ 993240 w 8331329"/>
                <a:gd name="connsiteY0" fmla="*/ 5851751 h 6417316"/>
                <a:gd name="connsiteX1" fmla="*/ 375121 w 8331329"/>
                <a:gd name="connsiteY1" fmla="*/ 5281033 h 6417316"/>
                <a:gd name="connsiteX2" fmla="*/ 1790 w 8331329"/>
                <a:gd name="connsiteY2" fmla="*/ 4014934 h 6417316"/>
                <a:gd name="connsiteX3" fmla="*/ 177734 w 8331329"/>
                <a:gd name="connsiteY3" fmla="*/ 3109493 h 6417316"/>
                <a:gd name="connsiteX4" fmla="*/ 724577 w 8331329"/>
                <a:gd name="connsiteY4" fmla="*/ 2402514 h 6417316"/>
                <a:gd name="connsiteX5" fmla="*/ 1244495 w 8331329"/>
                <a:gd name="connsiteY5" fmla="*/ 2022080 h 6417316"/>
                <a:gd name="connsiteX6" fmla="*/ 1551571 w 8331329"/>
                <a:gd name="connsiteY6" fmla="*/ 1800181 h 6417316"/>
                <a:gd name="connsiteX7" fmla="*/ 2313076 w 8331329"/>
                <a:gd name="connsiteY7" fmla="*/ 1149965 h 6417316"/>
                <a:gd name="connsiteX8" fmla="*/ 2825014 w 8331329"/>
                <a:gd name="connsiteY8" fmla="*/ 518560 h 6417316"/>
                <a:gd name="connsiteX9" fmla="*/ 3825848 w 8331329"/>
                <a:gd name="connsiteY9" fmla="*/ 36811 h 6417316"/>
                <a:gd name="connsiteX10" fmla="*/ 5530987 w 8331329"/>
                <a:gd name="connsiteY10" fmla="*/ 425906 h 6417316"/>
                <a:gd name="connsiteX11" fmla="*/ 6717171 w 8331329"/>
                <a:gd name="connsiteY11" fmla="*/ 2016292 h 6417316"/>
                <a:gd name="connsiteX12" fmla="*/ 7977482 w 8331329"/>
                <a:gd name="connsiteY12" fmla="*/ 2979788 h 6417316"/>
                <a:gd name="connsiteX13" fmla="*/ 8311085 w 8331329"/>
                <a:gd name="connsiteY13" fmla="*/ 3795052 h 6417316"/>
                <a:gd name="connsiteX14" fmla="*/ 7881518 w 8331329"/>
                <a:gd name="connsiteY14" fmla="*/ 5324465 h 6417316"/>
                <a:gd name="connsiteX15" fmla="*/ 7827912 w 8331329"/>
                <a:gd name="connsiteY15" fmla="*/ 5387323 h 6417316"/>
                <a:gd name="connsiteX16" fmla="*/ 5382711 w 8331329"/>
                <a:gd name="connsiteY16" fmla="*/ 6314951 h 6417316"/>
                <a:gd name="connsiteX17" fmla="*/ 993218 w 8331329"/>
                <a:gd name="connsiteY17" fmla="*/ 5851729 h 641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31329" h="6417316">
                  <a:moveTo>
                    <a:pt x="993240" y="5851751"/>
                  </a:moveTo>
                  <a:cubicBezTo>
                    <a:pt x="616730" y="5615054"/>
                    <a:pt x="424451" y="5351257"/>
                    <a:pt x="375121" y="5281033"/>
                  </a:cubicBezTo>
                  <a:cubicBezTo>
                    <a:pt x="13695" y="4766354"/>
                    <a:pt x="2996" y="4214382"/>
                    <a:pt x="1790" y="4014934"/>
                  </a:cubicBezTo>
                  <a:cubicBezTo>
                    <a:pt x="628" y="3825835"/>
                    <a:pt x="2184" y="3488547"/>
                    <a:pt x="177734" y="3109493"/>
                  </a:cubicBezTo>
                  <a:cubicBezTo>
                    <a:pt x="347496" y="2742959"/>
                    <a:pt x="602588" y="2504376"/>
                    <a:pt x="724577" y="2402514"/>
                  </a:cubicBezTo>
                  <a:cubicBezTo>
                    <a:pt x="760116" y="2372850"/>
                    <a:pt x="921569" y="2255927"/>
                    <a:pt x="1244495" y="2022080"/>
                  </a:cubicBezTo>
                  <a:cubicBezTo>
                    <a:pt x="1516776" y="1824912"/>
                    <a:pt x="1500180" y="1838286"/>
                    <a:pt x="1551571" y="1800181"/>
                  </a:cubicBezTo>
                  <a:cubicBezTo>
                    <a:pt x="1674655" y="1708931"/>
                    <a:pt x="2013938" y="1457391"/>
                    <a:pt x="2313076" y="1149965"/>
                  </a:cubicBezTo>
                  <a:cubicBezTo>
                    <a:pt x="2660164" y="793230"/>
                    <a:pt x="2587286" y="737301"/>
                    <a:pt x="2825014" y="518560"/>
                  </a:cubicBezTo>
                  <a:cubicBezTo>
                    <a:pt x="3217486" y="157440"/>
                    <a:pt x="3683799" y="63625"/>
                    <a:pt x="3825848" y="36811"/>
                  </a:cubicBezTo>
                  <a:cubicBezTo>
                    <a:pt x="4721379" y="-132139"/>
                    <a:pt x="5436601" y="358949"/>
                    <a:pt x="5530987" y="425906"/>
                  </a:cubicBezTo>
                  <a:cubicBezTo>
                    <a:pt x="6244324" y="932057"/>
                    <a:pt x="5940691" y="1372981"/>
                    <a:pt x="6717171" y="2016292"/>
                  </a:cubicBezTo>
                  <a:cubicBezTo>
                    <a:pt x="7241123" y="2450376"/>
                    <a:pt x="7605773" y="2437177"/>
                    <a:pt x="7977482" y="2979788"/>
                  </a:cubicBezTo>
                  <a:cubicBezTo>
                    <a:pt x="8060532" y="3101009"/>
                    <a:pt x="8249368" y="3383244"/>
                    <a:pt x="8311085" y="3795052"/>
                  </a:cubicBezTo>
                  <a:cubicBezTo>
                    <a:pt x="8435331" y="4624042"/>
                    <a:pt x="7936373" y="5257069"/>
                    <a:pt x="7881518" y="5324465"/>
                  </a:cubicBezTo>
                  <a:cubicBezTo>
                    <a:pt x="7881518" y="5324465"/>
                    <a:pt x="7855143" y="5356870"/>
                    <a:pt x="7827912" y="5387323"/>
                  </a:cubicBezTo>
                  <a:cubicBezTo>
                    <a:pt x="7150751" y="6144816"/>
                    <a:pt x="5382711" y="6314951"/>
                    <a:pt x="5382711" y="6314951"/>
                  </a:cubicBezTo>
                  <a:cubicBezTo>
                    <a:pt x="4209068" y="6427884"/>
                    <a:pt x="2190540" y="6604399"/>
                    <a:pt x="993218" y="5851729"/>
                  </a:cubicBezTo>
                  <a:close/>
                </a:path>
              </a:pathLst>
            </a:custGeom>
            <a:solidFill>
              <a:srgbClr val="E6F2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7BDE216-D093-4738-A140-0E7DC240ACE6}"/>
                </a:ext>
              </a:extLst>
            </p:cNvPr>
            <p:cNvSpPr/>
            <p:nvPr/>
          </p:nvSpPr>
          <p:spPr>
            <a:xfrm>
              <a:off x="2439357" y="4657608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4 w 342023"/>
                <a:gd name="connsiteY2" fmla="*/ 171340 h 342023"/>
                <a:gd name="connsiteX3" fmla="*/ 171406 w 342023"/>
                <a:gd name="connsiteY3" fmla="*/ 1645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49" y="341036"/>
                    <a:pt x="1644" y="265061"/>
                    <a:pt x="1644" y="171340"/>
                  </a:cubicBezTo>
                  <a:cubicBezTo>
                    <a:pt x="1644" y="77620"/>
                    <a:pt x="77649" y="1645"/>
                    <a:pt x="171406" y="1645"/>
                  </a:cubicBezTo>
                  <a:cubicBezTo>
                    <a:pt x="265163" y="1645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4B56173-329F-4435-9145-402C4C1CBB02}"/>
                </a:ext>
              </a:extLst>
            </p:cNvPr>
            <p:cNvSpPr/>
            <p:nvPr/>
          </p:nvSpPr>
          <p:spPr>
            <a:xfrm>
              <a:off x="9552844" y="4644673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5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50" y="341036"/>
                    <a:pt x="1645" y="265061"/>
                    <a:pt x="1645" y="171340"/>
                  </a:cubicBezTo>
                  <a:cubicBezTo>
                    <a:pt x="1645" y="77620"/>
                    <a:pt x="77650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9951B1E-31FF-4F37-A354-2FCF2021A72A}"/>
                </a:ext>
              </a:extLst>
            </p:cNvPr>
            <p:cNvSpPr/>
            <p:nvPr/>
          </p:nvSpPr>
          <p:spPr>
            <a:xfrm>
              <a:off x="4262997" y="2621146"/>
              <a:ext cx="342023" cy="342023"/>
            </a:xfrm>
            <a:custGeom>
              <a:avLst/>
              <a:gdLst>
                <a:gd name="connsiteX0" fmla="*/ 341168 w 342023"/>
                <a:gd name="connsiteY0" fmla="*/ 171341 h 342023"/>
                <a:gd name="connsiteX1" fmla="*/ 171406 w 342023"/>
                <a:gd name="connsiteY1" fmla="*/ 341037 h 342023"/>
                <a:gd name="connsiteX2" fmla="*/ 1644 w 342023"/>
                <a:gd name="connsiteY2" fmla="*/ 171341 h 342023"/>
                <a:gd name="connsiteX3" fmla="*/ 171406 w 342023"/>
                <a:gd name="connsiteY3" fmla="*/ 1644 h 342023"/>
                <a:gd name="connsiteX4" fmla="*/ 341168 w 342023"/>
                <a:gd name="connsiteY4" fmla="*/ 171341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1"/>
                  </a:moveTo>
                  <a:cubicBezTo>
                    <a:pt x="341168" y="265061"/>
                    <a:pt x="265163" y="341037"/>
                    <a:pt x="171406" y="341037"/>
                  </a:cubicBezTo>
                  <a:cubicBezTo>
                    <a:pt x="77649" y="341037"/>
                    <a:pt x="1644" y="265061"/>
                    <a:pt x="1644" y="171341"/>
                  </a:cubicBezTo>
                  <a:cubicBezTo>
                    <a:pt x="1644" y="77620"/>
                    <a:pt x="77649" y="1644"/>
                    <a:pt x="171406" y="1644"/>
                  </a:cubicBezTo>
                  <a:cubicBezTo>
                    <a:pt x="265163" y="1644"/>
                    <a:pt x="341168" y="77620"/>
                    <a:pt x="341168" y="1713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66F1A0-D1D9-419E-B8B6-B57B00C2B03C}"/>
                </a:ext>
              </a:extLst>
            </p:cNvPr>
            <p:cNvSpPr/>
            <p:nvPr/>
          </p:nvSpPr>
          <p:spPr>
            <a:xfrm>
              <a:off x="8097821" y="4024054"/>
              <a:ext cx="342023" cy="342023"/>
            </a:xfrm>
            <a:custGeom>
              <a:avLst/>
              <a:gdLst>
                <a:gd name="connsiteX0" fmla="*/ 341168 w 342023"/>
                <a:gd name="connsiteY0" fmla="*/ 171341 h 342023"/>
                <a:gd name="connsiteX1" fmla="*/ 171406 w 342023"/>
                <a:gd name="connsiteY1" fmla="*/ 341037 h 342023"/>
                <a:gd name="connsiteX2" fmla="*/ 1644 w 342023"/>
                <a:gd name="connsiteY2" fmla="*/ 171341 h 342023"/>
                <a:gd name="connsiteX3" fmla="*/ 171406 w 342023"/>
                <a:gd name="connsiteY3" fmla="*/ 1644 h 342023"/>
                <a:gd name="connsiteX4" fmla="*/ 341168 w 342023"/>
                <a:gd name="connsiteY4" fmla="*/ 171341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1"/>
                  </a:moveTo>
                  <a:cubicBezTo>
                    <a:pt x="341168" y="265061"/>
                    <a:pt x="265163" y="341037"/>
                    <a:pt x="171406" y="341037"/>
                  </a:cubicBezTo>
                  <a:cubicBezTo>
                    <a:pt x="77649" y="341037"/>
                    <a:pt x="1644" y="265061"/>
                    <a:pt x="1644" y="171341"/>
                  </a:cubicBezTo>
                  <a:cubicBezTo>
                    <a:pt x="1644" y="77620"/>
                    <a:pt x="77649" y="1644"/>
                    <a:pt x="171406" y="1644"/>
                  </a:cubicBezTo>
                  <a:cubicBezTo>
                    <a:pt x="265163" y="1644"/>
                    <a:pt x="341168" y="77620"/>
                    <a:pt x="341168" y="1713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CC4630-BCA4-44A3-913C-972D62D34827}"/>
                </a:ext>
              </a:extLst>
            </p:cNvPr>
            <p:cNvSpPr/>
            <p:nvPr/>
          </p:nvSpPr>
          <p:spPr>
            <a:xfrm>
              <a:off x="6953184" y="494179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5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50" y="341036"/>
                    <a:pt x="1645" y="265061"/>
                    <a:pt x="1645" y="171340"/>
                  </a:cubicBezTo>
                  <a:cubicBezTo>
                    <a:pt x="1645" y="77620"/>
                    <a:pt x="77650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076800-2EE0-4898-A105-031642A7E849}"/>
                </a:ext>
              </a:extLst>
            </p:cNvPr>
            <p:cNvSpPr/>
            <p:nvPr/>
          </p:nvSpPr>
          <p:spPr>
            <a:xfrm>
              <a:off x="8175412" y="5614417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5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50" y="341036"/>
                    <a:pt x="1645" y="265061"/>
                    <a:pt x="1645" y="171340"/>
                  </a:cubicBezTo>
                  <a:cubicBezTo>
                    <a:pt x="1645" y="77620"/>
                    <a:pt x="77650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18717B-1929-4B59-B6A6-5F2F651AB11F}"/>
                </a:ext>
              </a:extLst>
            </p:cNvPr>
            <p:cNvSpPr/>
            <p:nvPr/>
          </p:nvSpPr>
          <p:spPr>
            <a:xfrm>
              <a:off x="2807975" y="2840962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4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49" y="341036"/>
                    <a:pt x="1644" y="265061"/>
                    <a:pt x="1644" y="171340"/>
                  </a:cubicBezTo>
                  <a:cubicBezTo>
                    <a:pt x="1644" y="77620"/>
                    <a:pt x="77649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B0579E-A189-46F9-8678-6049133AE29C}"/>
                </a:ext>
              </a:extLst>
            </p:cNvPr>
            <p:cNvSpPr/>
            <p:nvPr/>
          </p:nvSpPr>
          <p:spPr>
            <a:xfrm>
              <a:off x="3504558" y="3809626"/>
              <a:ext cx="2376621" cy="2394161"/>
            </a:xfrm>
            <a:custGeom>
              <a:avLst/>
              <a:gdLst>
                <a:gd name="connsiteX0" fmla="*/ 2356586 w 2376621"/>
                <a:gd name="connsiteY0" fmla="*/ 1474630 h 2394161"/>
                <a:gd name="connsiteX1" fmla="*/ 2305349 w 2376621"/>
                <a:gd name="connsiteY1" fmla="*/ 1410589 h 2394161"/>
                <a:gd name="connsiteX2" fmla="*/ 2145212 w 2376621"/>
                <a:gd name="connsiteY2" fmla="*/ 1372177 h 2394161"/>
                <a:gd name="connsiteX3" fmla="*/ 2177243 w 2376621"/>
                <a:gd name="connsiteY3" fmla="*/ 1192900 h 2394161"/>
                <a:gd name="connsiteX4" fmla="*/ 2158016 w 2376621"/>
                <a:gd name="connsiteY4" fmla="*/ 1058458 h 2394161"/>
                <a:gd name="connsiteX5" fmla="*/ 2241263 w 2376621"/>
                <a:gd name="connsiteY5" fmla="*/ 1020025 h 2394161"/>
                <a:gd name="connsiteX6" fmla="*/ 2343739 w 2376621"/>
                <a:gd name="connsiteY6" fmla="*/ 949581 h 2394161"/>
                <a:gd name="connsiteX7" fmla="*/ 2324511 w 2376621"/>
                <a:gd name="connsiteY7" fmla="*/ 802336 h 2394161"/>
                <a:gd name="connsiteX8" fmla="*/ 2190026 w 2376621"/>
                <a:gd name="connsiteY8" fmla="*/ 591027 h 2394161"/>
                <a:gd name="connsiteX9" fmla="*/ 2087550 w 2376621"/>
                <a:gd name="connsiteY9" fmla="*/ 603853 h 2394161"/>
                <a:gd name="connsiteX10" fmla="*/ 1953065 w 2376621"/>
                <a:gd name="connsiteY10" fmla="*/ 635863 h 2394161"/>
                <a:gd name="connsiteX11" fmla="*/ 1869817 w 2376621"/>
                <a:gd name="connsiteY11" fmla="*/ 539855 h 2394161"/>
                <a:gd name="connsiteX12" fmla="*/ 1754516 w 2376621"/>
                <a:gd name="connsiteY12" fmla="*/ 411815 h 2394161"/>
                <a:gd name="connsiteX13" fmla="*/ 1786548 w 2376621"/>
                <a:gd name="connsiteY13" fmla="*/ 315764 h 2394161"/>
                <a:gd name="connsiteX14" fmla="*/ 1812134 w 2376621"/>
                <a:gd name="connsiteY14" fmla="*/ 194105 h 2394161"/>
                <a:gd name="connsiteX15" fmla="*/ 1453514 w 2376621"/>
                <a:gd name="connsiteY15" fmla="*/ 21230 h 2394161"/>
                <a:gd name="connsiteX16" fmla="*/ 1370245 w 2376621"/>
                <a:gd name="connsiteY16" fmla="*/ 130085 h 2394161"/>
                <a:gd name="connsiteX17" fmla="*/ 1312605 w 2376621"/>
                <a:gd name="connsiteY17" fmla="*/ 232517 h 2394161"/>
                <a:gd name="connsiteX18" fmla="*/ 1120480 w 2376621"/>
                <a:gd name="connsiteY18" fmla="*/ 232517 h 2394161"/>
                <a:gd name="connsiteX19" fmla="*/ 1005179 w 2376621"/>
                <a:gd name="connsiteY19" fmla="*/ 245298 h 2394161"/>
                <a:gd name="connsiteX20" fmla="*/ 960365 w 2376621"/>
                <a:gd name="connsiteY20" fmla="*/ 104455 h 2394161"/>
                <a:gd name="connsiteX21" fmla="*/ 870694 w 2376621"/>
                <a:gd name="connsiteY21" fmla="*/ 27631 h 2394161"/>
                <a:gd name="connsiteX22" fmla="*/ 646559 w 2376621"/>
                <a:gd name="connsiteY22" fmla="*/ 104455 h 2394161"/>
                <a:gd name="connsiteX23" fmla="*/ 524878 w 2376621"/>
                <a:gd name="connsiteY23" fmla="*/ 174855 h 2394161"/>
                <a:gd name="connsiteX24" fmla="*/ 550485 w 2376621"/>
                <a:gd name="connsiteY24" fmla="*/ 302916 h 2394161"/>
                <a:gd name="connsiteX25" fmla="*/ 569713 w 2376621"/>
                <a:gd name="connsiteY25" fmla="*/ 418174 h 2394161"/>
                <a:gd name="connsiteX26" fmla="*/ 448032 w 2376621"/>
                <a:gd name="connsiteY26" fmla="*/ 520605 h 2394161"/>
                <a:gd name="connsiteX27" fmla="*/ 358361 w 2376621"/>
                <a:gd name="connsiteY27" fmla="*/ 623037 h 2394161"/>
                <a:gd name="connsiteX28" fmla="*/ 172638 w 2376621"/>
                <a:gd name="connsiteY28" fmla="*/ 571821 h 2394161"/>
                <a:gd name="connsiteX29" fmla="*/ 102172 w 2376621"/>
                <a:gd name="connsiteY29" fmla="*/ 616613 h 2394161"/>
                <a:gd name="connsiteX30" fmla="*/ 12523 w 2376621"/>
                <a:gd name="connsiteY30" fmla="*/ 821498 h 2394161"/>
                <a:gd name="connsiteX31" fmla="*/ 12523 w 2376621"/>
                <a:gd name="connsiteY31" fmla="*/ 949537 h 2394161"/>
                <a:gd name="connsiteX32" fmla="*/ 82988 w 2376621"/>
                <a:gd name="connsiteY32" fmla="*/ 1000753 h 2394161"/>
                <a:gd name="connsiteX33" fmla="*/ 166236 w 2376621"/>
                <a:gd name="connsiteY33" fmla="*/ 1051968 h 2394161"/>
                <a:gd name="connsiteX34" fmla="*/ 171037 w 2376621"/>
                <a:gd name="connsiteY34" fmla="*/ 1221643 h 2394161"/>
                <a:gd name="connsiteX35" fmla="*/ 156633 w 2376621"/>
                <a:gd name="connsiteY35" fmla="*/ 1368910 h 2394161"/>
                <a:gd name="connsiteX36" fmla="*/ 25371 w 2376621"/>
                <a:gd name="connsiteY36" fmla="*/ 1442533 h 2394161"/>
                <a:gd name="connsiteX37" fmla="*/ 2394 w 2376621"/>
                <a:gd name="connsiteY37" fmla="*/ 1551388 h 2394161"/>
                <a:gd name="connsiteX38" fmla="*/ 102194 w 2376621"/>
                <a:gd name="connsiteY38" fmla="*/ 1788283 h 2394161"/>
                <a:gd name="connsiteX39" fmla="*/ 211093 w 2376621"/>
                <a:gd name="connsiteY39" fmla="*/ 1845901 h 2394161"/>
                <a:gd name="connsiteX40" fmla="*/ 364806 w 2376621"/>
                <a:gd name="connsiteY40" fmla="*/ 1788283 h 2394161"/>
                <a:gd name="connsiteX41" fmla="*/ 512096 w 2376621"/>
                <a:gd name="connsiteY41" fmla="*/ 1922724 h 2394161"/>
                <a:gd name="connsiteX42" fmla="*/ 569757 w 2376621"/>
                <a:gd name="connsiteY42" fmla="*/ 2063568 h 2394161"/>
                <a:gd name="connsiteX43" fmla="*/ 524922 w 2376621"/>
                <a:gd name="connsiteY43" fmla="*/ 2217237 h 2394161"/>
                <a:gd name="connsiteX44" fmla="*/ 659407 w 2376621"/>
                <a:gd name="connsiteY44" fmla="*/ 2319668 h 2394161"/>
                <a:gd name="connsiteX45" fmla="*/ 864335 w 2376621"/>
                <a:gd name="connsiteY45" fmla="*/ 2390112 h 2394161"/>
                <a:gd name="connsiteX46" fmla="*/ 928355 w 2376621"/>
                <a:gd name="connsiteY46" fmla="*/ 2345298 h 2394161"/>
                <a:gd name="connsiteX47" fmla="*/ 1018027 w 2376621"/>
                <a:gd name="connsiteY47" fmla="*/ 2230063 h 2394161"/>
                <a:gd name="connsiteX48" fmla="*/ 1171740 w 2376621"/>
                <a:gd name="connsiteY48" fmla="*/ 2236464 h 2394161"/>
                <a:gd name="connsiteX49" fmla="*/ 1351061 w 2376621"/>
                <a:gd name="connsiteY49" fmla="*/ 2230063 h 2394161"/>
                <a:gd name="connsiteX50" fmla="*/ 1402298 w 2376621"/>
                <a:gd name="connsiteY50" fmla="*/ 2332494 h 2394161"/>
                <a:gd name="connsiteX51" fmla="*/ 1491948 w 2376621"/>
                <a:gd name="connsiteY51" fmla="*/ 2377286 h 2394161"/>
                <a:gd name="connsiteX52" fmla="*/ 1805754 w 2376621"/>
                <a:gd name="connsiteY52" fmla="*/ 2236442 h 2394161"/>
                <a:gd name="connsiteX53" fmla="*/ 1805754 w 2376621"/>
                <a:gd name="connsiteY53" fmla="*/ 2134011 h 2394161"/>
                <a:gd name="connsiteX54" fmla="*/ 1767342 w 2376621"/>
                <a:gd name="connsiteY54" fmla="*/ 2037959 h 2394161"/>
                <a:gd name="connsiteX55" fmla="*/ 1869817 w 2376621"/>
                <a:gd name="connsiteY55" fmla="*/ 1948332 h 2394161"/>
                <a:gd name="connsiteX56" fmla="*/ 1985075 w 2376621"/>
                <a:gd name="connsiteY56" fmla="*/ 1794663 h 2394161"/>
                <a:gd name="connsiteX57" fmla="*/ 2074746 w 2376621"/>
                <a:gd name="connsiteY57" fmla="*/ 1833075 h 2394161"/>
                <a:gd name="connsiteX58" fmla="*/ 2209232 w 2376621"/>
                <a:gd name="connsiteY58" fmla="*/ 1845901 h 2394161"/>
                <a:gd name="connsiteX59" fmla="*/ 2356542 w 2376621"/>
                <a:gd name="connsiteY59" fmla="*/ 1474564 h 2394161"/>
                <a:gd name="connsiteX60" fmla="*/ 1165666 w 2376621"/>
                <a:gd name="connsiteY60" fmla="*/ 1665089 h 2394161"/>
                <a:gd name="connsiteX61" fmla="*/ 724216 w 2376621"/>
                <a:gd name="connsiteY61" fmla="*/ 1223748 h 2394161"/>
                <a:gd name="connsiteX62" fmla="*/ 1165666 w 2376621"/>
                <a:gd name="connsiteY62" fmla="*/ 782406 h 2394161"/>
                <a:gd name="connsiteX63" fmla="*/ 1607117 w 2376621"/>
                <a:gd name="connsiteY63" fmla="*/ 1223748 h 2394161"/>
                <a:gd name="connsiteX64" fmla="*/ 1165666 w 2376621"/>
                <a:gd name="connsiteY64" fmla="*/ 1665089 h 239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376621" h="2394161">
                  <a:moveTo>
                    <a:pt x="2356586" y="1474630"/>
                  </a:moveTo>
                  <a:cubicBezTo>
                    <a:pt x="2349351" y="1459787"/>
                    <a:pt x="2335605" y="1431549"/>
                    <a:pt x="2305349" y="1410589"/>
                  </a:cubicBezTo>
                  <a:cubicBezTo>
                    <a:pt x="2239421" y="1364941"/>
                    <a:pt x="2171214" y="1406620"/>
                    <a:pt x="2145212" y="1372177"/>
                  </a:cubicBezTo>
                  <a:cubicBezTo>
                    <a:pt x="2119231" y="1337755"/>
                    <a:pt x="2184172" y="1291955"/>
                    <a:pt x="2177243" y="1192900"/>
                  </a:cubicBezTo>
                  <a:cubicBezTo>
                    <a:pt x="2172376" y="1123421"/>
                    <a:pt x="2136595" y="1091082"/>
                    <a:pt x="2158016" y="1058458"/>
                  </a:cubicBezTo>
                  <a:cubicBezTo>
                    <a:pt x="2170666" y="1039165"/>
                    <a:pt x="2186934" y="1044690"/>
                    <a:pt x="2241263" y="1020025"/>
                  </a:cubicBezTo>
                  <a:cubicBezTo>
                    <a:pt x="2285573" y="999920"/>
                    <a:pt x="2325607" y="981766"/>
                    <a:pt x="2343739" y="949581"/>
                  </a:cubicBezTo>
                  <a:cubicBezTo>
                    <a:pt x="2363208" y="915116"/>
                    <a:pt x="2350513" y="876923"/>
                    <a:pt x="2324511" y="802336"/>
                  </a:cubicBezTo>
                  <a:cubicBezTo>
                    <a:pt x="2286801" y="694116"/>
                    <a:pt x="2256939" y="608457"/>
                    <a:pt x="2190026" y="591027"/>
                  </a:cubicBezTo>
                  <a:cubicBezTo>
                    <a:pt x="2168298" y="585392"/>
                    <a:pt x="2141375" y="591553"/>
                    <a:pt x="2087550" y="603853"/>
                  </a:cubicBezTo>
                  <a:cubicBezTo>
                    <a:pt x="2003294" y="623124"/>
                    <a:pt x="1987158" y="645509"/>
                    <a:pt x="1953065" y="635863"/>
                  </a:cubicBezTo>
                  <a:cubicBezTo>
                    <a:pt x="1919871" y="626479"/>
                    <a:pt x="1923116" y="601836"/>
                    <a:pt x="1869817" y="539855"/>
                  </a:cubicBezTo>
                  <a:cubicBezTo>
                    <a:pt x="1802048" y="461058"/>
                    <a:pt x="1759581" y="457528"/>
                    <a:pt x="1754516" y="411815"/>
                  </a:cubicBezTo>
                  <a:cubicBezTo>
                    <a:pt x="1751578" y="385111"/>
                    <a:pt x="1765413" y="380441"/>
                    <a:pt x="1786548" y="315764"/>
                  </a:cubicBezTo>
                  <a:cubicBezTo>
                    <a:pt x="1798256" y="279917"/>
                    <a:pt x="1814897" y="229074"/>
                    <a:pt x="1812134" y="194105"/>
                  </a:cubicBezTo>
                  <a:cubicBezTo>
                    <a:pt x="1802926" y="75909"/>
                    <a:pt x="1558160" y="-47043"/>
                    <a:pt x="1453514" y="21230"/>
                  </a:cubicBezTo>
                  <a:cubicBezTo>
                    <a:pt x="1422162" y="41685"/>
                    <a:pt x="1397979" y="82838"/>
                    <a:pt x="1370245" y="130085"/>
                  </a:cubicBezTo>
                  <a:cubicBezTo>
                    <a:pt x="1330254" y="198205"/>
                    <a:pt x="1338520" y="214648"/>
                    <a:pt x="1312605" y="232517"/>
                  </a:cubicBezTo>
                  <a:cubicBezTo>
                    <a:pt x="1266783" y="264088"/>
                    <a:pt x="1229028" y="220831"/>
                    <a:pt x="1120480" y="232517"/>
                  </a:cubicBezTo>
                  <a:cubicBezTo>
                    <a:pt x="1049949" y="240080"/>
                    <a:pt x="1029603" y="262246"/>
                    <a:pt x="1005179" y="245298"/>
                  </a:cubicBezTo>
                  <a:cubicBezTo>
                    <a:pt x="970933" y="221532"/>
                    <a:pt x="997944" y="168848"/>
                    <a:pt x="960365" y="104455"/>
                  </a:cubicBezTo>
                  <a:cubicBezTo>
                    <a:pt x="951836" y="89831"/>
                    <a:pt x="921580" y="43066"/>
                    <a:pt x="870694" y="27631"/>
                  </a:cubicBezTo>
                  <a:cubicBezTo>
                    <a:pt x="824389" y="13556"/>
                    <a:pt x="803911" y="38528"/>
                    <a:pt x="646559" y="104455"/>
                  </a:cubicBezTo>
                  <a:cubicBezTo>
                    <a:pt x="561426" y="140105"/>
                    <a:pt x="535380" y="146222"/>
                    <a:pt x="524878" y="174855"/>
                  </a:cubicBezTo>
                  <a:cubicBezTo>
                    <a:pt x="516568" y="197503"/>
                    <a:pt x="526675" y="210504"/>
                    <a:pt x="550485" y="302916"/>
                  </a:cubicBezTo>
                  <a:cubicBezTo>
                    <a:pt x="567170" y="367638"/>
                    <a:pt x="575392" y="400371"/>
                    <a:pt x="569713" y="418174"/>
                  </a:cubicBezTo>
                  <a:cubicBezTo>
                    <a:pt x="555287" y="463163"/>
                    <a:pt x="514069" y="457375"/>
                    <a:pt x="448032" y="520605"/>
                  </a:cubicBezTo>
                  <a:cubicBezTo>
                    <a:pt x="384626" y="581292"/>
                    <a:pt x="395589" y="612469"/>
                    <a:pt x="358361" y="623037"/>
                  </a:cubicBezTo>
                  <a:cubicBezTo>
                    <a:pt x="295393" y="640927"/>
                    <a:pt x="250821" y="555509"/>
                    <a:pt x="172638" y="571821"/>
                  </a:cubicBezTo>
                  <a:cubicBezTo>
                    <a:pt x="143653" y="577872"/>
                    <a:pt x="125741" y="594622"/>
                    <a:pt x="102172" y="616613"/>
                  </a:cubicBezTo>
                  <a:cubicBezTo>
                    <a:pt x="43919" y="671095"/>
                    <a:pt x="30084" y="737373"/>
                    <a:pt x="12523" y="821498"/>
                  </a:cubicBezTo>
                  <a:cubicBezTo>
                    <a:pt x="-7385" y="916782"/>
                    <a:pt x="7195" y="941601"/>
                    <a:pt x="12523" y="949537"/>
                  </a:cubicBezTo>
                  <a:cubicBezTo>
                    <a:pt x="15768" y="954360"/>
                    <a:pt x="22411" y="963086"/>
                    <a:pt x="82988" y="1000753"/>
                  </a:cubicBezTo>
                  <a:cubicBezTo>
                    <a:pt x="152555" y="1044032"/>
                    <a:pt x="157422" y="1037213"/>
                    <a:pt x="166236" y="1051968"/>
                  </a:cubicBezTo>
                  <a:cubicBezTo>
                    <a:pt x="176913" y="1069793"/>
                    <a:pt x="172331" y="1121316"/>
                    <a:pt x="171037" y="1221643"/>
                  </a:cubicBezTo>
                  <a:cubicBezTo>
                    <a:pt x="169459" y="1346503"/>
                    <a:pt x="186165" y="1357093"/>
                    <a:pt x="156633" y="1368910"/>
                  </a:cubicBezTo>
                  <a:cubicBezTo>
                    <a:pt x="100616" y="1391317"/>
                    <a:pt x="70119" y="1383249"/>
                    <a:pt x="25371" y="1442533"/>
                  </a:cubicBezTo>
                  <a:cubicBezTo>
                    <a:pt x="7371" y="1466342"/>
                    <a:pt x="-1027" y="1494713"/>
                    <a:pt x="2394" y="1551388"/>
                  </a:cubicBezTo>
                  <a:cubicBezTo>
                    <a:pt x="5902" y="1609137"/>
                    <a:pt x="22411" y="1713433"/>
                    <a:pt x="102194" y="1788283"/>
                  </a:cubicBezTo>
                  <a:cubicBezTo>
                    <a:pt x="125807" y="1810383"/>
                    <a:pt x="161347" y="1843730"/>
                    <a:pt x="211093" y="1845901"/>
                  </a:cubicBezTo>
                  <a:cubicBezTo>
                    <a:pt x="282480" y="1849036"/>
                    <a:pt x="302102" y="1784424"/>
                    <a:pt x="364806" y="1788283"/>
                  </a:cubicBezTo>
                  <a:cubicBezTo>
                    <a:pt x="427182" y="1792120"/>
                    <a:pt x="471338" y="1860020"/>
                    <a:pt x="512096" y="1922724"/>
                  </a:cubicBezTo>
                  <a:cubicBezTo>
                    <a:pt x="545750" y="1974466"/>
                    <a:pt x="570174" y="2012001"/>
                    <a:pt x="569757" y="2063568"/>
                  </a:cubicBezTo>
                  <a:cubicBezTo>
                    <a:pt x="569100" y="2141619"/>
                    <a:pt x="512337" y="2164113"/>
                    <a:pt x="524922" y="2217237"/>
                  </a:cubicBezTo>
                  <a:cubicBezTo>
                    <a:pt x="532091" y="2247558"/>
                    <a:pt x="574624" y="2272026"/>
                    <a:pt x="659407" y="2319668"/>
                  </a:cubicBezTo>
                  <a:cubicBezTo>
                    <a:pt x="805424" y="2401776"/>
                    <a:pt x="842652" y="2397171"/>
                    <a:pt x="864335" y="2390112"/>
                  </a:cubicBezTo>
                  <a:cubicBezTo>
                    <a:pt x="888759" y="2382132"/>
                    <a:pt x="904545" y="2367464"/>
                    <a:pt x="928355" y="2345298"/>
                  </a:cubicBezTo>
                  <a:cubicBezTo>
                    <a:pt x="987902" y="2289917"/>
                    <a:pt x="979286" y="2253303"/>
                    <a:pt x="1018027" y="2230063"/>
                  </a:cubicBezTo>
                  <a:cubicBezTo>
                    <a:pt x="1056197" y="2207130"/>
                    <a:pt x="1075688" y="2236026"/>
                    <a:pt x="1171740" y="2236464"/>
                  </a:cubicBezTo>
                  <a:cubicBezTo>
                    <a:pt x="1278512" y="2236925"/>
                    <a:pt x="1315762" y="2201473"/>
                    <a:pt x="1351061" y="2230063"/>
                  </a:cubicBezTo>
                  <a:cubicBezTo>
                    <a:pt x="1382062" y="2255188"/>
                    <a:pt x="1364456" y="2291561"/>
                    <a:pt x="1402298" y="2332494"/>
                  </a:cubicBezTo>
                  <a:cubicBezTo>
                    <a:pt x="1431041" y="2363605"/>
                    <a:pt x="1468445" y="2372002"/>
                    <a:pt x="1491948" y="2377286"/>
                  </a:cubicBezTo>
                  <a:cubicBezTo>
                    <a:pt x="1609748" y="2403793"/>
                    <a:pt x="1775608" y="2343720"/>
                    <a:pt x="1805754" y="2236442"/>
                  </a:cubicBezTo>
                  <a:cubicBezTo>
                    <a:pt x="1812090" y="2213904"/>
                    <a:pt x="1816497" y="2174791"/>
                    <a:pt x="1805754" y="2134011"/>
                  </a:cubicBezTo>
                  <a:cubicBezTo>
                    <a:pt x="1791700" y="2080712"/>
                    <a:pt x="1763505" y="2069027"/>
                    <a:pt x="1767342" y="2037959"/>
                  </a:cubicBezTo>
                  <a:cubicBezTo>
                    <a:pt x="1772034" y="2000140"/>
                    <a:pt x="1816124" y="1999767"/>
                    <a:pt x="1869817" y="1948332"/>
                  </a:cubicBezTo>
                  <a:cubicBezTo>
                    <a:pt x="1945084" y="1876179"/>
                    <a:pt x="1936599" y="1801854"/>
                    <a:pt x="1985075" y="1794663"/>
                  </a:cubicBezTo>
                  <a:cubicBezTo>
                    <a:pt x="2012634" y="1790585"/>
                    <a:pt x="2020746" y="1813737"/>
                    <a:pt x="2074746" y="1833075"/>
                  </a:cubicBezTo>
                  <a:cubicBezTo>
                    <a:pt x="2118639" y="1848773"/>
                    <a:pt x="2171938" y="1854473"/>
                    <a:pt x="2209232" y="1845901"/>
                  </a:cubicBezTo>
                  <a:cubicBezTo>
                    <a:pt x="2333237" y="1817355"/>
                    <a:pt x="2417252" y="1599249"/>
                    <a:pt x="2356542" y="1474564"/>
                  </a:cubicBezTo>
                  <a:close/>
                  <a:moveTo>
                    <a:pt x="1165666" y="1665089"/>
                  </a:moveTo>
                  <a:cubicBezTo>
                    <a:pt x="921844" y="1665089"/>
                    <a:pt x="724216" y="1467505"/>
                    <a:pt x="724216" y="1223748"/>
                  </a:cubicBezTo>
                  <a:cubicBezTo>
                    <a:pt x="724216" y="979990"/>
                    <a:pt x="921865" y="782406"/>
                    <a:pt x="1165666" y="782406"/>
                  </a:cubicBezTo>
                  <a:cubicBezTo>
                    <a:pt x="1409468" y="782406"/>
                    <a:pt x="1607117" y="979990"/>
                    <a:pt x="1607117" y="1223748"/>
                  </a:cubicBezTo>
                  <a:cubicBezTo>
                    <a:pt x="1607117" y="1467505"/>
                    <a:pt x="1409468" y="1665089"/>
                    <a:pt x="1165666" y="1665089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2FB69C-812A-491F-ABCF-FBA579E5F3DA}"/>
                </a:ext>
              </a:extLst>
            </p:cNvPr>
            <p:cNvSpPr/>
            <p:nvPr/>
          </p:nvSpPr>
          <p:spPr>
            <a:xfrm>
              <a:off x="4030290" y="4403678"/>
              <a:ext cx="1278201" cy="1258469"/>
            </a:xfrm>
            <a:custGeom>
              <a:avLst/>
              <a:gdLst>
                <a:gd name="connsiteX0" fmla="*/ 639934 w 1278201"/>
                <a:gd name="connsiteY0" fmla="*/ 1257768 h 1258469"/>
                <a:gd name="connsiteX1" fmla="*/ 1644 w 1278201"/>
                <a:gd name="connsiteY1" fmla="*/ 629717 h 1258469"/>
                <a:gd name="connsiteX2" fmla="*/ 639934 w 1278201"/>
                <a:gd name="connsiteY2" fmla="*/ 1644 h 1258469"/>
                <a:gd name="connsiteX3" fmla="*/ 1278223 w 1278201"/>
                <a:gd name="connsiteY3" fmla="*/ 629717 h 1258469"/>
                <a:gd name="connsiteX4" fmla="*/ 639934 w 1278201"/>
                <a:gd name="connsiteY4" fmla="*/ 1257768 h 1258469"/>
                <a:gd name="connsiteX5" fmla="*/ 639934 w 1278201"/>
                <a:gd name="connsiteY5" fmla="*/ 34860 h 1258469"/>
                <a:gd name="connsiteX6" fmla="*/ 34860 w 1278201"/>
                <a:gd name="connsiteY6" fmla="*/ 629717 h 1258469"/>
                <a:gd name="connsiteX7" fmla="*/ 639934 w 1278201"/>
                <a:gd name="connsiteY7" fmla="*/ 1224552 h 1258469"/>
                <a:gd name="connsiteX8" fmla="*/ 1244986 w 1278201"/>
                <a:gd name="connsiteY8" fmla="*/ 629717 h 1258469"/>
                <a:gd name="connsiteX9" fmla="*/ 639934 w 1278201"/>
                <a:gd name="connsiteY9" fmla="*/ 34860 h 125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01" h="1258469">
                  <a:moveTo>
                    <a:pt x="639934" y="1257768"/>
                  </a:moveTo>
                  <a:cubicBezTo>
                    <a:pt x="287979" y="1257768"/>
                    <a:pt x="1644" y="976015"/>
                    <a:pt x="1644" y="629717"/>
                  </a:cubicBezTo>
                  <a:cubicBezTo>
                    <a:pt x="1644" y="283419"/>
                    <a:pt x="287979" y="1644"/>
                    <a:pt x="639934" y="1644"/>
                  </a:cubicBezTo>
                  <a:cubicBezTo>
                    <a:pt x="991889" y="1644"/>
                    <a:pt x="1278223" y="283397"/>
                    <a:pt x="1278223" y="629717"/>
                  </a:cubicBezTo>
                  <a:cubicBezTo>
                    <a:pt x="1278223" y="976037"/>
                    <a:pt x="991889" y="1257768"/>
                    <a:pt x="639934" y="1257768"/>
                  </a:cubicBezTo>
                  <a:close/>
                  <a:moveTo>
                    <a:pt x="639934" y="34860"/>
                  </a:moveTo>
                  <a:cubicBezTo>
                    <a:pt x="306308" y="34860"/>
                    <a:pt x="34860" y="301703"/>
                    <a:pt x="34860" y="629717"/>
                  </a:cubicBezTo>
                  <a:cubicBezTo>
                    <a:pt x="34860" y="957730"/>
                    <a:pt x="306286" y="1224552"/>
                    <a:pt x="639934" y="1224552"/>
                  </a:cubicBezTo>
                  <a:cubicBezTo>
                    <a:pt x="973582" y="1224552"/>
                    <a:pt x="1244986" y="957708"/>
                    <a:pt x="1244986" y="629717"/>
                  </a:cubicBezTo>
                  <a:cubicBezTo>
                    <a:pt x="1244986" y="301725"/>
                    <a:pt x="973560" y="34860"/>
                    <a:pt x="639934" y="348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8F6AE9-E2C8-4088-87D6-F587BD1DC3EE}"/>
                </a:ext>
              </a:extLst>
            </p:cNvPr>
            <p:cNvSpPr/>
            <p:nvPr/>
          </p:nvSpPr>
          <p:spPr>
            <a:xfrm>
              <a:off x="3859301" y="4228895"/>
              <a:ext cx="1609262" cy="1607070"/>
            </a:xfrm>
            <a:custGeom>
              <a:avLst/>
              <a:gdLst>
                <a:gd name="connsiteX0" fmla="*/ 804719 w 1609262"/>
                <a:gd name="connsiteY0" fmla="*/ 1607355 h 1607069"/>
                <a:gd name="connsiteX1" fmla="*/ 1644 w 1609262"/>
                <a:gd name="connsiteY1" fmla="*/ 804500 h 1607069"/>
                <a:gd name="connsiteX2" fmla="*/ 804719 w 1609262"/>
                <a:gd name="connsiteY2" fmla="*/ 1644 h 1607069"/>
                <a:gd name="connsiteX3" fmla="*/ 1607793 w 1609262"/>
                <a:gd name="connsiteY3" fmla="*/ 804500 h 1607069"/>
                <a:gd name="connsiteX4" fmla="*/ 804719 w 1609262"/>
                <a:gd name="connsiteY4" fmla="*/ 1607355 h 1607069"/>
                <a:gd name="connsiteX5" fmla="*/ 804719 w 1609262"/>
                <a:gd name="connsiteY5" fmla="*/ 34860 h 1607069"/>
                <a:gd name="connsiteX6" fmla="*/ 34860 w 1609262"/>
                <a:gd name="connsiteY6" fmla="*/ 804500 h 1607069"/>
                <a:gd name="connsiteX7" fmla="*/ 804719 w 1609262"/>
                <a:gd name="connsiteY7" fmla="*/ 1574139 h 1607069"/>
                <a:gd name="connsiteX8" fmla="*/ 1574577 w 1609262"/>
                <a:gd name="connsiteY8" fmla="*/ 804500 h 1607069"/>
                <a:gd name="connsiteX9" fmla="*/ 804719 w 1609262"/>
                <a:gd name="connsiteY9" fmla="*/ 34860 h 1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9262" h="1607069">
                  <a:moveTo>
                    <a:pt x="804719" y="1607355"/>
                  </a:moveTo>
                  <a:cubicBezTo>
                    <a:pt x="361887" y="1607355"/>
                    <a:pt x="1644" y="1247200"/>
                    <a:pt x="1644" y="804500"/>
                  </a:cubicBezTo>
                  <a:cubicBezTo>
                    <a:pt x="1644" y="361799"/>
                    <a:pt x="361909" y="1644"/>
                    <a:pt x="804719" y="1644"/>
                  </a:cubicBezTo>
                  <a:cubicBezTo>
                    <a:pt x="1247529" y="1644"/>
                    <a:pt x="1607793" y="361799"/>
                    <a:pt x="1607793" y="804500"/>
                  </a:cubicBezTo>
                  <a:cubicBezTo>
                    <a:pt x="1607793" y="1247200"/>
                    <a:pt x="1247529" y="1607355"/>
                    <a:pt x="804719" y="1607355"/>
                  </a:cubicBezTo>
                  <a:close/>
                  <a:moveTo>
                    <a:pt x="804719" y="34860"/>
                  </a:moveTo>
                  <a:cubicBezTo>
                    <a:pt x="380216" y="34860"/>
                    <a:pt x="34860" y="380128"/>
                    <a:pt x="34860" y="804500"/>
                  </a:cubicBezTo>
                  <a:cubicBezTo>
                    <a:pt x="34860" y="1228871"/>
                    <a:pt x="380216" y="1574139"/>
                    <a:pt x="804719" y="1574139"/>
                  </a:cubicBezTo>
                  <a:cubicBezTo>
                    <a:pt x="1229222" y="1574139"/>
                    <a:pt x="1574577" y="1228871"/>
                    <a:pt x="1574577" y="804500"/>
                  </a:cubicBezTo>
                  <a:cubicBezTo>
                    <a:pt x="1574577" y="380128"/>
                    <a:pt x="1229222" y="34860"/>
                    <a:pt x="804719" y="348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307D14-848D-4834-87F3-9F473D1DDC6B}"/>
                </a:ext>
              </a:extLst>
            </p:cNvPr>
            <p:cNvSpPr/>
            <p:nvPr/>
          </p:nvSpPr>
          <p:spPr>
            <a:xfrm>
              <a:off x="4500889" y="2663257"/>
              <a:ext cx="2872116" cy="3957382"/>
            </a:xfrm>
            <a:custGeom>
              <a:avLst/>
              <a:gdLst>
                <a:gd name="connsiteX0" fmla="*/ 65347 w 2872116"/>
                <a:gd name="connsiteY0" fmla="*/ 1350931 h 3957381"/>
                <a:gd name="connsiteX1" fmla="*/ 106477 w 2872116"/>
                <a:gd name="connsiteY1" fmla="*/ 1481163 h 3957381"/>
                <a:gd name="connsiteX2" fmla="*/ 133335 w 2872116"/>
                <a:gd name="connsiteY2" fmla="*/ 1565134 h 3957381"/>
                <a:gd name="connsiteX3" fmla="*/ 154207 w 2872116"/>
                <a:gd name="connsiteY3" fmla="*/ 1630184 h 3957381"/>
                <a:gd name="connsiteX4" fmla="*/ 184682 w 2872116"/>
                <a:gd name="connsiteY4" fmla="*/ 1724175 h 3957381"/>
                <a:gd name="connsiteX5" fmla="*/ 186633 w 2872116"/>
                <a:gd name="connsiteY5" fmla="*/ 1730160 h 3957381"/>
                <a:gd name="connsiteX6" fmla="*/ 255191 w 2872116"/>
                <a:gd name="connsiteY6" fmla="*/ 1939299 h 3957381"/>
                <a:gd name="connsiteX7" fmla="*/ 329581 w 2872116"/>
                <a:gd name="connsiteY7" fmla="*/ 2161373 h 3957381"/>
                <a:gd name="connsiteX8" fmla="*/ 339732 w 2872116"/>
                <a:gd name="connsiteY8" fmla="*/ 2191212 h 3957381"/>
                <a:gd name="connsiteX9" fmla="*/ 357908 w 2872116"/>
                <a:gd name="connsiteY9" fmla="*/ 2244774 h 3957381"/>
                <a:gd name="connsiteX10" fmla="*/ 566476 w 2872116"/>
                <a:gd name="connsiteY10" fmla="*/ 2880805 h 3957381"/>
                <a:gd name="connsiteX11" fmla="*/ 639616 w 2872116"/>
                <a:gd name="connsiteY11" fmla="*/ 3322168 h 3957381"/>
                <a:gd name="connsiteX12" fmla="*/ 640164 w 2872116"/>
                <a:gd name="connsiteY12" fmla="*/ 3329535 h 3957381"/>
                <a:gd name="connsiteX13" fmla="*/ 644199 w 2872116"/>
                <a:gd name="connsiteY13" fmla="*/ 3405920 h 3957381"/>
                <a:gd name="connsiteX14" fmla="*/ 799731 w 2872116"/>
                <a:gd name="connsiteY14" fmla="*/ 3758160 h 3957381"/>
                <a:gd name="connsiteX15" fmla="*/ 1785218 w 2872116"/>
                <a:gd name="connsiteY15" fmla="*/ 3956292 h 3957381"/>
                <a:gd name="connsiteX16" fmla="*/ 2675727 w 2872116"/>
                <a:gd name="connsiteY16" fmla="*/ 3780347 h 3957381"/>
                <a:gd name="connsiteX17" fmla="*/ 2751784 w 2872116"/>
                <a:gd name="connsiteY17" fmla="*/ 3437974 h 3957381"/>
                <a:gd name="connsiteX18" fmla="*/ 2752200 w 2872116"/>
                <a:gd name="connsiteY18" fmla="*/ 3378360 h 3957381"/>
                <a:gd name="connsiteX19" fmla="*/ 2752069 w 2872116"/>
                <a:gd name="connsiteY19" fmla="*/ 3371345 h 3957381"/>
                <a:gd name="connsiteX20" fmla="*/ 2703923 w 2872116"/>
                <a:gd name="connsiteY20" fmla="*/ 2871048 h 3957381"/>
                <a:gd name="connsiteX21" fmla="*/ 2702607 w 2872116"/>
                <a:gd name="connsiteY21" fmla="*/ 2858529 h 3957381"/>
                <a:gd name="connsiteX22" fmla="*/ 2696841 w 2872116"/>
                <a:gd name="connsiteY22" fmla="*/ 2473578 h 3957381"/>
                <a:gd name="connsiteX23" fmla="*/ 2799843 w 2872116"/>
                <a:gd name="connsiteY23" fmla="*/ 1743271 h 3957381"/>
                <a:gd name="connsiteX24" fmla="*/ 2823499 w 2872116"/>
                <a:gd name="connsiteY24" fmla="*/ 1569475 h 3957381"/>
                <a:gd name="connsiteX25" fmla="*/ 2827752 w 2872116"/>
                <a:gd name="connsiteY25" fmla="*/ 1541017 h 3957381"/>
                <a:gd name="connsiteX26" fmla="*/ 2842990 w 2872116"/>
                <a:gd name="connsiteY26" fmla="*/ 1437424 h 3957381"/>
                <a:gd name="connsiteX27" fmla="*/ 2847309 w 2872116"/>
                <a:gd name="connsiteY27" fmla="*/ 1406400 h 3957381"/>
                <a:gd name="connsiteX28" fmla="*/ 2840359 w 2872116"/>
                <a:gd name="connsiteY28" fmla="*/ 851008 h 3957381"/>
                <a:gd name="connsiteX29" fmla="*/ 2821504 w 2872116"/>
                <a:gd name="connsiteY29" fmla="*/ 630052 h 3957381"/>
                <a:gd name="connsiteX30" fmla="*/ 2803899 w 2872116"/>
                <a:gd name="connsiteY30" fmla="*/ 229951 h 3957381"/>
                <a:gd name="connsiteX31" fmla="*/ 2803833 w 2872116"/>
                <a:gd name="connsiteY31" fmla="*/ 229885 h 3957381"/>
                <a:gd name="connsiteX32" fmla="*/ 2433878 w 2872116"/>
                <a:gd name="connsiteY32" fmla="*/ 59575 h 3957381"/>
                <a:gd name="connsiteX33" fmla="*/ 2262121 w 2872116"/>
                <a:gd name="connsiteY33" fmla="*/ 49139 h 3957381"/>
                <a:gd name="connsiteX34" fmla="*/ 2269422 w 2872116"/>
                <a:gd name="connsiteY34" fmla="*/ 15397 h 3957381"/>
                <a:gd name="connsiteX35" fmla="*/ 2287159 w 2872116"/>
                <a:gd name="connsiteY35" fmla="*/ 12679 h 3957381"/>
                <a:gd name="connsiteX36" fmla="*/ 2271789 w 2872116"/>
                <a:gd name="connsiteY36" fmla="*/ 11429 h 3957381"/>
                <a:gd name="connsiteX37" fmla="*/ 2270058 w 2872116"/>
                <a:gd name="connsiteY37" fmla="*/ 11297 h 3957381"/>
                <a:gd name="connsiteX38" fmla="*/ 2146052 w 2872116"/>
                <a:gd name="connsiteY38" fmla="*/ 4128 h 3957381"/>
                <a:gd name="connsiteX39" fmla="*/ 2120445 w 2872116"/>
                <a:gd name="connsiteY39" fmla="*/ 3295 h 3957381"/>
                <a:gd name="connsiteX40" fmla="*/ 2116060 w 2872116"/>
                <a:gd name="connsiteY40" fmla="*/ 3163 h 3957381"/>
                <a:gd name="connsiteX41" fmla="*/ 2099507 w 2872116"/>
                <a:gd name="connsiteY41" fmla="*/ 2813 h 3957381"/>
                <a:gd name="connsiteX42" fmla="*/ 1904378 w 2872116"/>
                <a:gd name="connsiteY42" fmla="*/ 2681 h 3957381"/>
                <a:gd name="connsiteX43" fmla="*/ 1872149 w 2872116"/>
                <a:gd name="connsiteY43" fmla="*/ 3514 h 3957381"/>
                <a:gd name="connsiteX44" fmla="*/ 1544728 w 2872116"/>
                <a:gd name="connsiteY44" fmla="*/ 22654 h 3957381"/>
                <a:gd name="connsiteX45" fmla="*/ 1542162 w 2872116"/>
                <a:gd name="connsiteY45" fmla="*/ 22939 h 3957381"/>
                <a:gd name="connsiteX46" fmla="*/ 1537646 w 2872116"/>
                <a:gd name="connsiteY46" fmla="*/ 23356 h 3957381"/>
                <a:gd name="connsiteX47" fmla="*/ 1533612 w 2872116"/>
                <a:gd name="connsiteY47" fmla="*/ 23707 h 3957381"/>
                <a:gd name="connsiteX48" fmla="*/ 1516423 w 2872116"/>
                <a:gd name="connsiteY48" fmla="*/ 25307 h 3957381"/>
                <a:gd name="connsiteX49" fmla="*/ 1505351 w 2872116"/>
                <a:gd name="connsiteY49" fmla="*/ 26842 h 3957381"/>
                <a:gd name="connsiteX50" fmla="*/ 973111 w 2872116"/>
                <a:gd name="connsiteY50" fmla="*/ 113049 h 3957381"/>
                <a:gd name="connsiteX51" fmla="*/ 956273 w 2872116"/>
                <a:gd name="connsiteY51" fmla="*/ 133856 h 3957381"/>
                <a:gd name="connsiteX52" fmla="*/ 935400 w 2872116"/>
                <a:gd name="connsiteY52" fmla="*/ 154728 h 3957381"/>
                <a:gd name="connsiteX53" fmla="*/ 581385 w 2872116"/>
                <a:gd name="connsiteY53" fmla="*/ 223527 h 3957381"/>
                <a:gd name="connsiteX54" fmla="*/ 79422 w 2872116"/>
                <a:gd name="connsiteY54" fmla="*/ 597340 h 3957381"/>
                <a:gd name="connsiteX55" fmla="*/ 41142 w 2872116"/>
                <a:gd name="connsiteY55" fmla="*/ 683394 h 3957381"/>
                <a:gd name="connsiteX56" fmla="*/ 65434 w 2872116"/>
                <a:gd name="connsiteY56" fmla="*/ 1350931 h 395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872116" h="3957381">
                  <a:moveTo>
                    <a:pt x="65347" y="1350931"/>
                  </a:moveTo>
                  <a:cubicBezTo>
                    <a:pt x="78984" y="1394408"/>
                    <a:pt x="92686" y="1437818"/>
                    <a:pt x="106477" y="1481163"/>
                  </a:cubicBezTo>
                  <a:cubicBezTo>
                    <a:pt x="115378" y="1509205"/>
                    <a:pt x="124302" y="1537158"/>
                    <a:pt x="133335" y="1565134"/>
                  </a:cubicBezTo>
                  <a:cubicBezTo>
                    <a:pt x="140219" y="1586840"/>
                    <a:pt x="147191" y="1608479"/>
                    <a:pt x="154207" y="1630184"/>
                  </a:cubicBezTo>
                  <a:cubicBezTo>
                    <a:pt x="164226" y="1661493"/>
                    <a:pt x="174465" y="1692867"/>
                    <a:pt x="184682" y="1724175"/>
                  </a:cubicBezTo>
                  <a:cubicBezTo>
                    <a:pt x="185318" y="1726126"/>
                    <a:pt x="185997" y="1728143"/>
                    <a:pt x="186633" y="1730160"/>
                  </a:cubicBezTo>
                  <a:cubicBezTo>
                    <a:pt x="209259" y="1799881"/>
                    <a:pt x="232083" y="1869644"/>
                    <a:pt x="255191" y="1939299"/>
                  </a:cubicBezTo>
                  <a:cubicBezTo>
                    <a:pt x="279747" y="2013382"/>
                    <a:pt x="304609" y="2087487"/>
                    <a:pt x="329581" y="2161373"/>
                  </a:cubicBezTo>
                  <a:cubicBezTo>
                    <a:pt x="333001" y="2171392"/>
                    <a:pt x="336268" y="2181346"/>
                    <a:pt x="339732" y="2191212"/>
                  </a:cubicBezTo>
                  <a:cubicBezTo>
                    <a:pt x="350103" y="2220635"/>
                    <a:pt x="357053" y="2242340"/>
                    <a:pt x="357908" y="2244774"/>
                  </a:cubicBezTo>
                  <a:cubicBezTo>
                    <a:pt x="382398" y="2317607"/>
                    <a:pt x="511073" y="2675700"/>
                    <a:pt x="566476" y="2880805"/>
                  </a:cubicBezTo>
                  <a:cubicBezTo>
                    <a:pt x="595153" y="2986766"/>
                    <a:pt x="626527" y="3134954"/>
                    <a:pt x="639616" y="3322168"/>
                  </a:cubicBezTo>
                  <a:cubicBezTo>
                    <a:pt x="639836" y="3324602"/>
                    <a:pt x="640033" y="3327035"/>
                    <a:pt x="640164" y="3329535"/>
                  </a:cubicBezTo>
                  <a:cubicBezTo>
                    <a:pt x="641896" y="3354375"/>
                    <a:pt x="643234" y="3379764"/>
                    <a:pt x="644199" y="3405920"/>
                  </a:cubicBezTo>
                  <a:cubicBezTo>
                    <a:pt x="696050" y="3523282"/>
                    <a:pt x="747902" y="3640798"/>
                    <a:pt x="799731" y="3758160"/>
                  </a:cubicBezTo>
                  <a:cubicBezTo>
                    <a:pt x="993610" y="3841166"/>
                    <a:pt x="1339843" y="3959997"/>
                    <a:pt x="1785218" y="3956292"/>
                  </a:cubicBezTo>
                  <a:cubicBezTo>
                    <a:pt x="2178216" y="3952959"/>
                    <a:pt x="2488229" y="3855483"/>
                    <a:pt x="2675727" y="3780347"/>
                  </a:cubicBezTo>
                  <a:cubicBezTo>
                    <a:pt x="2745865" y="3685940"/>
                    <a:pt x="2749065" y="3538453"/>
                    <a:pt x="2751784" y="3437974"/>
                  </a:cubicBezTo>
                  <a:cubicBezTo>
                    <a:pt x="2752332" y="3418066"/>
                    <a:pt x="2752485" y="3398180"/>
                    <a:pt x="2752200" y="3378360"/>
                  </a:cubicBezTo>
                  <a:cubicBezTo>
                    <a:pt x="2752200" y="3375993"/>
                    <a:pt x="2752135" y="3373691"/>
                    <a:pt x="2752069" y="3371345"/>
                  </a:cubicBezTo>
                  <a:cubicBezTo>
                    <a:pt x="2749504" y="3205200"/>
                    <a:pt x="2721857" y="3037390"/>
                    <a:pt x="2703923" y="2871048"/>
                  </a:cubicBezTo>
                  <a:cubicBezTo>
                    <a:pt x="2703440" y="2866883"/>
                    <a:pt x="2703024" y="2862695"/>
                    <a:pt x="2702607" y="2858529"/>
                  </a:cubicBezTo>
                  <a:cubicBezTo>
                    <a:pt x="2688904" y="2728911"/>
                    <a:pt x="2681582" y="2600061"/>
                    <a:pt x="2696841" y="2473578"/>
                  </a:cubicBezTo>
                  <a:cubicBezTo>
                    <a:pt x="2726198" y="2229580"/>
                    <a:pt x="2771998" y="1987489"/>
                    <a:pt x="2799843" y="1743271"/>
                  </a:cubicBezTo>
                  <a:cubicBezTo>
                    <a:pt x="2806464" y="1685675"/>
                    <a:pt x="2814795" y="1627707"/>
                    <a:pt x="2823499" y="1569475"/>
                  </a:cubicBezTo>
                  <a:cubicBezTo>
                    <a:pt x="2824880" y="1560004"/>
                    <a:pt x="2826349" y="1550489"/>
                    <a:pt x="2827752" y="1541017"/>
                  </a:cubicBezTo>
                  <a:cubicBezTo>
                    <a:pt x="2832971" y="1506574"/>
                    <a:pt x="2838123" y="1471999"/>
                    <a:pt x="2842990" y="1437424"/>
                  </a:cubicBezTo>
                  <a:cubicBezTo>
                    <a:pt x="2844459" y="1427053"/>
                    <a:pt x="2845906" y="1416771"/>
                    <a:pt x="2847309" y="1406400"/>
                  </a:cubicBezTo>
                  <a:cubicBezTo>
                    <a:pt x="2872500" y="1220919"/>
                    <a:pt x="2886357" y="1034538"/>
                    <a:pt x="2840359" y="851008"/>
                  </a:cubicBezTo>
                  <a:cubicBezTo>
                    <a:pt x="2821789" y="776837"/>
                    <a:pt x="2819070" y="702403"/>
                    <a:pt x="2821504" y="630052"/>
                  </a:cubicBezTo>
                  <a:cubicBezTo>
                    <a:pt x="2826306" y="479847"/>
                    <a:pt x="2852900" y="338960"/>
                    <a:pt x="2803899" y="229951"/>
                  </a:cubicBezTo>
                  <a:lnTo>
                    <a:pt x="2803833" y="229885"/>
                  </a:lnTo>
                  <a:cubicBezTo>
                    <a:pt x="2740580" y="178055"/>
                    <a:pt x="2614339" y="90752"/>
                    <a:pt x="2433878" y="59575"/>
                  </a:cubicBezTo>
                  <a:cubicBezTo>
                    <a:pt x="2370626" y="48657"/>
                    <a:pt x="2312504" y="46706"/>
                    <a:pt x="2262121" y="49139"/>
                  </a:cubicBezTo>
                  <a:cubicBezTo>
                    <a:pt x="2265388" y="38155"/>
                    <a:pt x="2267822" y="26951"/>
                    <a:pt x="2269422" y="15397"/>
                  </a:cubicBezTo>
                  <a:cubicBezTo>
                    <a:pt x="2275341" y="14498"/>
                    <a:pt x="2281261" y="13578"/>
                    <a:pt x="2287159" y="12679"/>
                  </a:cubicBezTo>
                  <a:cubicBezTo>
                    <a:pt x="2282007" y="12262"/>
                    <a:pt x="2276920" y="11845"/>
                    <a:pt x="2271789" y="11429"/>
                  </a:cubicBezTo>
                  <a:cubicBezTo>
                    <a:pt x="2271241" y="11363"/>
                    <a:pt x="2270606" y="11363"/>
                    <a:pt x="2270058" y="11297"/>
                  </a:cubicBezTo>
                  <a:cubicBezTo>
                    <a:pt x="2230396" y="8162"/>
                    <a:pt x="2188915" y="5794"/>
                    <a:pt x="2146052" y="4128"/>
                  </a:cubicBezTo>
                  <a:cubicBezTo>
                    <a:pt x="2137567" y="3843"/>
                    <a:pt x="2128995" y="3580"/>
                    <a:pt x="2120445" y="3295"/>
                  </a:cubicBezTo>
                  <a:cubicBezTo>
                    <a:pt x="2118975" y="3229"/>
                    <a:pt x="2117529" y="3229"/>
                    <a:pt x="2116060" y="3163"/>
                  </a:cubicBezTo>
                  <a:cubicBezTo>
                    <a:pt x="2110557" y="3032"/>
                    <a:pt x="2105076" y="2878"/>
                    <a:pt x="2099507" y="2813"/>
                  </a:cubicBezTo>
                  <a:cubicBezTo>
                    <a:pt x="2036934" y="1278"/>
                    <a:pt x="1971599" y="1278"/>
                    <a:pt x="1904378" y="2681"/>
                  </a:cubicBezTo>
                  <a:cubicBezTo>
                    <a:pt x="1893723" y="2966"/>
                    <a:pt x="1882936" y="3229"/>
                    <a:pt x="1872149" y="3514"/>
                  </a:cubicBezTo>
                  <a:cubicBezTo>
                    <a:pt x="1766429" y="6430"/>
                    <a:pt x="1656346" y="12986"/>
                    <a:pt x="1544728" y="22654"/>
                  </a:cubicBezTo>
                  <a:cubicBezTo>
                    <a:pt x="1543895" y="22786"/>
                    <a:pt x="1542996" y="22874"/>
                    <a:pt x="1542162" y="22939"/>
                  </a:cubicBezTo>
                  <a:cubicBezTo>
                    <a:pt x="1540628" y="23071"/>
                    <a:pt x="1539093" y="23224"/>
                    <a:pt x="1537646" y="23356"/>
                  </a:cubicBezTo>
                  <a:cubicBezTo>
                    <a:pt x="1536265" y="23422"/>
                    <a:pt x="1534862" y="23553"/>
                    <a:pt x="1533612" y="23707"/>
                  </a:cubicBezTo>
                  <a:cubicBezTo>
                    <a:pt x="1523592" y="24605"/>
                    <a:pt x="1516840" y="25241"/>
                    <a:pt x="1516423" y="25307"/>
                  </a:cubicBezTo>
                  <a:cubicBezTo>
                    <a:pt x="1515305" y="25373"/>
                    <a:pt x="1511687" y="25855"/>
                    <a:pt x="1505351" y="26842"/>
                  </a:cubicBezTo>
                  <a:cubicBezTo>
                    <a:pt x="1463870" y="33025"/>
                    <a:pt x="1305684" y="58567"/>
                    <a:pt x="973111" y="113049"/>
                  </a:cubicBezTo>
                  <a:cubicBezTo>
                    <a:pt x="968309" y="119649"/>
                    <a:pt x="962740" y="126686"/>
                    <a:pt x="956273" y="133856"/>
                  </a:cubicBezTo>
                  <a:cubicBezTo>
                    <a:pt x="949103" y="141858"/>
                    <a:pt x="942000" y="148808"/>
                    <a:pt x="935400" y="154728"/>
                  </a:cubicBezTo>
                  <a:cubicBezTo>
                    <a:pt x="851254" y="157578"/>
                    <a:pt x="724464" y="170930"/>
                    <a:pt x="581385" y="223527"/>
                  </a:cubicBezTo>
                  <a:cubicBezTo>
                    <a:pt x="462729" y="267157"/>
                    <a:pt x="207681" y="359196"/>
                    <a:pt x="79422" y="597340"/>
                  </a:cubicBezTo>
                  <a:cubicBezTo>
                    <a:pt x="64119" y="625733"/>
                    <a:pt x="51447" y="654388"/>
                    <a:pt x="41142" y="683394"/>
                  </a:cubicBezTo>
                  <a:cubicBezTo>
                    <a:pt x="-34366" y="894068"/>
                    <a:pt x="12333" y="1119320"/>
                    <a:pt x="65434" y="1350931"/>
                  </a:cubicBez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F49CC4-B8FE-480F-9BEB-F4A39D6F0D08}"/>
                </a:ext>
              </a:extLst>
            </p:cNvPr>
            <p:cNvSpPr/>
            <p:nvPr/>
          </p:nvSpPr>
          <p:spPr>
            <a:xfrm>
              <a:off x="4830048" y="514957"/>
              <a:ext cx="1047994" cy="1914013"/>
            </a:xfrm>
            <a:custGeom>
              <a:avLst/>
              <a:gdLst>
                <a:gd name="connsiteX0" fmla="*/ 22500 w 1047993"/>
                <a:gd name="connsiteY0" fmla="*/ 1157711 h 1914013"/>
                <a:gd name="connsiteX1" fmla="*/ 16932 w 1047993"/>
                <a:gd name="connsiteY1" fmla="*/ 743490 h 1914013"/>
                <a:gd name="connsiteX2" fmla="*/ 233809 w 1047993"/>
                <a:gd name="connsiteY2" fmla="*/ 189435 h 1914013"/>
                <a:gd name="connsiteX3" fmla="*/ 534746 w 1047993"/>
                <a:gd name="connsiteY3" fmla="*/ 8097 h 1914013"/>
                <a:gd name="connsiteX4" fmla="*/ 564256 w 1047993"/>
                <a:gd name="connsiteY4" fmla="*/ 2703 h 1914013"/>
                <a:gd name="connsiteX5" fmla="*/ 771882 w 1047993"/>
                <a:gd name="connsiteY5" fmla="*/ 152623 h 1914013"/>
                <a:gd name="connsiteX6" fmla="*/ 777078 w 1047993"/>
                <a:gd name="connsiteY6" fmla="*/ 158806 h 1914013"/>
                <a:gd name="connsiteX7" fmla="*/ 791109 w 1047993"/>
                <a:gd name="connsiteY7" fmla="*/ 175710 h 1914013"/>
                <a:gd name="connsiteX8" fmla="*/ 793148 w 1047993"/>
                <a:gd name="connsiteY8" fmla="*/ 178385 h 1914013"/>
                <a:gd name="connsiteX9" fmla="*/ 826386 w 1047993"/>
                <a:gd name="connsiteY9" fmla="*/ 224689 h 1914013"/>
                <a:gd name="connsiteX10" fmla="*/ 834147 w 1047993"/>
                <a:gd name="connsiteY10" fmla="*/ 236792 h 1914013"/>
                <a:gd name="connsiteX11" fmla="*/ 854998 w 1047993"/>
                <a:gd name="connsiteY11" fmla="*/ 272814 h 1914013"/>
                <a:gd name="connsiteX12" fmla="*/ 869358 w 1047993"/>
                <a:gd name="connsiteY12" fmla="*/ 301184 h 1914013"/>
                <a:gd name="connsiteX13" fmla="*/ 879005 w 1047993"/>
                <a:gd name="connsiteY13" fmla="*/ 321749 h 1914013"/>
                <a:gd name="connsiteX14" fmla="*/ 886766 w 1047993"/>
                <a:gd name="connsiteY14" fmla="*/ 339771 h 1914013"/>
                <a:gd name="connsiteX15" fmla="*/ 892072 w 1047993"/>
                <a:gd name="connsiteY15" fmla="*/ 353781 h 1914013"/>
                <a:gd name="connsiteX16" fmla="*/ 940657 w 1047993"/>
                <a:gd name="connsiteY16" fmla="*/ 505696 h 1914013"/>
                <a:gd name="connsiteX17" fmla="*/ 970847 w 1047993"/>
                <a:gd name="connsiteY17" fmla="*/ 647877 h 1914013"/>
                <a:gd name="connsiteX18" fmla="*/ 984857 w 1047993"/>
                <a:gd name="connsiteY18" fmla="*/ 761359 h 1914013"/>
                <a:gd name="connsiteX19" fmla="*/ 988408 w 1047993"/>
                <a:gd name="connsiteY19" fmla="*/ 818845 h 1914013"/>
                <a:gd name="connsiteX20" fmla="*/ 988913 w 1047993"/>
                <a:gd name="connsiteY20" fmla="*/ 830816 h 1914013"/>
                <a:gd name="connsiteX21" fmla="*/ 989439 w 1047993"/>
                <a:gd name="connsiteY21" fmla="*/ 851973 h 1914013"/>
                <a:gd name="connsiteX22" fmla="*/ 991785 w 1047993"/>
                <a:gd name="connsiteY22" fmla="*/ 954777 h 1914013"/>
                <a:gd name="connsiteX23" fmla="*/ 1000204 w 1047993"/>
                <a:gd name="connsiteY23" fmla="*/ 1094305 h 1914013"/>
                <a:gd name="connsiteX24" fmla="*/ 1018927 w 1047993"/>
                <a:gd name="connsiteY24" fmla="*/ 1278625 h 1914013"/>
                <a:gd name="connsiteX25" fmla="*/ 1039690 w 1047993"/>
                <a:gd name="connsiteY25" fmla="*/ 1374676 h 1914013"/>
                <a:gd name="connsiteX26" fmla="*/ 910532 w 1047993"/>
                <a:gd name="connsiteY26" fmla="*/ 1733866 h 1914013"/>
                <a:gd name="connsiteX27" fmla="*/ 858155 w 1047993"/>
                <a:gd name="connsiteY27" fmla="*/ 1817925 h 1914013"/>
                <a:gd name="connsiteX28" fmla="*/ 854362 w 1047993"/>
                <a:gd name="connsiteY28" fmla="*/ 1855372 h 1914013"/>
                <a:gd name="connsiteX29" fmla="*/ 820335 w 1047993"/>
                <a:gd name="connsiteY29" fmla="*/ 1866641 h 1914013"/>
                <a:gd name="connsiteX30" fmla="*/ 728032 w 1047993"/>
                <a:gd name="connsiteY30" fmla="*/ 1891745 h 1914013"/>
                <a:gd name="connsiteX31" fmla="*/ 1650 w 1047993"/>
                <a:gd name="connsiteY31" fmla="*/ 1590699 h 1914013"/>
                <a:gd name="connsiteX32" fmla="*/ 19847 w 1047993"/>
                <a:gd name="connsiteY32" fmla="*/ 1413132 h 1914013"/>
                <a:gd name="connsiteX33" fmla="*/ 22456 w 1047993"/>
                <a:gd name="connsiteY33" fmla="*/ 1157711 h 191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7993" h="1914013">
                  <a:moveTo>
                    <a:pt x="22500" y="1157711"/>
                  </a:moveTo>
                  <a:cubicBezTo>
                    <a:pt x="15397" y="1020112"/>
                    <a:pt x="1782" y="882404"/>
                    <a:pt x="16932" y="743490"/>
                  </a:cubicBezTo>
                  <a:cubicBezTo>
                    <a:pt x="38768" y="543144"/>
                    <a:pt x="102108" y="345362"/>
                    <a:pt x="233809" y="189435"/>
                  </a:cubicBezTo>
                  <a:cubicBezTo>
                    <a:pt x="287919" y="125371"/>
                    <a:pt x="390745" y="38747"/>
                    <a:pt x="534746" y="8097"/>
                  </a:cubicBezTo>
                  <a:cubicBezTo>
                    <a:pt x="544348" y="6036"/>
                    <a:pt x="554236" y="4216"/>
                    <a:pt x="564256" y="2703"/>
                  </a:cubicBezTo>
                  <a:cubicBezTo>
                    <a:pt x="646254" y="-9794"/>
                    <a:pt x="719964" y="91213"/>
                    <a:pt x="771882" y="152623"/>
                  </a:cubicBezTo>
                  <a:cubicBezTo>
                    <a:pt x="773679" y="154662"/>
                    <a:pt x="775411" y="156701"/>
                    <a:pt x="777078" y="158806"/>
                  </a:cubicBezTo>
                  <a:cubicBezTo>
                    <a:pt x="781967" y="164507"/>
                    <a:pt x="786703" y="170185"/>
                    <a:pt x="791109" y="175710"/>
                  </a:cubicBezTo>
                  <a:cubicBezTo>
                    <a:pt x="791767" y="176565"/>
                    <a:pt x="792447" y="177530"/>
                    <a:pt x="793148" y="178385"/>
                  </a:cubicBezTo>
                  <a:cubicBezTo>
                    <a:pt x="805229" y="193513"/>
                    <a:pt x="816147" y="208970"/>
                    <a:pt x="826386" y="224689"/>
                  </a:cubicBezTo>
                  <a:cubicBezTo>
                    <a:pt x="829083" y="228658"/>
                    <a:pt x="831626" y="232648"/>
                    <a:pt x="834147" y="236792"/>
                  </a:cubicBezTo>
                  <a:cubicBezTo>
                    <a:pt x="841601" y="248543"/>
                    <a:pt x="848574" y="260514"/>
                    <a:pt x="854998" y="272814"/>
                  </a:cubicBezTo>
                  <a:cubicBezTo>
                    <a:pt x="860106" y="282176"/>
                    <a:pt x="865017" y="291537"/>
                    <a:pt x="869358" y="301184"/>
                  </a:cubicBezTo>
                  <a:cubicBezTo>
                    <a:pt x="872756" y="307937"/>
                    <a:pt x="875913" y="314865"/>
                    <a:pt x="879005" y="321749"/>
                  </a:cubicBezTo>
                  <a:cubicBezTo>
                    <a:pt x="881702" y="327647"/>
                    <a:pt x="884179" y="333720"/>
                    <a:pt x="886766" y="339771"/>
                  </a:cubicBezTo>
                  <a:cubicBezTo>
                    <a:pt x="888542" y="344463"/>
                    <a:pt x="890296" y="349111"/>
                    <a:pt x="892072" y="353781"/>
                  </a:cubicBezTo>
                  <a:cubicBezTo>
                    <a:pt x="910817" y="402892"/>
                    <a:pt x="927085" y="453801"/>
                    <a:pt x="940657" y="505696"/>
                  </a:cubicBezTo>
                  <a:cubicBezTo>
                    <a:pt x="952912" y="552505"/>
                    <a:pt x="963042" y="600104"/>
                    <a:pt x="970847" y="647877"/>
                  </a:cubicBezTo>
                  <a:cubicBezTo>
                    <a:pt x="976986" y="685609"/>
                    <a:pt x="981743" y="723539"/>
                    <a:pt x="984857" y="761359"/>
                  </a:cubicBezTo>
                  <a:cubicBezTo>
                    <a:pt x="986479" y="780565"/>
                    <a:pt x="987619" y="799749"/>
                    <a:pt x="988408" y="818845"/>
                  </a:cubicBezTo>
                  <a:cubicBezTo>
                    <a:pt x="988584" y="822813"/>
                    <a:pt x="988781" y="826825"/>
                    <a:pt x="988913" y="830816"/>
                  </a:cubicBezTo>
                  <a:cubicBezTo>
                    <a:pt x="989198" y="837897"/>
                    <a:pt x="989307" y="844869"/>
                    <a:pt x="989439" y="851973"/>
                  </a:cubicBezTo>
                  <a:cubicBezTo>
                    <a:pt x="990228" y="886285"/>
                    <a:pt x="990732" y="920662"/>
                    <a:pt x="991785" y="954777"/>
                  </a:cubicBezTo>
                  <a:cubicBezTo>
                    <a:pt x="992991" y="1001367"/>
                    <a:pt x="995073" y="1047803"/>
                    <a:pt x="1000204" y="1094305"/>
                  </a:cubicBezTo>
                  <a:cubicBezTo>
                    <a:pt x="1007505" y="1158785"/>
                    <a:pt x="1009850" y="1218442"/>
                    <a:pt x="1018927" y="1278625"/>
                  </a:cubicBezTo>
                  <a:cubicBezTo>
                    <a:pt x="1023532" y="1310174"/>
                    <a:pt x="1029955" y="1341987"/>
                    <a:pt x="1039690" y="1374676"/>
                  </a:cubicBezTo>
                  <a:cubicBezTo>
                    <a:pt x="1076238" y="1496072"/>
                    <a:pt x="987378" y="1645401"/>
                    <a:pt x="910532" y="1733866"/>
                  </a:cubicBezTo>
                  <a:cubicBezTo>
                    <a:pt x="889463" y="1758115"/>
                    <a:pt x="866749" y="1786244"/>
                    <a:pt x="858155" y="1817925"/>
                  </a:cubicBezTo>
                  <a:cubicBezTo>
                    <a:pt x="856094" y="1825555"/>
                    <a:pt x="858834" y="1849825"/>
                    <a:pt x="854362" y="1855372"/>
                  </a:cubicBezTo>
                  <a:cubicBezTo>
                    <a:pt x="845460" y="1866378"/>
                    <a:pt x="833775" y="1863484"/>
                    <a:pt x="820335" y="1866641"/>
                  </a:cubicBezTo>
                  <a:cubicBezTo>
                    <a:pt x="788215" y="1874205"/>
                    <a:pt x="759582" y="1882252"/>
                    <a:pt x="728032" y="1891745"/>
                  </a:cubicBezTo>
                  <a:cubicBezTo>
                    <a:pt x="511834" y="1956861"/>
                    <a:pt x="3229" y="1888960"/>
                    <a:pt x="1650" y="1590699"/>
                  </a:cubicBezTo>
                  <a:cubicBezTo>
                    <a:pt x="1343" y="1531152"/>
                    <a:pt x="13643" y="1472350"/>
                    <a:pt x="19847" y="1413132"/>
                  </a:cubicBezTo>
                  <a:cubicBezTo>
                    <a:pt x="28771" y="1327867"/>
                    <a:pt x="26863" y="1242822"/>
                    <a:pt x="22456" y="1157711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C30F8C-DD0A-46D2-B7F5-5A8344FC9721}"/>
                </a:ext>
              </a:extLst>
            </p:cNvPr>
            <p:cNvSpPr/>
            <p:nvPr/>
          </p:nvSpPr>
          <p:spPr>
            <a:xfrm>
              <a:off x="5127756" y="302695"/>
              <a:ext cx="1896474" cy="2133259"/>
            </a:xfrm>
            <a:custGeom>
              <a:avLst/>
              <a:gdLst>
                <a:gd name="connsiteX0" fmla="*/ 47631 w 1896473"/>
                <a:gd name="connsiteY0" fmla="*/ 816378 h 2133258"/>
                <a:gd name="connsiteX1" fmla="*/ 39541 w 1896473"/>
                <a:gd name="connsiteY1" fmla="*/ 762093 h 2133258"/>
                <a:gd name="connsiteX2" fmla="*/ 24457 w 1896473"/>
                <a:gd name="connsiteY2" fmla="*/ 391722 h 2133258"/>
                <a:gd name="connsiteX3" fmla="*/ 902448 w 1896473"/>
                <a:gd name="connsiteY3" fmla="*/ 12186 h 2133258"/>
                <a:gd name="connsiteX4" fmla="*/ 1765179 w 1896473"/>
                <a:gd name="connsiteY4" fmla="*/ 705769 h 2133258"/>
                <a:gd name="connsiteX5" fmla="*/ 1821832 w 1896473"/>
                <a:gd name="connsiteY5" fmla="*/ 1202294 h 2133258"/>
                <a:gd name="connsiteX6" fmla="*/ 1896025 w 1896473"/>
                <a:gd name="connsiteY6" fmla="*/ 1615397 h 2133258"/>
                <a:gd name="connsiteX7" fmla="*/ 1483054 w 1896473"/>
                <a:gd name="connsiteY7" fmla="*/ 2045052 h 2133258"/>
                <a:gd name="connsiteX8" fmla="*/ 1004879 w 1896473"/>
                <a:gd name="connsiteY8" fmla="*/ 2133386 h 2133258"/>
                <a:gd name="connsiteX9" fmla="*/ 518395 w 1896473"/>
                <a:gd name="connsiteY9" fmla="*/ 1997300 h 2133258"/>
                <a:gd name="connsiteX10" fmla="*/ 267162 w 1896473"/>
                <a:gd name="connsiteY10" fmla="*/ 1750496 h 2133258"/>
                <a:gd name="connsiteX11" fmla="*/ 62540 w 1896473"/>
                <a:gd name="connsiteY11" fmla="*/ 1440768 h 2133258"/>
                <a:gd name="connsiteX12" fmla="*/ 72428 w 1896473"/>
                <a:gd name="connsiteY12" fmla="*/ 1187122 h 2133258"/>
                <a:gd name="connsiteX13" fmla="*/ 47631 w 1896473"/>
                <a:gd name="connsiteY13" fmla="*/ 816400 h 213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473" h="2133258">
                  <a:moveTo>
                    <a:pt x="47631" y="816378"/>
                  </a:moveTo>
                  <a:cubicBezTo>
                    <a:pt x="44957" y="798115"/>
                    <a:pt x="42216" y="780005"/>
                    <a:pt x="39541" y="762093"/>
                  </a:cubicBezTo>
                  <a:cubicBezTo>
                    <a:pt x="19612" y="629296"/>
                    <a:pt x="-25706" y="527851"/>
                    <a:pt x="24457" y="391722"/>
                  </a:cubicBezTo>
                  <a:cubicBezTo>
                    <a:pt x="149427" y="52505"/>
                    <a:pt x="584717" y="-31203"/>
                    <a:pt x="902448" y="12186"/>
                  </a:cubicBezTo>
                  <a:cubicBezTo>
                    <a:pt x="1297002" y="66076"/>
                    <a:pt x="1657683" y="305470"/>
                    <a:pt x="1765179" y="705769"/>
                  </a:cubicBezTo>
                  <a:cubicBezTo>
                    <a:pt x="1808678" y="867726"/>
                    <a:pt x="1806770" y="1036479"/>
                    <a:pt x="1821832" y="1202294"/>
                  </a:cubicBezTo>
                  <a:cubicBezTo>
                    <a:pt x="1834636" y="1343423"/>
                    <a:pt x="1887233" y="1475715"/>
                    <a:pt x="1896025" y="1615397"/>
                  </a:cubicBezTo>
                  <a:cubicBezTo>
                    <a:pt x="1911986" y="1869261"/>
                    <a:pt x="1691315" y="1967527"/>
                    <a:pt x="1483054" y="2045052"/>
                  </a:cubicBezTo>
                  <a:cubicBezTo>
                    <a:pt x="1330349" y="2101881"/>
                    <a:pt x="1167625" y="2130733"/>
                    <a:pt x="1004879" y="2133386"/>
                  </a:cubicBezTo>
                  <a:cubicBezTo>
                    <a:pt x="835447" y="2136127"/>
                    <a:pt x="670135" y="2065025"/>
                    <a:pt x="518395" y="1997300"/>
                  </a:cubicBezTo>
                  <a:cubicBezTo>
                    <a:pt x="386476" y="1938411"/>
                    <a:pt x="353128" y="1853234"/>
                    <a:pt x="267162" y="1750496"/>
                  </a:cubicBezTo>
                  <a:cubicBezTo>
                    <a:pt x="186545" y="1654137"/>
                    <a:pt x="87512" y="1570868"/>
                    <a:pt x="62540" y="1440768"/>
                  </a:cubicBezTo>
                  <a:cubicBezTo>
                    <a:pt x="46535" y="1357345"/>
                    <a:pt x="66114" y="1271817"/>
                    <a:pt x="72428" y="1187122"/>
                  </a:cubicBezTo>
                  <a:cubicBezTo>
                    <a:pt x="81439" y="1066011"/>
                    <a:pt x="65478" y="937928"/>
                    <a:pt x="47631" y="816400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54B3181-58F0-4B1C-8F8D-07FCFAAF7FF4}"/>
                </a:ext>
              </a:extLst>
            </p:cNvPr>
            <p:cNvSpPr/>
            <p:nvPr/>
          </p:nvSpPr>
          <p:spPr>
            <a:xfrm>
              <a:off x="5315819" y="681620"/>
              <a:ext cx="1455790" cy="1650919"/>
            </a:xfrm>
            <a:custGeom>
              <a:avLst/>
              <a:gdLst>
                <a:gd name="connsiteX0" fmla="*/ 2013 w 1455790"/>
                <a:gd name="connsiteY0" fmla="*/ 749089 h 1650918"/>
                <a:gd name="connsiteX1" fmla="*/ 3197 w 1455790"/>
                <a:gd name="connsiteY1" fmla="*/ 778511 h 1650918"/>
                <a:gd name="connsiteX2" fmla="*/ 21920 w 1455790"/>
                <a:gd name="connsiteY2" fmla="*/ 947089 h 1650918"/>
                <a:gd name="connsiteX3" fmla="*/ 25604 w 1455790"/>
                <a:gd name="connsiteY3" fmla="*/ 968378 h 1650918"/>
                <a:gd name="connsiteX4" fmla="*/ 50444 w 1455790"/>
                <a:gd name="connsiteY4" fmla="*/ 1069670 h 1650918"/>
                <a:gd name="connsiteX5" fmla="*/ 51277 w 1455790"/>
                <a:gd name="connsiteY5" fmla="*/ 1072235 h 1650918"/>
                <a:gd name="connsiteX6" fmla="*/ 216413 w 1455790"/>
                <a:gd name="connsiteY6" fmla="*/ 1341556 h 1650918"/>
                <a:gd name="connsiteX7" fmla="*/ 232418 w 1455790"/>
                <a:gd name="connsiteY7" fmla="*/ 1357342 h 1650918"/>
                <a:gd name="connsiteX8" fmla="*/ 249256 w 1455790"/>
                <a:gd name="connsiteY8" fmla="*/ 1373346 h 1650918"/>
                <a:gd name="connsiteX9" fmla="*/ 266796 w 1455790"/>
                <a:gd name="connsiteY9" fmla="*/ 1389286 h 1650918"/>
                <a:gd name="connsiteX10" fmla="*/ 329500 w 1455790"/>
                <a:gd name="connsiteY10" fmla="*/ 1441115 h 1650918"/>
                <a:gd name="connsiteX11" fmla="*/ 358660 w 1455790"/>
                <a:gd name="connsiteY11" fmla="*/ 1462755 h 1650918"/>
                <a:gd name="connsiteX12" fmla="*/ 363593 w 1455790"/>
                <a:gd name="connsiteY12" fmla="*/ 1466372 h 1650918"/>
                <a:gd name="connsiteX13" fmla="*/ 457605 w 1455790"/>
                <a:gd name="connsiteY13" fmla="*/ 1526336 h 1650918"/>
                <a:gd name="connsiteX14" fmla="*/ 543769 w 1455790"/>
                <a:gd name="connsiteY14" fmla="*/ 1570514 h 1650918"/>
                <a:gd name="connsiteX15" fmla="*/ 652339 w 1455790"/>
                <a:gd name="connsiteY15" fmla="*/ 1612127 h 1650918"/>
                <a:gd name="connsiteX16" fmla="*/ 735148 w 1455790"/>
                <a:gd name="connsiteY16" fmla="*/ 1633766 h 1650918"/>
                <a:gd name="connsiteX17" fmla="*/ 805438 w 1455790"/>
                <a:gd name="connsiteY17" fmla="*/ 1644970 h 1650918"/>
                <a:gd name="connsiteX18" fmla="*/ 810239 w 1455790"/>
                <a:gd name="connsiteY18" fmla="*/ 1645518 h 1650918"/>
                <a:gd name="connsiteX19" fmla="*/ 837799 w 1455790"/>
                <a:gd name="connsiteY19" fmla="*/ 1647886 h 1650918"/>
                <a:gd name="connsiteX20" fmla="*/ 838281 w 1455790"/>
                <a:gd name="connsiteY20" fmla="*/ 1647886 h 1650918"/>
                <a:gd name="connsiteX21" fmla="*/ 844968 w 1455790"/>
                <a:gd name="connsiteY21" fmla="*/ 1648368 h 1650918"/>
                <a:gd name="connsiteX22" fmla="*/ 889080 w 1455790"/>
                <a:gd name="connsiteY22" fmla="*/ 1649333 h 1650918"/>
                <a:gd name="connsiteX23" fmla="*/ 891382 w 1455790"/>
                <a:gd name="connsiteY23" fmla="*/ 1649333 h 1650918"/>
                <a:gd name="connsiteX24" fmla="*/ 893399 w 1455790"/>
                <a:gd name="connsiteY24" fmla="*/ 1649333 h 1650918"/>
                <a:gd name="connsiteX25" fmla="*/ 894868 w 1455790"/>
                <a:gd name="connsiteY25" fmla="*/ 1649333 h 1650918"/>
                <a:gd name="connsiteX26" fmla="*/ 895417 w 1455790"/>
                <a:gd name="connsiteY26" fmla="*/ 1649333 h 1650918"/>
                <a:gd name="connsiteX27" fmla="*/ 899670 w 1455790"/>
                <a:gd name="connsiteY27" fmla="*/ 1649113 h 1650918"/>
                <a:gd name="connsiteX28" fmla="*/ 946216 w 1455790"/>
                <a:gd name="connsiteY28" fmla="*/ 1645847 h 1650918"/>
                <a:gd name="connsiteX29" fmla="*/ 946764 w 1455790"/>
                <a:gd name="connsiteY29" fmla="*/ 1645847 h 1650918"/>
                <a:gd name="connsiteX30" fmla="*/ 953933 w 1455790"/>
                <a:gd name="connsiteY30" fmla="*/ 1645014 h 1650918"/>
                <a:gd name="connsiteX31" fmla="*/ 972503 w 1455790"/>
                <a:gd name="connsiteY31" fmla="*/ 1642514 h 1650918"/>
                <a:gd name="connsiteX32" fmla="*/ 997344 w 1455790"/>
                <a:gd name="connsiteY32" fmla="*/ 1638195 h 1650918"/>
                <a:gd name="connsiteX33" fmla="*/ 997892 w 1455790"/>
                <a:gd name="connsiteY33" fmla="*/ 1638129 h 1650918"/>
                <a:gd name="connsiteX34" fmla="*/ 1000611 w 1455790"/>
                <a:gd name="connsiteY34" fmla="*/ 1637428 h 1650918"/>
                <a:gd name="connsiteX35" fmla="*/ 1035887 w 1455790"/>
                <a:gd name="connsiteY35" fmla="*/ 1628943 h 1650918"/>
                <a:gd name="connsiteX36" fmla="*/ 1037707 w 1455790"/>
                <a:gd name="connsiteY36" fmla="*/ 1628461 h 1650918"/>
                <a:gd name="connsiteX37" fmla="*/ 1052462 w 1455790"/>
                <a:gd name="connsiteY37" fmla="*/ 1624010 h 1650918"/>
                <a:gd name="connsiteX38" fmla="*/ 1083858 w 1455790"/>
                <a:gd name="connsiteY38" fmla="*/ 1612807 h 1650918"/>
                <a:gd name="connsiteX39" fmla="*/ 1103897 w 1455790"/>
                <a:gd name="connsiteY39" fmla="*/ 1604190 h 1650918"/>
                <a:gd name="connsiteX40" fmla="*/ 1114750 w 1455790"/>
                <a:gd name="connsiteY40" fmla="*/ 1599104 h 1650918"/>
                <a:gd name="connsiteX41" fmla="*/ 1115232 w 1455790"/>
                <a:gd name="connsiteY41" fmla="*/ 1598884 h 1650918"/>
                <a:gd name="connsiteX42" fmla="*/ 1115298 w 1455790"/>
                <a:gd name="connsiteY42" fmla="*/ 1598884 h 1650918"/>
                <a:gd name="connsiteX43" fmla="*/ 1176884 w 1455790"/>
                <a:gd name="connsiteY43" fmla="*/ 1562994 h 1650918"/>
                <a:gd name="connsiteX44" fmla="*/ 1186772 w 1455790"/>
                <a:gd name="connsiteY44" fmla="*/ 1555978 h 1650918"/>
                <a:gd name="connsiteX45" fmla="*/ 1228604 w 1455790"/>
                <a:gd name="connsiteY45" fmla="*/ 1521951 h 1650918"/>
                <a:gd name="connsiteX46" fmla="*/ 1248095 w 1455790"/>
                <a:gd name="connsiteY46" fmla="*/ 1503315 h 1650918"/>
                <a:gd name="connsiteX47" fmla="*/ 1375586 w 1455790"/>
                <a:gd name="connsiteY47" fmla="*/ 1309568 h 1650918"/>
                <a:gd name="connsiteX48" fmla="*/ 1450678 w 1455790"/>
                <a:gd name="connsiteY48" fmla="*/ 800787 h 1650918"/>
                <a:gd name="connsiteX49" fmla="*/ 1396393 w 1455790"/>
                <a:gd name="connsiteY49" fmla="*/ 501977 h 1650918"/>
                <a:gd name="connsiteX50" fmla="*/ 1391306 w 1455790"/>
                <a:gd name="connsiteY50" fmla="*/ 483955 h 1650918"/>
                <a:gd name="connsiteX51" fmla="*/ 1371464 w 1455790"/>
                <a:gd name="connsiteY51" fmla="*/ 419870 h 1650918"/>
                <a:gd name="connsiteX52" fmla="*/ 1357477 w 1455790"/>
                <a:gd name="connsiteY52" fmla="*/ 378761 h 1650918"/>
                <a:gd name="connsiteX53" fmla="*/ 1351622 w 1455790"/>
                <a:gd name="connsiteY53" fmla="*/ 362055 h 1650918"/>
                <a:gd name="connsiteX54" fmla="*/ 1288151 w 1455790"/>
                <a:gd name="connsiteY54" fmla="*/ 231406 h 1650918"/>
                <a:gd name="connsiteX55" fmla="*/ 1204509 w 1455790"/>
                <a:gd name="connsiteY55" fmla="*/ 150987 h 1650918"/>
                <a:gd name="connsiteX56" fmla="*/ 1094206 w 1455790"/>
                <a:gd name="connsiteY56" fmla="*/ 95320 h 1650918"/>
                <a:gd name="connsiteX57" fmla="*/ 929619 w 1455790"/>
                <a:gd name="connsiteY57" fmla="*/ 59430 h 1650918"/>
                <a:gd name="connsiteX58" fmla="*/ 886603 w 1455790"/>
                <a:gd name="connsiteY58" fmla="*/ 48512 h 1650918"/>
                <a:gd name="connsiteX59" fmla="*/ 854045 w 1455790"/>
                <a:gd name="connsiteY59" fmla="*/ 38295 h 1650918"/>
                <a:gd name="connsiteX60" fmla="*/ 708882 w 1455790"/>
                <a:gd name="connsiteY60" fmla="*/ 4136 h 1650918"/>
                <a:gd name="connsiteX61" fmla="*/ 684239 w 1455790"/>
                <a:gd name="connsiteY61" fmla="*/ 2470 h 1650918"/>
                <a:gd name="connsiteX62" fmla="*/ 673869 w 1455790"/>
                <a:gd name="connsiteY62" fmla="*/ 2053 h 1650918"/>
                <a:gd name="connsiteX63" fmla="*/ 348311 w 1455790"/>
                <a:gd name="connsiteY63" fmla="*/ 70173 h 1650918"/>
                <a:gd name="connsiteX64" fmla="*/ 249848 w 1455790"/>
                <a:gd name="connsiteY64" fmla="*/ 133557 h 1650918"/>
                <a:gd name="connsiteX65" fmla="*/ 209901 w 1455790"/>
                <a:gd name="connsiteY65" fmla="*/ 169316 h 1650918"/>
                <a:gd name="connsiteX66" fmla="*/ 170371 w 1455790"/>
                <a:gd name="connsiteY66" fmla="*/ 214195 h 1650918"/>
                <a:gd name="connsiteX67" fmla="*/ 146715 w 1455790"/>
                <a:gd name="connsiteY67" fmla="*/ 247301 h 1650918"/>
                <a:gd name="connsiteX68" fmla="*/ 58753 w 1455790"/>
                <a:gd name="connsiteY68" fmla="*/ 412810 h 1650918"/>
                <a:gd name="connsiteX69" fmla="*/ 9138 w 1455790"/>
                <a:gd name="connsiteY69" fmla="*/ 597393 h 1650918"/>
                <a:gd name="connsiteX70" fmla="*/ 7406 w 1455790"/>
                <a:gd name="connsiteY70" fmla="*/ 612828 h 1650918"/>
                <a:gd name="connsiteX71" fmla="*/ 6924 w 1455790"/>
                <a:gd name="connsiteY71" fmla="*/ 616796 h 1650918"/>
                <a:gd name="connsiteX72" fmla="*/ 6222 w 1455790"/>
                <a:gd name="connsiteY72" fmla="*/ 624163 h 1650918"/>
                <a:gd name="connsiteX73" fmla="*/ 1969 w 1455790"/>
                <a:gd name="connsiteY73" fmla="*/ 749111 h 165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455790" h="1650918">
                  <a:moveTo>
                    <a:pt x="2013" y="749089"/>
                  </a:moveTo>
                  <a:cubicBezTo>
                    <a:pt x="2298" y="758889"/>
                    <a:pt x="2649" y="768711"/>
                    <a:pt x="3197" y="778511"/>
                  </a:cubicBezTo>
                  <a:cubicBezTo>
                    <a:pt x="5981" y="835011"/>
                    <a:pt x="12800" y="891357"/>
                    <a:pt x="21920" y="947089"/>
                  </a:cubicBezTo>
                  <a:cubicBezTo>
                    <a:pt x="23104" y="954324"/>
                    <a:pt x="24354" y="961428"/>
                    <a:pt x="25604" y="968378"/>
                  </a:cubicBezTo>
                  <a:cubicBezTo>
                    <a:pt x="32071" y="1003786"/>
                    <a:pt x="40293" y="1037462"/>
                    <a:pt x="50444" y="1069670"/>
                  </a:cubicBezTo>
                  <a:cubicBezTo>
                    <a:pt x="50729" y="1070503"/>
                    <a:pt x="50992" y="1071402"/>
                    <a:pt x="51277" y="1072235"/>
                  </a:cubicBezTo>
                  <a:cubicBezTo>
                    <a:pt x="83572" y="1173263"/>
                    <a:pt x="135139" y="1259799"/>
                    <a:pt x="216413" y="1341556"/>
                  </a:cubicBezTo>
                  <a:cubicBezTo>
                    <a:pt x="221565" y="1346993"/>
                    <a:pt x="227134" y="1352124"/>
                    <a:pt x="232418" y="1357342"/>
                  </a:cubicBezTo>
                  <a:cubicBezTo>
                    <a:pt x="237921" y="1362625"/>
                    <a:pt x="243556" y="1368260"/>
                    <a:pt x="249256" y="1373346"/>
                  </a:cubicBezTo>
                  <a:cubicBezTo>
                    <a:pt x="255022" y="1378696"/>
                    <a:pt x="260876" y="1384068"/>
                    <a:pt x="266796" y="1389286"/>
                  </a:cubicBezTo>
                  <a:cubicBezTo>
                    <a:pt x="287054" y="1407308"/>
                    <a:pt x="307992" y="1424628"/>
                    <a:pt x="329500" y="1441115"/>
                  </a:cubicBezTo>
                  <a:cubicBezTo>
                    <a:pt x="339103" y="1448482"/>
                    <a:pt x="348837" y="1455805"/>
                    <a:pt x="358660" y="1462755"/>
                  </a:cubicBezTo>
                  <a:cubicBezTo>
                    <a:pt x="360326" y="1463939"/>
                    <a:pt x="361992" y="1465123"/>
                    <a:pt x="363593" y="1466372"/>
                  </a:cubicBezTo>
                  <a:cubicBezTo>
                    <a:pt x="393870" y="1487880"/>
                    <a:pt x="425244" y="1507897"/>
                    <a:pt x="457605" y="1526336"/>
                  </a:cubicBezTo>
                  <a:cubicBezTo>
                    <a:pt x="485647" y="1542341"/>
                    <a:pt x="514390" y="1557162"/>
                    <a:pt x="543769" y="1570514"/>
                  </a:cubicBezTo>
                  <a:cubicBezTo>
                    <a:pt x="578979" y="1586519"/>
                    <a:pt x="615308" y="1600573"/>
                    <a:pt x="652339" y="1612127"/>
                  </a:cubicBezTo>
                  <a:cubicBezTo>
                    <a:pt x="679547" y="1620765"/>
                    <a:pt x="707238" y="1628000"/>
                    <a:pt x="735148" y="1633766"/>
                  </a:cubicBezTo>
                  <a:cubicBezTo>
                    <a:pt x="758388" y="1638634"/>
                    <a:pt x="781781" y="1642536"/>
                    <a:pt x="805438" y="1644970"/>
                  </a:cubicBezTo>
                  <a:cubicBezTo>
                    <a:pt x="807039" y="1645167"/>
                    <a:pt x="808639" y="1645386"/>
                    <a:pt x="810239" y="1645518"/>
                  </a:cubicBezTo>
                  <a:cubicBezTo>
                    <a:pt x="819426" y="1646483"/>
                    <a:pt x="828612" y="1647250"/>
                    <a:pt x="837799" y="1647886"/>
                  </a:cubicBezTo>
                  <a:cubicBezTo>
                    <a:pt x="838018" y="1647952"/>
                    <a:pt x="838149" y="1647952"/>
                    <a:pt x="838281" y="1647886"/>
                  </a:cubicBezTo>
                  <a:cubicBezTo>
                    <a:pt x="840517" y="1648105"/>
                    <a:pt x="842732" y="1648237"/>
                    <a:pt x="844968" y="1648368"/>
                  </a:cubicBezTo>
                  <a:cubicBezTo>
                    <a:pt x="859592" y="1649135"/>
                    <a:pt x="874325" y="1649486"/>
                    <a:pt x="889080" y="1649333"/>
                  </a:cubicBezTo>
                  <a:lnTo>
                    <a:pt x="891382" y="1649333"/>
                  </a:lnTo>
                  <a:cubicBezTo>
                    <a:pt x="892018" y="1649333"/>
                    <a:pt x="892632" y="1649464"/>
                    <a:pt x="893399" y="1649333"/>
                  </a:cubicBezTo>
                  <a:cubicBezTo>
                    <a:pt x="893948" y="1649333"/>
                    <a:pt x="894583" y="1649464"/>
                    <a:pt x="894868" y="1649333"/>
                  </a:cubicBezTo>
                  <a:lnTo>
                    <a:pt x="895417" y="1649333"/>
                  </a:lnTo>
                  <a:cubicBezTo>
                    <a:pt x="896885" y="1649201"/>
                    <a:pt x="898267" y="1649113"/>
                    <a:pt x="899670" y="1649113"/>
                  </a:cubicBezTo>
                  <a:cubicBezTo>
                    <a:pt x="915192" y="1648763"/>
                    <a:pt x="930781" y="1647645"/>
                    <a:pt x="946216" y="1645847"/>
                  </a:cubicBezTo>
                  <a:lnTo>
                    <a:pt x="946764" y="1645847"/>
                  </a:lnTo>
                  <a:cubicBezTo>
                    <a:pt x="949197" y="1645562"/>
                    <a:pt x="951565" y="1645299"/>
                    <a:pt x="953933" y="1645014"/>
                  </a:cubicBezTo>
                  <a:cubicBezTo>
                    <a:pt x="960116" y="1644246"/>
                    <a:pt x="966320" y="1643413"/>
                    <a:pt x="972503" y="1642514"/>
                  </a:cubicBezTo>
                  <a:cubicBezTo>
                    <a:pt x="980791" y="1641199"/>
                    <a:pt x="989144" y="1639796"/>
                    <a:pt x="997344" y="1638195"/>
                  </a:cubicBezTo>
                  <a:cubicBezTo>
                    <a:pt x="997490" y="1638151"/>
                    <a:pt x="997672" y="1638129"/>
                    <a:pt x="997892" y="1638129"/>
                  </a:cubicBezTo>
                  <a:cubicBezTo>
                    <a:pt x="998791" y="1637910"/>
                    <a:pt x="999690" y="1637647"/>
                    <a:pt x="1000611" y="1637428"/>
                  </a:cubicBezTo>
                  <a:cubicBezTo>
                    <a:pt x="1012515" y="1635060"/>
                    <a:pt x="1024267" y="1632210"/>
                    <a:pt x="1035887" y="1628943"/>
                  </a:cubicBezTo>
                  <a:cubicBezTo>
                    <a:pt x="1036523" y="1628812"/>
                    <a:pt x="1037137" y="1628658"/>
                    <a:pt x="1037707" y="1628461"/>
                  </a:cubicBezTo>
                  <a:cubicBezTo>
                    <a:pt x="1042640" y="1627079"/>
                    <a:pt x="1047595" y="1625545"/>
                    <a:pt x="1052462" y="1624010"/>
                  </a:cubicBezTo>
                  <a:cubicBezTo>
                    <a:pt x="1063030" y="1620612"/>
                    <a:pt x="1073488" y="1616906"/>
                    <a:pt x="1083858" y="1612807"/>
                  </a:cubicBezTo>
                  <a:cubicBezTo>
                    <a:pt x="1090545" y="1610022"/>
                    <a:pt x="1097210" y="1607238"/>
                    <a:pt x="1103897" y="1604190"/>
                  </a:cubicBezTo>
                  <a:cubicBezTo>
                    <a:pt x="1107581" y="1602524"/>
                    <a:pt x="1111198" y="1600858"/>
                    <a:pt x="1114750" y="1599104"/>
                  </a:cubicBezTo>
                  <a:cubicBezTo>
                    <a:pt x="1114947" y="1599038"/>
                    <a:pt x="1115100" y="1598972"/>
                    <a:pt x="1115232" y="1598884"/>
                  </a:cubicBezTo>
                  <a:lnTo>
                    <a:pt x="1115298" y="1598884"/>
                  </a:lnTo>
                  <a:cubicBezTo>
                    <a:pt x="1136937" y="1588448"/>
                    <a:pt x="1157481" y="1576412"/>
                    <a:pt x="1176884" y="1562994"/>
                  </a:cubicBezTo>
                  <a:cubicBezTo>
                    <a:pt x="1180150" y="1560758"/>
                    <a:pt x="1183571" y="1558412"/>
                    <a:pt x="1186772" y="1555978"/>
                  </a:cubicBezTo>
                  <a:cubicBezTo>
                    <a:pt x="1201396" y="1545542"/>
                    <a:pt x="1215383" y="1534054"/>
                    <a:pt x="1228604" y="1521951"/>
                  </a:cubicBezTo>
                  <a:cubicBezTo>
                    <a:pt x="1235291" y="1515834"/>
                    <a:pt x="1241825" y="1509783"/>
                    <a:pt x="1248095" y="1503315"/>
                  </a:cubicBezTo>
                  <a:cubicBezTo>
                    <a:pt x="1302577" y="1448570"/>
                    <a:pt x="1345111" y="1381634"/>
                    <a:pt x="1375586" y="1309568"/>
                  </a:cubicBezTo>
                  <a:cubicBezTo>
                    <a:pt x="1444824" y="1146910"/>
                    <a:pt x="1464315" y="973399"/>
                    <a:pt x="1450678" y="800787"/>
                  </a:cubicBezTo>
                  <a:cubicBezTo>
                    <a:pt x="1442741" y="700044"/>
                    <a:pt x="1423535" y="599651"/>
                    <a:pt x="1396393" y="501977"/>
                  </a:cubicBezTo>
                  <a:cubicBezTo>
                    <a:pt x="1394726" y="495992"/>
                    <a:pt x="1393060" y="489940"/>
                    <a:pt x="1391306" y="483955"/>
                  </a:cubicBezTo>
                  <a:cubicBezTo>
                    <a:pt x="1385035" y="462447"/>
                    <a:pt x="1378502" y="441093"/>
                    <a:pt x="1371464" y="419870"/>
                  </a:cubicBezTo>
                  <a:cubicBezTo>
                    <a:pt x="1367013" y="406101"/>
                    <a:pt x="1362344" y="392398"/>
                    <a:pt x="1357477" y="378761"/>
                  </a:cubicBezTo>
                  <a:cubicBezTo>
                    <a:pt x="1355591" y="373126"/>
                    <a:pt x="1353640" y="367558"/>
                    <a:pt x="1351622" y="362055"/>
                  </a:cubicBezTo>
                  <a:cubicBezTo>
                    <a:pt x="1335136" y="316342"/>
                    <a:pt x="1316697" y="270783"/>
                    <a:pt x="1288151" y="231406"/>
                  </a:cubicBezTo>
                  <a:cubicBezTo>
                    <a:pt x="1265262" y="199681"/>
                    <a:pt x="1236650" y="173109"/>
                    <a:pt x="1204509" y="150987"/>
                  </a:cubicBezTo>
                  <a:cubicBezTo>
                    <a:pt x="1170614" y="127550"/>
                    <a:pt x="1132903" y="109243"/>
                    <a:pt x="1094206" y="95320"/>
                  </a:cubicBezTo>
                  <a:cubicBezTo>
                    <a:pt x="1040688" y="76049"/>
                    <a:pt x="984320" y="71116"/>
                    <a:pt x="929619" y="59430"/>
                  </a:cubicBezTo>
                  <a:cubicBezTo>
                    <a:pt x="915149" y="56448"/>
                    <a:pt x="900810" y="52896"/>
                    <a:pt x="886603" y="48512"/>
                  </a:cubicBezTo>
                  <a:cubicBezTo>
                    <a:pt x="875531" y="45179"/>
                    <a:pt x="864744" y="41627"/>
                    <a:pt x="854045" y="38295"/>
                  </a:cubicBezTo>
                  <a:cubicBezTo>
                    <a:pt x="806644" y="23123"/>
                    <a:pt x="762181" y="9004"/>
                    <a:pt x="708882" y="4136"/>
                  </a:cubicBezTo>
                  <a:cubicBezTo>
                    <a:pt x="700661" y="3369"/>
                    <a:pt x="692527" y="2755"/>
                    <a:pt x="684239" y="2470"/>
                  </a:cubicBezTo>
                  <a:cubicBezTo>
                    <a:pt x="680907" y="2251"/>
                    <a:pt x="677355" y="2119"/>
                    <a:pt x="673869" y="2053"/>
                  </a:cubicBezTo>
                  <a:cubicBezTo>
                    <a:pt x="561418" y="-1696"/>
                    <a:pt x="447410" y="20273"/>
                    <a:pt x="348311" y="70173"/>
                  </a:cubicBezTo>
                  <a:cubicBezTo>
                    <a:pt x="313451" y="87778"/>
                    <a:pt x="280389" y="108848"/>
                    <a:pt x="249848" y="133557"/>
                  </a:cubicBezTo>
                  <a:cubicBezTo>
                    <a:pt x="235926" y="144760"/>
                    <a:pt x="222705" y="156731"/>
                    <a:pt x="209901" y="169316"/>
                  </a:cubicBezTo>
                  <a:cubicBezTo>
                    <a:pt x="195914" y="183655"/>
                    <a:pt x="182562" y="198607"/>
                    <a:pt x="170371" y="214195"/>
                  </a:cubicBezTo>
                  <a:cubicBezTo>
                    <a:pt x="161953" y="224851"/>
                    <a:pt x="154235" y="235901"/>
                    <a:pt x="146715" y="247301"/>
                  </a:cubicBezTo>
                  <a:cubicBezTo>
                    <a:pt x="112271" y="300381"/>
                    <a:pt x="82279" y="355411"/>
                    <a:pt x="58753" y="412810"/>
                  </a:cubicBezTo>
                  <a:cubicBezTo>
                    <a:pt x="34812" y="471392"/>
                    <a:pt x="17557" y="532606"/>
                    <a:pt x="9138" y="597393"/>
                  </a:cubicBezTo>
                  <a:cubicBezTo>
                    <a:pt x="8503" y="602611"/>
                    <a:pt x="7889" y="607697"/>
                    <a:pt x="7406" y="612828"/>
                  </a:cubicBezTo>
                  <a:cubicBezTo>
                    <a:pt x="7121" y="614209"/>
                    <a:pt x="7055" y="615480"/>
                    <a:pt x="6924" y="616796"/>
                  </a:cubicBezTo>
                  <a:cubicBezTo>
                    <a:pt x="6639" y="619230"/>
                    <a:pt x="6442" y="621729"/>
                    <a:pt x="6222" y="624163"/>
                  </a:cubicBezTo>
                  <a:cubicBezTo>
                    <a:pt x="2122" y="665688"/>
                    <a:pt x="1004" y="707366"/>
                    <a:pt x="1969" y="749111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CD8F8F-8E65-46BA-BE03-04DAEE3949AC}"/>
                </a:ext>
              </a:extLst>
            </p:cNvPr>
            <p:cNvSpPr/>
            <p:nvPr/>
          </p:nvSpPr>
          <p:spPr>
            <a:xfrm>
              <a:off x="5274329" y="1458472"/>
              <a:ext cx="1155424" cy="1789043"/>
            </a:xfrm>
            <a:custGeom>
              <a:avLst/>
              <a:gdLst>
                <a:gd name="connsiteX0" fmla="*/ 6341 w 1155423"/>
                <a:gd name="connsiteY0" fmla="*/ 54322 h 1789043"/>
                <a:gd name="connsiteX1" fmla="*/ 23529 w 1155423"/>
                <a:gd name="connsiteY1" fmla="*/ 104354 h 1789043"/>
                <a:gd name="connsiteX2" fmla="*/ 86782 w 1155423"/>
                <a:gd name="connsiteY2" fmla="*/ 293651 h 1789043"/>
                <a:gd name="connsiteX3" fmla="*/ 87067 w 1155423"/>
                <a:gd name="connsiteY3" fmla="*/ 294418 h 1789043"/>
                <a:gd name="connsiteX4" fmla="*/ 186867 w 1155423"/>
                <a:gd name="connsiteY4" fmla="*/ 654244 h 1789043"/>
                <a:gd name="connsiteX5" fmla="*/ 198005 w 1155423"/>
                <a:gd name="connsiteY5" fmla="*/ 695703 h 1789043"/>
                <a:gd name="connsiteX6" fmla="*/ 246020 w 1155423"/>
                <a:gd name="connsiteY6" fmla="*/ 859260 h 1789043"/>
                <a:gd name="connsiteX7" fmla="*/ 256105 w 1155423"/>
                <a:gd name="connsiteY7" fmla="*/ 955487 h 1789043"/>
                <a:gd name="connsiteX8" fmla="*/ 256741 w 1155423"/>
                <a:gd name="connsiteY8" fmla="*/ 967875 h 1789043"/>
                <a:gd name="connsiteX9" fmla="*/ 212475 w 1155423"/>
                <a:gd name="connsiteY9" fmla="*/ 1258265 h 1789043"/>
                <a:gd name="connsiteX10" fmla="*/ 209625 w 1155423"/>
                <a:gd name="connsiteY10" fmla="*/ 1266399 h 1789043"/>
                <a:gd name="connsiteX11" fmla="*/ 199606 w 1155423"/>
                <a:gd name="connsiteY11" fmla="*/ 1317813 h 1789043"/>
                <a:gd name="connsiteX12" fmla="*/ 199408 w 1155423"/>
                <a:gd name="connsiteY12" fmla="*/ 1327196 h 1789043"/>
                <a:gd name="connsiteX13" fmla="*/ 524747 w 1155423"/>
                <a:gd name="connsiteY13" fmla="*/ 1734401 h 1789043"/>
                <a:gd name="connsiteX14" fmla="*/ 595037 w 1155423"/>
                <a:gd name="connsiteY14" fmla="*/ 1764240 h 1789043"/>
                <a:gd name="connsiteX15" fmla="*/ 637702 w 1155423"/>
                <a:gd name="connsiteY15" fmla="*/ 1776693 h 1789043"/>
                <a:gd name="connsiteX16" fmla="*/ 665458 w 1155423"/>
                <a:gd name="connsiteY16" fmla="*/ 1782394 h 1789043"/>
                <a:gd name="connsiteX17" fmla="*/ 667476 w 1155423"/>
                <a:gd name="connsiteY17" fmla="*/ 1782744 h 1789043"/>
                <a:gd name="connsiteX18" fmla="*/ 675061 w 1155423"/>
                <a:gd name="connsiteY18" fmla="*/ 1783928 h 1789043"/>
                <a:gd name="connsiteX19" fmla="*/ 689268 w 1155423"/>
                <a:gd name="connsiteY19" fmla="*/ 1785880 h 1789043"/>
                <a:gd name="connsiteX20" fmla="*/ 689970 w 1155423"/>
                <a:gd name="connsiteY20" fmla="*/ 1785946 h 1789043"/>
                <a:gd name="connsiteX21" fmla="*/ 745724 w 1155423"/>
                <a:gd name="connsiteY21" fmla="*/ 1789278 h 1789043"/>
                <a:gd name="connsiteX22" fmla="*/ 750306 w 1155423"/>
                <a:gd name="connsiteY22" fmla="*/ 1789278 h 1789043"/>
                <a:gd name="connsiteX23" fmla="*/ 889834 w 1155423"/>
                <a:gd name="connsiteY23" fmla="*/ 1765841 h 1789043"/>
                <a:gd name="connsiteX24" fmla="*/ 970495 w 1155423"/>
                <a:gd name="connsiteY24" fmla="*/ 1728898 h 1789043"/>
                <a:gd name="connsiteX25" fmla="*/ 1063827 w 1155423"/>
                <a:gd name="connsiteY25" fmla="*/ 1649377 h 1789043"/>
                <a:gd name="connsiteX26" fmla="*/ 1154288 w 1155423"/>
                <a:gd name="connsiteY26" fmla="*/ 1410181 h 1789043"/>
                <a:gd name="connsiteX27" fmla="*/ 1153586 w 1155423"/>
                <a:gd name="connsiteY27" fmla="*/ 1352848 h 1789043"/>
                <a:gd name="connsiteX28" fmla="*/ 1151219 w 1155423"/>
                <a:gd name="connsiteY28" fmla="*/ 1325376 h 1789043"/>
                <a:gd name="connsiteX29" fmla="*/ 1119757 w 1155423"/>
                <a:gd name="connsiteY29" fmla="*/ 1164253 h 1789043"/>
                <a:gd name="connsiteX30" fmla="*/ 1098666 w 1155423"/>
                <a:gd name="connsiteY30" fmla="*/ 1162302 h 1789043"/>
                <a:gd name="connsiteX31" fmla="*/ 1081126 w 1155423"/>
                <a:gd name="connsiteY31" fmla="*/ 1160767 h 1789043"/>
                <a:gd name="connsiteX32" fmla="*/ 1046880 w 1155423"/>
                <a:gd name="connsiteY32" fmla="*/ 1067193 h 1789043"/>
                <a:gd name="connsiteX33" fmla="*/ 1044994 w 1155423"/>
                <a:gd name="connsiteY33" fmla="*/ 1061558 h 1789043"/>
                <a:gd name="connsiteX34" fmla="*/ 1035457 w 1155423"/>
                <a:gd name="connsiteY34" fmla="*/ 1026501 h 1789043"/>
                <a:gd name="connsiteX35" fmla="*/ 1028003 w 1155423"/>
                <a:gd name="connsiteY35" fmla="*/ 994140 h 1789043"/>
                <a:gd name="connsiteX36" fmla="*/ 1025766 w 1155423"/>
                <a:gd name="connsiteY36" fmla="*/ 983288 h 1789043"/>
                <a:gd name="connsiteX37" fmla="*/ 1023750 w 1155423"/>
                <a:gd name="connsiteY37" fmla="*/ 972501 h 1789043"/>
                <a:gd name="connsiteX38" fmla="*/ 1023201 w 1155423"/>
                <a:gd name="connsiteY38" fmla="*/ 969234 h 1789043"/>
                <a:gd name="connsiteX39" fmla="*/ 1022719 w 1155423"/>
                <a:gd name="connsiteY39" fmla="*/ 965967 h 1789043"/>
                <a:gd name="connsiteX40" fmla="*/ 1022719 w 1155423"/>
                <a:gd name="connsiteY40" fmla="*/ 965836 h 1789043"/>
                <a:gd name="connsiteX41" fmla="*/ 1018400 w 1155423"/>
                <a:gd name="connsiteY41" fmla="*/ 937312 h 1789043"/>
                <a:gd name="connsiteX42" fmla="*/ 1014015 w 1155423"/>
                <a:gd name="connsiteY42" fmla="*/ 869609 h 1789043"/>
                <a:gd name="connsiteX43" fmla="*/ 1014015 w 1155423"/>
                <a:gd name="connsiteY43" fmla="*/ 865641 h 1789043"/>
                <a:gd name="connsiteX44" fmla="*/ 1014563 w 1155423"/>
                <a:gd name="connsiteY44" fmla="*/ 845887 h 1789043"/>
                <a:gd name="connsiteX45" fmla="*/ 1015199 w 1155423"/>
                <a:gd name="connsiteY45" fmla="*/ 834201 h 1789043"/>
                <a:gd name="connsiteX46" fmla="*/ 1022719 w 1155423"/>
                <a:gd name="connsiteY46" fmla="*/ 780222 h 1789043"/>
                <a:gd name="connsiteX47" fmla="*/ 1039425 w 1155423"/>
                <a:gd name="connsiteY47" fmla="*/ 681496 h 1789043"/>
                <a:gd name="connsiteX48" fmla="*/ 1039973 w 1155423"/>
                <a:gd name="connsiteY48" fmla="*/ 674897 h 1789043"/>
                <a:gd name="connsiteX49" fmla="*/ 1040675 w 1155423"/>
                <a:gd name="connsiteY49" fmla="*/ 662027 h 1789043"/>
                <a:gd name="connsiteX50" fmla="*/ 1040807 w 1155423"/>
                <a:gd name="connsiteY50" fmla="*/ 652424 h 1789043"/>
                <a:gd name="connsiteX51" fmla="*/ 1002176 w 1155423"/>
                <a:gd name="connsiteY51" fmla="*/ 537145 h 1789043"/>
                <a:gd name="connsiteX52" fmla="*/ 969530 w 1155423"/>
                <a:gd name="connsiteY52" fmla="*/ 488385 h 1789043"/>
                <a:gd name="connsiteX53" fmla="*/ 932434 w 1155423"/>
                <a:gd name="connsiteY53" fmla="*/ 412767 h 1789043"/>
                <a:gd name="connsiteX54" fmla="*/ 721629 w 1155423"/>
                <a:gd name="connsiteY54" fmla="*/ 250109 h 1789043"/>
                <a:gd name="connsiteX55" fmla="*/ 561909 w 1155423"/>
                <a:gd name="connsiteY55" fmla="*/ 213802 h 1789043"/>
                <a:gd name="connsiteX56" fmla="*/ 542703 w 1155423"/>
                <a:gd name="connsiteY56" fmla="*/ 211368 h 1789043"/>
                <a:gd name="connsiteX57" fmla="*/ 408174 w 1155423"/>
                <a:gd name="connsiteY57" fmla="*/ 186659 h 1789043"/>
                <a:gd name="connsiteX58" fmla="*/ 237886 w 1155423"/>
                <a:gd name="connsiteY58" fmla="*/ 104223 h 1789043"/>
                <a:gd name="connsiteX59" fmla="*/ 213396 w 1155423"/>
                <a:gd name="connsiteY59" fmla="*/ 80500 h 1789043"/>
                <a:gd name="connsiteX60" fmla="*/ 191888 w 1155423"/>
                <a:gd name="connsiteY60" fmla="*/ 63048 h 1789043"/>
                <a:gd name="connsiteX61" fmla="*/ 188906 w 1155423"/>
                <a:gd name="connsiteY61" fmla="*/ 60900 h 1789043"/>
                <a:gd name="connsiteX62" fmla="*/ 71303 w 1155423"/>
                <a:gd name="connsiteY62" fmla="*/ 4685 h 1789043"/>
                <a:gd name="connsiteX63" fmla="*/ 58499 w 1155423"/>
                <a:gd name="connsiteY63" fmla="*/ 2317 h 1789043"/>
                <a:gd name="connsiteX64" fmla="*/ 44643 w 1155423"/>
                <a:gd name="connsiteY64" fmla="*/ 1681 h 1789043"/>
                <a:gd name="connsiteX65" fmla="*/ 2043 w 1155423"/>
                <a:gd name="connsiteY65" fmla="*/ 28408 h 1789043"/>
                <a:gd name="connsiteX66" fmla="*/ 6297 w 1155423"/>
                <a:gd name="connsiteY66" fmla="*/ 54366 h 178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55423" h="1789043">
                  <a:moveTo>
                    <a:pt x="6341" y="54322"/>
                  </a:moveTo>
                  <a:cubicBezTo>
                    <a:pt x="12107" y="70941"/>
                    <a:pt x="17829" y="87713"/>
                    <a:pt x="23529" y="104354"/>
                  </a:cubicBezTo>
                  <a:cubicBezTo>
                    <a:pt x="45169" y="167738"/>
                    <a:pt x="66458" y="230618"/>
                    <a:pt x="86782" y="293651"/>
                  </a:cubicBezTo>
                  <a:cubicBezTo>
                    <a:pt x="86913" y="293936"/>
                    <a:pt x="87001" y="294133"/>
                    <a:pt x="87067" y="294418"/>
                  </a:cubicBezTo>
                  <a:cubicBezTo>
                    <a:pt x="125193" y="412767"/>
                    <a:pt x="159922" y="531444"/>
                    <a:pt x="186867" y="654244"/>
                  </a:cubicBezTo>
                  <a:cubicBezTo>
                    <a:pt x="190003" y="668429"/>
                    <a:pt x="193752" y="682220"/>
                    <a:pt x="198005" y="695703"/>
                  </a:cubicBezTo>
                  <a:cubicBezTo>
                    <a:pt x="214777" y="750032"/>
                    <a:pt x="237667" y="800261"/>
                    <a:pt x="246020" y="859260"/>
                  </a:cubicBezTo>
                  <a:cubicBezTo>
                    <a:pt x="250821" y="893287"/>
                    <a:pt x="254241" y="925078"/>
                    <a:pt x="256105" y="955487"/>
                  </a:cubicBezTo>
                  <a:cubicBezTo>
                    <a:pt x="256390" y="959653"/>
                    <a:pt x="256587" y="963775"/>
                    <a:pt x="256741" y="967875"/>
                  </a:cubicBezTo>
                  <a:cubicBezTo>
                    <a:pt x="261608" y="1067566"/>
                    <a:pt x="249024" y="1153488"/>
                    <a:pt x="212475" y="1258265"/>
                  </a:cubicBezTo>
                  <a:cubicBezTo>
                    <a:pt x="211576" y="1260984"/>
                    <a:pt x="210590" y="1263703"/>
                    <a:pt x="209625" y="1266399"/>
                  </a:cubicBezTo>
                  <a:cubicBezTo>
                    <a:pt x="203640" y="1283172"/>
                    <a:pt x="200439" y="1300360"/>
                    <a:pt x="199606" y="1317813"/>
                  </a:cubicBezTo>
                  <a:cubicBezTo>
                    <a:pt x="199474" y="1320948"/>
                    <a:pt x="199408" y="1324083"/>
                    <a:pt x="199408" y="1327196"/>
                  </a:cubicBezTo>
                  <a:cubicBezTo>
                    <a:pt x="199825" y="1489854"/>
                    <a:pt x="402627" y="1671499"/>
                    <a:pt x="524747" y="1734401"/>
                  </a:cubicBezTo>
                  <a:cubicBezTo>
                    <a:pt x="547636" y="1746306"/>
                    <a:pt x="571161" y="1756238"/>
                    <a:pt x="595037" y="1764240"/>
                  </a:cubicBezTo>
                  <a:cubicBezTo>
                    <a:pt x="609025" y="1769107"/>
                    <a:pt x="623298" y="1773141"/>
                    <a:pt x="637702" y="1776693"/>
                  </a:cubicBezTo>
                  <a:cubicBezTo>
                    <a:pt x="646954" y="1778930"/>
                    <a:pt x="656140" y="1780793"/>
                    <a:pt x="665458" y="1782394"/>
                  </a:cubicBezTo>
                  <a:cubicBezTo>
                    <a:pt x="666160" y="1782525"/>
                    <a:pt x="666774" y="1782613"/>
                    <a:pt x="667476" y="1782744"/>
                  </a:cubicBezTo>
                  <a:cubicBezTo>
                    <a:pt x="670041" y="1783161"/>
                    <a:pt x="672562" y="1783578"/>
                    <a:pt x="675061" y="1783928"/>
                  </a:cubicBezTo>
                  <a:cubicBezTo>
                    <a:pt x="679797" y="1784696"/>
                    <a:pt x="684467" y="1785310"/>
                    <a:pt x="689268" y="1785880"/>
                  </a:cubicBezTo>
                  <a:cubicBezTo>
                    <a:pt x="689488" y="1785880"/>
                    <a:pt x="689751" y="1785946"/>
                    <a:pt x="689970" y="1785946"/>
                  </a:cubicBezTo>
                  <a:cubicBezTo>
                    <a:pt x="708562" y="1788094"/>
                    <a:pt x="727066" y="1789278"/>
                    <a:pt x="745724" y="1789278"/>
                  </a:cubicBezTo>
                  <a:lnTo>
                    <a:pt x="750306" y="1789278"/>
                  </a:lnTo>
                  <a:cubicBezTo>
                    <a:pt x="797773" y="1788730"/>
                    <a:pt x="844955" y="1780859"/>
                    <a:pt x="889834" y="1765841"/>
                  </a:cubicBezTo>
                  <a:cubicBezTo>
                    <a:pt x="918161" y="1756304"/>
                    <a:pt x="945303" y="1744070"/>
                    <a:pt x="970495" y="1728898"/>
                  </a:cubicBezTo>
                  <a:cubicBezTo>
                    <a:pt x="1006341" y="1707675"/>
                    <a:pt x="1037715" y="1680817"/>
                    <a:pt x="1063827" y="1649377"/>
                  </a:cubicBezTo>
                  <a:cubicBezTo>
                    <a:pt x="1117126" y="1585511"/>
                    <a:pt x="1149005" y="1502790"/>
                    <a:pt x="1154288" y="1410181"/>
                  </a:cubicBezTo>
                  <a:cubicBezTo>
                    <a:pt x="1155253" y="1393211"/>
                    <a:pt x="1155056" y="1373786"/>
                    <a:pt x="1153586" y="1352848"/>
                  </a:cubicBezTo>
                  <a:cubicBezTo>
                    <a:pt x="1153038" y="1343946"/>
                    <a:pt x="1152271" y="1334760"/>
                    <a:pt x="1151219" y="1325376"/>
                  </a:cubicBezTo>
                  <a:cubicBezTo>
                    <a:pt x="1145935" y="1274862"/>
                    <a:pt x="1134929" y="1217946"/>
                    <a:pt x="1119757" y="1164253"/>
                  </a:cubicBezTo>
                  <a:cubicBezTo>
                    <a:pt x="1112719" y="1163551"/>
                    <a:pt x="1105704" y="1162937"/>
                    <a:pt x="1098666" y="1162302"/>
                  </a:cubicBezTo>
                  <a:cubicBezTo>
                    <a:pt x="1092812" y="1161753"/>
                    <a:pt x="1086980" y="1161249"/>
                    <a:pt x="1081126" y="1160767"/>
                  </a:cubicBezTo>
                  <a:cubicBezTo>
                    <a:pt x="1068256" y="1130226"/>
                    <a:pt x="1056768" y="1099137"/>
                    <a:pt x="1046880" y="1067193"/>
                  </a:cubicBezTo>
                  <a:cubicBezTo>
                    <a:pt x="1046178" y="1065110"/>
                    <a:pt x="1045564" y="1063290"/>
                    <a:pt x="1044994" y="1061558"/>
                  </a:cubicBezTo>
                  <a:cubicBezTo>
                    <a:pt x="1041508" y="1049807"/>
                    <a:pt x="1038461" y="1038253"/>
                    <a:pt x="1035457" y="1026501"/>
                  </a:cubicBezTo>
                  <a:cubicBezTo>
                    <a:pt x="1032804" y="1015846"/>
                    <a:pt x="1030239" y="1005212"/>
                    <a:pt x="1028003" y="994140"/>
                  </a:cubicBezTo>
                  <a:cubicBezTo>
                    <a:pt x="1027235" y="990523"/>
                    <a:pt x="1026468" y="986905"/>
                    <a:pt x="1025766" y="983288"/>
                  </a:cubicBezTo>
                  <a:cubicBezTo>
                    <a:pt x="1025065" y="979670"/>
                    <a:pt x="1024363" y="976118"/>
                    <a:pt x="1023750" y="972501"/>
                  </a:cubicBezTo>
                  <a:cubicBezTo>
                    <a:pt x="1023530" y="971383"/>
                    <a:pt x="1023399" y="970352"/>
                    <a:pt x="1023201" y="969234"/>
                  </a:cubicBezTo>
                  <a:cubicBezTo>
                    <a:pt x="1022982" y="968181"/>
                    <a:pt x="1022851" y="967085"/>
                    <a:pt x="1022719" y="965967"/>
                  </a:cubicBezTo>
                  <a:lnTo>
                    <a:pt x="1022719" y="965836"/>
                  </a:lnTo>
                  <a:cubicBezTo>
                    <a:pt x="1021118" y="956233"/>
                    <a:pt x="1019650" y="946783"/>
                    <a:pt x="1018400" y="937312"/>
                  </a:cubicBezTo>
                  <a:cubicBezTo>
                    <a:pt x="1015615" y="914554"/>
                    <a:pt x="1013949" y="891884"/>
                    <a:pt x="1014015" y="869609"/>
                  </a:cubicBezTo>
                  <a:lnTo>
                    <a:pt x="1014015" y="865641"/>
                  </a:lnTo>
                  <a:cubicBezTo>
                    <a:pt x="1014015" y="859041"/>
                    <a:pt x="1014234" y="852486"/>
                    <a:pt x="1014563" y="845887"/>
                  </a:cubicBezTo>
                  <a:cubicBezTo>
                    <a:pt x="1014563" y="841918"/>
                    <a:pt x="1014848" y="838015"/>
                    <a:pt x="1015199" y="834201"/>
                  </a:cubicBezTo>
                  <a:cubicBezTo>
                    <a:pt x="1016580" y="815981"/>
                    <a:pt x="1019518" y="798091"/>
                    <a:pt x="1022719" y="780222"/>
                  </a:cubicBezTo>
                  <a:cubicBezTo>
                    <a:pt x="1028770" y="747379"/>
                    <a:pt x="1036290" y="714690"/>
                    <a:pt x="1039425" y="681496"/>
                  </a:cubicBezTo>
                  <a:cubicBezTo>
                    <a:pt x="1039623" y="679260"/>
                    <a:pt x="1039776" y="677111"/>
                    <a:pt x="1039973" y="674897"/>
                  </a:cubicBezTo>
                  <a:cubicBezTo>
                    <a:pt x="1040259" y="670578"/>
                    <a:pt x="1040522" y="666346"/>
                    <a:pt x="1040675" y="662027"/>
                  </a:cubicBezTo>
                  <a:cubicBezTo>
                    <a:pt x="1040807" y="658826"/>
                    <a:pt x="1040807" y="655625"/>
                    <a:pt x="1040807" y="652424"/>
                  </a:cubicBezTo>
                  <a:cubicBezTo>
                    <a:pt x="1040522" y="611228"/>
                    <a:pt x="1029472" y="568738"/>
                    <a:pt x="1002176" y="537145"/>
                  </a:cubicBezTo>
                  <a:cubicBezTo>
                    <a:pt x="983518" y="515725"/>
                    <a:pt x="979352" y="514124"/>
                    <a:pt x="969530" y="488385"/>
                  </a:cubicBezTo>
                  <a:cubicBezTo>
                    <a:pt x="958875" y="461110"/>
                    <a:pt x="951508" y="436073"/>
                    <a:pt x="932434" y="412767"/>
                  </a:cubicBezTo>
                  <a:cubicBezTo>
                    <a:pt x="880385" y="349098"/>
                    <a:pt x="797576" y="282119"/>
                    <a:pt x="721629" y="250109"/>
                  </a:cubicBezTo>
                  <a:cubicBezTo>
                    <a:pt x="670896" y="228951"/>
                    <a:pt x="616676" y="220817"/>
                    <a:pt x="561909" y="213802"/>
                  </a:cubicBezTo>
                  <a:cubicBezTo>
                    <a:pt x="555507" y="212968"/>
                    <a:pt x="549105" y="212135"/>
                    <a:pt x="542703" y="211368"/>
                  </a:cubicBezTo>
                  <a:cubicBezTo>
                    <a:pt x="497472" y="205514"/>
                    <a:pt x="452089" y="199616"/>
                    <a:pt x="408174" y="186659"/>
                  </a:cubicBezTo>
                  <a:cubicBezTo>
                    <a:pt x="341720" y="166554"/>
                    <a:pt x="284651" y="154452"/>
                    <a:pt x="237886" y="104223"/>
                  </a:cubicBezTo>
                  <a:cubicBezTo>
                    <a:pt x="230015" y="96023"/>
                    <a:pt x="222012" y="88020"/>
                    <a:pt x="213396" y="80500"/>
                  </a:cubicBezTo>
                  <a:cubicBezTo>
                    <a:pt x="206512" y="74449"/>
                    <a:pt x="199342" y="68529"/>
                    <a:pt x="191888" y="63048"/>
                  </a:cubicBezTo>
                  <a:cubicBezTo>
                    <a:pt x="190924" y="62281"/>
                    <a:pt x="189937" y="61579"/>
                    <a:pt x="188906" y="60900"/>
                  </a:cubicBezTo>
                  <a:cubicBezTo>
                    <a:pt x="153761" y="34809"/>
                    <a:pt x="113683" y="15538"/>
                    <a:pt x="71303" y="4685"/>
                  </a:cubicBezTo>
                  <a:cubicBezTo>
                    <a:pt x="67269" y="3720"/>
                    <a:pt x="62950" y="2734"/>
                    <a:pt x="58499" y="2317"/>
                  </a:cubicBezTo>
                  <a:cubicBezTo>
                    <a:pt x="53917" y="1769"/>
                    <a:pt x="49247" y="1550"/>
                    <a:pt x="44643" y="1681"/>
                  </a:cubicBezTo>
                  <a:cubicBezTo>
                    <a:pt x="24319" y="2164"/>
                    <a:pt x="5179" y="9552"/>
                    <a:pt x="2043" y="28408"/>
                  </a:cubicBezTo>
                  <a:cubicBezTo>
                    <a:pt x="574" y="37177"/>
                    <a:pt x="3425" y="46013"/>
                    <a:pt x="6297" y="54366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B19C86-5FD9-4D9F-A383-E8532D3C6965}"/>
                </a:ext>
              </a:extLst>
            </p:cNvPr>
            <p:cNvSpPr/>
            <p:nvPr/>
          </p:nvSpPr>
          <p:spPr>
            <a:xfrm>
              <a:off x="6158022" y="1311292"/>
              <a:ext cx="85506" cy="144702"/>
            </a:xfrm>
            <a:custGeom>
              <a:avLst/>
              <a:gdLst>
                <a:gd name="connsiteX0" fmla="*/ 84434 w 85505"/>
                <a:gd name="connsiteY0" fmla="*/ 88065 h 144702"/>
                <a:gd name="connsiteX1" fmla="*/ 73296 w 85505"/>
                <a:gd name="connsiteY1" fmla="*/ 25580 h 144702"/>
                <a:gd name="connsiteX2" fmla="*/ 30872 w 85505"/>
                <a:gd name="connsiteY2" fmla="*/ 3502 h 144702"/>
                <a:gd name="connsiteX3" fmla="*/ 5856 w 85505"/>
                <a:gd name="connsiteY3" fmla="*/ 98413 h 144702"/>
                <a:gd name="connsiteX4" fmla="*/ 46943 w 85505"/>
                <a:gd name="connsiteY4" fmla="*/ 143468 h 144702"/>
                <a:gd name="connsiteX5" fmla="*/ 84434 w 85505"/>
                <a:gd name="connsiteY5" fmla="*/ 88087 h 14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505" h="144702">
                  <a:moveTo>
                    <a:pt x="84434" y="88065"/>
                  </a:moveTo>
                  <a:cubicBezTo>
                    <a:pt x="85223" y="63707"/>
                    <a:pt x="79851" y="37879"/>
                    <a:pt x="73296" y="25580"/>
                  </a:cubicBezTo>
                  <a:cubicBezTo>
                    <a:pt x="65973" y="11855"/>
                    <a:pt x="47754" y="-3799"/>
                    <a:pt x="30872" y="3502"/>
                  </a:cubicBezTo>
                  <a:cubicBezTo>
                    <a:pt x="68" y="16876"/>
                    <a:pt x="-2738" y="70635"/>
                    <a:pt x="5856" y="98413"/>
                  </a:cubicBezTo>
                  <a:cubicBezTo>
                    <a:pt x="11600" y="117005"/>
                    <a:pt x="24229" y="142986"/>
                    <a:pt x="46943" y="143468"/>
                  </a:cubicBezTo>
                  <a:cubicBezTo>
                    <a:pt x="73800" y="144038"/>
                    <a:pt x="83491" y="117115"/>
                    <a:pt x="84434" y="88087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55CBA7F-4055-4CB3-A5D1-8AC0951806EA}"/>
                </a:ext>
              </a:extLst>
            </p:cNvPr>
            <p:cNvSpPr/>
            <p:nvPr/>
          </p:nvSpPr>
          <p:spPr>
            <a:xfrm>
              <a:off x="6632031" y="1301291"/>
              <a:ext cx="87698" cy="144702"/>
            </a:xfrm>
            <a:custGeom>
              <a:avLst/>
              <a:gdLst>
                <a:gd name="connsiteX0" fmla="*/ 86955 w 87698"/>
                <a:gd name="connsiteY0" fmla="*/ 88200 h 144702"/>
                <a:gd name="connsiteX1" fmla="*/ 30872 w 87698"/>
                <a:gd name="connsiteY1" fmla="*/ 3724 h 144702"/>
                <a:gd name="connsiteX2" fmla="*/ 5856 w 87698"/>
                <a:gd name="connsiteY2" fmla="*/ 98614 h 144702"/>
                <a:gd name="connsiteX3" fmla="*/ 46943 w 87698"/>
                <a:gd name="connsiteY3" fmla="*/ 143669 h 144702"/>
                <a:gd name="connsiteX4" fmla="*/ 86955 w 87698"/>
                <a:gd name="connsiteY4" fmla="*/ 88200 h 14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98" h="144702">
                  <a:moveTo>
                    <a:pt x="86955" y="88200"/>
                  </a:moveTo>
                  <a:cubicBezTo>
                    <a:pt x="86846" y="43605"/>
                    <a:pt x="61501" y="-9584"/>
                    <a:pt x="30872" y="3724"/>
                  </a:cubicBezTo>
                  <a:cubicBezTo>
                    <a:pt x="68" y="17098"/>
                    <a:pt x="-2738" y="70857"/>
                    <a:pt x="5856" y="98614"/>
                  </a:cubicBezTo>
                  <a:cubicBezTo>
                    <a:pt x="11600" y="117206"/>
                    <a:pt x="24229" y="143187"/>
                    <a:pt x="46943" y="143669"/>
                  </a:cubicBezTo>
                  <a:cubicBezTo>
                    <a:pt x="75708" y="144283"/>
                    <a:pt x="87043" y="118192"/>
                    <a:pt x="86955" y="88200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1D9D44-66EB-4C91-89E8-CBEA3A676AD4}"/>
                </a:ext>
              </a:extLst>
            </p:cNvPr>
            <p:cNvSpPr/>
            <p:nvPr/>
          </p:nvSpPr>
          <p:spPr>
            <a:xfrm>
              <a:off x="6478677" y="1301756"/>
              <a:ext cx="133740" cy="407797"/>
            </a:xfrm>
            <a:custGeom>
              <a:avLst/>
              <a:gdLst>
                <a:gd name="connsiteX0" fmla="*/ 16043 w 133739"/>
                <a:gd name="connsiteY0" fmla="*/ 390666 h 407796"/>
                <a:gd name="connsiteX1" fmla="*/ 43734 w 133739"/>
                <a:gd name="connsiteY1" fmla="*/ 381282 h 407796"/>
                <a:gd name="connsiteX2" fmla="*/ 73332 w 133739"/>
                <a:gd name="connsiteY2" fmla="*/ 371219 h 407796"/>
                <a:gd name="connsiteX3" fmla="*/ 105561 w 133739"/>
                <a:gd name="connsiteY3" fmla="*/ 335570 h 407796"/>
                <a:gd name="connsiteX4" fmla="*/ 50004 w 133739"/>
                <a:gd name="connsiteY4" fmla="*/ 240198 h 407796"/>
                <a:gd name="connsiteX5" fmla="*/ 16503 w 133739"/>
                <a:gd name="connsiteY5" fmla="*/ 164295 h 407796"/>
                <a:gd name="connsiteX6" fmla="*/ 1682 w 133739"/>
                <a:gd name="connsiteY6" fmla="*/ 10144 h 407796"/>
                <a:gd name="connsiteX7" fmla="*/ 16525 w 133739"/>
                <a:gd name="connsiteY7" fmla="*/ 7732 h 407796"/>
                <a:gd name="connsiteX8" fmla="*/ 44084 w 133739"/>
                <a:gd name="connsiteY8" fmla="*/ 175718 h 407796"/>
                <a:gd name="connsiteX9" fmla="*/ 73025 w 133739"/>
                <a:gd name="connsiteY9" fmla="*/ 225969 h 407796"/>
                <a:gd name="connsiteX10" fmla="*/ 119746 w 133739"/>
                <a:gd name="connsiteY10" fmla="*/ 273721 h 407796"/>
                <a:gd name="connsiteX11" fmla="*/ 118299 w 133739"/>
                <a:gd name="connsiteY11" fmla="*/ 368171 h 407796"/>
                <a:gd name="connsiteX12" fmla="*/ 81203 w 133739"/>
                <a:gd name="connsiteY12" fmla="*/ 397309 h 407796"/>
                <a:gd name="connsiteX13" fmla="*/ 54893 w 133739"/>
                <a:gd name="connsiteY13" fmla="*/ 405926 h 407796"/>
                <a:gd name="connsiteX14" fmla="*/ 17292 w 133739"/>
                <a:gd name="connsiteY14" fmla="*/ 402264 h 407796"/>
                <a:gd name="connsiteX15" fmla="*/ 16043 w 133739"/>
                <a:gd name="connsiteY15" fmla="*/ 390688 h 40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739" h="407796">
                  <a:moveTo>
                    <a:pt x="16043" y="390666"/>
                  </a:moveTo>
                  <a:cubicBezTo>
                    <a:pt x="25470" y="388189"/>
                    <a:pt x="33911" y="383563"/>
                    <a:pt x="43734" y="381282"/>
                  </a:cubicBezTo>
                  <a:cubicBezTo>
                    <a:pt x="53928" y="378893"/>
                    <a:pt x="63992" y="376064"/>
                    <a:pt x="73332" y="371219"/>
                  </a:cubicBezTo>
                  <a:cubicBezTo>
                    <a:pt x="87780" y="363721"/>
                    <a:pt x="100759" y="351553"/>
                    <a:pt x="105561" y="335570"/>
                  </a:cubicBezTo>
                  <a:cubicBezTo>
                    <a:pt x="118475" y="292663"/>
                    <a:pt x="75744" y="265850"/>
                    <a:pt x="50004" y="240198"/>
                  </a:cubicBezTo>
                  <a:cubicBezTo>
                    <a:pt x="29000" y="219260"/>
                    <a:pt x="21919" y="192709"/>
                    <a:pt x="16503" y="164295"/>
                  </a:cubicBezTo>
                  <a:cubicBezTo>
                    <a:pt x="6768" y="113233"/>
                    <a:pt x="6286" y="61732"/>
                    <a:pt x="1682" y="10144"/>
                  </a:cubicBezTo>
                  <a:cubicBezTo>
                    <a:pt x="827" y="606"/>
                    <a:pt x="14662" y="-1871"/>
                    <a:pt x="16525" y="7732"/>
                  </a:cubicBezTo>
                  <a:cubicBezTo>
                    <a:pt x="27312" y="63376"/>
                    <a:pt x="29614" y="120862"/>
                    <a:pt x="44084" y="175718"/>
                  </a:cubicBezTo>
                  <a:cubicBezTo>
                    <a:pt x="49456" y="196042"/>
                    <a:pt x="57480" y="211652"/>
                    <a:pt x="73025" y="225969"/>
                  </a:cubicBezTo>
                  <a:cubicBezTo>
                    <a:pt x="89775" y="241382"/>
                    <a:pt x="107556" y="254010"/>
                    <a:pt x="119746" y="273721"/>
                  </a:cubicBezTo>
                  <a:cubicBezTo>
                    <a:pt x="138009" y="303231"/>
                    <a:pt x="139829" y="339735"/>
                    <a:pt x="118299" y="368171"/>
                  </a:cubicBezTo>
                  <a:cubicBezTo>
                    <a:pt x="108696" y="380866"/>
                    <a:pt x="95498" y="390513"/>
                    <a:pt x="81203" y="397309"/>
                  </a:cubicBezTo>
                  <a:cubicBezTo>
                    <a:pt x="72893" y="401256"/>
                    <a:pt x="63904" y="404128"/>
                    <a:pt x="54893" y="405926"/>
                  </a:cubicBezTo>
                  <a:cubicBezTo>
                    <a:pt x="38472" y="409214"/>
                    <a:pt x="32377" y="406013"/>
                    <a:pt x="17292" y="402264"/>
                  </a:cubicBezTo>
                  <a:cubicBezTo>
                    <a:pt x="12162" y="400993"/>
                    <a:pt x="9597" y="392376"/>
                    <a:pt x="16043" y="390688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9767F4-BDBC-4CA8-868F-02C357CC081B}"/>
                </a:ext>
              </a:extLst>
            </p:cNvPr>
            <p:cNvSpPr/>
            <p:nvPr/>
          </p:nvSpPr>
          <p:spPr>
            <a:xfrm>
              <a:off x="5035341" y="1273356"/>
              <a:ext cx="466993" cy="482340"/>
            </a:xfrm>
            <a:custGeom>
              <a:avLst/>
              <a:gdLst>
                <a:gd name="connsiteX0" fmla="*/ 6066 w 466992"/>
                <a:gd name="connsiteY0" fmla="*/ 254807 h 482340"/>
                <a:gd name="connsiteX1" fmla="*/ 151382 w 466992"/>
                <a:gd name="connsiteY1" fmla="*/ 446823 h 482340"/>
                <a:gd name="connsiteX2" fmla="*/ 234761 w 466992"/>
                <a:gd name="connsiteY2" fmla="*/ 478416 h 482340"/>
                <a:gd name="connsiteX3" fmla="*/ 284792 w 466992"/>
                <a:gd name="connsiteY3" fmla="*/ 482450 h 482340"/>
                <a:gd name="connsiteX4" fmla="*/ 325791 w 466992"/>
                <a:gd name="connsiteY4" fmla="*/ 478767 h 482340"/>
                <a:gd name="connsiteX5" fmla="*/ 330944 w 466992"/>
                <a:gd name="connsiteY5" fmla="*/ 477934 h 482340"/>
                <a:gd name="connsiteX6" fmla="*/ 446398 w 466992"/>
                <a:gd name="connsiteY6" fmla="*/ 419286 h 482340"/>
                <a:gd name="connsiteX7" fmla="*/ 462337 w 466992"/>
                <a:gd name="connsiteY7" fmla="*/ 326895 h 482340"/>
                <a:gd name="connsiteX8" fmla="*/ 427960 w 466992"/>
                <a:gd name="connsiteY8" fmla="*/ 245994 h 482340"/>
                <a:gd name="connsiteX9" fmla="*/ 401453 w 466992"/>
                <a:gd name="connsiteY9" fmla="*/ 203285 h 482340"/>
                <a:gd name="connsiteX10" fmla="*/ 360673 w 466992"/>
                <a:gd name="connsiteY10" fmla="*/ 143387 h 482340"/>
                <a:gd name="connsiteX11" fmla="*/ 345721 w 466992"/>
                <a:gd name="connsiteY11" fmla="*/ 119379 h 482340"/>
                <a:gd name="connsiteX12" fmla="*/ 346685 w 466992"/>
                <a:gd name="connsiteY12" fmla="*/ 115762 h 482340"/>
                <a:gd name="connsiteX13" fmla="*/ 302157 w 466992"/>
                <a:gd name="connsiteY13" fmla="*/ 34422 h 482340"/>
                <a:gd name="connsiteX14" fmla="*/ 287467 w 466992"/>
                <a:gd name="connsiteY14" fmla="*/ 25038 h 482340"/>
                <a:gd name="connsiteX15" fmla="*/ 184817 w 466992"/>
                <a:gd name="connsiteY15" fmla="*/ 1667 h 482340"/>
                <a:gd name="connsiteX16" fmla="*/ 160042 w 466992"/>
                <a:gd name="connsiteY16" fmla="*/ 3267 h 482340"/>
                <a:gd name="connsiteX17" fmla="*/ 132833 w 466992"/>
                <a:gd name="connsiteY17" fmla="*/ 8485 h 482340"/>
                <a:gd name="connsiteX18" fmla="*/ 6109 w 466992"/>
                <a:gd name="connsiteY18" fmla="*/ 254829 h 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92" h="482340">
                  <a:moveTo>
                    <a:pt x="6066" y="254807"/>
                  </a:moveTo>
                  <a:cubicBezTo>
                    <a:pt x="22904" y="335095"/>
                    <a:pt x="79491" y="406065"/>
                    <a:pt x="151382" y="446823"/>
                  </a:cubicBezTo>
                  <a:cubicBezTo>
                    <a:pt x="177537" y="461709"/>
                    <a:pt x="205733" y="472562"/>
                    <a:pt x="234761" y="478416"/>
                  </a:cubicBezTo>
                  <a:cubicBezTo>
                    <a:pt x="249801" y="481398"/>
                    <a:pt x="266902" y="482867"/>
                    <a:pt x="284792" y="482450"/>
                  </a:cubicBezTo>
                  <a:cubicBezTo>
                    <a:pt x="298144" y="482231"/>
                    <a:pt x="311935" y="481069"/>
                    <a:pt x="325791" y="478767"/>
                  </a:cubicBezTo>
                  <a:cubicBezTo>
                    <a:pt x="327523" y="478548"/>
                    <a:pt x="329212" y="478219"/>
                    <a:pt x="330944" y="477934"/>
                  </a:cubicBezTo>
                  <a:cubicBezTo>
                    <a:pt x="376590" y="469734"/>
                    <a:pt x="421207" y="450594"/>
                    <a:pt x="446398" y="419286"/>
                  </a:cubicBezTo>
                  <a:cubicBezTo>
                    <a:pt x="465473" y="395563"/>
                    <a:pt x="473409" y="364956"/>
                    <a:pt x="462337" y="326895"/>
                  </a:cubicBezTo>
                  <a:cubicBezTo>
                    <a:pt x="454269" y="299073"/>
                    <a:pt x="442298" y="271733"/>
                    <a:pt x="427960" y="245994"/>
                  </a:cubicBezTo>
                  <a:cubicBezTo>
                    <a:pt x="419826" y="231173"/>
                    <a:pt x="410837" y="216834"/>
                    <a:pt x="401453" y="203285"/>
                  </a:cubicBezTo>
                  <a:cubicBezTo>
                    <a:pt x="387684" y="183377"/>
                    <a:pt x="373412" y="163908"/>
                    <a:pt x="360673" y="143387"/>
                  </a:cubicBezTo>
                  <a:cubicBezTo>
                    <a:pt x="357604" y="138520"/>
                    <a:pt x="350522" y="128917"/>
                    <a:pt x="345721" y="119379"/>
                  </a:cubicBezTo>
                  <a:cubicBezTo>
                    <a:pt x="346356" y="118415"/>
                    <a:pt x="346773" y="117231"/>
                    <a:pt x="346685" y="115762"/>
                  </a:cubicBezTo>
                  <a:cubicBezTo>
                    <a:pt x="345370" y="79521"/>
                    <a:pt x="327764" y="52729"/>
                    <a:pt x="302157" y="34422"/>
                  </a:cubicBezTo>
                  <a:cubicBezTo>
                    <a:pt x="297487" y="30936"/>
                    <a:pt x="292619" y="27888"/>
                    <a:pt x="287467" y="25038"/>
                  </a:cubicBezTo>
                  <a:cubicBezTo>
                    <a:pt x="257475" y="8551"/>
                    <a:pt x="220027" y="1184"/>
                    <a:pt x="184817" y="1667"/>
                  </a:cubicBezTo>
                  <a:cubicBezTo>
                    <a:pt x="176398" y="1732"/>
                    <a:pt x="168110" y="2302"/>
                    <a:pt x="160042" y="3267"/>
                  </a:cubicBezTo>
                  <a:cubicBezTo>
                    <a:pt x="150570" y="4385"/>
                    <a:pt x="141384" y="6183"/>
                    <a:pt x="132833" y="8485"/>
                  </a:cubicBezTo>
                  <a:cubicBezTo>
                    <a:pt x="32901" y="35540"/>
                    <a:pt x="-13667" y="160839"/>
                    <a:pt x="6109" y="254829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1A8258-8525-42E3-8E1A-2CF1A791C58E}"/>
                </a:ext>
              </a:extLst>
            </p:cNvPr>
            <p:cNvSpPr/>
            <p:nvPr/>
          </p:nvSpPr>
          <p:spPr>
            <a:xfrm>
              <a:off x="5744220" y="2209732"/>
              <a:ext cx="567846" cy="245555"/>
            </a:xfrm>
            <a:custGeom>
              <a:avLst/>
              <a:gdLst>
                <a:gd name="connsiteX0" fmla="*/ 1666 w 567845"/>
                <a:gd name="connsiteY0" fmla="*/ 1644 h 245554"/>
                <a:gd name="connsiteX1" fmla="*/ 15303 w 567845"/>
                <a:gd name="connsiteY1" fmla="*/ 16246 h 245554"/>
                <a:gd name="connsiteX2" fmla="*/ 346978 w 567845"/>
                <a:gd name="connsiteY2" fmla="*/ 218917 h 245554"/>
                <a:gd name="connsiteX3" fmla="*/ 368332 w 567845"/>
                <a:gd name="connsiteY3" fmla="*/ 224771 h 245554"/>
                <a:gd name="connsiteX4" fmla="*/ 368881 w 567845"/>
                <a:gd name="connsiteY4" fmla="*/ 224902 h 245554"/>
                <a:gd name="connsiteX5" fmla="*/ 374647 w 567845"/>
                <a:gd name="connsiteY5" fmla="*/ 226371 h 245554"/>
                <a:gd name="connsiteX6" fmla="*/ 374712 w 567845"/>
                <a:gd name="connsiteY6" fmla="*/ 226371 h 245554"/>
                <a:gd name="connsiteX7" fmla="*/ 414790 w 567845"/>
                <a:gd name="connsiteY7" fmla="*/ 235207 h 245554"/>
                <a:gd name="connsiteX8" fmla="*/ 558089 w 567845"/>
                <a:gd name="connsiteY8" fmla="*/ 242924 h 245554"/>
                <a:gd name="connsiteX9" fmla="*/ 555853 w 567845"/>
                <a:gd name="connsiteY9" fmla="*/ 232071 h 245554"/>
                <a:gd name="connsiteX10" fmla="*/ 553902 w 567845"/>
                <a:gd name="connsiteY10" fmla="*/ 221219 h 245554"/>
                <a:gd name="connsiteX11" fmla="*/ 553266 w 567845"/>
                <a:gd name="connsiteY11" fmla="*/ 218018 h 245554"/>
                <a:gd name="connsiteX12" fmla="*/ 552784 w 567845"/>
                <a:gd name="connsiteY12" fmla="*/ 214751 h 245554"/>
                <a:gd name="connsiteX13" fmla="*/ 552784 w 567845"/>
                <a:gd name="connsiteY13" fmla="*/ 214619 h 245554"/>
                <a:gd name="connsiteX14" fmla="*/ 566640 w 567845"/>
                <a:gd name="connsiteY14" fmla="*/ 176624 h 245554"/>
                <a:gd name="connsiteX15" fmla="*/ 544167 w 567845"/>
                <a:gd name="connsiteY15" fmla="*/ 118393 h 245554"/>
                <a:gd name="connsiteX16" fmla="*/ 544101 w 567845"/>
                <a:gd name="connsiteY16" fmla="*/ 117844 h 245554"/>
                <a:gd name="connsiteX17" fmla="*/ 544036 w 567845"/>
                <a:gd name="connsiteY17" fmla="*/ 115762 h 245554"/>
                <a:gd name="connsiteX18" fmla="*/ 518362 w 567845"/>
                <a:gd name="connsiteY18" fmla="*/ 117779 h 245554"/>
                <a:gd name="connsiteX19" fmla="*/ 517814 w 567845"/>
                <a:gd name="connsiteY19" fmla="*/ 117779 h 245554"/>
                <a:gd name="connsiteX20" fmla="*/ 411480 w 567845"/>
                <a:gd name="connsiteY20" fmla="*/ 115762 h 245554"/>
                <a:gd name="connsiteX21" fmla="*/ 411261 w 567845"/>
                <a:gd name="connsiteY21" fmla="*/ 115762 h 245554"/>
                <a:gd name="connsiteX22" fmla="*/ 378834 w 567845"/>
                <a:gd name="connsiteY22" fmla="*/ 112626 h 245554"/>
                <a:gd name="connsiteX23" fmla="*/ 223915 w 567845"/>
                <a:gd name="connsiteY23" fmla="*/ 84037 h 245554"/>
                <a:gd name="connsiteX24" fmla="*/ 19951 w 567845"/>
                <a:gd name="connsiteY24" fmla="*/ 10370 h 245554"/>
                <a:gd name="connsiteX25" fmla="*/ 1644 w 567845"/>
                <a:gd name="connsiteY25" fmla="*/ 1666 h 24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7845" h="245554">
                  <a:moveTo>
                    <a:pt x="1666" y="1644"/>
                  </a:moveTo>
                  <a:cubicBezTo>
                    <a:pt x="6183" y="6577"/>
                    <a:pt x="10721" y="11445"/>
                    <a:pt x="15303" y="16246"/>
                  </a:cubicBezTo>
                  <a:cubicBezTo>
                    <a:pt x="113920" y="119840"/>
                    <a:pt x="228256" y="184670"/>
                    <a:pt x="346978" y="218917"/>
                  </a:cubicBezTo>
                  <a:cubicBezTo>
                    <a:pt x="354082" y="221000"/>
                    <a:pt x="361251" y="222951"/>
                    <a:pt x="368332" y="224771"/>
                  </a:cubicBezTo>
                  <a:cubicBezTo>
                    <a:pt x="368552" y="224836"/>
                    <a:pt x="368749" y="224902"/>
                    <a:pt x="368881" y="224902"/>
                  </a:cubicBezTo>
                  <a:cubicBezTo>
                    <a:pt x="370832" y="225450"/>
                    <a:pt x="372783" y="225954"/>
                    <a:pt x="374647" y="226371"/>
                  </a:cubicBezTo>
                  <a:lnTo>
                    <a:pt x="374712" y="226371"/>
                  </a:lnTo>
                  <a:cubicBezTo>
                    <a:pt x="388065" y="229704"/>
                    <a:pt x="401373" y="232641"/>
                    <a:pt x="414790" y="235207"/>
                  </a:cubicBezTo>
                  <a:cubicBezTo>
                    <a:pt x="461972" y="244327"/>
                    <a:pt x="510272" y="247112"/>
                    <a:pt x="558089" y="242924"/>
                  </a:cubicBezTo>
                  <a:cubicBezTo>
                    <a:pt x="557322" y="239307"/>
                    <a:pt x="556555" y="235689"/>
                    <a:pt x="555853" y="232071"/>
                  </a:cubicBezTo>
                  <a:cubicBezTo>
                    <a:pt x="555152" y="228454"/>
                    <a:pt x="554538" y="224836"/>
                    <a:pt x="553902" y="221219"/>
                  </a:cubicBezTo>
                  <a:cubicBezTo>
                    <a:pt x="553704" y="220166"/>
                    <a:pt x="553485" y="219136"/>
                    <a:pt x="553266" y="218018"/>
                  </a:cubicBezTo>
                  <a:cubicBezTo>
                    <a:pt x="553047" y="216965"/>
                    <a:pt x="552915" y="215869"/>
                    <a:pt x="552784" y="214751"/>
                  </a:cubicBezTo>
                  <a:lnTo>
                    <a:pt x="552784" y="214619"/>
                  </a:lnTo>
                  <a:cubicBezTo>
                    <a:pt x="551315" y="205082"/>
                    <a:pt x="567890" y="186161"/>
                    <a:pt x="566640" y="176624"/>
                  </a:cubicBezTo>
                  <a:cubicBezTo>
                    <a:pt x="563855" y="153954"/>
                    <a:pt x="560589" y="136349"/>
                    <a:pt x="544167" y="118393"/>
                  </a:cubicBezTo>
                  <a:cubicBezTo>
                    <a:pt x="544101" y="118195"/>
                    <a:pt x="544101" y="118042"/>
                    <a:pt x="544101" y="117844"/>
                  </a:cubicBezTo>
                  <a:cubicBezTo>
                    <a:pt x="543970" y="117143"/>
                    <a:pt x="543882" y="116463"/>
                    <a:pt x="544036" y="115762"/>
                  </a:cubicBezTo>
                  <a:cubicBezTo>
                    <a:pt x="542655" y="115893"/>
                    <a:pt x="533731" y="117011"/>
                    <a:pt x="518362" y="117779"/>
                  </a:cubicBezTo>
                  <a:lnTo>
                    <a:pt x="517814" y="117779"/>
                  </a:lnTo>
                  <a:cubicBezTo>
                    <a:pt x="495056" y="118897"/>
                    <a:pt x="458530" y="119379"/>
                    <a:pt x="411480" y="115762"/>
                  </a:cubicBezTo>
                  <a:lnTo>
                    <a:pt x="411261" y="115762"/>
                  </a:lnTo>
                  <a:cubicBezTo>
                    <a:pt x="400956" y="114929"/>
                    <a:pt x="390103" y="113964"/>
                    <a:pt x="378834" y="112626"/>
                  </a:cubicBezTo>
                  <a:cubicBezTo>
                    <a:pt x="333889" y="107693"/>
                    <a:pt x="281555" y="98989"/>
                    <a:pt x="223915" y="84037"/>
                  </a:cubicBezTo>
                  <a:cubicBezTo>
                    <a:pt x="161211" y="67834"/>
                    <a:pt x="92258" y="44309"/>
                    <a:pt x="19951" y="10370"/>
                  </a:cubicBezTo>
                  <a:cubicBezTo>
                    <a:pt x="13900" y="7586"/>
                    <a:pt x="7783" y="4670"/>
                    <a:pt x="1644" y="166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AE89BB0-00E7-4C61-B642-80B5AF686A95}"/>
                </a:ext>
              </a:extLst>
            </p:cNvPr>
            <p:cNvSpPr/>
            <p:nvPr/>
          </p:nvSpPr>
          <p:spPr>
            <a:xfrm>
              <a:off x="5122088" y="1403764"/>
              <a:ext cx="171012" cy="192936"/>
            </a:xfrm>
            <a:custGeom>
              <a:avLst/>
              <a:gdLst>
                <a:gd name="connsiteX0" fmla="*/ 9188 w 171011"/>
                <a:gd name="connsiteY0" fmla="*/ 1666 h 192936"/>
                <a:gd name="connsiteX1" fmla="*/ 136043 w 171011"/>
                <a:gd name="connsiteY1" fmla="*/ 74631 h 192936"/>
                <a:gd name="connsiteX2" fmla="*/ 163909 w 171011"/>
                <a:gd name="connsiteY2" fmla="*/ 190217 h 192936"/>
                <a:gd name="connsiteX3" fmla="*/ 157178 w 171011"/>
                <a:gd name="connsiteY3" fmla="*/ 187718 h 192936"/>
                <a:gd name="connsiteX4" fmla="*/ 119227 w 171011"/>
                <a:gd name="connsiteY4" fmla="*/ 83291 h 192936"/>
                <a:gd name="connsiteX5" fmla="*/ 6535 w 171011"/>
                <a:gd name="connsiteY5" fmla="*/ 15719 h 192936"/>
                <a:gd name="connsiteX6" fmla="*/ 9188 w 171011"/>
                <a:gd name="connsiteY6" fmla="*/ 1666 h 19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011" h="192936">
                  <a:moveTo>
                    <a:pt x="9188" y="1666"/>
                  </a:moveTo>
                  <a:cubicBezTo>
                    <a:pt x="59833" y="679"/>
                    <a:pt x="109208" y="33873"/>
                    <a:pt x="136043" y="74631"/>
                  </a:cubicBezTo>
                  <a:cubicBezTo>
                    <a:pt x="152794" y="100063"/>
                    <a:pt x="184628" y="159742"/>
                    <a:pt x="163909" y="190217"/>
                  </a:cubicBezTo>
                  <a:cubicBezTo>
                    <a:pt x="161717" y="193462"/>
                    <a:pt x="157113" y="191225"/>
                    <a:pt x="157178" y="187718"/>
                  </a:cubicBezTo>
                  <a:cubicBezTo>
                    <a:pt x="157792" y="150446"/>
                    <a:pt x="140428" y="113656"/>
                    <a:pt x="119227" y="83291"/>
                  </a:cubicBezTo>
                  <a:cubicBezTo>
                    <a:pt x="91098" y="42950"/>
                    <a:pt x="51787" y="29313"/>
                    <a:pt x="6535" y="15719"/>
                  </a:cubicBezTo>
                  <a:cubicBezTo>
                    <a:pt x="-1687" y="13242"/>
                    <a:pt x="1317" y="1819"/>
                    <a:pt x="9188" y="166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3CD3C88-A3E6-41F2-BD43-1B77DFABCF8F}"/>
                </a:ext>
              </a:extLst>
            </p:cNvPr>
            <p:cNvSpPr/>
            <p:nvPr/>
          </p:nvSpPr>
          <p:spPr>
            <a:xfrm>
              <a:off x="5944950" y="1112556"/>
              <a:ext cx="348600" cy="89891"/>
            </a:xfrm>
            <a:custGeom>
              <a:avLst/>
              <a:gdLst>
                <a:gd name="connsiteX0" fmla="*/ 2379 w 348600"/>
                <a:gd name="connsiteY0" fmla="*/ 77114 h 89890"/>
                <a:gd name="connsiteX1" fmla="*/ 1678 w 348600"/>
                <a:gd name="connsiteY1" fmla="*/ 81762 h 89890"/>
                <a:gd name="connsiteX2" fmla="*/ 4835 w 348600"/>
                <a:gd name="connsiteY2" fmla="*/ 87836 h 89890"/>
                <a:gd name="connsiteX3" fmla="*/ 15665 w 348600"/>
                <a:gd name="connsiteY3" fmla="*/ 89195 h 89890"/>
                <a:gd name="connsiteX4" fmla="*/ 113296 w 348600"/>
                <a:gd name="connsiteY4" fmla="*/ 79723 h 89890"/>
                <a:gd name="connsiteX5" fmla="*/ 268631 w 348600"/>
                <a:gd name="connsiteY5" fmla="*/ 80469 h 89890"/>
                <a:gd name="connsiteX6" fmla="*/ 346880 w 348600"/>
                <a:gd name="connsiteY6" fmla="*/ 58150 h 89890"/>
                <a:gd name="connsiteX7" fmla="*/ 335830 w 348600"/>
                <a:gd name="connsiteY7" fmla="*/ 36488 h 89890"/>
                <a:gd name="connsiteX8" fmla="*/ 253218 w 348600"/>
                <a:gd name="connsiteY8" fmla="*/ 2659 h 89890"/>
                <a:gd name="connsiteX9" fmla="*/ 116628 w 348600"/>
                <a:gd name="connsiteY9" fmla="*/ 16668 h 89890"/>
                <a:gd name="connsiteX10" fmla="*/ 2401 w 348600"/>
                <a:gd name="connsiteY10" fmla="*/ 77114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600" h="89890">
                  <a:moveTo>
                    <a:pt x="2379" y="77114"/>
                  </a:moveTo>
                  <a:cubicBezTo>
                    <a:pt x="1809" y="78540"/>
                    <a:pt x="1546" y="80206"/>
                    <a:pt x="1678" y="81762"/>
                  </a:cubicBezTo>
                  <a:cubicBezTo>
                    <a:pt x="1853" y="84130"/>
                    <a:pt x="2862" y="86388"/>
                    <a:pt x="4835" y="87836"/>
                  </a:cubicBezTo>
                  <a:cubicBezTo>
                    <a:pt x="7839" y="89940"/>
                    <a:pt x="11916" y="89699"/>
                    <a:pt x="15665" y="89195"/>
                  </a:cubicBezTo>
                  <a:cubicBezTo>
                    <a:pt x="48223" y="85468"/>
                    <a:pt x="80606" y="82398"/>
                    <a:pt x="113296" y="79723"/>
                  </a:cubicBezTo>
                  <a:cubicBezTo>
                    <a:pt x="164884" y="75404"/>
                    <a:pt x="216911" y="75777"/>
                    <a:pt x="268631" y="80469"/>
                  </a:cubicBezTo>
                  <a:cubicBezTo>
                    <a:pt x="295050" y="82837"/>
                    <a:pt x="349533" y="104586"/>
                    <a:pt x="346880" y="58150"/>
                  </a:cubicBezTo>
                  <a:cubicBezTo>
                    <a:pt x="346375" y="49950"/>
                    <a:pt x="341793" y="42386"/>
                    <a:pt x="335830" y="36488"/>
                  </a:cubicBezTo>
                  <a:cubicBezTo>
                    <a:pt x="313269" y="14520"/>
                    <a:pt x="284745" y="4939"/>
                    <a:pt x="253218" y="2659"/>
                  </a:cubicBezTo>
                  <a:cubicBezTo>
                    <a:pt x="207198" y="-674"/>
                    <a:pt x="160653" y="4259"/>
                    <a:pt x="116628" y="16668"/>
                  </a:cubicBezTo>
                  <a:cubicBezTo>
                    <a:pt x="84859" y="25636"/>
                    <a:pt x="15731" y="44249"/>
                    <a:pt x="2401" y="77114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E37395-B42D-4828-A4F2-122EFAEDA86C}"/>
                </a:ext>
              </a:extLst>
            </p:cNvPr>
            <p:cNvSpPr/>
            <p:nvPr/>
          </p:nvSpPr>
          <p:spPr>
            <a:xfrm>
              <a:off x="6570227" y="1106905"/>
              <a:ext cx="190744" cy="85506"/>
            </a:xfrm>
            <a:custGeom>
              <a:avLst/>
              <a:gdLst>
                <a:gd name="connsiteX0" fmla="*/ 44397 w 190743"/>
                <a:gd name="connsiteY0" fmla="*/ 75705 h 85505"/>
                <a:gd name="connsiteX1" fmla="*/ 128588 w 190743"/>
                <a:gd name="connsiteY1" fmla="*/ 69106 h 85505"/>
                <a:gd name="connsiteX2" fmla="*/ 154459 w 190743"/>
                <a:gd name="connsiteY2" fmla="*/ 71233 h 85505"/>
                <a:gd name="connsiteX3" fmla="*/ 181601 w 190743"/>
                <a:gd name="connsiteY3" fmla="*/ 74127 h 85505"/>
                <a:gd name="connsiteX4" fmla="*/ 187455 w 190743"/>
                <a:gd name="connsiteY4" fmla="*/ 72460 h 85505"/>
                <a:gd name="connsiteX5" fmla="*/ 189100 w 190743"/>
                <a:gd name="connsiteY5" fmla="*/ 66782 h 85505"/>
                <a:gd name="connsiteX6" fmla="*/ 188617 w 190743"/>
                <a:gd name="connsiteY6" fmla="*/ 62551 h 85505"/>
                <a:gd name="connsiteX7" fmla="*/ 126001 w 190743"/>
                <a:gd name="connsiteY7" fmla="*/ 11642 h 85505"/>
                <a:gd name="connsiteX8" fmla="*/ 100919 w 190743"/>
                <a:gd name="connsiteY8" fmla="*/ 4187 h 85505"/>
                <a:gd name="connsiteX9" fmla="*/ 51742 w 190743"/>
                <a:gd name="connsiteY9" fmla="*/ 3924 h 85505"/>
                <a:gd name="connsiteX10" fmla="*/ 7411 w 190743"/>
                <a:gd name="connsiteY10" fmla="*/ 37995 h 85505"/>
                <a:gd name="connsiteX11" fmla="*/ 1667 w 190743"/>
                <a:gd name="connsiteY11" fmla="*/ 58187 h 85505"/>
                <a:gd name="connsiteX12" fmla="*/ 44376 w 190743"/>
                <a:gd name="connsiteY12" fmla="*/ 75683 h 8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43" h="85505">
                  <a:moveTo>
                    <a:pt x="44397" y="75705"/>
                  </a:moveTo>
                  <a:cubicBezTo>
                    <a:pt x="72329" y="69457"/>
                    <a:pt x="100568" y="67177"/>
                    <a:pt x="128588" y="69106"/>
                  </a:cubicBezTo>
                  <a:cubicBezTo>
                    <a:pt x="137226" y="69720"/>
                    <a:pt x="145820" y="70399"/>
                    <a:pt x="154459" y="71233"/>
                  </a:cubicBezTo>
                  <a:cubicBezTo>
                    <a:pt x="163470" y="72066"/>
                    <a:pt x="172546" y="73009"/>
                    <a:pt x="181601" y="74127"/>
                  </a:cubicBezTo>
                  <a:cubicBezTo>
                    <a:pt x="183574" y="74390"/>
                    <a:pt x="185811" y="74543"/>
                    <a:pt x="187455" y="72460"/>
                  </a:cubicBezTo>
                  <a:cubicBezTo>
                    <a:pt x="188486" y="71079"/>
                    <a:pt x="188990" y="68996"/>
                    <a:pt x="189100" y="66782"/>
                  </a:cubicBezTo>
                  <a:cubicBezTo>
                    <a:pt x="189121" y="65357"/>
                    <a:pt x="188902" y="63866"/>
                    <a:pt x="188617" y="62551"/>
                  </a:cubicBezTo>
                  <a:cubicBezTo>
                    <a:pt x="181053" y="33062"/>
                    <a:pt x="143299" y="18592"/>
                    <a:pt x="126001" y="11642"/>
                  </a:cubicBezTo>
                  <a:cubicBezTo>
                    <a:pt x="117779" y="8331"/>
                    <a:pt x="109382" y="5832"/>
                    <a:pt x="100919" y="4187"/>
                  </a:cubicBezTo>
                  <a:cubicBezTo>
                    <a:pt x="84695" y="921"/>
                    <a:pt x="68163" y="767"/>
                    <a:pt x="51742" y="3924"/>
                  </a:cubicBezTo>
                  <a:cubicBezTo>
                    <a:pt x="34685" y="7191"/>
                    <a:pt x="19338" y="16991"/>
                    <a:pt x="7411" y="37995"/>
                  </a:cubicBezTo>
                  <a:cubicBezTo>
                    <a:pt x="4253" y="43608"/>
                    <a:pt x="1842" y="50711"/>
                    <a:pt x="1667" y="58187"/>
                  </a:cubicBezTo>
                  <a:cubicBezTo>
                    <a:pt x="723" y="100721"/>
                    <a:pt x="30059" y="78862"/>
                    <a:pt x="44376" y="75683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9FC2B35-0193-4930-885D-502086906C90}"/>
                </a:ext>
              </a:extLst>
            </p:cNvPr>
            <p:cNvSpPr/>
            <p:nvPr/>
          </p:nvSpPr>
          <p:spPr>
            <a:xfrm>
              <a:off x="5079700" y="354568"/>
              <a:ext cx="1203658" cy="958103"/>
            </a:xfrm>
            <a:custGeom>
              <a:avLst/>
              <a:gdLst>
                <a:gd name="connsiteX0" fmla="*/ 1784 w 1203657"/>
                <a:gd name="connsiteY0" fmla="*/ 741835 h 958102"/>
                <a:gd name="connsiteX1" fmla="*/ 114038 w 1203657"/>
                <a:gd name="connsiteY1" fmla="*/ 906313 h 958102"/>
                <a:gd name="connsiteX2" fmla="*/ 140413 w 1203657"/>
                <a:gd name="connsiteY2" fmla="*/ 920433 h 958102"/>
                <a:gd name="connsiteX3" fmla="*/ 242363 w 1203657"/>
                <a:gd name="connsiteY3" fmla="*/ 951193 h 958102"/>
                <a:gd name="connsiteX4" fmla="*/ 255934 w 1203657"/>
                <a:gd name="connsiteY4" fmla="*/ 952991 h 958102"/>
                <a:gd name="connsiteX5" fmla="*/ 257754 w 1203657"/>
                <a:gd name="connsiteY5" fmla="*/ 953210 h 958102"/>
                <a:gd name="connsiteX6" fmla="*/ 653514 w 1203657"/>
                <a:gd name="connsiteY6" fmla="*/ 874523 h 958102"/>
                <a:gd name="connsiteX7" fmla="*/ 725602 w 1203657"/>
                <a:gd name="connsiteY7" fmla="*/ 837646 h 958102"/>
                <a:gd name="connsiteX8" fmla="*/ 1165781 w 1203657"/>
                <a:gd name="connsiteY8" fmla="*/ 386482 h 958102"/>
                <a:gd name="connsiteX9" fmla="*/ 1183321 w 1203657"/>
                <a:gd name="connsiteY9" fmla="*/ 323668 h 958102"/>
                <a:gd name="connsiteX10" fmla="*/ 1171832 w 1203657"/>
                <a:gd name="connsiteY10" fmla="*/ 312333 h 958102"/>
                <a:gd name="connsiteX11" fmla="*/ 1042104 w 1203657"/>
                <a:gd name="connsiteY11" fmla="*/ 31063 h 958102"/>
                <a:gd name="connsiteX12" fmla="*/ 577370 w 1203657"/>
                <a:gd name="connsiteY12" fmla="*/ 89514 h 958102"/>
                <a:gd name="connsiteX13" fmla="*/ 409230 w 1203657"/>
                <a:gd name="connsiteY13" fmla="*/ 193656 h 958102"/>
                <a:gd name="connsiteX14" fmla="*/ 224801 w 1203657"/>
                <a:gd name="connsiteY14" fmla="*/ 370236 h 958102"/>
                <a:gd name="connsiteX15" fmla="*/ 69466 w 1203657"/>
                <a:gd name="connsiteY15" fmla="*/ 614147 h 958102"/>
                <a:gd name="connsiteX16" fmla="*/ 30286 w 1203657"/>
                <a:gd name="connsiteY16" fmla="*/ 731377 h 958102"/>
                <a:gd name="connsiteX17" fmla="*/ 1762 w 1203657"/>
                <a:gd name="connsiteY17" fmla="*/ 741879 h 9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3657" h="958102">
                  <a:moveTo>
                    <a:pt x="1784" y="741835"/>
                  </a:moveTo>
                  <a:cubicBezTo>
                    <a:pt x="9918" y="816204"/>
                    <a:pt x="54820" y="870971"/>
                    <a:pt x="114038" y="906313"/>
                  </a:cubicBezTo>
                  <a:cubicBezTo>
                    <a:pt x="122523" y="911466"/>
                    <a:pt x="131358" y="916201"/>
                    <a:pt x="140413" y="920433"/>
                  </a:cubicBezTo>
                  <a:cubicBezTo>
                    <a:pt x="172489" y="935736"/>
                    <a:pt x="207502" y="945975"/>
                    <a:pt x="242363" y="951193"/>
                  </a:cubicBezTo>
                  <a:cubicBezTo>
                    <a:pt x="246879" y="951895"/>
                    <a:pt x="251417" y="952508"/>
                    <a:pt x="255934" y="952991"/>
                  </a:cubicBezTo>
                  <a:cubicBezTo>
                    <a:pt x="256570" y="953057"/>
                    <a:pt x="257118" y="953122"/>
                    <a:pt x="257754" y="953210"/>
                  </a:cubicBezTo>
                  <a:cubicBezTo>
                    <a:pt x="393379" y="968097"/>
                    <a:pt x="531591" y="932338"/>
                    <a:pt x="653514" y="874523"/>
                  </a:cubicBezTo>
                  <a:cubicBezTo>
                    <a:pt x="677236" y="863254"/>
                    <a:pt x="701397" y="850932"/>
                    <a:pt x="725602" y="837646"/>
                  </a:cubicBezTo>
                  <a:cubicBezTo>
                    <a:pt x="908694" y="737736"/>
                    <a:pt x="1096938" y="582882"/>
                    <a:pt x="1165781" y="386482"/>
                  </a:cubicBezTo>
                  <a:cubicBezTo>
                    <a:pt x="1172950" y="365961"/>
                    <a:pt x="1178870" y="345023"/>
                    <a:pt x="1183321" y="323668"/>
                  </a:cubicBezTo>
                  <a:cubicBezTo>
                    <a:pt x="1184987" y="315885"/>
                    <a:pt x="1177554" y="310799"/>
                    <a:pt x="1171832" y="312333"/>
                  </a:cubicBezTo>
                  <a:cubicBezTo>
                    <a:pt x="1259179" y="207271"/>
                    <a:pt x="1144974" y="74737"/>
                    <a:pt x="1042104" y="31063"/>
                  </a:cubicBezTo>
                  <a:cubicBezTo>
                    <a:pt x="889137" y="-33921"/>
                    <a:pt x="718849" y="19158"/>
                    <a:pt x="577370" y="89514"/>
                  </a:cubicBezTo>
                  <a:cubicBezTo>
                    <a:pt x="518086" y="119003"/>
                    <a:pt x="461849" y="153929"/>
                    <a:pt x="409230" y="193656"/>
                  </a:cubicBezTo>
                  <a:cubicBezTo>
                    <a:pt x="341242" y="245069"/>
                    <a:pt x="279305" y="304419"/>
                    <a:pt x="224801" y="370236"/>
                  </a:cubicBezTo>
                  <a:cubicBezTo>
                    <a:pt x="167030" y="440022"/>
                    <a:pt x="108996" y="524607"/>
                    <a:pt x="69466" y="614147"/>
                  </a:cubicBezTo>
                  <a:cubicBezTo>
                    <a:pt x="52496" y="652559"/>
                    <a:pt x="38924" y="691935"/>
                    <a:pt x="30286" y="731377"/>
                  </a:cubicBezTo>
                  <a:cubicBezTo>
                    <a:pt x="22569" y="717960"/>
                    <a:pt x="-189" y="724142"/>
                    <a:pt x="1762" y="741879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F029E1-D1A6-42A0-BAF7-E3ECA7A3D0FC}"/>
                </a:ext>
              </a:extLst>
            </p:cNvPr>
            <p:cNvSpPr/>
            <p:nvPr/>
          </p:nvSpPr>
          <p:spPr>
            <a:xfrm>
              <a:off x="5044078" y="1751235"/>
              <a:ext cx="578808" cy="681854"/>
            </a:xfrm>
            <a:custGeom>
              <a:avLst/>
              <a:gdLst>
                <a:gd name="connsiteX0" fmla="*/ 75402 w 578808"/>
                <a:gd name="connsiteY0" fmla="*/ 631986 h 681853"/>
                <a:gd name="connsiteX1" fmla="*/ 356058 w 578808"/>
                <a:gd name="connsiteY1" fmla="*/ 677699 h 681853"/>
                <a:gd name="connsiteX2" fmla="*/ 356343 w 578808"/>
                <a:gd name="connsiteY2" fmla="*/ 677699 h 681853"/>
                <a:gd name="connsiteX3" fmla="*/ 398592 w 578808"/>
                <a:gd name="connsiteY3" fmla="*/ 681185 h 681853"/>
                <a:gd name="connsiteX4" fmla="*/ 486970 w 578808"/>
                <a:gd name="connsiteY4" fmla="*/ 675134 h 681853"/>
                <a:gd name="connsiteX5" fmla="*/ 536454 w 578808"/>
                <a:gd name="connsiteY5" fmla="*/ 648846 h 681853"/>
                <a:gd name="connsiteX6" fmla="*/ 557545 w 578808"/>
                <a:gd name="connsiteY6" fmla="*/ 621988 h 681853"/>
                <a:gd name="connsiteX7" fmla="*/ 577715 w 578808"/>
                <a:gd name="connsiteY7" fmla="*/ 537031 h 681853"/>
                <a:gd name="connsiteX8" fmla="*/ 571029 w 578808"/>
                <a:gd name="connsiteY8" fmla="*/ 434621 h 681853"/>
                <a:gd name="connsiteX9" fmla="*/ 538536 w 578808"/>
                <a:gd name="connsiteY9" fmla="*/ 319693 h 681853"/>
                <a:gd name="connsiteX10" fmla="*/ 483133 w 578808"/>
                <a:gd name="connsiteY10" fmla="*/ 193977 h 681853"/>
                <a:gd name="connsiteX11" fmla="*/ 334134 w 578808"/>
                <a:gd name="connsiteY11" fmla="*/ 8781 h 681853"/>
                <a:gd name="connsiteX12" fmla="*/ 322996 w 578808"/>
                <a:gd name="connsiteY12" fmla="*/ 2664 h 681853"/>
                <a:gd name="connsiteX13" fmla="*/ 317296 w 578808"/>
                <a:gd name="connsiteY13" fmla="*/ 1699 h 681853"/>
                <a:gd name="connsiteX14" fmla="*/ 308942 w 578808"/>
                <a:gd name="connsiteY14" fmla="*/ 3015 h 681853"/>
                <a:gd name="connsiteX15" fmla="*/ 275814 w 578808"/>
                <a:gd name="connsiteY15" fmla="*/ 25136 h 681853"/>
                <a:gd name="connsiteX16" fmla="*/ 212913 w 578808"/>
                <a:gd name="connsiteY16" fmla="*/ 139933 h 681853"/>
                <a:gd name="connsiteX17" fmla="*/ 198377 w 578808"/>
                <a:gd name="connsiteY17" fmla="*/ 169005 h 681853"/>
                <a:gd name="connsiteX18" fmla="*/ 128569 w 578808"/>
                <a:gd name="connsiteY18" fmla="*/ 306538 h 681853"/>
                <a:gd name="connsiteX19" fmla="*/ 75402 w 578808"/>
                <a:gd name="connsiteY19" fmla="*/ 631986 h 68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8808" h="681853">
                  <a:moveTo>
                    <a:pt x="75402" y="631986"/>
                  </a:moveTo>
                  <a:cubicBezTo>
                    <a:pt x="156063" y="655708"/>
                    <a:pt x="284606" y="671078"/>
                    <a:pt x="356058" y="677699"/>
                  </a:cubicBezTo>
                  <a:lnTo>
                    <a:pt x="356343" y="677699"/>
                  </a:lnTo>
                  <a:cubicBezTo>
                    <a:pt x="374935" y="679518"/>
                    <a:pt x="389603" y="680615"/>
                    <a:pt x="398592" y="681185"/>
                  </a:cubicBezTo>
                  <a:cubicBezTo>
                    <a:pt x="428036" y="683005"/>
                    <a:pt x="459060" y="682720"/>
                    <a:pt x="486970" y="675134"/>
                  </a:cubicBezTo>
                  <a:cubicBezTo>
                    <a:pt x="505342" y="670047"/>
                    <a:pt x="522312" y="661847"/>
                    <a:pt x="536454" y="648846"/>
                  </a:cubicBezTo>
                  <a:cubicBezTo>
                    <a:pt x="544456" y="641479"/>
                    <a:pt x="551560" y="632644"/>
                    <a:pt x="557545" y="621988"/>
                  </a:cubicBezTo>
                  <a:cubicBezTo>
                    <a:pt x="570217" y="599516"/>
                    <a:pt x="575984" y="568843"/>
                    <a:pt x="577715" y="537031"/>
                  </a:cubicBezTo>
                  <a:cubicBezTo>
                    <a:pt x="579601" y="500505"/>
                    <a:pt x="576049" y="462663"/>
                    <a:pt x="571029" y="434621"/>
                  </a:cubicBezTo>
                  <a:cubicBezTo>
                    <a:pt x="564210" y="396209"/>
                    <a:pt x="552656" y="357535"/>
                    <a:pt x="538536" y="319693"/>
                  </a:cubicBezTo>
                  <a:cubicBezTo>
                    <a:pt x="522466" y="276282"/>
                    <a:pt x="502909" y="233836"/>
                    <a:pt x="483133" y="193977"/>
                  </a:cubicBezTo>
                  <a:cubicBezTo>
                    <a:pt x="447571" y="122240"/>
                    <a:pt x="398154" y="57409"/>
                    <a:pt x="334134" y="8781"/>
                  </a:cubicBezTo>
                  <a:cubicBezTo>
                    <a:pt x="330582" y="6062"/>
                    <a:pt x="326899" y="3848"/>
                    <a:pt x="322996" y="2664"/>
                  </a:cubicBezTo>
                  <a:cubicBezTo>
                    <a:pt x="321111" y="2116"/>
                    <a:pt x="319247" y="1699"/>
                    <a:pt x="317296" y="1699"/>
                  </a:cubicBezTo>
                  <a:cubicBezTo>
                    <a:pt x="314577" y="1480"/>
                    <a:pt x="311793" y="1918"/>
                    <a:pt x="308942" y="3015"/>
                  </a:cubicBezTo>
                  <a:cubicBezTo>
                    <a:pt x="298375" y="6983"/>
                    <a:pt x="282852" y="16432"/>
                    <a:pt x="275814" y="25136"/>
                  </a:cubicBezTo>
                  <a:cubicBezTo>
                    <a:pt x="250141" y="56927"/>
                    <a:pt x="231702" y="100623"/>
                    <a:pt x="212913" y="139933"/>
                  </a:cubicBezTo>
                  <a:cubicBezTo>
                    <a:pt x="208111" y="150019"/>
                    <a:pt x="203310" y="159753"/>
                    <a:pt x="198377" y="169005"/>
                  </a:cubicBezTo>
                  <a:cubicBezTo>
                    <a:pt x="174084" y="214236"/>
                    <a:pt x="148477" y="259093"/>
                    <a:pt x="128569" y="306538"/>
                  </a:cubicBezTo>
                  <a:cubicBezTo>
                    <a:pt x="66917" y="453608"/>
                    <a:pt x="-90654" y="583160"/>
                    <a:pt x="75402" y="631986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006DC4-5286-4D5F-BA1F-4B3E0BA6F068}"/>
                </a:ext>
              </a:extLst>
            </p:cNvPr>
            <p:cNvSpPr/>
            <p:nvPr/>
          </p:nvSpPr>
          <p:spPr>
            <a:xfrm>
              <a:off x="4828804" y="4722283"/>
              <a:ext cx="225823" cy="111815"/>
            </a:xfrm>
            <a:custGeom>
              <a:avLst/>
              <a:gdLst>
                <a:gd name="connsiteX0" fmla="*/ 1666 w 225822"/>
                <a:gd name="connsiteY0" fmla="*/ 81496 h 111815"/>
                <a:gd name="connsiteX1" fmla="*/ 11839 w 225822"/>
                <a:gd name="connsiteY1" fmla="*/ 111686 h 111815"/>
                <a:gd name="connsiteX2" fmla="*/ 219662 w 225822"/>
                <a:gd name="connsiteY2" fmla="*/ 21510 h 111815"/>
                <a:gd name="connsiteX3" fmla="*/ 211287 w 225822"/>
                <a:gd name="connsiteY3" fmla="*/ 2436 h 111815"/>
                <a:gd name="connsiteX4" fmla="*/ 1644 w 225822"/>
                <a:gd name="connsiteY4" fmla="*/ 81474 h 11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22" h="111815">
                  <a:moveTo>
                    <a:pt x="1666" y="81496"/>
                  </a:moveTo>
                  <a:cubicBezTo>
                    <a:pt x="5064" y="91559"/>
                    <a:pt x="8353" y="101623"/>
                    <a:pt x="11839" y="111686"/>
                  </a:cubicBezTo>
                  <a:cubicBezTo>
                    <a:pt x="84212" y="89323"/>
                    <a:pt x="153954" y="59549"/>
                    <a:pt x="219662" y="21510"/>
                  </a:cubicBezTo>
                  <a:cubicBezTo>
                    <a:pt x="229726" y="15678"/>
                    <a:pt x="222424" y="-2322"/>
                    <a:pt x="211287" y="2436"/>
                  </a:cubicBezTo>
                  <a:cubicBezTo>
                    <a:pt x="142510" y="31990"/>
                    <a:pt x="73403" y="60185"/>
                    <a:pt x="1644" y="8147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CFA905F-846A-46D9-91CE-CFE618C63B19}"/>
                </a:ext>
              </a:extLst>
            </p:cNvPr>
            <p:cNvSpPr/>
            <p:nvPr/>
          </p:nvSpPr>
          <p:spPr>
            <a:xfrm>
              <a:off x="5843003" y="4069241"/>
              <a:ext cx="1949093" cy="1677228"/>
            </a:xfrm>
            <a:custGeom>
              <a:avLst/>
              <a:gdLst>
                <a:gd name="connsiteX0" fmla="*/ 51926 w 1949092"/>
                <a:gd name="connsiteY0" fmla="*/ 1349588 h 1677228"/>
                <a:gd name="connsiteX1" fmla="*/ 65541 w 1949092"/>
                <a:gd name="connsiteY1" fmla="*/ 1438273 h 1677228"/>
                <a:gd name="connsiteX2" fmla="*/ 65146 w 1949092"/>
                <a:gd name="connsiteY2" fmla="*/ 1442614 h 1677228"/>
                <a:gd name="connsiteX3" fmla="*/ 61682 w 1949092"/>
                <a:gd name="connsiteY3" fmla="*/ 1467717 h 1677228"/>
                <a:gd name="connsiteX4" fmla="*/ 60915 w 1949092"/>
                <a:gd name="connsiteY4" fmla="*/ 1471948 h 1677228"/>
                <a:gd name="connsiteX5" fmla="*/ 34584 w 1949092"/>
                <a:gd name="connsiteY5" fmla="*/ 1603123 h 1677228"/>
                <a:gd name="connsiteX6" fmla="*/ 173234 w 1949092"/>
                <a:gd name="connsiteY6" fmla="*/ 1669774 h 1677228"/>
                <a:gd name="connsiteX7" fmla="*/ 193690 w 1949092"/>
                <a:gd name="connsiteY7" fmla="*/ 1668721 h 1677228"/>
                <a:gd name="connsiteX8" fmla="*/ 1849169 w 1949092"/>
                <a:gd name="connsiteY8" fmla="*/ 1484577 h 1677228"/>
                <a:gd name="connsiteX9" fmla="*/ 1808258 w 1949092"/>
                <a:gd name="connsiteY9" fmla="*/ 267392 h 1677228"/>
                <a:gd name="connsiteX10" fmla="*/ 1740160 w 1949092"/>
                <a:gd name="connsiteY10" fmla="*/ 1644 h 1677228"/>
                <a:gd name="connsiteX11" fmla="*/ 1607407 w 1949092"/>
                <a:gd name="connsiteY11" fmla="*/ 49769 h 1677228"/>
                <a:gd name="connsiteX12" fmla="*/ 1318858 w 1949092"/>
                <a:gd name="connsiteY12" fmla="*/ 84804 h 1677228"/>
                <a:gd name="connsiteX13" fmla="*/ 1317061 w 1949092"/>
                <a:gd name="connsiteY13" fmla="*/ 384381 h 1677228"/>
                <a:gd name="connsiteX14" fmla="*/ 1273562 w 1949092"/>
                <a:gd name="connsiteY14" fmla="*/ 1059570 h 1677228"/>
                <a:gd name="connsiteX15" fmla="*/ 700893 w 1949092"/>
                <a:gd name="connsiteY15" fmla="*/ 1176866 h 1677228"/>
                <a:gd name="connsiteX16" fmla="*/ 597365 w 1949092"/>
                <a:gd name="connsiteY16" fmla="*/ 1190218 h 1677228"/>
                <a:gd name="connsiteX17" fmla="*/ 574783 w 1949092"/>
                <a:gd name="connsiteY17" fmla="*/ 1192652 h 1677228"/>
                <a:gd name="connsiteX18" fmla="*/ 568710 w 1949092"/>
                <a:gd name="connsiteY18" fmla="*/ 1193288 h 1677228"/>
                <a:gd name="connsiteX19" fmla="*/ 556651 w 1949092"/>
                <a:gd name="connsiteY19" fmla="*/ 1194450 h 1677228"/>
                <a:gd name="connsiteX20" fmla="*/ 94328 w 1949092"/>
                <a:gd name="connsiteY20" fmla="*/ 1239066 h 1677228"/>
                <a:gd name="connsiteX21" fmla="*/ 6520 w 1949092"/>
                <a:gd name="connsiteY21" fmla="*/ 1282608 h 1677228"/>
                <a:gd name="connsiteX22" fmla="*/ 51970 w 1949092"/>
                <a:gd name="connsiteY22" fmla="*/ 1349566 h 167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9092" h="1677228">
                  <a:moveTo>
                    <a:pt x="51926" y="1349588"/>
                  </a:moveTo>
                  <a:cubicBezTo>
                    <a:pt x="65037" y="1379997"/>
                    <a:pt x="67843" y="1409332"/>
                    <a:pt x="65541" y="1438273"/>
                  </a:cubicBezTo>
                  <a:cubicBezTo>
                    <a:pt x="65431" y="1439763"/>
                    <a:pt x="65344" y="1441232"/>
                    <a:pt x="65146" y="1442614"/>
                  </a:cubicBezTo>
                  <a:cubicBezTo>
                    <a:pt x="64379" y="1450989"/>
                    <a:pt x="63129" y="1459342"/>
                    <a:pt x="61682" y="1467717"/>
                  </a:cubicBezTo>
                  <a:cubicBezTo>
                    <a:pt x="61397" y="1469099"/>
                    <a:pt x="61200" y="1470589"/>
                    <a:pt x="60915" y="1471948"/>
                  </a:cubicBezTo>
                  <a:cubicBezTo>
                    <a:pt x="52803" y="1515271"/>
                    <a:pt x="37960" y="1558200"/>
                    <a:pt x="34584" y="1603123"/>
                  </a:cubicBezTo>
                  <a:cubicBezTo>
                    <a:pt x="32062" y="1636186"/>
                    <a:pt x="124694" y="1666902"/>
                    <a:pt x="173234" y="1669774"/>
                  </a:cubicBezTo>
                  <a:cubicBezTo>
                    <a:pt x="181632" y="1670300"/>
                    <a:pt x="188669" y="1669993"/>
                    <a:pt x="193690" y="1668721"/>
                  </a:cubicBezTo>
                  <a:cubicBezTo>
                    <a:pt x="455623" y="1602597"/>
                    <a:pt x="1586645" y="1817699"/>
                    <a:pt x="1849169" y="1484577"/>
                  </a:cubicBezTo>
                  <a:cubicBezTo>
                    <a:pt x="2022198" y="1265025"/>
                    <a:pt x="1939981" y="866195"/>
                    <a:pt x="1808258" y="267392"/>
                  </a:cubicBezTo>
                  <a:cubicBezTo>
                    <a:pt x="1783439" y="154524"/>
                    <a:pt x="1758051" y="62616"/>
                    <a:pt x="1740160" y="1644"/>
                  </a:cubicBezTo>
                  <a:cubicBezTo>
                    <a:pt x="1701551" y="18965"/>
                    <a:pt x="1657220" y="35803"/>
                    <a:pt x="1607407" y="49769"/>
                  </a:cubicBezTo>
                  <a:cubicBezTo>
                    <a:pt x="1495526" y="81143"/>
                    <a:pt x="1395375" y="87062"/>
                    <a:pt x="1318858" y="84804"/>
                  </a:cubicBezTo>
                  <a:cubicBezTo>
                    <a:pt x="1320020" y="182259"/>
                    <a:pt x="1319494" y="282147"/>
                    <a:pt x="1317061" y="384381"/>
                  </a:cubicBezTo>
                  <a:cubicBezTo>
                    <a:pt x="1311382" y="621912"/>
                    <a:pt x="1295859" y="847362"/>
                    <a:pt x="1273562" y="1059570"/>
                  </a:cubicBezTo>
                  <a:cubicBezTo>
                    <a:pt x="969359" y="1127602"/>
                    <a:pt x="745948" y="1170333"/>
                    <a:pt x="700893" y="1176866"/>
                  </a:cubicBezTo>
                  <a:cubicBezTo>
                    <a:pt x="685962" y="1179037"/>
                    <a:pt x="612756" y="1188486"/>
                    <a:pt x="597365" y="1190218"/>
                  </a:cubicBezTo>
                  <a:cubicBezTo>
                    <a:pt x="589845" y="1191073"/>
                    <a:pt x="582325" y="1191819"/>
                    <a:pt x="574783" y="1192652"/>
                  </a:cubicBezTo>
                  <a:cubicBezTo>
                    <a:pt x="572744" y="1192871"/>
                    <a:pt x="570726" y="1193068"/>
                    <a:pt x="568710" y="1193288"/>
                  </a:cubicBezTo>
                  <a:cubicBezTo>
                    <a:pt x="564653" y="1193704"/>
                    <a:pt x="560707" y="1194143"/>
                    <a:pt x="556651" y="1194450"/>
                  </a:cubicBezTo>
                  <a:cubicBezTo>
                    <a:pt x="404319" y="1210126"/>
                    <a:pt x="249554" y="1218501"/>
                    <a:pt x="94328" y="1239066"/>
                  </a:cubicBezTo>
                  <a:cubicBezTo>
                    <a:pt x="84287" y="1240338"/>
                    <a:pt x="-22113" y="1252090"/>
                    <a:pt x="6520" y="1282608"/>
                  </a:cubicBezTo>
                  <a:cubicBezTo>
                    <a:pt x="28225" y="1305607"/>
                    <a:pt x="42696" y="1327860"/>
                    <a:pt x="51970" y="1349566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ED34453-20C6-4449-9F47-EEC7D47F4F01}"/>
                </a:ext>
              </a:extLst>
            </p:cNvPr>
            <p:cNvSpPr/>
            <p:nvPr/>
          </p:nvSpPr>
          <p:spPr>
            <a:xfrm>
              <a:off x="6382553" y="2677076"/>
              <a:ext cx="1403171" cy="1547873"/>
            </a:xfrm>
            <a:custGeom>
              <a:avLst/>
              <a:gdLst>
                <a:gd name="connsiteX0" fmla="*/ 1688 w 1403171"/>
                <a:gd name="connsiteY0" fmla="*/ 126220 h 1547873"/>
                <a:gd name="connsiteX1" fmla="*/ 45318 w 1403171"/>
                <a:gd name="connsiteY1" fmla="*/ 134288 h 1547873"/>
                <a:gd name="connsiteX2" fmla="*/ 279428 w 1403171"/>
                <a:gd name="connsiteY2" fmla="*/ 215058 h 1547873"/>
                <a:gd name="connsiteX3" fmla="*/ 661705 w 1403171"/>
                <a:gd name="connsiteY3" fmla="*/ 599308 h 1547873"/>
                <a:gd name="connsiteX4" fmla="*/ 714390 w 1403171"/>
                <a:gd name="connsiteY4" fmla="*/ 822215 h 1547873"/>
                <a:gd name="connsiteX5" fmla="*/ 732762 w 1403171"/>
                <a:gd name="connsiteY5" fmla="*/ 1090198 h 1547873"/>
                <a:gd name="connsiteX6" fmla="*/ 732828 w 1403171"/>
                <a:gd name="connsiteY6" fmla="*/ 1091251 h 1547873"/>
                <a:gd name="connsiteX7" fmla="*/ 746115 w 1403171"/>
                <a:gd name="connsiteY7" fmla="*/ 1457194 h 1547873"/>
                <a:gd name="connsiteX8" fmla="*/ 747583 w 1403171"/>
                <a:gd name="connsiteY8" fmla="*/ 1548202 h 1547873"/>
                <a:gd name="connsiteX9" fmla="*/ 778059 w 1403171"/>
                <a:gd name="connsiteY9" fmla="*/ 1546185 h 1547873"/>
                <a:gd name="connsiteX10" fmla="*/ 946044 w 1403171"/>
                <a:gd name="connsiteY10" fmla="*/ 1527264 h 1547873"/>
                <a:gd name="connsiteX11" fmla="*/ 1097258 w 1403171"/>
                <a:gd name="connsiteY11" fmla="*/ 1497337 h 1547873"/>
                <a:gd name="connsiteX12" fmla="*/ 1257241 w 1403171"/>
                <a:gd name="connsiteY12" fmla="*/ 1451844 h 1547873"/>
                <a:gd name="connsiteX13" fmla="*/ 1363225 w 1403171"/>
                <a:gd name="connsiteY13" fmla="*/ 1416151 h 1547873"/>
                <a:gd name="connsiteX14" fmla="*/ 1403237 w 1403171"/>
                <a:gd name="connsiteY14" fmla="*/ 1401264 h 1547873"/>
                <a:gd name="connsiteX15" fmla="*/ 1212757 w 1403171"/>
                <a:gd name="connsiteY15" fmla="*/ 715223 h 1547873"/>
                <a:gd name="connsiteX16" fmla="*/ 1088335 w 1403171"/>
                <a:gd name="connsiteY16" fmla="*/ 401460 h 1547873"/>
                <a:gd name="connsiteX17" fmla="*/ 955757 w 1403171"/>
                <a:gd name="connsiteY17" fmla="*/ 245270 h 1547873"/>
                <a:gd name="connsiteX18" fmla="*/ 922147 w 1403171"/>
                <a:gd name="connsiteY18" fmla="*/ 216198 h 1547873"/>
                <a:gd name="connsiteX19" fmla="*/ 922081 w 1403171"/>
                <a:gd name="connsiteY19" fmla="*/ 216132 h 1547873"/>
                <a:gd name="connsiteX20" fmla="*/ 552126 w 1403171"/>
                <a:gd name="connsiteY20" fmla="*/ 45822 h 1547873"/>
                <a:gd name="connsiteX21" fmla="*/ 380369 w 1403171"/>
                <a:gd name="connsiteY21" fmla="*/ 35386 h 1547873"/>
                <a:gd name="connsiteX22" fmla="*/ 387670 w 1403171"/>
                <a:gd name="connsiteY22" fmla="*/ 1644 h 1547873"/>
                <a:gd name="connsiteX23" fmla="*/ 42906 w 1403171"/>
                <a:gd name="connsiteY23" fmla="*/ 106838 h 1547873"/>
                <a:gd name="connsiteX24" fmla="*/ 1644 w 1403171"/>
                <a:gd name="connsiteY24" fmla="*/ 126241 h 154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03171" h="1547873">
                  <a:moveTo>
                    <a:pt x="1688" y="126220"/>
                  </a:moveTo>
                  <a:cubicBezTo>
                    <a:pt x="1688" y="126220"/>
                    <a:pt x="17825" y="128368"/>
                    <a:pt x="45318" y="134288"/>
                  </a:cubicBezTo>
                  <a:cubicBezTo>
                    <a:pt x="95569" y="145206"/>
                    <a:pt x="183465" y="168731"/>
                    <a:pt x="279428" y="215058"/>
                  </a:cubicBezTo>
                  <a:cubicBezTo>
                    <a:pt x="420776" y="283177"/>
                    <a:pt x="579642" y="400540"/>
                    <a:pt x="661705" y="599308"/>
                  </a:cubicBezTo>
                  <a:cubicBezTo>
                    <a:pt x="688628" y="664489"/>
                    <a:pt x="707352" y="738375"/>
                    <a:pt x="714390" y="822215"/>
                  </a:cubicBezTo>
                  <a:cubicBezTo>
                    <a:pt x="722041" y="913289"/>
                    <a:pt x="728093" y="1003180"/>
                    <a:pt x="732762" y="1090198"/>
                  </a:cubicBezTo>
                  <a:cubicBezTo>
                    <a:pt x="732828" y="1090549"/>
                    <a:pt x="732828" y="1090900"/>
                    <a:pt x="732828" y="1091251"/>
                  </a:cubicBezTo>
                  <a:cubicBezTo>
                    <a:pt x="739932" y="1221483"/>
                    <a:pt x="743966" y="1345400"/>
                    <a:pt x="746115" y="1457194"/>
                  </a:cubicBezTo>
                  <a:cubicBezTo>
                    <a:pt x="746750" y="1488502"/>
                    <a:pt x="747233" y="1518911"/>
                    <a:pt x="747583" y="1548202"/>
                  </a:cubicBezTo>
                  <a:cubicBezTo>
                    <a:pt x="757735" y="1547566"/>
                    <a:pt x="767907" y="1546953"/>
                    <a:pt x="778059" y="1546185"/>
                  </a:cubicBezTo>
                  <a:cubicBezTo>
                    <a:pt x="834295" y="1542085"/>
                    <a:pt x="890378" y="1535881"/>
                    <a:pt x="946044" y="1527264"/>
                  </a:cubicBezTo>
                  <a:cubicBezTo>
                    <a:pt x="996778" y="1519393"/>
                    <a:pt x="1047227" y="1509527"/>
                    <a:pt x="1097258" y="1497337"/>
                  </a:cubicBezTo>
                  <a:cubicBezTo>
                    <a:pt x="1150907" y="1484248"/>
                    <a:pt x="1204360" y="1468748"/>
                    <a:pt x="1257241" y="1451844"/>
                  </a:cubicBezTo>
                  <a:cubicBezTo>
                    <a:pt x="1292804" y="1440443"/>
                    <a:pt x="1328233" y="1428472"/>
                    <a:pt x="1363225" y="1416151"/>
                  </a:cubicBezTo>
                  <a:cubicBezTo>
                    <a:pt x="1376730" y="1411349"/>
                    <a:pt x="1390082" y="1406416"/>
                    <a:pt x="1403237" y="1401264"/>
                  </a:cubicBezTo>
                  <a:cubicBezTo>
                    <a:pt x="1351802" y="1161037"/>
                    <a:pt x="1284582" y="921840"/>
                    <a:pt x="1212757" y="715223"/>
                  </a:cubicBezTo>
                  <a:cubicBezTo>
                    <a:pt x="1172175" y="598343"/>
                    <a:pt x="1130014" y="491899"/>
                    <a:pt x="1088335" y="401460"/>
                  </a:cubicBezTo>
                  <a:cubicBezTo>
                    <a:pt x="1053541" y="347614"/>
                    <a:pt x="1010042" y="294469"/>
                    <a:pt x="955757" y="245270"/>
                  </a:cubicBezTo>
                  <a:cubicBezTo>
                    <a:pt x="947952" y="238254"/>
                    <a:pt x="936748" y="228147"/>
                    <a:pt x="922147" y="216198"/>
                  </a:cubicBezTo>
                  <a:lnTo>
                    <a:pt x="922081" y="216132"/>
                  </a:lnTo>
                  <a:cubicBezTo>
                    <a:pt x="858828" y="164302"/>
                    <a:pt x="732587" y="76999"/>
                    <a:pt x="552126" y="45822"/>
                  </a:cubicBezTo>
                  <a:cubicBezTo>
                    <a:pt x="488874" y="34904"/>
                    <a:pt x="430752" y="32952"/>
                    <a:pt x="380369" y="35386"/>
                  </a:cubicBezTo>
                  <a:cubicBezTo>
                    <a:pt x="383636" y="24402"/>
                    <a:pt x="386070" y="13199"/>
                    <a:pt x="387670" y="1644"/>
                  </a:cubicBezTo>
                  <a:cubicBezTo>
                    <a:pt x="238386" y="25915"/>
                    <a:pt x="106926" y="78314"/>
                    <a:pt x="42906" y="106838"/>
                  </a:cubicBezTo>
                  <a:cubicBezTo>
                    <a:pt x="16531" y="118590"/>
                    <a:pt x="1644" y="126241"/>
                    <a:pt x="1644" y="126241"/>
                  </a:cubicBez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9051B11-3A66-420B-8271-69389BF26DE5}"/>
                </a:ext>
              </a:extLst>
            </p:cNvPr>
            <p:cNvSpPr/>
            <p:nvPr/>
          </p:nvSpPr>
          <p:spPr>
            <a:xfrm>
              <a:off x="5995736" y="2126179"/>
              <a:ext cx="778322" cy="1148847"/>
            </a:xfrm>
            <a:custGeom>
              <a:avLst/>
              <a:gdLst>
                <a:gd name="connsiteX0" fmla="*/ 24273 w 778321"/>
                <a:gd name="connsiteY0" fmla="*/ 1121592 h 1148846"/>
                <a:gd name="connsiteX1" fmla="*/ 458467 w 778321"/>
                <a:gd name="connsiteY1" fmla="*/ 1075047 h 1148846"/>
                <a:gd name="connsiteX2" fmla="*/ 482957 w 778321"/>
                <a:gd name="connsiteY2" fmla="*/ 1041524 h 1148846"/>
                <a:gd name="connsiteX3" fmla="*/ 574404 w 778321"/>
                <a:gd name="connsiteY3" fmla="*/ 904890 h 1148846"/>
                <a:gd name="connsiteX4" fmla="*/ 666268 w 778321"/>
                <a:gd name="connsiteY4" fmla="*/ 765954 h 1148846"/>
                <a:gd name="connsiteX5" fmla="*/ 717352 w 778321"/>
                <a:gd name="connsiteY5" fmla="*/ 684965 h 1148846"/>
                <a:gd name="connsiteX6" fmla="*/ 728074 w 778321"/>
                <a:gd name="connsiteY6" fmla="*/ 669026 h 1148846"/>
                <a:gd name="connsiteX7" fmla="*/ 767253 w 778321"/>
                <a:gd name="connsiteY7" fmla="*/ 586239 h 1148846"/>
                <a:gd name="connsiteX8" fmla="*/ 774554 w 778321"/>
                <a:gd name="connsiteY8" fmla="*/ 552497 h 1148846"/>
                <a:gd name="connsiteX9" fmla="*/ 775190 w 778321"/>
                <a:gd name="connsiteY9" fmla="*/ 548397 h 1148846"/>
                <a:gd name="connsiteX10" fmla="*/ 774904 w 778321"/>
                <a:gd name="connsiteY10" fmla="*/ 479379 h 1148846"/>
                <a:gd name="connsiteX11" fmla="*/ 765937 w 778321"/>
                <a:gd name="connsiteY11" fmla="*/ 460458 h 1148846"/>
                <a:gd name="connsiteX12" fmla="*/ 693915 w 778321"/>
                <a:gd name="connsiteY12" fmla="*/ 432284 h 1148846"/>
                <a:gd name="connsiteX13" fmla="*/ 686965 w 778321"/>
                <a:gd name="connsiteY13" fmla="*/ 432701 h 1148846"/>
                <a:gd name="connsiteX14" fmla="*/ 682931 w 778321"/>
                <a:gd name="connsiteY14" fmla="*/ 417946 h 1148846"/>
                <a:gd name="connsiteX15" fmla="*/ 603871 w 778321"/>
                <a:gd name="connsiteY15" fmla="*/ 352698 h 1148846"/>
                <a:gd name="connsiteX16" fmla="*/ 603520 w 778321"/>
                <a:gd name="connsiteY16" fmla="*/ 332791 h 1148846"/>
                <a:gd name="connsiteX17" fmla="*/ 598236 w 778321"/>
                <a:gd name="connsiteY17" fmla="*/ 314221 h 1148846"/>
                <a:gd name="connsiteX18" fmla="*/ 489118 w 778321"/>
                <a:gd name="connsiteY18" fmla="*/ 261624 h 1148846"/>
                <a:gd name="connsiteX19" fmla="*/ 354808 w 778321"/>
                <a:gd name="connsiteY19" fmla="*/ 281531 h 1148846"/>
                <a:gd name="connsiteX20" fmla="*/ 347507 w 778321"/>
                <a:gd name="connsiteY20" fmla="*/ 229636 h 1148846"/>
                <a:gd name="connsiteX21" fmla="*/ 347507 w 778321"/>
                <a:gd name="connsiteY21" fmla="*/ 229219 h 1148846"/>
                <a:gd name="connsiteX22" fmla="*/ 347639 w 778321"/>
                <a:gd name="connsiteY22" fmla="*/ 227838 h 1148846"/>
                <a:gd name="connsiteX23" fmla="*/ 348472 w 778321"/>
                <a:gd name="connsiteY23" fmla="*/ 220384 h 1148846"/>
                <a:gd name="connsiteX24" fmla="*/ 357877 w 778321"/>
                <a:gd name="connsiteY24" fmla="*/ 183923 h 1148846"/>
                <a:gd name="connsiteX25" fmla="*/ 365244 w 778321"/>
                <a:gd name="connsiteY25" fmla="*/ 165836 h 1148846"/>
                <a:gd name="connsiteX26" fmla="*/ 388484 w 778321"/>
                <a:gd name="connsiteY26" fmla="*/ 124376 h 1148846"/>
                <a:gd name="connsiteX27" fmla="*/ 389449 w 778321"/>
                <a:gd name="connsiteY27" fmla="*/ 123192 h 1148846"/>
                <a:gd name="connsiteX28" fmla="*/ 393702 w 778321"/>
                <a:gd name="connsiteY28" fmla="*/ 126744 h 1148846"/>
                <a:gd name="connsiteX29" fmla="*/ 435381 w 778321"/>
                <a:gd name="connsiteY29" fmla="*/ 154369 h 1148846"/>
                <a:gd name="connsiteX30" fmla="*/ 435446 w 778321"/>
                <a:gd name="connsiteY30" fmla="*/ 154369 h 1148846"/>
                <a:gd name="connsiteX31" fmla="*/ 497033 w 778321"/>
                <a:gd name="connsiteY31" fmla="*/ 118478 h 1148846"/>
                <a:gd name="connsiteX32" fmla="*/ 487912 w 778321"/>
                <a:gd name="connsiteY32" fmla="*/ 98856 h 1148846"/>
                <a:gd name="connsiteX33" fmla="*/ 318589 w 778321"/>
                <a:gd name="connsiteY33" fmla="*/ 7233 h 1148846"/>
                <a:gd name="connsiteX34" fmla="*/ 289648 w 778321"/>
                <a:gd name="connsiteY34" fmla="*/ 18437 h 1148846"/>
                <a:gd name="connsiteX35" fmla="*/ 161105 w 778321"/>
                <a:gd name="connsiteY35" fmla="*/ 196552 h 1148846"/>
                <a:gd name="connsiteX36" fmla="*/ 159986 w 778321"/>
                <a:gd name="connsiteY36" fmla="*/ 199336 h 1148846"/>
                <a:gd name="connsiteX37" fmla="*/ 158386 w 778321"/>
                <a:gd name="connsiteY37" fmla="*/ 203370 h 1148846"/>
                <a:gd name="connsiteX38" fmla="*/ 117387 w 778321"/>
                <a:gd name="connsiteY38" fmla="*/ 308499 h 1148846"/>
                <a:gd name="connsiteX39" fmla="*/ 116905 w 778321"/>
                <a:gd name="connsiteY39" fmla="*/ 309748 h 1148846"/>
                <a:gd name="connsiteX40" fmla="*/ 116839 w 778321"/>
                <a:gd name="connsiteY40" fmla="*/ 309880 h 1148846"/>
                <a:gd name="connsiteX41" fmla="*/ 82746 w 778321"/>
                <a:gd name="connsiteY41" fmla="*/ 392250 h 1148846"/>
                <a:gd name="connsiteX42" fmla="*/ 44685 w 778321"/>
                <a:gd name="connsiteY42" fmla="*/ 534935 h 1148846"/>
                <a:gd name="connsiteX43" fmla="*/ 42734 w 778321"/>
                <a:gd name="connsiteY43" fmla="*/ 560478 h 1148846"/>
                <a:gd name="connsiteX44" fmla="*/ 18924 w 778321"/>
                <a:gd name="connsiteY44" fmla="*/ 994540 h 1148846"/>
                <a:gd name="connsiteX45" fmla="*/ 14473 w 778321"/>
                <a:gd name="connsiteY45" fmla="*/ 1006796 h 1148846"/>
                <a:gd name="connsiteX46" fmla="*/ 24295 w 778321"/>
                <a:gd name="connsiteY46" fmla="*/ 1121658 h 114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78321" h="1148846">
                  <a:moveTo>
                    <a:pt x="24273" y="1121592"/>
                  </a:moveTo>
                  <a:cubicBezTo>
                    <a:pt x="116335" y="1203349"/>
                    <a:pt x="458467" y="1075047"/>
                    <a:pt x="458467" y="1075047"/>
                  </a:cubicBezTo>
                  <a:cubicBezTo>
                    <a:pt x="467106" y="1064260"/>
                    <a:pt x="475174" y="1052991"/>
                    <a:pt x="482957" y="1041524"/>
                  </a:cubicBezTo>
                  <a:cubicBezTo>
                    <a:pt x="513783" y="995877"/>
                    <a:pt x="539807" y="945933"/>
                    <a:pt x="574404" y="904890"/>
                  </a:cubicBezTo>
                  <a:cubicBezTo>
                    <a:pt x="611018" y="861611"/>
                    <a:pt x="638161" y="813684"/>
                    <a:pt x="666268" y="765954"/>
                  </a:cubicBezTo>
                  <a:cubicBezTo>
                    <a:pt x="682339" y="738615"/>
                    <a:pt x="698695" y="711340"/>
                    <a:pt x="717352" y="684965"/>
                  </a:cubicBezTo>
                  <a:cubicBezTo>
                    <a:pt x="721101" y="679681"/>
                    <a:pt x="724719" y="674310"/>
                    <a:pt x="728074" y="669026"/>
                  </a:cubicBezTo>
                  <a:cubicBezTo>
                    <a:pt x="745679" y="641971"/>
                    <a:pt x="758965" y="614828"/>
                    <a:pt x="767253" y="586239"/>
                  </a:cubicBezTo>
                  <a:cubicBezTo>
                    <a:pt x="770519" y="575255"/>
                    <a:pt x="772953" y="564051"/>
                    <a:pt x="774554" y="552497"/>
                  </a:cubicBezTo>
                  <a:cubicBezTo>
                    <a:pt x="774838" y="551182"/>
                    <a:pt x="775036" y="549778"/>
                    <a:pt x="775190" y="548397"/>
                  </a:cubicBezTo>
                  <a:cubicBezTo>
                    <a:pt x="778039" y="526626"/>
                    <a:pt x="778039" y="503803"/>
                    <a:pt x="774904" y="479379"/>
                  </a:cubicBezTo>
                  <a:cubicBezTo>
                    <a:pt x="774071" y="472494"/>
                    <a:pt x="771419" y="466092"/>
                    <a:pt x="765937" y="460458"/>
                  </a:cubicBezTo>
                  <a:cubicBezTo>
                    <a:pt x="739913" y="434499"/>
                    <a:pt x="707837" y="431934"/>
                    <a:pt x="693915" y="432284"/>
                  </a:cubicBezTo>
                  <a:cubicBezTo>
                    <a:pt x="689530" y="432350"/>
                    <a:pt x="686965" y="432701"/>
                    <a:pt x="686965" y="432701"/>
                  </a:cubicBezTo>
                  <a:cubicBezTo>
                    <a:pt x="686965" y="432701"/>
                    <a:pt x="685913" y="426650"/>
                    <a:pt x="682931" y="417946"/>
                  </a:cubicBezTo>
                  <a:cubicBezTo>
                    <a:pt x="675060" y="394355"/>
                    <a:pt x="653771" y="350594"/>
                    <a:pt x="603871" y="352698"/>
                  </a:cubicBezTo>
                  <a:cubicBezTo>
                    <a:pt x="603871" y="352698"/>
                    <a:pt x="605274" y="344411"/>
                    <a:pt x="603520" y="332791"/>
                  </a:cubicBezTo>
                  <a:cubicBezTo>
                    <a:pt x="602687" y="327156"/>
                    <a:pt x="601086" y="320820"/>
                    <a:pt x="598236" y="314221"/>
                  </a:cubicBezTo>
                  <a:cubicBezTo>
                    <a:pt x="587801" y="289797"/>
                    <a:pt x="560110" y="262457"/>
                    <a:pt x="489118" y="261624"/>
                  </a:cubicBezTo>
                  <a:cubicBezTo>
                    <a:pt x="455157" y="261207"/>
                    <a:pt x="411395" y="266776"/>
                    <a:pt x="354808" y="281531"/>
                  </a:cubicBezTo>
                  <a:cubicBezTo>
                    <a:pt x="354808" y="281531"/>
                    <a:pt x="344569" y="263378"/>
                    <a:pt x="347507" y="229636"/>
                  </a:cubicBezTo>
                  <a:lnTo>
                    <a:pt x="347507" y="229219"/>
                  </a:lnTo>
                  <a:cubicBezTo>
                    <a:pt x="347573" y="228737"/>
                    <a:pt x="347573" y="228321"/>
                    <a:pt x="347639" y="227838"/>
                  </a:cubicBezTo>
                  <a:cubicBezTo>
                    <a:pt x="347836" y="225404"/>
                    <a:pt x="348121" y="222971"/>
                    <a:pt x="348472" y="220384"/>
                  </a:cubicBezTo>
                  <a:cubicBezTo>
                    <a:pt x="350072" y="209531"/>
                    <a:pt x="352988" y="197363"/>
                    <a:pt x="357877" y="183923"/>
                  </a:cubicBezTo>
                  <a:cubicBezTo>
                    <a:pt x="359960" y="178069"/>
                    <a:pt x="362394" y="172106"/>
                    <a:pt x="365244" y="165836"/>
                  </a:cubicBezTo>
                  <a:cubicBezTo>
                    <a:pt x="371164" y="152966"/>
                    <a:pt x="378750" y="139131"/>
                    <a:pt x="388484" y="124376"/>
                  </a:cubicBezTo>
                  <a:cubicBezTo>
                    <a:pt x="388484" y="124376"/>
                    <a:pt x="388967" y="123960"/>
                    <a:pt x="389449" y="123192"/>
                  </a:cubicBezTo>
                  <a:cubicBezTo>
                    <a:pt x="390918" y="124376"/>
                    <a:pt x="392233" y="125560"/>
                    <a:pt x="393702" y="126744"/>
                  </a:cubicBezTo>
                  <a:cubicBezTo>
                    <a:pt x="410058" y="139482"/>
                    <a:pt x="423827" y="148383"/>
                    <a:pt x="435381" y="154369"/>
                  </a:cubicBezTo>
                  <a:lnTo>
                    <a:pt x="435446" y="154369"/>
                  </a:lnTo>
                  <a:cubicBezTo>
                    <a:pt x="504838" y="189843"/>
                    <a:pt x="497033" y="118478"/>
                    <a:pt x="497033" y="118478"/>
                  </a:cubicBezTo>
                  <a:cubicBezTo>
                    <a:pt x="497252" y="111375"/>
                    <a:pt x="493766" y="104776"/>
                    <a:pt x="487912" y="98856"/>
                  </a:cubicBezTo>
                  <a:cubicBezTo>
                    <a:pt x="467807" y="60093"/>
                    <a:pt x="413391" y="-20172"/>
                    <a:pt x="318589" y="7233"/>
                  </a:cubicBezTo>
                  <a:cubicBezTo>
                    <a:pt x="309336" y="9886"/>
                    <a:pt x="299668" y="13569"/>
                    <a:pt x="289648" y="18437"/>
                  </a:cubicBezTo>
                  <a:cubicBezTo>
                    <a:pt x="224094" y="50162"/>
                    <a:pt x="199516" y="98659"/>
                    <a:pt x="161105" y="196552"/>
                  </a:cubicBezTo>
                  <a:cubicBezTo>
                    <a:pt x="160754" y="197451"/>
                    <a:pt x="160337" y="198372"/>
                    <a:pt x="159986" y="199336"/>
                  </a:cubicBezTo>
                  <a:cubicBezTo>
                    <a:pt x="159504" y="200652"/>
                    <a:pt x="158934" y="202055"/>
                    <a:pt x="158386" y="203370"/>
                  </a:cubicBezTo>
                  <a:cubicBezTo>
                    <a:pt x="146634" y="233561"/>
                    <a:pt x="133480" y="268289"/>
                    <a:pt x="117387" y="308499"/>
                  </a:cubicBezTo>
                  <a:cubicBezTo>
                    <a:pt x="117168" y="308915"/>
                    <a:pt x="117036" y="309332"/>
                    <a:pt x="116905" y="309748"/>
                  </a:cubicBezTo>
                  <a:cubicBezTo>
                    <a:pt x="116905" y="309814"/>
                    <a:pt x="116839" y="309880"/>
                    <a:pt x="116839" y="309880"/>
                  </a:cubicBezTo>
                  <a:cubicBezTo>
                    <a:pt x="106754" y="335137"/>
                    <a:pt x="95484" y="362477"/>
                    <a:pt x="82746" y="392250"/>
                  </a:cubicBezTo>
                  <a:cubicBezTo>
                    <a:pt x="59989" y="445483"/>
                    <a:pt x="48982" y="491875"/>
                    <a:pt x="44685" y="534935"/>
                  </a:cubicBezTo>
                  <a:cubicBezTo>
                    <a:pt x="43720" y="543552"/>
                    <a:pt x="43150" y="552124"/>
                    <a:pt x="42734" y="560478"/>
                  </a:cubicBezTo>
                  <a:cubicBezTo>
                    <a:pt x="36464" y="695379"/>
                    <a:pt x="87416" y="802174"/>
                    <a:pt x="18924" y="994540"/>
                  </a:cubicBezTo>
                  <a:cubicBezTo>
                    <a:pt x="17521" y="998574"/>
                    <a:pt x="16008" y="1002674"/>
                    <a:pt x="14473" y="1006796"/>
                  </a:cubicBezTo>
                  <a:cubicBezTo>
                    <a:pt x="-6969" y="1063843"/>
                    <a:pt x="-63" y="1100085"/>
                    <a:pt x="24295" y="1121658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B9F453-30C8-4685-84D2-4AF4319CF8D6}"/>
                </a:ext>
              </a:extLst>
            </p:cNvPr>
            <p:cNvSpPr/>
            <p:nvPr/>
          </p:nvSpPr>
          <p:spPr>
            <a:xfrm>
              <a:off x="4925053" y="3100218"/>
              <a:ext cx="1554451" cy="2260421"/>
            </a:xfrm>
            <a:custGeom>
              <a:avLst/>
              <a:gdLst>
                <a:gd name="connsiteX0" fmla="*/ 1644 w 1554450"/>
                <a:gd name="connsiteY0" fmla="*/ 1571970 h 2260421"/>
                <a:gd name="connsiteX1" fmla="*/ 570345 w 1554450"/>
                <a:gd name="connsiteY1" fmla="*/ 2065075 h 2260421"/>
                <a:gd name="connsiteX2" fmla="*/ 1231787 w 1554450"/>
                <a:gd name="connsiteY2" fmla="*/ 2171672 h 2260421"/>
                <a:gd name="connsiteX3" fmla="*/ 1401900 w 1554450"/>
                <a:gd name="connsiteY3" fmla="*/ 1537855 h 2260421"/>
                <a:gd name="connsiteX4" fmla="*/ 1553662 w 1554450"/>
                <a:gd name="connsiteY4" fmla="*/ 67354 h 2260421"/>
                <a:gd name="connsiteX5" fmla="*/ 1054812 w 1554450"/>
                <a:gd name="connsiteY5" fmla="*/ 25916 h 2260421"/>
                <a:gd name="connsiteX6" fmla="*/ 767491 w 1554450"/>
                <a:gd name="connsiteY6" fmla="*/ 1026312 h 2260421"/>
                <a:gd name="connsiteX7" fmla="*/ 766438 w 1554450"/>
                <a:gd name="connsiteY7" fmla="*/ 1028219 h 2260421"/>
                <a:gd name="connsiteX8" fmla="*/ 753503 w 1554450"/>
                <a:gd name="connsiteY8" fmla="*/ 1004387 h 2260421"/>
                <a:gd name="connsiteX9" fmla="*/ 703471 w 1554450"/>
                <a:gd name="connsiteY9" fmla="*/ 913904 h 2260421"/>
                <a:gd name="connsiteX10" fmla="*/ 372279 w 1554450"/>
                <a:gd name="connsiteY10" fmla="*/ 1316943 h 2260421"/>
                <a:gd name="connsiteX11" fmla="*/ 1644 w 1554450"/>
                <a:gd name="connsiteY11" fmla="*/ 1571970 h 226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450" h="2260421">
                  <a:moveTo>
                    <a:pt x="1644" y="1571970"/>
                  </a:moveTo>
                  <a:cubicBezTo>
                    <a:pt x="162833" y="1765871"/>
                    <a:pt x="355309" y="1933265"/>
                    <a:pt x="570345" y="2065075"/>
                  </a:cubicBezTo>
                  <a:cubicBezTo>
                    <a:pt x="749447" y="2175049"/>
                    <a:pt x="1049375" y="2378486"/>
                    <a:pt x="1231787" y="2171672"/>
                  </a:cubicBezTo>
                  <a:cubicBezTo>
                    <a:pt x="1376467" y="2007655"/>
                    <a:pt x="1369144" y="1742674"/>
                    <a:pt x="1401900" y="1537855"/>
                  </a:cubicBezTo>
                  <a:cubicBezTo>
                    <a:pt x="1441430" y="1290240"/>
                    <a:pt x="1460197" y="578042"/>
                    <a:pt x="1553662" y="67354"/>
                  </a:cubicBezTo>
                  <a:cubicBezTo>
                    <a:pt x="1553662" y="67244"/>
                    <a:pt x="1498543" y="-46873"/>
                    <a:pt x="1054812" y="25916"/>
                  </a:cubicBezTo>
                  <a:cubicBezTo>
                    <a:pt x="1054812" y="25916"/>
                    <a:pt x="859464" y="781086"/>
                    <a:pt x="767491" y="1026312"/>
                  </a:cubicBezTo>
                  <a:cubicBezTo>
                    <a:pt x="767162" y="1026947"/>
                    <a:pt x="766745" y="1027583"/>
                    <a:pt x="766438" y="1028219"/>
                  </a:cubicBezTo>
                  <a:cubicBezTo>
                    <a:pt x="766438" y="1028219"/>
                    <a:pt x="761878" y="1019647"/>
                    <a:pt x="753503" y="1004387"/>
                  </a:cubicBezTo>
                  <a:cubicBezTo>
                    <a:pt x="742584" y="984458"/>
                    <a:pt x="725308" y="952996"/>
                    <a:pt x="703471" y="913904"/>
                  </a:cubicBezTo>
                  <a:cubicBezTo>
                    <a:pt x="620706" y="1067420"/>
                    <a:pt x="503475" y="1202936"/>
                    <a:pt x="372279" y="1316943"/>
                  </a:cubicBezTo>
                  <a:cubicBezTo>
                    <a:pt x="259630" y="1414749"/>
                    <a:pt x="134770" y="1501614"/>
                    <a:pt x="1644" y="1571970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EBFD228-FA67-4482-99CF-A97CAB31ABF7}"/>
                </a:ext>
              </a:extLst>
            </p:cNvPr>
            <p:cNvSpPr/>
            <p:nvPr/>
          </p:nvSpPr>
          <p:spPr>
            <a:xfrm>
              <a:off x="6118362" y="2102984"/>
              <a:ext cx="385872" cy="228015"/>
            </a:xfrm>
            <a:custGeom>
              <a:avLst/>
              <a:gdLst>
                <a:gd name="connsiteX0" fmla="*/ 1644 w 385872"/>
                <a:gd name="connsiteY0" fmla="*/ 226543 h 228015"/>
                <a:gd name="connsiteX1" fmla="*/ 35233 w 385872"/>
                <a:gd name="connsiteY1" fmla="*/ 226543 h 228015"/>
                <a:gd name="connsiteX2" fmla="*/ 96929 w 385872"/>
                <a:gd name="connsiteY2" fmla="*/ 119003 h 228015"/>
                <a:gd name="connsiteX3" fmla="*/ 265002 w 385872"/>
                <a:gd name="connsiteY3" fmla="*/ 33980 h 228015"/>
                <a:gd name="connsiteX4" fmla="*/ 374384 w 385872"/>
                <a:gd name="connsiteY4" fmla="*/ 141629 h 228015"/>
                <a:gd name="connsiteX5" fmla="*/ 384228 w 385872"/>
                <a:gd name="connsiteY5" fmla="*/ 134635 h 228015"/>
                <a:gd name="connsiteX6" fmla="*/ 173533 w 385872"/>
                <a:gd name="connsiteY6" fmla="*/ 18194 h 228015"/>
                <a:gd name="connsiteX7" fmla="*/ 1644 w 385872"/>
                <a:gd name="connsiteY7" fmla="*/ 226543 h 22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872" h="228015">
                  <a:moveTo>
                    <a:pt x="1644" y="226543"/>
                  </a:moveTo>
                  <a:cubicBezTo>
                    <a:pt x="13199" y="227815"/>
                    <a:pt x="23679" y="225798"/>
                    <a:pt x="35233" y="226543"/>
                  </a:cubicBezTo>
                  <a:cubicBezTo>
                    <a:pt x="51457" y="190938"/>
                    <a:pt x="72877" y="150903"/>
                    <a:pt x="96929" y="119003"/>
                  </a:cubicBezTo>
                  <a:cubicBezTo>
                    <a:pt x="134025" y="69519"/>
                    <a:pt x="197804" y="12362"/>
                    <a:pt x="265002" y="33980"/>
                  </a:cubicBezTo>
                  <a:cubicBezTo>
                    <a:pt x="316613" y="50621"/>
                    <a:pt x="352021" y="93417"/>
                    <a:pt x="374384" y="141629"/>
                  </a:cubicBezTo>
                  <a:cubicBezTo>
                    <a:pt x="377672" y="139393"/>
                    <a:pt x="381049" y="137069"/>
                    <a:pt x="384228" y="134635"/>
                  </a:cubicBezTo>
                  <a:cubicBezTo>
                    <a:pt x="353293" y="46279"/>
                    <a:pt x="268927" y="-34030"/>
                    <a:pt x="173533" y="18194"/>
                  </a:cubicBezTo>
                  <a:cubicBezTo>
                    <a:pt x="98397" y="59412"/>
                    <a:pt x="37250" y="142199"/>
                    <a:pt x="1644" y="226543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EF4C47-FB57-49AE-887C-FCB793A75AEE}"/>
                </a:ext>
              </a:extLst>
            </p:cNvPr>
            <p:cNvSpPr/>
            <p:nvPr/>
          </p:nvSpPr>
          <p:spPr>
            <a:xfrm>
              <a:off x="6341532" y="2269075"/>
              <a:ext cx="100853" cy="92083"/>
            </a:xfrm>
            <a:custGeom>
              <a:avLst/>
              <a:gdLst>
                <a:gd name="connsiteX0" fmla="*/ 35365 w 100852"/>
                <a:gd name="connsiteY0" fmla="*/ 7614 h 92083"/>
                <a:gd name="connsiteX1" fmla="*/ 98989 w 100852"/>
                <a:gd name="connsiteY1" fmla="*/ 15989 h 92083"/>
                <a:gd name="connsiteX2" fmla="*/ 93859 w 100852"/>
                <a:gd name="connsiteY2" fmla="*/ 28333 h 92083"/>
                <a:gd name="connsiteX3" fmla="*/ 91886 w 100852"/>
                <a:gd name="connsiteY3" fmla="*/ 27390 h 92083"/>
                <a:gd name="connsiteX4" fmla="*/ 78951 w 100852"/>
                <a:gd name="connsiteY4" fmla="*/ 42540 h 92083"/>
                <a:gd name="connsiteX5" fmla="*/ 60425 w 100852"/>
                <a:gd name="connsiteY5" fmla="*/ 38944 h 92083"/>
                <a:gd name="connsiteX6" fmla="*/ 50734 w 100852"/>
                <a:gd name="connsiteY6" fmla="*/ 41816 h 92083"/>
                <a:gd name="connsiteX7" fmla="*/ 37119 w 100852"/>
                <a:gd name="connsiteY7" fmla="*/ 57865 h 92083"/>
                <a:gd name="connsiteX8" fmla="*/ 26178 w 100852"/>
                <a:gd name="connsiteY8" fmla="*/ 57821 h 92083"/>
                <a:gd name="connsiteX9" fmla="*/ 19820 w 100852"/>
                <a:gd name="connsiteY9" fmla="*/ 86148 h 92083"/>
                <a:gd name="connsiteX10" fmla="*/ 1667 w 100852"/>
                <a:gd name="connsiteY10" fmla="*/ 86257 h 92083"/>
                <a:gd name="connsiteX11" fmla="*/ 35387 w 100852"/>
                <a:gd name="connsiteY11" fmla="*/ 7592 h 9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852" h="92083">
                  <a:moveTo>
                    <a:pt x="35365" y="7614"/>
                  </a:moveTo>
                  <a:cubicBezTo>
                    <a:pt x="57925" y="-6264"/>
                    <a:pt x="77811" y="7241"/>
                    <a:pt x="98989" y="15989"/>
                  </a:cubicBezTo>
                  <a:cubicBezTo>
                    <a:pt x="102300" y="17348"/>
                    <a:pt x="96863" y="29824"/>
                    <a:pt x="93859" y="28333"/>
                  </a:cubicBezTo>
                  <a:cubicBezTo>
                    <a:pt x="93202" y="28004"/>
                    <a:pt x="92544" y="27719"/>
                    <a:pt x="91886" y="27390"/>
                  </a:cubicBezTo>
                  <a:cubicBezTo>
                    <a:pt x="92566" y="34735"/>
                    <a:pt x="88312" y="42167"/>
                    <a:pt x="78951" y="42540"/>
                  </a:cubicBezTo>
                  <a:cubicBezTo>
                    <a:pt x="72023" y="42825"/>
                    <a:pt x="66760" y="41641"/>
                    <a:pt x="60425" y="38944"/>
                  </a:cubicBezTo>
                  <a:cubicBezTo>
                    <a:pt x="52334" y="35502"/>
                    <a:pt x="54307" y="35918"/>
                    <a:pt x="50734" y="41816"/>
                  </a:cubicBezTo>
                  <a:cubicBezTo>
                    <a:pt x="46963" y="48065"/>
                    <a:pt x="42863" y="53327"/>
                    <a:pt x="37119" y="57865"/>
                  </a:cubicBezTo>
                  <a:cubicBezTo>
                    <a:pt x="33216" y="60956"/>
                    <a:pt x="29160" y="60255"/>
                    <a:pt x="26178" y="57821"/>
                  </a:cubicBezTo>
                  <a:cubicBezTo>
                    <a:pt x="24117" y="67249"/>
                    <a:pt x="22780" y="77049"/>
                    <a:pt x="19820" y="86148"/>
                  </a:cubicBezTo>
                  <a:cubicBezTo>
                    <a:pt x="18066" y="91563"/>
                    <a:pt x="943" y="92879"/>
                    <a:pt x="1667" y="86257"/>
                  </a:cubicBezTo>
                  <a:cubicBezTo>
                    <a:pt x="4977" y="56023"/>
                    <a:pt x="10108" y="23158"/>
                    <a:pt x="35387" y="7592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C9F1E19-7873-41E6-83A5-FE435BAFB0C7}"/>
                </a:ext>
              </a:extLst>
            </p:cNvPr>
            <p:cNvSpPr/>
            <p:nvPr/>
          </p:nvSpPr>
          <p:spPr>
            <a:xfrm>
              <a:off x="7013232" y="3124636"/>
              <a:ext cx="149087" cy="1718885"/>
            </a:xfrm>
            <a:custGeom>
              <a:avLst/>
              <a:gdLst>
                <a:gd name="connsiteX0" fmla="*/ 115260 w 149086"/>
                <a:gd name="connsiteY0" fmla="*/ 912902 h 1718884"/>
                <a:gd name="connsiteX1" fmla="*/ 111116 w 149086"/>
                <a:gd name="connsiteY1" fmla="*/ 1214013 h 1718884"/>
                <a:gd name="connsiteX2" fmla="*/ 100417 w 149086"/>
                <a:gd name="connsiteY2" fmla="*/ 1474652 h 1718884"/>
                <a:gd name="connsiteX3" fmla="*/ 85903 w 149086"/>
                <a:gd name="connsiteY3" fmla="*/ 1678814 h 1718884"/>
                <a:gd name="connsiteX4" fmla="*/ 80707 w 149086"/>
                <a:gd name="connsiteY4" fmla="*/ 1719396 h 1718884"/>
                <a:gd name="connsiteX5" fmla="*/ 108682 w 149086"/>
                <a:gd name="connsiteY5" fmla="*/ 1709333 h 1718884"/>
                <a:gd name="connsiteX6" fmla="*/ 148739 w 149086"/>
                <a:gd name="connsiteY6" fmla="*/ 992992 h 1718884"/>
                <a:gd name="connsiteX7" fmla="*/ 148520 w 149086"/>
                <a:gd name="connsiteY7" fmla="*/ 921364 h 1718884"/>
                <a:gd name="connsiteX8" fmla="*/ 21971 w 149086"/>
                <a:gd name="connsiteY8" fmla="*/ 8908 h 1718884"/>
                <a:gd name="connsiteX9" fmla="*/ 1932 w 149086"/>
                <a:gd name="connsiteY9" fmla="*/ 14850 h 1718884"/>
                <a:gd name="connsiteX10" fmla="*/ 115216 w 149086"/>
                <a:gd name="connsiteY10" fmla="*/ 912902 h 171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086" h="1718884">
                  <a:moveTo>
                    <a:pt x="115260" y="912902"/>
                  </a:moveTo>
                  <a:cubicBezTo>
                    <a:pt x="116312" y="1013228"/>
                    <a:pt x="114624" y="1113687"/>
                    <a:pt x="111116" y="1214013"/>
                  </a:cubicBezTo>
                  <a:cubicBezTo>
                    <a:pt x="108156" y="1300900"/>
                    <a:pt x="102851" y="1387875"/>
                    <a:pt x="100417" y="1474652"/>
                  </a:cubicBezTo>
                  <a:cubicBezTo>
                    <a:pt x="98619" y="1542881"/>
                    <a:pt x="93094" y="1611023"/>
                    <a:pt x="85903" y="1678814"/>
                  </a:cubicBezTo>
                  <a:cubicBezTo>
                    <a:pt x="84412" y="1692276"/>
                    <a:pt x="82614" y="1705825"/>
                    <a:pt x="80707" y="1719396"/>
                  </a:cubicBezTo>
                  <a:cubicBezTo>
                    <a:pt x="98619" y="1713038"/>
                    <a:pt x="108682" y="1709333"/>
                    <a:pt x="108682" y="1709333"/>
                  </a:cubicBezTo>
                  <a:cubicBezTo>
                    <a:pt x="108682" y="1709333"/>
                    <a:pt x="148739" y="1300155"/>
                    <a:pt x="148739" y="992992"/>
                  </a:cubicBezTo>
                  <a:cubicBezTo>
                    <a:pt x="148848" y="969050"/>
                    <a:pt x="148739" y="945196"/>
                    <a:pt x="148520" y="921364"/>
                  </a:cubicBezTo>
                  <a:cubicBezTo>
                    <a:pt x="145560" y="614311"/>
                    <a:pt x="106863" y="304407"/>
                    <a:pt x="21971" y="8908"/>
                  </a:cubicBezTo>
                  <a:cubicBezTo>
                    <a:pt x="18266" y="-4115"/>
                    <a:pt x="-918" y="1914"/>
                    <a:pt x="1932" y="14850"/>
                  </a:cubicBezTo>
                  <a:cubicBezTo>
                    <a:pt x="68604" y="310875"/>
                    <a:pt x="112059" y="609137"/>
                    <a:pt x="115216" y="91290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F6601F-B7F2-4143-9B91-47C50E6BAD17}"/>
                </a:ext>
              </a:extLst>
            </p:cNvPr>
            <p:cNvSpPr/>
            <p:nvPr/>
          </p:nvSpPr>
          <p:spPr>
            <a:xfrm>
              <a:off x="5195319" y="5096318"/>
              <a:ext cx="918639" cy="662121"/>
            </a:xfrm>
            <a:custGeom>
              <a:avLst/>
              <a:gdLst>
                <a:gd name="connsiteX0" fmla="*/ 16266 w 918638"/>
                <a:gd name="connsiteY0" fmla="*/ 366666 h 662121"/>
                <a:gd name="connsiteX1" fmla="*/ 31745 w 918638"/>
                <a:gd name="connsiteY1" fmla="*/ 391879 h 662121"/>
                <a:gd name="connsiteX2" fmla="*/ 44461 w 918638"/>
                <a:gd name="connsiteY2" fmla="*/ 403214 h 662121"/>
                <a:gd name="connsiteX3" fmla="*/ 63645 w 918638"/>
                <a:gd name="connsiteY3" fmla="*/ 451207 h 662121"/>
                <a:gd name="connsiteX4" fmla="*/ 103394 w 918638"/>
                <a:gd name="connsiteY4" fmla="*/ 482888 h 662121"/>
                <a:gd name="connsiteX5" fmla="*/ 104447 w 918638"/>
                <a:gd name="connsiteY5" fmla="*/ 485212 h 662121"/>
                <a:gd name="connsiteX6" fmla="*/ 110059 w 918638"/>
                <a:gd name="connsiteY6" fmla="*/ 496241 h 662121"/>
                <a:gd name="connsiteX7" fmla="*/ 126371 w 918638"/>
                <a:gd name="connsiteY7" fmla="*/ 525159 h 662121"/>
                <a:gd name="connsiteX8" fmla="*/ 153075 w 918638"/>
                <a:gd name="connsiteY8" fmla="*/ 562562 h 662121"/>
                <a:gd name="connsiteX9" fmla="*/ 189952 w 918638"/>
                <a:gd name="connsiteY9" fmla="*/ 593607 h 662121"/>
                <a:gd name="connsiteX10" fmla="*/ 353159 w 918638"/>
                <a:gd name="connsiteY10" fmla="*/ 581110 h 662121"/>
                <a:gd name="connsiteX11" fmla="*/ 356228 w 918638"/>
                <a:gd name="connsiteY11" fmla="*/ 569249 h 662121"/>
                <a:gd name="connsiteX12" fmla="*/ 358026 w 918638"/>
                <a:gd name="connsiteY12" fmla="*/ 569140 h 662121"/>
                <a:gd name="connsiteX13" fmla="*/ 384533 w 918638"/>
                <a:gd name="connsiteY13" fmla="*/ 567232 h 662121"/>
                <a:gd name="connsiteX14" fmla="*/ 386747 w 918638"/>
                <a:gd name="connsiteY14" fmla="*/ 567013 h 662121"/>
                <a:gd name="connsiteX15" fmla="*/ 454363 w 918638"/>
                <a:gd name="connsiteY15" fmla="*/ 559712 h 662121"/>
                <a:gd name="connsiteX16" fmla="*/ 643374 w 918638"/>
                <a:gd name="connsiteY16" fmla="*/ 635330 h 662121"/>
                <a:gd name="connsiteX17" fmla="*/ 841309 w 918638"/>
                <a:gd name="connsiteY17" fmla="*/ 641622 h 662121"/>
                <a:gd name="connsiteX18" fmla="*/ 869285 w 918638"/>
                <a:gd name="connsiteY18" fmla="*/ 573700 h 662121"/>
                <a:gd name="connsiteX19" fmla="*/ 917190 w 918638"/>
                <a:gd name="connsiteY19" fmla="*/ 458640 h 662121"/>
                <a:gd name="connsiteX20" fmla="*/ 897480 w 918638"/>
                <a:gd name="connsiteY20" fmla="*/ 428121 h 662121"/>
                <a:gd name="connsiteX21" fmla="*/ 893248 w 918638"/>
                <a:gd name="connsiteY21" fmla="*/ 423670 h 662121"/>
                <a:gd name="connsiteX22" fmla="*/ 863782 w 918638"/>
                <a:gd name="connsiteY22" fmla="*/ 396550 h 662121"/>
                <a:gd name="connsiteX23" fmla="*/ 858366 w 918638"/>
                <a:gd name="connsiteY23" fmla="*/ 391770 h 662121"/>
                <a:gd name="connsiteX24" fmla="*/ 705640 w 918638"/>
                <a:gd name="connsiteY24" fmla="*/ 272150 h 662121"/>
                <a:gd name="connsiteX25" fmla="*/ 321456 w 918638"/>
                <a:gd name="connsiteY25" fmla="*/ 1644 h 662121"/>
                <a:gd name="connsiteX26" fmla="*/ 211921 w 918638"/>
                <a:gd name="connsiteY26" fmla="*/ 28853 h 662121"/>
                <a:gd name="connsiteX27" fmla="*/ 13043 w 918638"/>
                <a:gd name="connsiteY27" fmla="*/ 167767 h 662121"/>
                <a:gd name="connsiteX28" fmla="*/ 1708 w 918638"/>
                <a:gd name="connsiteY28" fmla="*/ 260266 h 662121"/>
                <a:gd name="connsiteX29" fmla="*/ 16222 w 918638"/>
                <a:gd name="connsiteY29" fmla="*/ 366644 h 66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18638" h="662121">
                  <a:moveTo>
                    <a:pt x="16266" y="366666"/>
                  </a:moveTo>
                  <a:cubicBezTo>
                    <a:pt x="20191" y="376204"/>
                    <a:pt x="25277" y="384886"/>
                    <a:pt x="31745" y="391879"/>
                  </a:cubicBezTo>
                  <a:cubicBezTo>
                    <a:pt x="38629" y="399509"/>
                    <a:pt x="44461" y="403214"/>
                    <a:pt x="44461" y="403214"/>
                  </a:cubicBezTo>
                  <a:cubicBezTo>
                    <a:pt x="46895" y="423451"/>
                    <a:pt x="54525" y="439237"/>
                    <a:pt x="63645" y="451207"/>
                  </a:cubicBezTo>
                  <a:cubicBezTo>
                    <a:pt x="81031" y="473987"/>
                    <a:pt x="103394" y="482888"/>
                    <a:pt x="103394" y="482888"/>
                  </a:cubicBezTo>
                  <a:cubicBezTo>
                    <a:pt x="103394" y="482888"/>
                    <a:pt x="103811" y="483744"/>
                    <a:pt x="104447" y="485212"/>
                  </a:cubicBezTo>
                  <a:cubicBezTo>
                    <a:pt x="105609" y="487449"/>
                    <a:pt x="107516" y="491351"/>
                    <a:pt x="110059" y="496241"/>
                  </a:cubicBezTo>
                  <a:cubicBezTo>
                    <a:pt x="113984" y="503870"/>
                    <a:pt x="119597" y="514043"/>
                    <a:pt x="126371" y="525159"/>
                  </a:cubicBezTo>
                  <a:cubicBezTo>
                    <a:pt x="134001" y="537459"/>
                    <a:pt x="143122" y="550701"/>
                    <a:pt x="153075" y="562562"/>
                  </a:cubicBezTo>
                  <a:cubicBezTo>
                    <a:pt x="164520" y="576133"/>
                    <a:pt x="177039" y="587666"/>
                    <a:pt x="189952" y="593607"/>
                  </a:cubicBezTo>
                  <a:cubicBezTo>
                    <a:pt x="229592" y="611936"/>
                    <a:pt x="333668" y="608757"/>
                    <a:pt x="353159" y="581110"/>
                  </a:cubicBezTo>
                  <a:cubicBezTo>
                    <a:pt x="355702" y="577514"/>
                    <a:pt x="356754" y="573590"/>
                    <a:pt x="356228" y="569249"/>
                  </a:cubicBezTo>
                  <a:cubicBezTo>
                    <a:pt x="356864" y="569249"/>
                    <a:pt x="357390" y="569140"/>
                    <a:pt x="358026" y="569140"/>
                  </a:cubicBezTo>
                  <a:cubicBezTo>
                    <a:pt x="367037" y="568504"/>
                    <a:pt x="375829" y="567978"/>
                    <a:pt x="384533" y="567232"/>
                  </a:cubicBezTo>
                  <a:cubicBezTo>
                    <a:pt x="385278" y="567122"/>
                    <a:pt x="386024" y="567122"/>
                    <a:pt x="386747" y="567013"/>
                  </a:cubicBezTo>
                  <a:cubicBezTo>
                    <a:pt x="411873" y="564886"/>
                    <a:pt x="435179" y="562145"/>
                    <a:pt x="454363" y="559712"/>
                  </a:cubicBezTo>
                  <a:cubicBezTo>
                    <a:pt x="529169" y="599308"/>
                    <a:pt x="595228" y="621912"/>
                    <a:pt x="643374" y="635330"/>
                  </a:cubicBezTo>
                  <a:cubicBezTo>
                    <a:pt x="725701" y="658285"/>
                    <a:pt x="803445" y="678981"/>
                    <a:pt x="841309" y="641622"/>
                  </a:cubicBezTo>
                  <a:cubicBezTo>
                    <a:pt x="855209" y="627898"/>
                    <a:pt x="845409" y="624433"/>
                    <a:pt x="869285" y="573700"/>
                  </a:cubicBezTo>
                  <a:cubicBezTo>
                    <a:pt x="895002" y="519064"/>
                    <a:pt x="912454" y="481770"/>
                    <a:pt x="917190" y="458640"/>
                  </a:cubicBezTo>
                  <a:cubicBezTo>
                    <a:pt x="918352" y="452918"/>
                    <a:pt x="911161" y="442328"/>
                    <a:pt x="897480" y="428121"/>
                  </a:cubicBezTo>
                  <a:cubicBezTo>
                    <a:pt x="896098" y="426740"/>
                    <a:pt x="894717" y="425249"/>
                    <a:pt x="893248" y="423670"/>
                  </a:cubicBezTo>
                  <a:cubicBezTo>
                    <a:pt x="885180" y="415624"/>
                    <a:pt x="875226" y="406503"/>
                    <a:pt x="863782" y="396550"/>
                  </a:cubicBezTo>
                  <a:cubicBezTo>
                    <a:pt x="861984" y="394949"/>
                    <a:pt x="860164" y="393370"/>
                    <a:pt x="858366" y="391770"/>
                  </a:cubicBezTo>
                  <a:cubicBezTo>
                    <a:pt x="819472" y="358291"/>
                    <a:pt x="765099" y="316218"/>
                    <a:pt x="705640" y="272150"/>
                  </a:cubicBezTo>
                  <a:cubicBezTo>
                    <a:pt x="534365" y="145118"/>
                    <a:pt x="321456" y="1644"/>
                    <a:pt x="321456" y="1644"/>
                  </a:cubicBezTo>
                  <a:cubicBezTo>
                    <a:pt x="294576" y="5679"/>
                    <a:pt x="256165" y="13308"/>
                    <a:pt x="211921" y="28853"/>
                  </a:cubicBezTo>
                  <a:cubicBezTo>
                    <a:pt x="139504" y="54285"/>
                    <a:pt x="43760" y="87896"/>
                    <a:pt x="13043" y="167767"/>
                  </a:cubicBezTo>
                  <a:cubicBezTo>
                    <a:pt x="5150" y="188310"/>
                    <a:pt x="2366" y="212230"/>
                    <a:pt x="1708" y="260266"/>
                  </a:cubicBezTo>
                  <a:cubicBezTo>
                    <a:pt x="1292" y="290895"/>
                    <a:pt x="2563" y="334218"/>
                    <a:pt x="16222" y="366644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7E6E26-D54A-4037-BA51-6DCD9B8A59D6}"/>
                </a:ext>
              </a:extLst>
            </p:cNvPr>
            <p:cNvSpPr/>
            <p:nvPr/>
          </p:nvSpPr>
          <p:spPr>
            <a:xfrm>
              <a:off x="5444412" y="5554890"/>
              <a:ext cx="138125" cy="111815"/>
            </a:xfrm>
            <a:custGeom>
              <a:avLst/>
              <a:gdLst>
                <a:gd name="connsiteX0" fmla="*/ 9593 w 138124"/>
                <a:gd name="connsiteY0" fmla="*/ 20195 h 111815"/>
                <a:gd name="connsiteX1" fmla="*/ 108999 w 138124"/>
                <a:gd name="connsiteY1" fmla="*/ 110568 h 111815"/>
                <a:gd name="connsiteX2" fmla="*/ 135484 w 138124"/>
                <a:gd name="connsiteY2" fmla="*/ 108660 h 111815"/>
                <a:gd name="connsiteX3" fmla="*/ 137720 w 138124"/>
                <a:gd name="connsiteY3" fmla="*/ 108441 h 111815"/>
                <a:gd name="connsiteX4" fmla="*/ 11807 w 138124"/>
                <a:gd name="connsiteY4" fmla="*/ 1647 h 111815"/>
                <a:gd name="connsiteX5" fmla="*/ 9593 w 138124"/>
                <a:gd name="connsiteY5" fmla="*/ 20195 h 11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24" h="111815">
                  <a:moveTo>
                    <a:pt x="9593" y="20195"/>
                  </a:moveTo>
                  <a:cubicBezTo>
                    <a:pt x="53157" y="28987"/>
                    <a:pt x="90034" y="69240"/>
                    <a:pt x="108999" y="110568"/>
                  </a:cubicBezTo>
                  <a:cubicBezTo>
                    <a:pt x="118010" y="109932"/>
                    <a:pt x="126802" y="109406"/>
                    <a:pt x="135484" y="108660"/>
                  </a:cubicBezTo>
                  <a:cubicBezTo>
                    <a:pt x="136229" y="108551"/>
                    <a:pt x="136975" y="108551"/>
                    <a:pt x="137720" y="108441"/>
                  </a:cubicBezTo>
                  <a:cubicBezTo>
                    <a:pt x="115357" y="51547"/>
                    <a:pt x="66290" y="2392"/>
                    <a:pt x="11807" y="1647"/>
                  </a:cubicBezTo>
                  <a:cubicBezTo>
                    <a:pt x="-273" y="1428"/>
                    <a:pt x="-2290" y="17761"/>
                    <a:pt x="9593" y="20195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D8C087F-D6F9-4353-AA1A-5A1E1B461DE8}"/>
                </a:ext>
              </a:extLst>
            </p:cNvPr>
            <p:cNvSpPr/>
            <p:nvPr/>
          </p:nvSpPr>
          <p:spPr>
            <a:xfrm>
              <a:off x="5294961" y="5361757"/>
              <a:ext cx="116200" cy="260902"/>
            </a:xfrm>
            <a:custGeom>
              <a:avLst/>
              <a:gdLst>
                <a:gd name="connsiteX0" fmla="*/ 4827 w 116200"/>
                <a:gd name="connsiteY0" fmla="*/ 219796 h 260902"/>
                <a:gd name="connsiteX1" fmla="*/ 10439 w 116200"/>
                <a:gd name="connsiteY1" fmla="*/ 230824 h 260902"/>
                <a:gd name="connsiteX2" fmla="*/ 26751 w 116200"/>
                <a:gd name="connsiteY2" fmla="*/ 259742 h 260902"/>
                <a:gd name="connsiteX3" fmla="*/ 113222 w 116200"/>
                <a:gd name="connsiteY3" fmla="*/ 6623 h 260902"/>
                <a:gd name="connsiteX4" fmla="*/ 112805 w 116200"/>
                <a:gd name="connsiteY4" fmla="*/ 1646 h 260902"/>
                <a:gd name="connsiteX5" fmla="*/ 4805 w 116200"/>
                <a:gd name="connsiteY5" fmla="*/ 219796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0" h="260902">
                  <a:moveTo>
                    <a:pt x="4827" y="219796"/>
                  </a:moveTo>
                  <a:cubicBezTo>
                    <a:pt x="5989" y="222010"/>
                    <a:pt x="7896" y="225935"/>
                    <a:pt x="10439" y="230824"/>
                  </a:cubicBezTo>
                  <a:cubicBezTo>
                    <a:pt x="14364" y="238454"/>
                    <a:pt x="19976" y="248626"/>
                    <a:pt x="26751" y="259742"/>
                  </a:cubicBezTo>
                  <a:cubicBezTo>
                    <a:pt x="13816" y="161104"/>
                    <a:pt x="4278" y="37668"/>
                    <a:pt x="113222" y="6623"/>
                  </a:cubicBezTo>
                  <a:cubicBezTo>
                    <a:pt x="115874" y="5878"/>
                    <a:pt x="115765" y="1537"/>
                    <a:pt x="112805" y="1646"/>
                  </a:cubicBezTo>
                  <a:cubicBezTo>
                    <a:pt x="13596" y="7149"/>
                    <a:pt x="-7495" y="120521"/>
                    <a:pt x="4805" y="21979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63DD3B1-A3A3-4F40-95F7-92AA0951E55C}"/>
                </a:ext>
              </a:extLst>
            </p:cNvPr>
            <p:cNvSpPr/>
            <p:nvPr/>
          </p:nvSpPr>
          <p:spPr>
            <a:xfrm>
              <a:off x="5231059" y="5289809"/>
              <a:ext cx="94276" cy="258710"/>
            </a:xfrm>
            <a:custGeom>
              <a:avLst/>
              <a:gdLst>
                <a:gd name="connsiteX0" fmla="*/ 8743 w 94275"/>
                <a:gd name="connsiteY0" fmla="*/ 209724 h 258709"/>
                <a:gd name="connsiteX1" fmla="*/ 27927 w 94275"/>
                <a:gd name="connsiteY1" fmla="*/ 257717 h 258709"/>
                <a:gd name="connsiteX2" fmla="*/ 91202 w 94275"/>
                <a:gd name="connsiteY2" fmla="*/ 8632 h 258709"/>
                <a:gd name="connsiteX3" fmla="*/ 88878 w 94275"/>
                <a:gd name="connsiteY3" fmla="*/ 1748 h 258709"/>
                <a:gd name="connsiteX4" fmla="*/ 8765 w 94275"/>
                <a:gd name="connsiteY4" fmla="*/ 209724 h 2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75" h="258709">
                  <a:moveTo>
                    <a:pt x="8743" y="209724"/>
                  </a:moveTo>
                  <a:cubicBezTo>
                    <a:pt x="11177" y="229961"/>
                    <a:pt x="18807" y="245746"/>
                    <a:pt x="27927" y="257717"/>
                  </a:cubicBezTo>
                  <a:cubicBezTo>
                    <a:pt x="24441" y="163529"/>
                    <a:pt x="-11077" y="52372"/>
                    <a:pt x="91202" y="8632"/>
                  </a:cubicBezTo>
                  <a:cubicBezTo>
                    <a:pt x="95543" y="6834"/>
                    <a:pt x="93482" y="783"/>
                    <a:pt x="88878" y="1748"/>
                  </a:cubicBezTo>
                  <a:cubicBezTo>
                    <a:pt x="-33725" y="27027"/>
                    <a:pt x="8765" y="209724"/>
                    <a:pt x="8765" y="209724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80E467-5096-4DD8-8C2E-594E8DE917CC}"/>
                </a:ext>
              </a:extLst>
            </p:cNvPr>
            <p:cNvSpPr/>
            <p:nvPr/>
          </p:nvSpPr>
          <p:spPr>
            <a:xfrm>
              <a:off x="6597385" y="2542481"/>
              <a:ext cx="92083" cy="135932"/>
            </a:xfrm>
            <a:custGeom>
              <a:avLst/>
              <a:gdLst>
                <a:gd name="connsiteX0" fmla="*/ 14258 w 92083"/>
                <a:gd name="connsiteY0" fmla="*/ 131657 h 135932"/>
                <a:gd name="connsiteX1" fmla="*/ 92266 w 92083"/>
                <a:gd name="connsiteY1" fmla="*/ 15961 h 135932"/>
                <a:gd name="connsiteX2" fmla="*/ 85272 w 92083"/>
                <a:gd name="connsiteY2" fmla="*/ 16378 h 135932"/>
                <a:gd name="connsiteX3" fmla="*/ 81238 w 92083"/>
                <a:gd name="connsiteY3" fmla="*/ 1644 h 135932"/>
                <a:gd name="connsiteX4" fmla="*/ 2068 w 92083"/>
                <a:gd name="connsiteY4" fmla="*/ 125825 h 135932"/>
                <a:gd name="connsiteX5" fmla="*/ 14258 w 92083"/>
                <a:gd name="connsiteY5" fmla="*/ 131657 h 13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" h="135932">
                  <a:moveTo>
                    <a:pt x="14258" y="131657"/>
                  </a:moveTo>
                  <a:cubicBezTo>
                    <a:pt x="40963" y="93092"/>
                    <a:pt x="65233" y="53562"/>
                    <a:pt x="92266" y="15961"/>
                  </a:cubicBezTo>
                  <a:cubicBezTo>
                    <a:pt x="87815" y="16071"/>
                    <a:pt x="85272" y="16378"/>
                    <a:pt x="85272" y="16378"/>
                  </a:cubicBezTo>
                  <a:cubicBezTo>
                    <a:pt x="85272" y="16378"/>
                    <a:pt x="84220" y="10348"/>
                    <a:pt x="81238" y="1644"/>
                  </a:cubicBezTo>
                  <a:cubicBezTo>
                    <a:pt x="47321" y="37995"/>
                    <a:pt x="18271" y="79191"/>
                    <a:pt x="2068" y="125825"/>
                  </a:cubicBezTo>
                  <a:cubicBezTo>
                    <a:pt x="-585" y="133345"/>
                    <a:pt x="9917" y="137796"/>
                    <a:pt x="14258" y="131657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C8553D-4BA1-4A4A-8B5F-BB4F5B9ACD2D}"/>
                </a:ext>
              </a:extLst>
            </p:cNvPr>
            <p:cNvSpPr/>
            <p:nvPr/>
          </p:nvSpPr>
          <p:spPr>
            <a:xfrm>
              <a:off x="6442455" y="2438756"/>
              <a:ext cx="157857" cy="144702"/>
            </a:xfrm>
            <a:custGeom>
              <a:avLst/>
              <a:gdLst>
                <a:gd name="connsiteX0" fmla="*/ 13612 w 157856"/>
                <a:gd name="connsiteY0" fmla="*/ 142466 h 144702"/>
                <a:gd name="connsiteX1" fmla="*/ 97758 w 157856"/>
                <a:gd name="connsiteY1" fmla="*/ 63844 h 144702"/>
                <a:gd name="connsiteX2" fmla="*/ 156801 w 157856"/>
                <a:gd name="connsiteY2" fmla="*/ 20193 h 144702"/>
                <a:gd name="connsiteX3" fmla="*/ 151495 w 157856"/>
                <a:gd name="connsiteY3" fmla="*/ 1644 h 144702"/>
                <a:gd name="connsiteX4" fmla="*/ 2364 w 157856"/>
                <a:gd name="connsiteY4" fmla="*/ 134507 h 144702"/>
                <a:gd name="connsiteX5" fmla="*/ 13612 w 157856"/>
                <a:gd name="connsiteY5" fmla="*/ 142444 h 14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856" h="144702">
                  <a:moveTo>
                    <a:pt x="13612" y="142466"/>
                  </a:moveTo>
                  <a:cubicBezTo>
                    <a:pt x="43802" y="119160"/>
                    <a:pt x="68291" y="88422"/>
                    <a:pt x="97758" y="63844"/>
                  </a:cubicBezTo>
                  <a:cubicBezTo>
                    <a:pt x="116525" y="48168"/>
                    <a:pt x="136345" y="33654"/>
                    <a:pt x="156801" y="20193"/>
                  </a:cubicBezTo>
                  <a:cubicBezTo>
                    <a:pt x="155946" y="14580"/>
                    <a:pt x="154367" y="8222"/>
                    <a:pt x="151495" y="1644"/>
                  </a:cubicBezTo>
                  <a:cubicBezTo>
                    <a:pt x="91290" y="32909"/>
                    <a:pt x="30998" y="77284"/>
                    <a:pt x="2364" y="134507"/>
                  </a:cubicBezTo>
                  <a:cubicBezTo>
                    <a:pt x="-1034" y="141282"/>
                    <a:pt x="8416" y="146368"/>
                    <a:pt x="13612" y="142444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B66D2F-77B9-4B9A-927E-51BD979C5F63}"/>
                </a:ext>
              </a:extLst>
            </p:cNvPr>
            <p:cNvSpPr/>
            <p:nvPr/>
          </p:nvSpPr>
          <p:spPr>
            <a:xfrm>
              <a:off x="4519999" y="2774640"/>
              <a:ext cx="1172964" cy="1999519"/>
            </a:xfrm>
            <a:custGeom>
              <a:avLst/>
              <a:gdLst>
                <a:gd name="connsiteX0" fmla="*/ 953716 w 1172963"/>
                <a:gd name="connsiteY0" fmla="*/ 11050 h 1999519"/>
                <a:gd name="connsiteX1" fmla="*/ 716273 w 1172963"/>
                <a:gd name="connsiteY1" fmla="*/ 542085 h 1999519"/>
                <a:gd name="connsiteX2" fmla="*/ 702702 w 1172963"/>
                <a:gd name="connsiteY2" fmla="*/ 572428 h 1999519"/>
                <a:gd name="connsiteX3" fmla="*/ 693581 w 1172963"/>
                <a:gd name="connsiteY3" fmla="*/ 592818 h 1999519"/>
                <a:gd name="connsiteX4" fmla="*/ 1161297 w 1172963"/>
                <a:gd name="connsiteY4" fmla="*/ 1319485 h 1999519"/>
                <a:gd name="connsiteX5" fmla="*/ 1171449 w 1172963"/>
                <a:gd name="connsiteY5" fmla="*/ 1353775 h 1999519"/>
                <a:gd name="connsiteX6" fmla="*/ 1133453 w 1172963"/>
                <a:gd name="connsiteY6" fmla="*/ 1408324 h 1999519"/>
                <a:gd name="connsiteX7" fmla="*/ 791058 w 1172963"/>
                <a:gd name="connsiteY7" fmla="*/ 1764049 h 1999519"/>
                <a:gd name="connsiteX8" fmla="*/ 465785 w 1172963"/>
                <a:gd name="connsiteY8" fmla="*/ 1965953 h 1999519"/>
                <a:gd name="connsiteX9" fmla="*/ 394245 w 1172963"/>
                <a:gd name="connsiteY9" fmla="*/ 1998313 h 1999519"/>
                <a:gd name="connsiteX10" fmla="*/ 167523 w 1172963"/>
                <a:gd name="connsiteY10" fmla="*/ 1592841 h 1999519"/>
                <a:gd name="connsiteX11" fmla="*/ 53252 w 1172963"/>
                <a:gd name="connsiteY11" fmla="*/ 1239965 h 1999519"/>
                <a:gd name="connsiteX12" fmla="*/ 46215 w 1172963"/>
                <a:gd name="connsiteY12" fmla="*/ 1209205 h 1999519"/>
                <a:gd name="connsiteX13" fmla="*/ 60203 w 1172963"/>
                <a:gd name="connsiteY13" fmla="*/ 446844 h 1999519"/>
                <a:gd name="connsiteX14" fmla="*/ 953891 w 1172963"/>
                <a:gd name="connsiteY14" fmla="*/ 1644 h 1999519"/>
                <a:gd name="connsiteX15" fmla="*/ 953672 w 1172963"/>
                <a:gd name="connsiteY15" fmla="*/ 11028 h 199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2963" h="1999519">
                  <a:moveTo>
                    <a:pt x="953716" y="11050"/>
                  </a:moveTo>
                  <a:cubicBezTo>
                    <a:pt x="874590" y="188113"/>
                    <a:pt x="795464" y="365022"/>
                    <a:pt x="716273" y="542085"/>
                  </a:cubicBezTo>
                  <a:cubicBezTo>
                    <a:pt x="711757" y="552170"/>
                    <a:pt x="707218" y="562321"/>
                    <a:pt x="702702" y="572428"/>
                  </a:cubicBezTo>
                  <a:cubicBezTo>
                    <a:pt x="699632" y="579247"/>
                    <a:pt x="696651" y="585999"/>
                    <a:pt x="693581" y="592818"/>
                  </a:cubicBezTo>
                  <a:cubicBezTo>
                    <a:pt x="798534" y="705379"/>
                    <a:pt x="1084540" y="1089628"/>
                    <a:pt x="1161297" y="1319485"/>
                  </a:cubicBezTo>
                  <a:cubicBezTo>
                    <a:pt x="1165266" y="1331390"/>
                    <a:pt x="1168664" y="1342791"/>
                    <a:pt x="1171449" y="1353775"/>
                  </a:cubicBezTo>
                  <a:cubicBezTo>
                    <a:pt x="1159894" y="1371096"/>
                    <a:pt x="1147222" y="1389337"/>
                    <a:pt x="1133453" y="1408324"/>
                  </a:cubicBezTo>
                  <a:cubicBezTo>
                    <a:pt x="1057178" y="1513715"/>
                    <a:pt x="946327" y="1642500"/>
                    <a:pt x="791058" y="1764049"/>
                  </a:cubicBezTo>
                  <a:cubicBezTo>
                    <a:pt x="675186" y="1854707"/>
                    <a:pt x="562450" y="1919539"/>
                    <a:pt x="465785" y="1965953"/>
                  </a:cubicBezTo>
                  <a:cubicBezTo>
                    <a:pt x="440791" y="1977923"/>
                    <a:pt x="416871" y="1988623"/>
                    <a:pt x="394245" y="1998313"/>
                  </a:cubicBezTo>
                  <a:cubicBezTo>
                    <a:pt x="326542" y="1902722"/>
                    <a:pt x="241277" y="1766637"/>
                    <a:pt x="167523" y="1592841"/>
                  </a:cubicBezTo>
                  <a:cubicBezTo>
                    <a:pt x="123258" y="1488545"/>
                    <a:pt x="83048" y="1370767"/>
                    <a:pt x="53252" y="1239965"/>
                  </a:cubicBezTo>
                  <a:cubicBezTo>
                    <a:pt x="50885" y="1229660"/>
                    <a:pt x="48583" y="1219444"/>
                    <a:pt x="46215" y="1209205"/>
                  </a:cubicBezTo>
                  <a:cubicBezTo>
                    <a:pt x="38563" y="1176099"/>
                    <a:pt x="-58387" y="718446"/>
                    <a:pt x="60203" y="446844"/>
                  </a:cubicBezTo>
                  <a:cubicBezTo>
                    <a:pt x="178025" y="176975"/>
                    <a:pt x="544560" y="8879"/>
                    <a:pt x="953891" y="1644"/>
                  </a:cubicBezTo>
                  <a:lnTo>
                    <a:pt x="953672" y="11028"/>
                  </a:ln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0AA1037-586A-446E-B1F3-54C1415D8D1E}"/>
                </a:ext>
              </a:extLst>
            </p:cNvPr>
            <p:cNvSpPr/>
            <p:nvPr/>
          </p:nvSpPr>
          <p:spPr>
            <a:xfrm>
              <a:off x="5574874" y="2408025"/>
              <a:ext cx="539344" cy="2376621"/>
            </a:xfrm>
            <a:custGeom>
              <a:avLst/>
              <a:gdLst>
                <a:gd name="connsiteX0" fmla="*/ 8398 w 539343"/>
                <a:gd name="connsiteY0" fmla="*/ 2373830 h 2376621"/>
                <a:gd name="connsiteX1" fmla="*/ 16883 w 539343"/>
                <a:gd name="connsiteY1" fmla="*/ 2372777 h 2376621"/>
                <a:gd name="connsiteX2" fmla="*/ 60447 w 539343"/>
                <a:gd name="connsiteY2" fmla="*/ 1956605 h 2376621"/>
                <a:gd name="connsiteX3" fmla="*/ 132623 w 539343"/>
                <a:gd name="connsiteY3" fmla="*/ 1691932 h 2376621"/>
                <a:gd name="connsiteX4" fmla="*/ 148408 w 539343"/>
                <a:gd name="connsiteY4" fmla="*/ 1646044 h 2376621"/>
                <a:gd name="connsiteX5" fmla="*/ 182961 w 539343"/>
                <a:gd name="connsiteY5" fmla="*/ 1548567 h 2376621"/>
                <a:gd name="connsiteX6" fmla="*/ 264893 w 539343"/>
                <a:gd name="connsiteY6" fmla="*/ 1309020 h 2376621"/>
                <a:gd name="connsiteX7" fmla="*/ 392385 w 539343"/>
                <a:gd name="connsiteY7" fmla="*/ 821001 h 2376621"/>
                <a:gd name="connsiteX8" fmla="*/ 422903 w 539343"/>
                <a:gd name="connsiteY8" fmla="*/ 562050 h 2376621"/>
                <a:gd name="connsiteX9" fmla="*/ 441868 w 539343"/>
                <a:gd name="connsiteY9" fmla="*/ 374617 h 2376621"/>
                <a:gd name="connsiteX10" fmla="*/ 537679 w 539343"/>
                <a:gd name="connsiteY10" fmla="*/ 28144 h 2376621"/>
                <a:gd name="connsiteX11" fmla="*/ 524633 w 539343"/>
                <a:gd name="connsiteY11" fmla="*/ 1966 h 2376621"/>
                <a:gd name="connsiteX12" fmla="*/ 444412 w 539343"/>
                <a:gd name="connsiteY12" fmla="*/ 226802 h 2376621"/>
                <a:gd name="connsiteX13" fmla="*/ 388548 w 539343"/>
                <a:gd name="connsiteY13" fmla="*/ 689278 h 2376621"/>
                <a:gd name="connsiteX14" fmla="*/ 306199 w 539343"/>
                <a:gd name="connsiteY14" fmla="*/ 1072936 h 2376621"/>
                <a:gd name="connsiteX15" fmla="*/ 229880 w 539343"/>
                <a:gd name="connsiteY15" fmla="*/ 1326384 h 2376621"/>
                <a:gd name="connsiteX16" fmla="*/ 144133 w 539343"/>
                <a:gd name="connsiteY16" fmla="*/ 1574110 h 2376621"/>
                <a:gd name="connsiteX17" fmla="*/ 131088 w 539343"/>
                <a:gd name="connsiteY17" fmla="*/ 1611096 h 2376621"/>
                <a:gd name="connsiteX18" fmla="*/ 115719 w 539343"/>
                <a:gd name="connsiteY18" fmla="*/ 1656020 h 2376621"/>
                <a:gd name="connsiteX19" fmla="*/ 103003 w 539343"/>
                <a:gd name="connsiteY19" fmla="*/ 1698510 h 2376621"/>
                <a:gd name="connsiteX20" fmla="*/ 34225 w 539343"/>
                <a:gd name="connsiteY20" fmla="*/ 1960420 h 2376621"/>
                <a:gd name="connsiteX21" fmla="*/ 8376 w 539343"/>
                <a:gd name="connsiteY21" fmla="*/ 2373852 h 237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9343" h="2376621">
                  <a:moveTo>
                    <a:pt x="8398" y="2373830"/>
                  </a:moveTo>
                  <a:cubicBezTo>
                    <a:pt x="9143" y="2379026"/>
                    <a:pt x="16444" y="2377228"/>
                    <a:pt x="16883" y="2372777"/>
                  </a:cubicBezTo>
                  <a:cubicBezTo>
                    <a:pt x="30980" y="2233447"/>
                    <a:pt x="34795" y="2094642"/>
                    <a:pt x="60447" y="1956605"/>
                  </a:cubicBezTo>
                  <a:cubicBezTo>
                    <a:pt x="77088" y="1866649"/>
                    <a:pt x="103266" y="1778709"/>
                    <a:pt x="132623" y="1691932"/>
                  </a:cubicBezTo>
                  <a:cubicBezTo>
                    <a:pt x="137819" y="1676563"/>
                    <a:pt x="143015" y="1661304"/>
                    <a:pt x="148408" y="1646044"/>
                  </a:cubicBezTo>
                  <a:cubicBezTo>
                    <a:pt x="159743" y="1613508"/>
                    <a:pt x="171407" y="1580994"/>
                    <a:pt x="182961" y="1548567"/>
                  </a:cubicBezTo>
                  <a:cubicBezTo>
                    <a:pt x="211375" y="1469113"/>
                    <a:pt x="239351" y="1389527"/>
                    <a:pt x="264893" y="1309020"/>
                  </a:cubicBezTo>
                  <a:cubicBezTo>
                    <a:pt x="315978" y="1147962"/>
                    <a:pt x="361120" y="986181"/>
                    <a:pt x="392385" y="821001"/>
                  </a:cubicBezTo>
                  <a:cubicBezTo>
                    <a:pt x="408499" y="735605"/>
                    <a:pt x="417817" y="647885"/>
                    <a:pt x="422903" y="562050"/>
                  </a:cubicBezTo>
                  <a:cubicBezTo>
                    <a:pt x="426609" y="499324"/>
                    <a:pt x="432770" y="436817"/>
                    <a:pt x="441868" y="374617"/>
                  </a:cubicBezTo>
                  <a:cubicBezTo>
                    <a:pt x="458926" y="258176"/>
                    <a:pt x="494641" y="132417"/>
                    <a:pt x="537679" y="28144"/>
                  </a:cubicBezTo>
                  <a:cubicBezTo>
                    <a:pt x="539169" y="24438"/>
                    <a:pt x="526124" y="-1520"/>
                    <a:pt x="524633" y="1966"/>
                  </a:cubicBezTo>
                  <a:cubicBezTo>
                    <a:pt x="491681" y="74536"/>
                    <a:pt x="465174" y="149869"/>
                    <a:pt x="444412" y="226802"/>
                  </a:cubicBezTo>
                  <a:cubicBezTo>
                    <a:pt x="403720" y="377687"/>
                    <a:pt x="402645" y="534798"/>
                    <a:pt x="388548" y="689278"/>
                  </a:cubicBezTo>
                  <a:cubicBezTo>
                    <a:pt x="376577" y="819379"/>
                    <a:pt x="341498" y="947484"/>
                    <a:pt x="306199" y="1072936"/>
                  </a:cubicBezTo>
                  <a:cubicBezTo>
                    <a:pt x="282564" y="1157916"/>
                    <a:pt x="257242" y="1242457"/>
                    <a:pt x="229880" y="1326384"/>
                  </a:cubicBezTo>
                  <a:cubicBezTo>
                    <a:pt x="202737" y="1409456"/>
                    <a:pt x="172854" y="1491564"/>
                    <a:pt x="144133" y="1574110"/>
                  </a:cubicBezTo>
                  <a:cubicBezTo>
                    <a:pt x="139989" y="1586190"/>
                    <a:pt x="135538" y="1598577"/>
                    <a:pt x="131088" y="1611096"/>
                  </a:cubicBezTo>
                  <a:cubicBezTo>
                    <a:pt x="125892" y="1625830"/>
                    <a:pt x="120586" y="1640870"/>
                    <a:pt x="115719" y="1656020"/>
                  </a:cubicBezTo>
                  <a:cubicBezTo>
                    <a:pt x="111049" y="1670008"/>
                    <a:pt x="106817" y="1684193"/>
                    <a:pt x="103003" y="1698510"/>
                  </a:cubicBezTo>
                  <a:cubicBezTo>
                    <a:pt x="73646" y="1783796"/>
                    <a:pt x="50756" y="1871100"/>
                    <a:pt x="34225" y="1960420"/>
                  </a:cubicBezTo>
                  <a:cubicBezTo>
                    <a:pt x="9209" y="2095410"/>
                    <a:pt x="-8703" y="2236735"/>
                    <a:pt x="8376" y="2373852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901E266-3657-4793-A1FD-46917917876B}"/>
                </a:ext>
              </a:extLst>
            </p:cNvPr>
            <p:cNvSpPr/>
            <p:nvPr/>
          </p:nvSpPr>
          <p:spPr>
            <a:xfrm>
              <a:off x="5219522" y="4975659"/>
              <a:ext cx="1074303" cy="377102"/>
            </a:xfrm>
            <a:custGeom>
              <a:avLst/>
              <a:gdLst>
                <a:gd name="connsiteX0" fmla="*/ 1644 w 1074303"/>
                <a:gd name="connsiteY0" fmla="*/ 7638 h 377102"/>
                <a:gd name="connsiteX1" fmla="*/ 17430 w 1074303"/>
                <a:gd name="connsiteY1" fmla="*/ 20990 h 377102"/>
                <a:gd name="connsiteX2" fmla="*/ 206398 w 1074303"/>
                <a:gd name="connsiteY2" fmla="*/ 178540 h 377102"/>
                <a:gd name="connsiteX3" fmla="*/ 509505 w 1074303"/>
                <a:gd name="connsiteY3" fmla="*/ 343720 h 377102"/>
                <a:gd name="connsiteX4" fmla="*/ 510031 w 1074303"/>
                <a:gd name="connsiteY4" fmla="*/ 343939 h 377102"/>
                <a:gd name="connsiteX5" fmla="*/ 582514 w 1074303"/>
                <a:gd name="connsiteY5" fmla="*/ 363846 h 377102"/>
                <a:gd name="connsiteX6" fmla="*/ 686370 w 1074303"/>
                <a:gd name="connsiteY6" fmla="*/ 377089 h 377102"/>
                <a:gd name="connsiteX7" fmla="*/ 690711 w 1074303"/>
                <a:gd name="connsiteY7" fmla="*/ 377308 h 377102"/>
                <a:gd name="connsiteX8" fmla="*/ 703647 w 1074303"/>
                <a:gd name="connsiteY8" fmla="*/ 377527 h 377102"/>
                <a:gd name="connsiteX9" fmla="*/ 948040 w 1074303"/>
                <a:gd name="connsiteY9" fmla="*/ 292877 h 377102"/>
                <a:gd name="connsiteX10" fmla="*/ 1073097 w 1074303"/>
                <a:gd name="connsiteY10" fmla="*/ 68676 h 377102"/>
                <a:gd name="connsiteX11" fmla="*/ 1066432 w 1074303"/>
                <a:gd name="connsiteY11" fmla="*/ 69312 h 377102"/>
                <a:gd name="connsiteX12" fmla="*/ 1053190 w 1074303"/>
                <a:gd name="connsiteY12" fmla="*/ 70474 h 377102"/>
                <a:gd name="connsiteX13" fmla="*/ 1044398 w 1074303"/>
                <a:gd name="connsiteY13" fmla="*/ 100774 h 377102"/>
                <a:gd name="connsiteX14" fmla="*/ 966610 w 1074303"/>
                <a:gd name="connsiteY14" fmla="*/ 242012 h 377102"/>
                <a:gd name="connsiteX15" fmla="*/ 702814 w 1074303"/>
                <a:gd name="connsiteY15" fmla="*/ 352205 h 377102"/>
                <a:gd name="connsiteX16" fmla="*/ 656925 w 1074303"/>
                <a:gd name="connsiteY16" fmla="*/ 349990 h 377102"/>
                <a:gd name="connsiteX17" fmla="*/ 651093 w 1074303"/>
                <a:gd name="connsiteY17" fmla="*/ 349464 h 377102"/>
                <a:gd name="connsiteX18" fmla="*/ 537590 w 1074303"/>
                <a:gd name="connsiteY18" fmla="*/ 326268 h 377102"/>
                <a:gd name="connsiteX19" fmla="*/ 513320 w 1074303"/>
                <a:gd name="connsiteY19" fmla="*/ 318638 h 377102"/>
                <a:gd name="connsiteX20" fmla="*/ 512377 w 1074303"/>
                <a:gd name="connsiteY20" fmla="*/ 318331 h 377102"/>
                <a:gd name="connsiteX21" fmla="*/ 181075 w 1074303"/>
                <a:gd name="connsiteY21" fmla="*/ 128881 h 377102"/>
                <a:gd name="connsiteX22" fmla="*/ 18110 w 1074303"/>
                <a:gd name="connsiteY22" fmla="*/ 5380 h 377102"/>
                <a:gd name="connsiteX23" fmla="*/ 13462 w 1074303"/>
                <a:gd name="connsiteY23" fmla="*/ 1938 h 377102"/>
                <a:gd name="connsiteX24" fmla="*/ 1644 w 1074303"/>
                <a:gd name="connsiteY24" fmla="*/ 7660 h 37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4303" h="377102">
                  <a:moveTo>
                    <a:pt x="1644" y="7638"/>
                  </a:moveTo>
                  <a:lnTo>
                    <a:pt x="17430" y="20990"/>
                  </a:lnTo>
                  <a:cubicBezTo>
                    <a:pt x="72548" y="67404"/>
                    <a:pt x="138037" y="128859"/>
                    <a:pt x="206398" y="178540"/>
                  </a:cubicBezTo>
                  <a:cubicBezTo>
                    <a:pt x="317797" y="259595"/>
                    <a:pt x="414133" y="312039"/>
                    <a:pt x="509505" y="343720"/>
                  </a:cubicBezTo>
                  <a:cubicBezTo>
                    <a:pt x="509724" y="343829"/>
                    <a:pt x="509812" y="343829"/>
                    <a:pt x="510031" y="343939"/>
                  </a:cubicBezTo>
                  <a:cubicBezTo>
                    <a:pt x="533446" y="351788"/>
                    <a:pt x="557827" y="358453"/>
                    <a:pt x="582514" y="363846"/>
                  </a:cubicBezTo>
                  <a:cubicBezTo>
                    <a:pt x="618228" y="371695"/>
                    <a:pt x="653198" y="376036"/>
                    <a:pt x="686370" y="377089"/>
                  </a:cubicBezTo>
                  <a:cubicBezTo>
                    <a:pt x="687861" y="377198"/>
                    <a:pt x="689242" y="377308"/>
                    <a:pt x="690711" y="377308"/>
                  </a:cubicBezTo>
                  <a:cubicBezTo>
                    <a:pt x="695052" y="377418"/>
                    <a:pt x="699415" y="377527"/>
                    <a:pt x="703647" y="377527"/>
                  </a:cubicBezTo>
                  <a:cubicBezTo>
                    <a:pt x="801145" y="377527"/>
                    <a:pt x="883384" y="349025"/>
                    <a:pt x="948040" y="292877"/>
                  </a:cubicBezTo>
                  <a:cubicBezTo>
                    <a:pt x="1016927" y="233023"/>
                    <a:pt x="1050646" y="159269"/>
                    <a:pt x="1073097" y="68676"/>
                  </a:cubicBezTo>
                  <a:cubicBezTo>
                    <a:pt x="1070861" y="68896"/>
                    <a:pt x="1068647" y="69093"/>
                    <a:pt x="1066432" y="69312"/>
                  </a:cubicBezTo>
                  <a:cubicBezTo>
                    <a:pt x="1061981" y="69729"/>
                    <a:pt x="1057640" y="70167"/>
                    <a:pt x="1053190" y="70474"/>
                  </a:cubicBezTo>
                  <a:cubicBezTo>
                    <a:pt x="1051063" y="78740"/>
                    <a:pt x="1047358" y="93363"/>
                    <a:pt x="1044398" y="100774"/>
                  </a:cubicBezTo>
                  <a:cubicBezTo>
                    <a:pt x="1023833" y="152055"/>
                    <a:pt x="1006030" y="199105"/>
                    <a:pt x="966610" y="242012"/>
                  </a:cubicBezTo>
                  <a:cubicBezTo>
                    <a:pt x="899740" y="315130"/>
                    <a:pt x="810923" y="352205"/>
                    <a:pt x="702814" y="352205"/>
                  </a:cubicBezTo>
                  <a:cubicBezTo>
                    <a:pt x="687971" y="352205"/>
                    <a:pt x="672514" y="351459"/>
                    <a:pt x="656925" y="349990"/>
                  </a:cubicBezTo>
                  <a:cubicBezTo>
                    <a:pt x="655018" y="349881"/>
                    <a:pt x="653001" y="349683"/>
                    <a:pt x="651093" y="349464"/>
                  </a:cubicBezTo>
                  <a:cubicBezTo>
                    <a:pt x="614852" y="345649"/>
                    <a:pt x="576704" y="337910"/>
                    <a:pt x="537590" y="326268"/>
                  </a:cubicBezTo>
                  <a:cubicBezTo>
                    <a:pt x="529434" y="323834"/>
                    <a:pt x="521388" y="321291"/>
                    <a:pt x="513320" y="318638"/>
                  </a:cubicBezTo>
                  <a:cubicBezTo>
                    <a:pt x="513013" y="318528"/>
                    <a:pt x="512684" y="318419"/>
                    <a:pt x="512377" y="318331"/>
                  </a:cubicBezTo>
                  <a:cubicBezTo>
                    <a:pt x="381794" y="274965"/>
                    <a:pt x="181075" y="128881"/>
                    <a:pt x="181075" y="128881"/>
                  </a:cubicBezTo>
                  <a:cubicBezTo>
                    <a:pt x="137730" y="97398"/>
                    <a:pt x="82064" y="55894"/>
                    <a:pt x="18110" y="5380"/>
                  </a:cubicBezTo>
                  <a:cubicBezTo>
                    <a:pt x="17364" y="4349"/>
                    <a:pt x="15851" y="2639"/>
                    <a:pt x="13462" y="1938"/>
                  </a:cubicBezTo>
                  <a:cubicBezTo>
                    <a:pt x="9450" y="798"/>
                    <a:pt x="4582" y="3034"/>
                    <a:pt x="1644" y="7660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53A1E36-21E2-460D-9AC8-57C0B1521FB6}"/>
                </a:ext>
              </a:extLst>
            </p:cNvPr>
            <p:cNvSpPr/>
            <p:nvPr/>
          </p:nvSpPr>
          <p:spPr>
            <a:xfrm>
              <a:off x="4996601" y="3090793"/>
              <a:ext cx="710355" cy="973450"/>
            </a:xfrm>
            <a:custGeom>
              <a:avLst/>
              <a:gdLst>
                <a:gd name="connsiteX0" fmla="*/ 4925 w 710355"/>
                <a:gd name="connsiteY0" fmla="*/ 19337 h 973450"/>
                <a:gd name="connsiteX1" fmla="*/ 506866 w 710355"/>
                <a:gd name="connsiteY1" fmla="*/ 633970 h 973450"/>
                <a:gd name="connsiteX2" fmla="*/ 694035 w 710355"/>
                <a:gd name="connsiteY2" fmla="*/ 973230 h 973450"/>
                <a:gd name="connsiteX3" fmla="*/ 709405 w 710355"/>
                <a:gd name="connsiteY3" fmla="*/ 928307 h 973450"/>
                <a:gd name="connsiteX4" fmla="*/ 542274 w 710355"/>
                <a:gd name="connsiteY4" fmla="*/ 634299 h 973450"/>
                <a:gd name="connsiteX5" fmla="*/ 21478 w 710355"/>
                <a:gd name="connsiteY5" fmla="*/ 4735 h 973450"/>
                <a:gd name="connsiteX6" fmla="*/ 4947 w 710355"/>
                <a:gd name="connsiteY6" fmla="*/ 19359 h 9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355" h="973450">
                  <a:moveTo>
                    <a:pt x="4925" y="19337"/>
                  </a:moveTo>
                  <a:cubicBezTo>
                    <a:pt x="193783" y="206244"/>
                    <a:pt x="364729" y="409133"/>
                    <a:pt x="506866" y="633970"/>
                  </a:cubicBezTo>
                  <a:cubicBezTo>
                    <a:pt x="575972" y="743198"/>
                    <a:pt x="638391" y="856570"/>
                    <a:pt x="694035" y="973230"/>
                  </a:cubicBezTo>
                  <a:cubicBezTo>
                    <a:pt x="698903" y="958080"/>
                    <a:pt x="704208" y="943040"/>
                    <a:pt x="709405" y="928307"/>
                  </a:cubicBezTo>
                  <a:cubicBezTo>
                    <a:pt x="658320" y="826270"/>
                    <a:pt x="600988" y="727741"/>
                    <a:pt x="542274" y="634299"/>
                  </a:cubicBezTo>
                  <a:cubicBezTo>
                    <a:pt x="397594" y="403849"/>
                    <a:pt x="224214" y="186862"/>
                    <a:pt x="21478" y="4735"/>
                  </a:cubicBezTo>
                  <a:cubicBezTo>
                    <a:pt x="11086" y="-4583"/>
                    <a:pt x="-5446" y="9186"/>
                    <a:pt x="4947" y="1935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320D1AF-115D-4D87-BB66-C1419B9B8898}"/>
                </a:ext>
              </a:extLst>
            </p:cNvPr>
            <p:cNvSpPr/>
            <p:nvPr/>
          </p:nvSpPr>
          <p:spPr>
            <a:xfrm>
              <a:off x="4815935" y="5983430"/>
              <a:ext cx="2692335" cy="874790"/>
            </a:xfrm>
            <a:custGeom>
              <a:avLst/>
              <a:gdLst>
                <a:gd name="connsiteX0" fmla="*/ 2691765 w 2692334"/>
                <a:gd name="connsiteY0" fmla="*/ 874768 h 874789"/>
                <a:gd name="connsiteX1" fmla="*/ 2575170 w 2692334"/>
                <a:gd name="connsiteY1" fmla="*/ 453750 h 874789"/>
                <a:gd name="connsiteX2" fmla="*/ 2435423 w 2692334"/>
                <a:gd name="connsiteY2" fmla="*/ 46984 h 874789"/>
                <a:gd name="connsiteX3" fmla="*/ 1307778 w 2692334"/>
                <a:gd name="connsiteY3" fmla="*/ 118261 h 874789"/>
                <a:gd name="connsiteX4" fmla="*/ 322707 w 2692334"/>
                <a:gd name="connsiteY4" fmla="*/ 1644 h 874789"/>
                <a:gd name="connsiteX5" fmla="*/ 164982 w 2692334"/>
                <a:gd name="connsiteY5" fmla="*/ 432966 h 874789"/>
                <a:gd name="connsiteX6" fmla="*/ 1644 w 2692334"/>
                <a:gd name="connsiteY6" fmla="*/ 874768 h 874789"/>
                <a:gd name="connsiteX7" fmla="*/ 2691765 w 2692334"/>
                <a:gd name="connsiteY7" fmla="*/ 874768 h 8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2334" h="874789">
                  <a:moveTo>
                    <a:pt x="2691765" y="874768"/>
                  </a:moveTo>
                  <a:cubicBezTo>
                    <a:pt x="2658330" y="738024"/>
                    <a:pt x="2619677" y="597926"/>
                    <a:pt x="2575170" y="453750"/>
                  </a:cubicBezTo>
                  <a:cubicBezTo>
                    <a:pt x="2522047" y="281643"/>
                    <a:pt x="2471248" y="141413"/>
                    <a:pt x="2435423" y="46984"/>
                  </a:cubicBezTo>
                  <a:cubicBezTo>
                    <a:pt x="2124730" y="96928"/>
                    <a:pt x="1743024" y="132731"/>
                    <a:pt x="1307778" y="118261"/>
                  </a:cubicBezTo>
                  <a:cubicBezTo>
                    <a:pt x="931815" y="105764"/>
                    <a:pt x="599965" y="58517"/>
                    <a:pt x="322707" y="1644"/>
                  </a:cubicBezTo>
                  <a:cubicBezTo>
                    <a:pt x="285326" y="101532"/>
                    <a:pt x="230032" y="250926"/>
                    <a:pt x="164982" y="432966"/>
                  </a:cubicBezTo>
                  <a:cubicBezTo>
                    <a:pt x="164982" y="432966"/>
                    <a:pt x="83905" y="632940"/>
                    <a:pt x="1644" y="874768"/>
                  </a:cubicBezTo>
                  <a:lnTo>
                    <a:pt x="2691765" y="874768"/>
                  </a:ln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02046F5-A0D4-45A9-8AA5-AEA945CC9CC4}"/>
                </a:ext>
              </a:extLst>
            </p:cNvPr>
            <p:cNvSpPr/>
            <p:nvPr/>
          </p:nvSpPr>
          <p:spPr>
            <a:xfrm>
              <a:off x="6265095" y="1920810"/>
              <a:ext cx="265287" cy="43849"/>
            </a:xfrm>
            <a:custGeom>
              <a:avLst/>
              <a:gdLst>
                <a:gd name="connsiteX0" fmla="*/ 255999 w 265287"/>
                <a:gd name="connsiteY0" fmla="*/ 44068 h 43849"/>
                <a:gd name="connsiteX1" fmla="*/ 252667 w 265287"/>
                <a:gd name="connsiteY1" fmla="*/ 43432 h 43849"/>
                <a:gd name="connsiteX2" fmla="*/ 115091 w 265287"/>
                <a:gd name="connsiteY2" fmla="*/ 20061 h 43849"/>
                <a:gd name="connsiteX3" fmla="*/ 13865 w 265287"/>
                <a:gd name="connsiteY3" fmla="*/ 40823 h 43849"/>
                <a:gd name="connsiteX4" fmla="*/ 2223 w 265287"/>
                <a:gd name="connsiteY4" fmla="*/ 35539 h 43849"/>
                <a:gd name="connsiteX5" fmla="*/ 7507 w 265287"/>
                <a:gd name="connsiteY5" fmla="*/ 23897 h 43849"/>
                <a:gd name="connsiteX6" fmla="*/ 114279 w 265287"/>
                <a:gd name="connsiteY6" fmla="*/ 1995 h 43849"/>
                <a:gd name="connsiteX7" fmla="*/ 259354 w 265287"/>
                <a:gd name="connsiteY7" fmla="*/ 26616 h 43849"/>
                <a:gd name="connsiteX8" fmla="*/ 264419 w 265287"/>
                <a:gd name="connsiteY8" fmla="*/ 38346 h 43849"/>
                <a:gd name="connsiteX9" fmla="*/ 256021 w 265287"/>
                <a:gd name="connsiteY9" fmla="*/ 44046 h 4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287" h="43849">
                  <a:moveTo>
                    <a:pt x="255999" y="44068"/>
                  </a:moveTo>
                  <a:cubicBezTo>
                    <a:pt x="254881" y="44068"/>
                    <a:pt x="253764" y="43871"/>
                    <a:pt x="252667" y="43432"/>
                  </a:cubicBezTo>
                  <a:cubicBezTo>
                    <a:pt x="208379" y="25827"/>
                    <a:pt x="162075" y="17978"/>
                    <a:pt x="115091" y="20061"/>
                  </a:cubicBezTo>
                  <a:cubicBezTo>
                    <a:pt x="80559" y="21595"/>
                    <a:pt x="46489" y="28589"/>
                    <a:pt x="13865" y="40823"/>
                  </a:cubicBezTo>
                  <a:cubicBezTo>
                    <a:pt x="9195" y="42577"/>
                    <a:pt x="3977" y="40209"/>
                    <a:pt x="2223" y="35539"/>
                  </a:cubicBezTo>
                  <a:cubicBezTo>
                    <a:pt x="469" y="30869"/>
                    <a:pt x="2837" y="25651"/>
                    <a:pt x="7507" y="23897"/>
                  </a:cubicBezTo>
                  <a:cubicBezTo>
                    <a:pt x="41906" y="11006"/>
                    <a:pt x="77841" y="3639"/>
                    <a:pt x="114279" y="1995"/>
                  </a:cubicBezTo>
                  <a:cubicBezTo>
                    <a:pt x="163873" y="-220"/>
                    <a:pt x="212677" y="8068"/>
                    <a:pt x="259354" y="26616"/>
                  </a:cubicBezTo>
                  <a:cubicBezTo>
                    <a:pt x="264002" y="28458"/>
                    <a:pt x="266261" y="33720"/>
                    <a:pt x="264419" y="38346"/>
                  </a:cubicBezTo>
                  <a:cubicBezTo>
                    <a:pt x="263016" y="41898"/>
                    <a:pt x="259617" y="44046"/>
                    <a:pt x="256021" y="4404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9E1568C-CE27-4723-A9B3-D7A3BB7B1C04}"/>
                </a:ext>
              </a:extLst>
            </p:cNvPr>
            <p:cNvSpPr/>
            <p:nvPr/>
          </p:nvSpPr>
          <p:spPr>
            <a:xfrm>
              <a:off x="7451134" y="804500"/>
              <a:ext cx="1626802" cy="2543248"/>
            </a:xfrm>
            <a:custGeom>
              <a:avLst/>
              <a:gdLst>
                <a:gd name="connsiteX0" fmla="*/ 529916 w 1626801"/>
                <a:gd name="connsiteY0" fmla="*/ 1147619 h 2543248"/>
                <a:gd name="connsiteX1" fmla="*/ 621692 w 1626801"/>
                <a:gd name="connsiteY1" fmla="*/ 1070116 h 2543248"/>
                <a:gd name="connsiteX2" fmla="*/ 766526 w 1626801"/>
                <a:gd name="connsiteY2" fmla="*/ 1021180 h 2543248"/>
                <a:gd name="connsiteX3" fmla="*/ 903182 w 1626801"/>
                <a:gd name="connsiteY3" fmla="*/ 970205 h 2543248"/>
                <a:gd name="connsiteX4" fmla="*/ 1005153 w 1626801"/>
                <a:gd name="connsiteY4" fmla="*/ 884568 h 2543248"/>
                <a:gd name="connsiteX5" fmla="*/ 1045954 w 1626801"/>
                <a:gd name="connsiteY5" fmla="*/ 731666 h 2543248"/>
                <a:gd name="connsiteX6" fmla="*/ 978624 w 1626801"/>
                <a:gd name="connsiteY6" fmla="*/ 576660 h 2543248"/>
                <a:gd name="connsiteX7" fmla="*/ 809345 w 1626801"/>
                <a:gd name="connsiteY7" fmla="*/ 511390 h 2543248"/>
                <a:gd name="connsiteX8" fmla="*/ 638026 w 1626801"/>
                <a:gd name="connsiteY8" fmla="*/ 564426 h 2543248"/>
                <a:gd name="connsiteX9" fmla="*/ 497270 w 1626801"/>
                <a:gd name="connsiteY9" fmla="*/ 682665 h 2543248"/>
                <a:gd name="connsiteX10" fmla="*/ 364715 w 1626801"/>
                <a:gd name="connsiteY10" fmla="*/ 800970 h 2543248"/>
                <a:gd name="connsiteX11" fmla="*/ 221942 w 1626801"/>
                <a:gd name="connsiteY11" fmla="*/ 854005 h 2543248"/>
                <a:gd name="connsiteX12" fmla="*/ 64874 w 1626801"/>
                <a:gd name="connsiteY12" fmla="*/ 784636 h 2543248"/>
                <a:gd name="connsiteX13" fmla="*/ 1644 w 1626801"/>
                <a:gd name="connsiteY13" fmla="*/ 605227 h 2543248"/>
                <a:gd name="connsiteX14" fmla="*/ 60819 w 1626801"/>
                <a:gd name="connsiteY14" fmla="*/ 395190 h 2543248"/>
                <a:gd name="connsiteX15" fmla="*/ 228081 w 1626801"/>
                <a:gd name="connsiteY15" fmla="*/ 199448 h 2543248"/>
                <a:gd name="connsiteX16" fmla="*/ 485081 w 1626801"/>
                <a:gd name="connsiteY16" fmla="*/ 56675 h 2543248"/>
                <a:gd name="connsiteX17" fmla="*/ 809410 w 1626801"/>
                <a:gd name="connsiteY17" fmla="*/ 1644 h 2543248"/>
                <a:gd name="connsiteX18" fmla="*/ 1141874 w 1626801"/>
                <a:gd name="connsiteY18" fmla="*/ 60775 h 2543248"/>
                <a:gd name="connsiteX19" fmla="*/ 1398874 w 1626801"/>
                <a:gd name="connsiteY19" fmla="*/ 223915 h 2543248"/>
                <a:gd name="connsiteX20" fmla="*/ 1566136 w 1626801"/>
                <a:gd name="connsiteY20" fmla="*/ 464494 h 2543248"/>
                <a:gd name="connsiteX21" fmla="*/ 1625311 w 1626801"/>
                <a:gd name="connsiteY21" fmla="*/ 756134 h 2543248"/>
                <a:gd name="connsiteX22" fmla="*/ 1464165 w 1626801"/>
                <a:gd name="connsiteY22" fmla="*/ 1225122 h 2543248"/>
                <a:gd name="connsiteX23" fmla="*/ 1029708 w 1626801"/>
                <a:gd name="connsiteY23" fmla="*/ 1469800 h 2543248"/>
                <a:gd name="connsiteX24" fmla="*/ 1029708 w 1626801"/>
                <a:gd name="connsiteY24" fmla="*/ 1477934 h 2543248"/>
                <a:gd name="connsiteX25" fmla="*/ 956283 w 1626801"/>
                <a:gd name="connsiteY25" fmla="*/ 1726712 h 2543248"/>
                <a:gd name="connsiteX26" fmla="*/ 764553 w 1626801"/>
                <a:gd name="connsiteY26" fmla="*/ 1812349 h 2543248"/>
                <a:gd name="connsiteX27" fmla="*/ 576879 w 1626801"/>
                <a:gd name="connsiteY27" fmla="*/ 1732851 h 2543248"/>
                <a:gd name="connsiteX28" fmla="*/ 507553 w 1626801"/>
                <a:gd name="connsiteY28" fmla="*/ 1502402 h 2543248"/>
                <a:gd name="connsiteX29" fmla="*/ 507553 w 1626801"/>
                <a:gd name="connsiteY29" fmla="*/ 1290326 h 2543248"/>
                <a:gd name="connsiteX30" fmla="*/ 529982 w 1626801"/>
                <a:gd name="connsiteY30" fmla="*/ 1147619 h 2543248"/>
                <a:gd name="connsiteX31" fmla="*/ 558462 w 1626801"/>
                <a:gd name="connsiteY31" fmla="*/ 2032582 h 2543248"/>
                <a:gd name="connsiteX32" fmla="*/ 768543 w 1626801"/>
                <a:gd name="connsiteY32" fmla="*/ 1946944 h 2543248"/>
                <a:gd name="connsiteX33" fmla="*/ 976607 w 1626801"/>
                <a:gd name="connsiteY33" fmla="*/ 2032582 h 2543248"/>
                <a:gd name="connsiteX34" fmla="*/ 1062267 w 1626801"/>
                <a:gd name="connsiteY34" fmla="*/ 2240558 h 2543248"/>
                <a:gd name="connsiteX35" fmla="*/ 976607 w 1626801"/>
                <a:gd name="connsiteY35" fmla="*/ 2452634 h 2543248"/>
                <a:gd name="connsiteX36" fmla="*/ 768543 w 1626801"/>
                <a:gd name="connsiteY36" fmla="*/ 2542371 h 2543248"/>
                <a:gd name="connsiteX37" fmla="*/ 558462 w 1626801"/>
                <a:gd name="connsiteY37" fmla="*/ 2454673 h 2543248"/>
                <a:gd name="connsiteX38" fmla="*/ 470786 w 1626801"/>
                <a:gd name="connsiteY38" fmla="*/ 2240558 h 2543248"/>
                <a:gd name="connsiteX39" fmla="*/ 558462 w 1626801"/>
                <a:gd name="connsiteY39" fmla="*/ 2032582 h 254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26801" h="2543248">
                  <a:moveTo>
                    <a:pt x="529916" y="1147619"/>
                  </a:moveTo>
                  <a:cubicBezTo>
                    <a:pt x="544825" y="1115017"/>
                    <a:pt x="575432" y="1089190"/>
                    <a:pt x="621692" y="1070116"/>
                  </a:cubicBezTo>
                  <a:cubicBezTo>
                    <a:pt x="667909" y="1051151"/>
                    <a:pt x="716165" y="1034817"/>
                    <a:pt x="766526" y="1021180"/>
                  </a:cubicBezTo>
                  <a:cubicBezTo>
                    <a:pt x="816821" y="1007609"/>
                    <a:pt x="862380" y="990617"/>
                    <a:pt x="903182" y="970205"/>
                  </a:cubicBezTo>
                  <a:cubicBezTo>
                    <a:pt x="943961" y="949837"/>
                    <a:pt x="977922" y="921270"/>
                    <a:pt x="1005153" y="884568"/>
                  </a:cubicBezTo>
                  <a:cubicBezTo>
                    <a:pt x="1032317" y="847866"/>
                    <a:pt x="1045954" y="796870"/>
                    <a:pt x="1045954" y="731666"/>
                  </a:cubicBezTo>
                  <a:cubicBezTo>
                    <a:pt x="1045954" y="671834"/>
                    <a:pt x="1023504" y="620224"/>
                    <a:pt x="978624" y="576660"/>
                  </a:cubicBezTo>
                  <a:cubicBezTo>
                    <a:pt x="933766" y="533227"/>
                    <a:pt x="877289" y="511390"/>
                    <a:pt x="809345" y="511390"/>
                  </a:cubicBezTo>
                  <a:cubicBezTo>
                    <a:pt x="741400" y="511390"/>
                    <a:pt x="686962" y="529127"/>
                    <a:pt x="638026" y="564426"/>
                  </a:cubicBezTo>
                  <a:cubicBezTo>
                    <a:pt x="589047" y="599790"/>
                    <a:pt x="542150" y="639232"/>
                    <a:pt x="497270" y="682665"/>
                  </a:cubicBezTo>
                  <a:cubicBezTo>
                    <a:pt x="452413" y="726207"/>
                    <a:pt x="408191" y="765671"/>
                    <a:pt x="364715" y="800970"/>
                  </a:cubicBezTo>
                  <a:cubicBezTo>
                    <a:pt x="321173" y="836334"/>
                    <a:pt x="273553" y="854005"/>
                    <a:pt x="221942" y="854005"/>
                  </a:cubicBezTo>
                  <a:cubicBezTo>
                    <a:pt x="159347" y="854005"/>
                    <a:pt x="106991" y="830941"/>
                    <a:pt x="64874" y="784636"/>
                  </a:cubicBezTo>
                  <a:cubicBezTo>
                    <a:pt x="22692" y="738441"/>
                    <a:pt x="1644" y="678631"/>
                    <a:pt x="1644" y="605227"/>
                  </a:cubicBezTo>
                  <a:cubicBezTo>
                    <a:pt x="1644" y="537261"/>
                    <a:pt x="21354" y="467256"/>
                    <a:pt x="60819" y="395190"/>
                  </a:cubicBezTo>
                  <a:cubicBezTo>
                    <a:pt x="100195" y="323190"/>
                    <a:pt x="155971" y="257920"/>
                    <a:pt x="228081" y="199448"/>
                  </a:cubicBezTo>
                  <a:cubicBezTo>
                    <a:pt x="300103" y="140975"/>
                    <a:pt x="385762" y="93377"/>
                    <a:pt x="485081" y="56675"/>
                  </a:cubicBezTo>
                  <a:cubicBezTo>
                    <a:pt x="584333" y="19973"/>
                    <a:pt x="692443" y="1644"/>
                    <a:pt x="809410" y="1644"/>
                  </a:cubicBezTo>
                  <a:cubicBezTo>
                    <a:pt x="926378" y="1644"/>
                    <a:pt x="1042578" y="21376"/>
                    <a:pt x="1141874" y="60775"/>
                  </a:cubicBezTo>
                  <a:cubicBezTo>
                    <a:pt x="1241127" y="100239"/>
                    <a:pt x="1326786" y="154546"/>
                    <a:pt x="1398874" y="223915"/>
                  </a:cubicBezTo>
                  <a:cubicBezTo>
                    <a:pt x="1470918" y="293219"/>
                    <a:pt x="1526694" y="373485"/>
                    <a:pt x="1566136" y="464494"/>
                  </a:cubicBezTo>
                  <a:cubicBezTo>
                    <a:pt x="1605535" y="555634"/>
                    <a:pt x="1625311" y="652804"/>
                    <a:pt x="1625311" y="756134"/>
                  </a:cubicBezTo>
                  <a:cubicBezTo>
                    <a:pt x="1625311" y="941046"/>
                    <a:pt x="1571551" y="1097346"/>
                    <a:pt x="1464165" y="1225122"/>
                  </a:cubicBezTo>
                  <a:cubicBezTo>
                    <a:pt x="1356691" y="1352898"/>
                    <a:pt x="1211880" y="1434502"/>
                    <a:pt x="1029708" y="1469800"/>
                  </a:cubicBezTo>
                  <a:lnTo>
                    <a:pt x="1029708" y="1477934"/>
                  </a:lnTo>
                  <a:cubicBezTo>
                    <a:pt x="1029708" y="1586702"/>
                    <a:pt x="1005241" y="1669642"/>
                    <a:pt x="956283" y="1726712"/>
                  </a:cubicBezTo>
                  <a:cubicBezTo>
                    <a:pt x="907325" y="1783782"/>
                    <a:pt x="843394" y="1812349"/>
                    <a:pt x="764553" y="1812349"/>
                  </a:cubicBezTo>
                  <a:cubicBezTo>
                    <a:pt x="685712" y="1812349"/>
                    <a:pt x="623118" y="1785843"/>
                    <a:pt x="576879" y="1732851"/>
                  </a:cubicBezTo>
                  <a:cubicBezTo>
                    <a:pt x="530618" y="1679815"/>
                    <a:pt x="507553" y="1603014"/>
                    <a:pt x="507553" y="1502402"/>
                  </a:cubicBezTo>
                  <a:lnTo>
                    <a:pt x="507553" y="1290326"/>
                  </a:lnTo>
                  <a:cubicBezTo>
                    <a:pt x="507553" y="1227819"/>
                    <a:pt x="514986" y="1180221"/>
                    <a:pt x="529982" y="1147619"/>
                  </a:cubicBezTo>
                  <a:close/>
                  <a:moveTo>
                    <a:pt x="558462" y="2032582"/>
                  </a:moveTo>
                  <a:cubicBezTo>
                    <a:pt x="616935" y="1975512"/>
                    <a:pt x="686984" y="1946944"/>
                    <a:pt x="768543" y="1946944"/>
                  </a:cubicBezTo>
                  <a:cubicBezTo>
                    <a:pt x="850103" y="1946944"/>
                    <a:pt x="919494" y="1975512"/>
                    <a:pt x="976607" y="2032582"/>
                  </a:cubicBezTo>
                  <a:cubicBezTo>
                    <a:pt x="1033721" y="2089717"/>
                    <a:pt x="1062267" y="2159020"/>
                    <a:pt x="1062267" y="2240558"/>
                  </a:cubicBezTo>
                  <a:cubicBezTo>
                    <a:pt x="1062267" y="2322095"/>
                    <a:pt x="1033721" y="2392868"/>
                    <a:pt x="976607" y="2452634"/>
                  </a:cubicBezTo>
                  <a:cubicBezTo>
                    <a:pt x="919494" y="2512400"/>
                    <a:pt x="850125" y="2542371"/>
                    <a:pt x="768543" y="2542371"/>
                  </a:cubicBezTo>
                  <a:cubicBezTo>
                    <a:pt x="686962" y="2542371"/>
                    <a:pt x="616913" y="2513102"/>
                    <a:pt x="558462" y="2454673"/>
                  </a:cubicBezTo>
                  <a:cubicBezTo>
                    <a:pt x="499967" y="2396244"/>
                    <a:pt x="470786" y="2324902"/>
                    <a:pt x="470786" y="2240558"/>
                  </a:cubicBezTo>
                  <a:cubicBezTo>
                    <a:pt x="470786" y="2156214"/>
                    <a:pt x="499967" y="2089717"/>
                    <a:pt x="558462" y="2032582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8FC0F16-4347-4329-8C33-263467B8B310}"/>
                </a:ext>
              </a:extLst>
            </p:cNvPr>
            <p:cNvSpPr/>
            <p:nvPr/>
          </p:nvSpPr>
          <p:spPr>
            <a:xfrm>
              <a:off x="9205380" y="2782466"/>
              <a:ext cx="931793" cy="1457983"/>
            </a:xfrm>
            <a:custGeom>
              <a:avLst/>
              <a:gdLst>
                <a:gd name="connsiteX0" fmla="*/ 228676 w 931793"/>
                <a:gd name="connsiteY0" fmla="*/ 624084 h 1457982"/>
                <a:gd name="connsiteX1" fmla="*/ 293485 w 931793"/>
                <a:gd name="connsiteY1" fmla="*/ 596042 h 1457982"/>
                <a:gd name="connsiteX2" fmla="*/ 383288 w 931793"/>
                <a:gd name="connsiteY2" fmla="*/ 593082 h 1457982"/>
                <a:gd name="connsiteX3" fmla="*/ 468860 w 931793"/>
                <a:gd name="connsiteY3" fmla="*/ 587579 h 1457982"/>
                <a:gd name="connsiteX4" fmla="*/ 540772 w 931793"/>
                <a:gd name="connsiteY4" fmla="*/ 556688 h 1457982"/>
                <a:gd name="connsiteX5" fmla="*/ 589686 w 931793"/>
                <a:gd name="connsiteY5" fmla="*/ 477562 h 1457982"/>
                <a:gd name="connsiteX6" fmla="*/ 578109 w 931793"/>
                <a:gd name="connsiteY6" fmla="*/ 378901 h 1457982"/>
                <a:gd name="connsiteX7" fmla="*/ 493919 w 931793"/>
                <a:gd name="connsiteY7" fmla="*/ 313456 h 1457982"/>
                <a:gd name="connsiteX8" fmla="*/ 388506 w 931793"/>
                <a:gd name="connsiteY8" fmla="*/ 314246 h 1457982"/>
                <a:gd name="connsiteX9" fmla="*/ 289209 w 931793"/>
                <a:gd name="connsiteY9" fmla="*/ 356911 h 1457982"/>
                <a:gd name="connsiteX10" fmla="*/ 194517 w 931793"/>
                <a:gd name="connsiteY10" fmla="*/ 401001 h 1457982"/>
                <a:gd name="connsiteX11" fmla="*/ 105175 w 931793"/>
                <a:gd name="connsiteY11" fmla="*/ 406614 h 1457982"/>
                <a:gd name="connsiteX12" fmla="*/ 28549 w 931793"/>
                <a:gd name="connsiteY12" fmla="*/ 340928 h 1457982"/>
                <a:gd name="connsiteX13" fmla="*/ 23418 w 931793"/>
                <a:gd name="connsiteY13" fmla="*/ 229244 h 1457982"/>
                <a:gd name="connsiteX14" fmla="*/ 92371 w 931793"/>
                <a:gd name="connsiteY14" fmla="*/ 121090 h 1457982"/>
                <a:gd name="connsiteX15" fmla="*/ 219731 w 931793"/>
                <a:gd name="connsiteY15" fmla="*/ 39312 h 1457982"/>
                <a:gd name="connsiteX16" fmla="*/ 388594 w 931793"/>
                <a:gd name="connsiteY16" fmla="*/ 2566 h 1457982"/>
                <a:gd name="connsiteX17" fmla="*/ 580455 w 931793"/>
                <a:gd name="connsiteY17" fmla="*/ 26618 h 1457982"/>
                <a:gd name="connsiteX18" fmla="*/ 757518 w 931793"/>
                <a:gd name="connsiteY18" fmla="*/ 116289 h 1457982"/>
                <a:gd name="connsiteX19" fmla="*/ 874442 w 931793"/>
                <a:gd name="connsiteY19" fmla="*/ 251695 h 1457982"/>
                <a:gd name="connsiteX20" fmla="*/ 927719 w 931793"/>
                <a:gd name="connsiteY20" fmla="*/ 415471 h 1457982"/>
                <a:gd name="connsiteX21" fmla="*/ 911516 w 931793"/>
                <a:gd name="connsiteY21" fmla="*/ 589618 h 1457982"/>
                <a:gd name="connsiteX22" fmla="*/ 741228 w 931793"/>
                <a:gd name="connsiteY22" fmla="*/ 826206 h 1457982"/>
                <a:gd name="connsiteX23" fmla="*/ 455201 w 931793"/>
                <a:gd name="connsiteY23" fmla="*/ 890204 h 1457982"/>
                <a:gd name="connsiteX24" fmla="*/ 453819 w 931793"/>
                <a:gd name="connsiteY24" fmla="*/ 894786 h 1457982"/>
                <a:gd name="connsiteX25" fmla="*/ 370265 w 931793"/>
                <a:gd name="connsiteY25" fmla="*/ 1022343 h 1457982"/>
                <a:gd name="connsiteX26" fmla="*/ 247838 w 931793"/>
                <a:gd name="connsiteY26" fmla="*/ 1038019 h 1457982"/>
                <a:gd name="connsiteX27" fmla="*/ 155733 w 931793"/>
                <a:gd name="connsiteY27" fmla="*/ 961437 h 1457982"/>
                <a:gd name="connsiteX28" fmla="*/ 155843 w 931793"/>
                <a:gd name="connsiteY28" fmla="*/ 819979 h 1457982"/>
                <a:gd name="connsiteX29" fmla="*/ 191843 w 931793"/>
                <a:gd name="connsiteY29" fmla="*/ 700622 h 1457982"/>
                <a:gd name="connsiteX30" fmla="*/ 228698 w 931793"/>
                <a:gd name="connsiteY30" fmla="*/ 624106 h 1457982"/>
                <a:gd name="connsiteX31" fmla="*/ 94520 w 931793"/>
                <a:gd name="connsiteY31" fmla="*/ 1126945 h 1457982"/>
                <a:gd name="connsiteX32" fmla="*/ 227295 w 931793"/>
                <a:gd name="connsiteY32" fmla="*/ 1114382 h 1457982"/>
                <a:gd name="connsiteX33" fmla="*/ 329858 w 931793"/>
                <a:gd name="connsiteY33" fmla="*/ 1197871 h 1457982"/>
                <a:gd name="connsiteX34" fmla="*/ 342772 w 931793"/>
                <a:gd name="connsiteY34" fmla="*/ 1329440 h 1457982"/>
                <a:gd name="connsiteX35" fmla="*/ 258559 w 931793"/>
                <a:gd name="connsiteY35" fmla="*/ 1434262 h 1457982"/>
                <a:gd name="connsiteX36" fmla="*/ 126245 w 931793"/>
                <a:gd name="connsiteY36" fmla="*/ 1449455 h 1457982"/>
                <a:gd name="connsiteX37" fmla="*/ 22892 w 931793"/>
                <a:gd name="connsiteY37" fmla="*/ 1364476 h 1457982"/>
                <a:gd name="connsiteX38" fmla="*/ 9891 w 931793"/>
                <a:gd name="connsiteY38" fmla="*/ 1229092 h 1457982"/>
                <a:gd name="connsiteX39" fmla="*/ 94542 w 931793"/>
                <a:gd name="connsiteY39" fmla="*/ 1126923 h 145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31793" h="1457982">
                  <a:moveTo>
                    <a:pt x="228676" y="624084"/>
                  </a:moveTo>
                  <a:cubicBezTo>
                    <a:pt x="242598" y="608254"/>
                    <a:pt x="264216" y="598936"/>
                    <a:pt x="293485" y="596042"/>
                  </a:cubicBezTo>
                  <a:cubicBezTo>
                    <a:pt x="322710" y="593214"/>
                    <a:pt x="352638" y="592205"/>
                    <a:pt x="383288" y="593082"/>
                  </a:cubicBezTo>
                  <a:cubicBezTo>
                    <a:pt x="413895" y="593981"/>
                    <a:pt x="442419" y="592139"/>
                    <a:pt x="468860" y="587579"/>
                  </a:cubicBezTo>
                  <a:cubicBezTo>
                    <a:pt x="495257" y="583041"/>
                    <a:pt x="519220" y="572714"/>
                    <a:pt x="540772" y="556688"/>
                  </a:cubicBezTo>
                  <a:cubicBezTo>
                    <a:pt x="562302" y="540639"/>
                    <a:pt x="578614" y="514264"/>
                    <a:pt x="589686" y="477562"/>
                  </a:cubicBezTo>
                  <a:cubicBezTo>
                    <a:pt x="599837" y="443886"/>
                    <a:pt x="595978" y="411043"/>
                    <a:pt x="578109" y="378901"/>
                  </a:cubicBezTo>
                  <a:cubicBezTo>
                    <a:pt x="560241" y="346848"/>
                    <a:pt x="532156" y="324989"/>
                    <a:pt x="493919" y="313456"/>
                  </a:cubicBezTo>
                  <a:cubicBezTo>
                    <a:pt x="457174" y="302385"/>
                    <a:pt x="422051" y="302670"/>
                    <a:pt x="388506" y="314246"/>
                  </a:cubicBezTo>
                  <a:cubicBezTo>
                    <a:pt x="354940" y="325822"/>
                    <a:pt x="321855" y="340073"/>
                    <a:pt x="289209" y="356911"/>
                  </a:cubicBezTo>
                  <a:cubicBezTo>
                    <a:pt x="256586" y="373815"/>
                    <a:pt x="224993" y="388504"/>
                    <a:pt x="194517" y="401001"/>
                  </a:cubicBezTo>
                  <a:cubicBezTo>
                    <a:pt x="164021" y="413520"/>
                    <a:pt x="134203" y="415384"/>
                    <a:pt x="105175" y="406614"/>
                  </a:cubicBezTo>
                  <a:cubicBezTo>
                    <a:pt x="69943" y="396002"/>
                    <a:pt x="44400" y="374144"/>
                    <a:pt x="28549" y="340928"/>
                  </a:cubicBezTo>
                  <a:cubicBezTo>
                    <a:pt x="12653" y="307778"/>
                    <a:pt x="10965" y="270550"/>
                    <a:pt x="23418" y="229244"/>
                  </a:cubicBezTo>
                  <a:cubicBezTo>
                    <a:pt x="34951" y="191008"/>
                    <a:pt x="57927" y="154942"/>
                    <a:pt x="92371" y="121090"/>
                  </a:cubicBezTo>
                  <a:cubicBezTo>
                    <a:pt x="126749" y="87261"/>
                    <a:pt x="169216" y="59987"/>
                    <a:pt x="219731" y="39312"/>
                  </a:cubicBezTo>
                  <a:cubicBezTo>
                    <a:pt x="270179" y="18615"/>
                    <a:pt x="326481" y="6381"/>
                    <a:pt x="388594" y="2566"/>
                  </a:cubicBezTo>
                  <a:cubicBezTo>
                    <a:pt x="450684" y="-1248"/>
                    <a:pt x="514638" y="6776"/>
                    <a:pt x="580455" y="26618"/>
                  </a:cubicBezTo>
                  <a:cubicBezTo>
                    <a:pt x="649320" y="47380"/>
                    <a:pt x="708320" y="77285"/>
                    <a:pt x="757518" y="116289"/>
                  </a:cubicBezTo>
                  <a:cubicBezTo>
                    <a:pt x="806673" y="155337"/>
                    <a:pt x="845655" y="200435"/>
                    <a:pt x="874442" y="251695"/>
                  </a:cubicBezTo>
                  <a:cubicBezTo>
                    <a:pt x="903229" y="302933"/>
                    <a:pt x="920988" y="357547"/>
                    <a:pt x="927719" y="415471"/>
                  </a:cubicBezTo>
                  <a:cubicBezTo>
                    <a:pt x="934427" y="473440"/>
                    <a:pt x="929056" y="531474"/>
                    <a:pt x="911516" y="589618"/>
                  </a:cubicBezTo>
                  <a:cubicBezTo>
                    <a:pt x="880120" y="693672"/>
                    <a:pt x="823358" y="772513"/>
                    <a:pt x="741228" y="826206"/>
                  </a:cubicBezTo>
                  <a:cubicBezTo>
                    <a:pt x="659055" y="879877"/>
                    <a:pt x="563705" y="901232"/>
                    <a:pt x="455201" y="890204"/>
                  </a:cubicBezTo>
                  <a:lnTo>
                    <a:pt x="453819" y="894786"/>
                  </a:lnTo>
                  <a:cubicBezTo>
                    <a:pt x="435359" y="955999"/>
                    <a:pt x="407493" y="998511"/>
                    <a:pt x="370265" y="1022343"/>
                  </a:cubicBezTo>
                  <a:cubicBezTo>
                    <a:pt x="333037" y="1046153"/>
                    <a:pt x="292191" y="1051393"/>
                    <a:pt x="247838" y="1038019"/>
                  </a:cubicBezTo>
                  <a:cubicBezTo>
                    <a:pt x="203441" y="1024623"/>
                    <a:pt x="172747" y="999103"/>
                    <a:pt x="155733" y="961437"/>
                  </a:cubicBezTo>
                  <a:cubicBezTo>
                    <a:pt x="138698" y="923748"/>
                    <a:pt x="138763" y="876610"/>
                    <a:pt x="155843" y="819979"/>
                  </a:cubicBezTo>
                  <a:lnTo>
                    <a:pt x="191843" y="700622"/>
                  </a:lnTo>
                  <a:cubicBezTo>
                    <a:pt x="202454" y="665433"/>
                    <a:pt x="214710" y="639913"/>
                    <a:pt x="228698" y="624106"/>
                  </a:cubicBezTo>
                  <a:close/>
                  <a:moveTo>
                    <a:pt x="94520" y="1126945"/>
                  </a:moveTo>
                  <a:cubicBezTo>
                    <a:pt x="137119" y="1104736"/>
                    <a:pt x="181385" y="1100548"/>
                    <a:pt x="227295" y="1114382"/>
                  </a:cubicBezTo>
                  <a:cubicBezTo>
                    <a:pt x="273205" y="1128217"/>
                    <a:pt x="307385" y="1156061"/>
                    <a:pt x="329858" y="1197871"/>
                  </a:cubicBezTo>
                  <a:cubicBezTo>
                    <a:pt x="352308" y="1239703"/>
                    <a:pt x="356606" y="1283552"/>
                    <a:pt x="342772" y="1329440"/>
                  </a:cubicBezTo>
                  <a:cubicBezTo>
                    <a:pt x="328915" y="1375350"/>
                    <a:pt x="300852" y="1410320"/>
                    <a:pt x="258559" y="1434262"/>
                  </a:cubicBezTo>
                  <a:cubicBezTo>
                    <a:pt x="216267" y="1458203"/>
                    <a:pt x="172155" y="1463312"/>
                    <a:pt x="126245" y="1449455"/>
                  </a:cubicBezTo>
                  <a:cubicBezTo>
                    <a:pt x="80335" y="1435621"/>
                    <a:pt x="45891" y="1407250"/>
                    <a:pt x="22892" y="1364476"/>
                  </a:cubicBezTo>
                  <a:cubicBezTo>
                    <a:pt x="-107" y="1321679"/>
                    <a:pt x="-4426" y="1276558"/>
                    <a:pt x="9891" y="1229092"/>
                  </a:cubicBezTo>
                  <a:cubicBezTo>
                    <a:pt x="23725" y="1183204"/>
                    <a:pt x="51920" y="1149155"/>
                    <a:pt x="94542" y="1126923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43D117B-A299-453E-8DD1-40F188E40C5F}"/>
                </a:ext>
              </a:extLst>
            </p:cNvPr>
            <p:cNvSpPr/>
            <p:nvPr/>
          </p:nvSpPr>
          <p:spPr>
            <a:xfrm>
              <a:off x="3227045" y="1863949"/>
              <a:ext cx="960295" cy="1495254"/>
            </a:xfrm>
            <a:custGeom>
              <a:avLst/>
              <a:gdLst>
                <a:gd name="connsiteX0" fmla="*/ 324961 w 960295"/>
                <a:gd name="connsiteY0" fmla="*/ 681886 h 1495254"/>
                <a:gd name="connsiteX1" fmla="*/ 377032 w 960295"/>
                <a:gd name="connsiteY1" fmla="*/ 634178 h 1495254"/>
                <a:gd name="connsiteX2" fmla="*/ 460938 w 960295"/>
                <a:gd name="connsiteY2" fmla="*/ 601993 h 1495254"/>
                <a:gd name="connsiteX3" fmla="*/ 539997 w 960295"/>
                <a:gd name="connsiteY3" fmla="*/ 568799 h 1495254"/>
                <a:gd name="connsiteX4" fmla="*/ 597856 w 960295"/>
                <a:gd name="connsiteY4" fmla="*/ 516071 h 1495254"/>
                <a:gd name="connsiteX5" fmla="*/ 618180 w 960295"/>
                <a:gd name="connsiteY5" fmla="*/ 425303 h 1495254"/>
                <a:gd name="connsiteX6" fmla="*/ 574945 w 960295"/>
                <a:gd name="connsiteY6" fmla="*/ 335873 h 1495254"/>
                <a:gd name="connsiteX7" fmla="*/ 473983 w 960295"/>
                <a:gd name="connsiteY7" fmla="*/ 301561 h 1495254"/>
                <a:gd name="connsiteX8" fmla="*/ 374621 w 960295"/>
                <a:gd name="connsiteY8" fmla="*/ 336772 h 1495254"/>
                <a:gd name="connsiteX9" fmla="*/ 294771 w 960295"/>
                <a:gd name="connsiteY9" fmla="*/ 409561 h 1495254"/>
                <a:gd name="connsiteX10" fmla="*/ 219724 w 960295"/>
                <a:gd name="connsiteY10" fmla="*/ 482197 h 1495254"/>
                <a:gd name="connsiteX11" fmla="*/ 137134 w 960295"/>
                <a:gd name="connsiteY11" fmla="*/ 516728 h 1495254"/>
                <a:gd name="connsiteX12" fmla="*/ 43231 w 960295"/>
                <a:gd name="connsiteY12" fmla="*/ 479720 h 1495254"/>
                <a:gd name="connsiteX13" fmla="*/ 1816 w 960295"/>
                <a:gd name="connsiteY13" fmla="*/ 375841 h 1495254"/>
                <a:gd name="connsiteX14" fmla="*/ 31567 w 960295"/>
                <a:gd name="connsiteY14" fmla="*/ 251091 h 1495254"/>
                <a:gd name="connsiteX15" fmla="*/ 125141 w 960295"/>
                <a:gd name="connsiteY15" fmla="*/ 132150 h 1495254"/>
                <a:gd name="connsiteX16" fmla="*/ 272671 w 960295"/>
                <a:gd name="connsiteY16" fmla="*/ 42193 h 1495254"/>
                <a:gd name="connsiteX17" fmla="*/ 461836 w 960295"/>
                <a:gd name="connsiteY17" fmla="*/ 2181 h 1495254"/>
                <a:gd name="connsiteX18" fmla="*/ 658500 w 960295"/>
                <a:gd name="connsiteY18" fmla="*/ 28995 h 1495254"/>
                <a:gd name="connsiteX19" fmla="*/ 813309 w 960295"/>
                <a:gd name="connsiteY19" fmla="*/ 118710 h 1495254"/>
                <a:gd name="connsiteX20" fmla="*/ 917253 w 960295"/>
                <a:gd name="connsiteY20" fmla="*/ 256024 h 1495254"/>
                <a:gd name="connsiteX21" fmla="*/ 958932 w 960295"/>
                <a:gd name="connsiteY21" fmla="*/ 425895 h 1495254"/>
                <a:gd name="connsiteX22" fmla="*/ 875443 w 960295"/>
                <a:gd name="connsiteY22" fmla="*/ 705170 h 1495254"/>
                <a:gd name="connsiteX23" fmla="*/ 626095 w 960295"/>
                <a:gd name="connsiteY23" fmla="*/ 859190 h 1495254"/>
                <a:gd name="connsiteX24" fmla="*/ 626292 w 960295"/>
                <a:gd name="connsiteY24" fmla="*/ 863970 h 1495254"/>
                <a:gd name="connsiteX25" fmla="*/ 589087 w 960295"/>
                <a:gd name="connsiteY25" fmla="*/ 1011829 h 1495254"/>
                <a:gd name="connsiteX26" fmla="*/ 478521 w 960295"/>
                <a:gd name="connsiteY26" fmla="*/ 1066684 h 1495254"/>
                <a:gd name="connsiteX27" fmla="*/ 366421 w 960295"/>
                <a:gd name="connsiteY27" fmla="*/ 1024457 h 1495254"/>
                <a:gd name="connsiteX28" fmla="*/ 320226 w 960295"/>
                <a:gd name="connsiteY28" fmla="*/ 890761 h 1495254"/>
                <a:gd name="connsiteX29" fmla="*/ 315183 w 960295"/>
                <a:gd name="connsiteY29" fmla="*/ 766208 h 1495254"/>
                <a:gd name="connsiteX30" fmla="*/ 324961 w 960295"/>
                <a:gd name="connsiteY30" fmla="*/ 681864 h 1495254"/>
                <a:gd name="connsiteX31" fmla="*/ 362759 w 960295"/>
                <a:gd name="connsiteY31" fmla="*/ 1200950 h 1495254"/>
                <a:gd name="connsiteX32" fmla="*/ 484112 w 960295"/>
                <a:gd name="connsiteY32" fmla="*/ 1145656 h 1495254"/>
                <a:gd name="connsiteX33" fmla="*/ 608358 w 960295"/>
                <a:gd name="connsiteY33" fmla="*/ 1191018 h 1495254"/>
                <a:gd name="connsiteX34" fmla="*/ 663608 w 960295"/>
                <a:gd name="connsiteY34" fmla="*/ 1311121 h 1495254"/>
                <a:gd name="connsiteX35" fmla="*/ 618334 w 960295"/>
                <a:gd name="connsiteY35" fmla="*/ 1437713 h 1495254"/>
                <a:gd name="connsiteX36" fmla="*/ 498275 w 960295"/>
                <a:gd name="connsiteY36" fmla="*/ 1495353 h 1495254"/>
                <a:gd name="connsiteX37" fmla="*/ 372801 w 960295"/>
                <a:gd name="connsiteY37" fmla="*/ 1448851 h 1495254"/>
                <a:gd name="connsiteX38" fmla="*/ 316214 w 960295"/>
                <a:gd name="connsiteY38" fmla="*/ 1325174 h 1495254"/>
                <a:gd name="connsiteX39" fmla="*/ 362759 w 960295"/>
                <a:gd name="connsiteY39" fmla="*/ 1200950 h 149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0295" h="1495254">
                  <a:moveTo>
                    <a:pt x="324961" y="681886"/>
                  </a:moveTo>
                  <a:cubicBezTo>
                    <a:pt x="332942" y="662373"/>
                    <a:pt x="350306" y="646500"/>
                    <a:pt x="377032" y="634178"/>
                  </a:cubicBezTo>
                  <a:cubicBezTo>
                    <a:pt x="403736" y="621944"/>
                    <a:pt x="431668" y="611201"/>
                    <a:pt x="460938" y="601993"/>
                  </a:cubicBezTo>
                  <a:cubicBezTo>
                    <a:pt x="490163" y="592829"/>
                    <a:pt x="516516" y="581779"/>
                    <a:pt x="539997" y="568799"/>
                  </a:cubicBezTo>
                  <a:cubicBezTo>
                    <a:pt x="563457" y="555864"/>
                    <a:pt x="582728" y="538280"/>
                    <a:pt x="597856" y="516071"/>
                  </a:cubicBezTo>
                  <a:cubicBezTo>
                    <a:pt x="612940" y="493861"/>
                    <a:pt x="619737" y="463605"/>
                    <a:pt x="618180" y="425303"/>
                  </a:cubicBezTo>
                  <a:cubicBezTo>
                    <a:pt x="616755" y="390158"/>
                    <a:pt x="602351" y="360384"/>
                    <a:pt x="574945" y="335873"/>
                  </a:cubicBezTo>
                  <a:cubicBezTo>
                    <a:pt x="547561" y="311427"/>
                    <a:pt x="513885" y="299938"/>
                    <a:pt x="473983" y="301561"/>
                  </a:cubicBezTo>
                  <a:cubicBezTo>
                    <a:pt x="435637" y="303118"/>
                    <a:pt x="402530" y="314891"/>
                    <a:pt x="374621" y="336772"/>
                  </a:cubicBezTo>
                  <a:cubicBezTo>
                    <a:pt x="346689" y="358696"/>
                    <a:pt x="320094" y="382989"/>
                    <a:pt x="294771" y="409561"/>
                  </a:cubicBezTo>
                  <a:cubicBezTo>
                    <a:pt x="269470" y="436200"/>
                    <a:pt x="244433" y="460426"/>
                    <a:pt x="219724" y="482197"/>
                  </a:cubicBezTo>
                  <a:cubicBezTo>
                    <a:pt x="194993" y="503990"/>
                    <a:pt x="167434" y="515501"/>
                    <a:pt x="137134" y="516728"/>
                  </a:cubicBezTo>
                  <a:cubicBezTo>
                    <a:pt x="100366" y="518219"/>
                    <a:pt x="69080" y="505920"/>
                    <a:pt x="43231" y="479720"/>
                  </a:cubicBezTo>
                  <a:cubicBezTo>
                    <a:pt x="17360" y="453608"/>
                    <a:pt x="3569" y="418967"/>
                    <a:pt x="1816" y="375841"/>
                  </a:cubicBezTo>
                  <a:cubicBezTo>
                    <a:pt x="193" y="335917"/>
                    <a:pt x="10103" y="294348"/>
                    <a:pt x="31567" y="251091"/>
                  </a:cubicBezTo>
                  <a:cubicBezTo>
                    <a:pt x="52987" y="207877"/>
                    <a:pt x="84186" y="168216"/>
                    <a:pt x="125141" y="132150"/>
                  </a:cubicBezTo>
                  <a:cubicBezTo>
                    <a:pt x="166052" y="96084"/>
                    <a:pt x="215229" y="66113"/>
                    <a:pt x="272671" y="42193"/>
                  </a:cubicBezTo>
                  <a:cubicBezTo>
                    <a:pt x="330092" y="18274"/>
                    <a:pt x="393147" y="4944"/>
                    <a:pt x="461836" y="2181"/>
                  </a:cubicBezTo>
                  <a:cubicBezTo>
                    <a:pt x="533705" y="-735"/>
                    <a:pt x="599238" y="8232"/>
                    <a:pt x="658500" y="28995"/>
                  </a:cubicBezTo>
                  <a:cubicBezTo>
                    <a:pt x="717718" y="49801"/>
                    <a:pt x="769328" y="79685"/>
                    <a:pt x="813309" y="118710"/>
                  </a:cubicBezTo>
                  <a:cubicBezTo>
                    <a:pt x="857268" y="157692"/>
                    <a:pt x="891930" y="203514"/>
                    <a:pt x="917253" y="256024"/>
                  </a:cubicBezTo>
                  <a:cubicBezTo>
                    <a:pt x="942554" y="308621"/>
                    <a:pt x="956476" y="365208"/>
                    <a:pt x="958932" y="425895"/>
                  </a:cubicBezTo>
                  <a:cubicBezTo>
                    <a:pt x="963339" y="534487"/>
                    <a:pt x="935473" y="627557"/>
                    <a:pt x="875443" y="705170"/>
                  </a:cubicBezTo>
                  <a:cubicBezTo>
                    <a:pt x="815370" y="782783"/>
                    <a:pt x="732254" y="834130"/>
                    <a:pt x="626095" y="859190"/>
                  </a:cubicBezTo>
                  <a:lnTo>
                    <a:pt x="626292" y="863970"/>
                  </a:lnTo>
                  <a:cubicBezTo>
                    <a:pt x="628880" y="927836"/>
                    <a:pt x="616470" y="977144"/>
                    <a:pt x="589087" y="1011829"/>
                  </a:cubicBezTo>
                  <a:cubicBezTo>
                    <a:pt x="561703" y="1046513"/>
                    <a:pt x="524826" y="1064798"/>
                    <a:pt x="478521" y="1066684"/>
                  </a:cubicBezTo>
                  <a:cubicBezTo>
                    <a:pt x="432173" y="1068570"/>
                    <a:pt x="394835" y="1054472"/>
                    <a:pt x="366421" y="1024457"/>
                  </a:cubicBezTo>
                  <a:cubicBezTo>
                    <a:pt x="337985" y="994399"/>
                    <a:pt x="322616" y="949848"/>
                    <a:pt x="320226" y="890761"/>
                  </a:cubicBezTo>
                  <a:lnTo>
                    <a:pt x="315183" y="766208"/>
                  </a:lnTo>
                  <a:cubicBezTo>
                    <a:pt x="313692" y="729484"/>
                    <a:pt x="316937" y="701355"/>
                    <a:pt x="324961" y="681864"/>
                  </a:cubicBezTo>
                  <a:close/>
                  <a:moveTo>
                    <a:pt x="362759" y="1200950"/>
                  </a:moveTo>
                  <a:cubicBezTo>
                    <a:pt x="395734" y="1166046"/>
                    <a:pt x="436207" y="1147608"/>
                    <a:pt x="484112" y="1145656"/>
                  </a:cubicBezTo>
                  <a:cubicBezTo>
                    <a:pt x="532039" y="1143727"/>
                    <a:pt x="573454" y="1158855"/>
                    <a:pt x="608358" y="1191018"/>
                  </a:cubicBezTo>
                  <a:cubicBezTo>
                    <a:pt x="643262" y="1223203"/>
                    <a:pt x="661679" y="1263238"/>
                    <a:pt x="663608" y="1311121"/>
                  </a:cubicBezTo>
                  <a:cubicBezTo>
                    <a:pt x="665559" y="1359048"/>
                    <a:pt x="650475" y="1401253"/>
                    <a:pt x="618334" y="1437713"/>
                  </a:cubicBezTo>
                  <a:cubicBezTo>
                    <a:pt x="586214" y="1474174"/>
                    <a:pt x="546180" y="1493423"/>
                    <a:pt x="498275" y="1495353"/>
                  </a:cubicBezTo>
                  <a:cubicBezTo>
                    <a:pt x="450370" y="1497282"/>
                    <a:pt x="408538" y="1481760"/>
                    <a:pt x="372801" y="1448851"/>
                  </a:cubicBezTo>
                  <a:cubicBezTo>
                    <a:pt x="337064" y="1415942"/>
                    <a:pt x="318209" y="1374724"/>
                    <a:pt x="316214" y="1325174"/>
                  </a:cubicBezTo>
                  <a:cubicBezTo>
                    <a:pt x="314284" y="1277291"/>
                    <a:pt x="329763" y="1235876"/>
                    <a:pt x="362759" y="1200950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14306EA-742E-493F-85E7-94A99575B6D7}"/>
                </a:ext>
              </a:extLst>
            </p:cNvPr>
            <p:cNvSpPr/>
            <p:nvPr/>
          </p:nvSpPr>
          <p:spPr>
            <a:xfrm>
              <a:off x="4884462" y="222792"/>
              <a:ext cx="657737" cy="629235"/>
            </a:xfrm>
            <a:custGeom>
              <a:avLst/>
              <a:gdLst>
                <a:gd name="connsiteX0" fmla="*/ 537753 w 657736"/>
                <a:gd name="connsiteY0" fmla="*/ 604465 h 629234"/>
                <a:gd name="connsiteX1" fmla="*/ 597848 w 657736"/>
                <a:gd name="connsiteY1" fmla="*/ 138809 h 629234"/>
                <a:gd name="connsiteX2" fmla="*/ 262271 w 657736"/>
                <a:gd name="connsiteY2" fmla="*/ 8621 h 629234"/>
                <a:gd name="connsiteX3" fmla="*/ 1829 w 657736"/>
                <a:gd name="connsiteY3" fmla="*/ 319051 h 629234"/>
                <a:gd name="connsiteX4" fmla="*/ 146070 w 657736"/>
                <a:gd name="connsiteY4" fmla="*/ 555705 h 629234"/>
                <a:gd name="connsiteX5" fmla="*/ 537731 w 657736"/>
                <a:gd name="connsiteY5" fmla="*/ 604443 h 62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736" h="629234">
                  <a:moveTo>
                    <a:pt x="537753" y="604465"/>
                  </a:moveTo>
                  <a:cubicBezTo>
                    <a:pt x="672676" y="472501"/>
                    <a:pt x="692737" y="272154"/>
                    <a:pt x="597848" y="138809"/>
                  </a:cubicBezTo>
                  <a:cubicBezTo>
                    <a:pt x="525475" y="37123"/>
                    <a:pt x="391011" y="-18894"/>
                    <a:pt x="262271" y="8621"/>
                  </a:cubicBezTo>
                  <a:cubicBezTo>
                    <a:pt x="115661" y="39973"/>
                    <a:pt x="-3696" y="175401"/>
                    <a:pt x="1829" y="319051"/>
                  </a:cubicBezTo>
                  <a:cubicBezTo>
                    <a:pt x="7025" y="453712"/>
                    <a:pt x="119673" y="536345"/>
                    <a:pt x="146070" y="555705"/>
                  </a:cubicBezTo>
                  <a:cubicBezTo>
                    <a:pt x="312061" y="677452"/>
                    <a:pt x="513921" y="612533"/>
                    <a:pt x="537731" y="604443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03F171D-BD1E-4AEF-BD80-4C54EBEBEDD7}"/>
                </a:ext>
              </a:extLst>
            </p:cNvPr>
            <p:cNvSpPr/>
            <p:nvPr/>
          </p:nvSpPr>
          <p:spPr>
            <a:xfrm>
              <a:off x="4834849" y="325602"/>
              <a:ext cx="403412" cy="570038"/>
            </a:xfrm>
            <a:custGeom>
              <a:avLst/>
              <a:gdLst>
                <a:gd name="connsiteX0" fmla="*/ 318812 w 403411"/>
                <a:gd name="connsiteY0" fmla="*/ 569096 h 570038"/>
                <a:gd name="connsiteX1" fmla="*/ 156965 w 403411"/>
                <a:gd name="connsiteY1" fmla="*/ 527220 h 570038"/>
                <a:gd name="connsiteX2" fmla="*/ 11386 w 403411"/>
                <a:gd name="connsiteY2" fmla="*/ 346803 h 570038"/>
                <a:gd name="connsiteX3" fmla="*/ 158938 w 403411"/>
                <a:gd name="connsiteY3" fmla="*/ 1644 h 570038"/>
                <a:gd name="connsiteX4" fmla="*/ 170470 w 403411"/>
                <a:gd name="connsiteY4" fmla="*/ 20280 h 570038"/>
                <a:gd name="connsiteX5" fmla="*/ 32543 w 403411"/>
                <a:gd name="connsiteY5" fmla="*/ 341058 h 570038"/>
                <a:gd name="connsiteX6" fmla="*/ 320763 w 403411"/>
                <a:gd name="connsiteY6" fmla="*/ 546864 h 570038"/>
                <a:gd name="connsiteX7" fmla="*/ 397652 w 403411"/>
                <a:gd name="connsiteY7" fmla="*/ 537261 h 570038"/>
                <a:gd name="connsiteX8" fmla="*/ 403046 w 403411"/>
                <a:gd name="connsiteY8" fmla="*/ 558506 h 570038"/>
                <a:gd name="connsiteX9" fmla="*/ 318790 w 403411"/>
                <a:gd name="connsiteY9" fmla="*/ 569118 h 57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411" h="570038">
                  <a:moveTo>
                    <a:pt x="318812" y="569096"/>
                  </a:moveTo>
                  <a:cubicBezTo>
                    <a:pt x="262400" y="569096"/>
                    <a:pt x="206865" y="554932"/>
                    <a:pt x="156965" y="527220"/>
                  </a:cubicBezTo>
                  <a:cubicBezTo>
                    <a:pt x="84723" y="487076"/>
                    <a:pt x="31644" y="421324"/>
                    <a:pt x="11386" y="346803"/>
                  </a:cubicBezTo>
                  <a:cubicBezTo>
                    <a:pt x="-23431" y="218785"/>
                    <a:pt x="37235" y="76846"/>
                    <a:pt x="158938" y="1644"/>
                  </a:cubicBezTo>
                  <a:lnTo>
                    <a:pt x="170470" y="20280"/>
                  </a:lnTo>
                  <a:cubicBezTo>
                    <a:pt x="56967" y="90417"/>
                    <a:pt x="248" y="222337"/>
                    <a:pt x="32543" y="341058"/>
                  </a:cubicBezTo>
                  <a:cubicBezTo>
                    <a:pt x="65956" y="463858"/>
                    <a:pt x="188821" y="546842"/>
                    <a:pt x="320763" y="546864"/>
                  </a:cubicBezTo>
                  <a:cubicBezTo>
                    <a:pt x="346261" y="546864"/>
                    <a:pt x="372066" y="543773"/>
                    <a:pt x="397652" y="537261"/>
                  </a:cubicBezTo>
                  <a:lnTo>
                    <a:pt x="403046" y="558506"/>
                  </a:lnTo>
                  <a:cubicBezTo>
                    <a:pt x="375136" y="565588"/>
                    <a:pt x="346853" y="569096"/>
                    <a:pt x="318790" y="569118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BC37ADA-308F-4F14-AA88-F2490C8EDF05}"/>
              </a:ext>
            </a:extLst>
          </p:cNvPr>
          <p:cNvSpPr/>
          <p:nvPr/>
        </p:nvSpPr>
        <p:spPr>
          <a:xfrm>
            <a:off x="7359941" y="1282700"/>
            <a:ext cx="4401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i="1" dirty="0" err="1">
                <a:solidFill>
                  <a:srgbClr val="004BD2"/>
                </a:solidFill>
              </a:rPr>
              <a:t>Давлат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хизматчилари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бўлмаган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фуқаролар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коррупциянинг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олдини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олиш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ва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унга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қарши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курашиш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учун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жавобгар</a:t>
            </a:r>
            <a:r>
              <a:rPr lang="ru-RU" sz="2800" i="1" dirty="0">
                <a:solidFill>
                  <a:srgbClr val="004BD2"/>
                </a:solidFill>
              </a:rPr>
              <a:t> </a:t>
            </a:r>
            <a:r>
              <a:rPr lang="ru-RU" sz="2800" i="1" dirty="0" err="1">
                <a:solidFill>
                  <a:srgbClr val="004BD2"/>
                </a:solidFill>
              </a:rPr>
              <a:t>бўладими</a:t>
            </a:r>
            <a:r>
              <a:rPr lang="ru-RU" sz="2800" i="1" dirty="0">
                <a:solidFill>
                  <a:srgbClr val="004BD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40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z-Cyrl-UZ" b="1" dirty="0"/>
              <a:t>Коррупцияга қарши курашиш соҳасидаги халқаро норматив-ҳуқуқий ҳужжатлар</a:t>
            </a:r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FC1541-92BD-4474-A110-C3C4A53FF976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1.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58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масъул</a:t>
            </a:r>
            <a:r>
              <a:rPr lang="ru-RU" dirty="0"/>
              <a:t> </a:t>
            </a:r>
            <a:r>
              <a:rPr lang="ru-RU" dirty="0" err="1"/>
              <a:t>органлар</a:t>
            </a:r>
            <a:r>
              <a:rPr lang="ru-RU" dirty="0"/>
              <a:t> (6/6)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9055B701-5A72-496B-BDE1-20AE4828CACB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F407C-32DE-4E1A-93A0-8FFFCC869A0F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2017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03 </a:t>
            </a:r>
            <a:r>
              <a:rPr lang="ru-RU" sz="2000" b="1" dirty="0" err="1">
                <a:solidFill>
                  <a:srgbClr val="49A9F6"/>
                </a:solidFill>
              </a:rPr>
              <a:t>январдаги</a:t>
            </a:r>
            <a:r>
              <a:rPr lang="ru-RU" sz="2000" b="1" dirty="0">
                <a:solidFill>
                  <a:srgbClr val="49A9F6"/>
                </a:solidFill>
              </a:rPr>
              <a:t> “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тўғрисида”ги</a:t>
            </a:r>
            <a:r>
              <a:rPr lang="ru-RU" sz="2000" b="1" dirty="0">
                <a:solidFill>
                  <a:srgbClr val="49A9F6"/>
                </a:solidFill>
              </a:rPr>
              <a:t> ЎРҚ-419-сонли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C8FF2097-A86A-4F07-A577-31F938264A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DE67C80B-3EB5-41AB-AD9E-5ED830780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218930EC-2EC1-42A9-A188-AF848FEF0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1A4C8F-120F-4E5F-B38F-6A992EDE0DC2}"/>
              </a:ext>
            </a:extLst>
          </p:cNvPr>
          <p:cNvSpPr/>
          <p:nvPr/>
        </p:nvSpPr>
        <p:spPr>
          <a:xfrm>
            <a:off x="440531" y="2144463"/>
            <a:ext cx="11310938" cy="5843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Фуқаролар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ўзини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бошқариш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органларининг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нодавлат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нотижорат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ташкилотларининг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фуқароларнинг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курашишда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(14-модда)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401F3-0708-446F-8982-532532CE351E}"/>
              </a:ext>
            </a:extLst>
          </p:cNvPr>
          <p:cNvSpPr/>
          <p:nvPr/>
        </p:nvSpPr>
        <p:spPr>
          <a:xfrm>
            <a:off x="440530" y="2893762"/>
            <a:ext cx="1130855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дастурларини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бошқа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дастурларни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ишлаб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чиқиш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оширишда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иштирок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аҳолининг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онги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маданиятини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юксалтиришда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жамиятда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нисбатан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муросасиз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муносабатни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шакллантиришда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иштирок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тўғрисидаги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қонун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ҳужжатларининг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ижро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этилиши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устидан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жамоатчилик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назоратини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тўғрисидаги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қонун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ҳужжатларини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такомиллаштириш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юзасидан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таклифлар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киритиши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бошқа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ташкилотлар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билан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ҳамкорлик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қилиши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мумкин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0D90BB-C512-4C6B-A8E4-E8870A8E50FB}"/>
              </a:ext>
            </a:extLst>
          </p:cNvPr>
          <p:cNvSpPr/>
          <p:nvPr/>
        </p:nvSpPr>
        <p:spPr>
          <a:xfrm>
            <a:off x="431999" y="4294053"/>
            <a:ext cx="11310938" cy="58439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Оммавий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воситаларининг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курашишда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(15-модда)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DBF51-3491-47C4-84CD-01F590651780}"/>
              </a:ext>
            </a:extLst>
          </p:cNvPr>
          <p:cNvSpPr/>
          <p:nvPr/>
        </p:nvSpPr>
        <p:spPr>
          <a:xfrm>
            <a:off x="431999" y="5041323"/>
            <a:ext cx="11308557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дастурларини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бошқа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дастурларни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ишлаб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чиқиш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оширишда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иштирок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сиёсатини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оширишга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, шу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жумладан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аҳолининг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онги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ҳуқуқий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маданиятини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юксалтиришга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жамиятда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нисбатан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муросасиз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муносабатни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шакллантиришга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қаратилган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тадбирларни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ёритади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тўғрисидаги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қонун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ҳужжатларининг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ижро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этилиши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устидан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жамоатчилик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назоратини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амалга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оширади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;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+mj-lt"/>
              </a:rPr>
              <a:t>коррупцияга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қарши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курашиш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соҳасида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давлат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органлари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бошқа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ташкилотлар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билан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ҳамкорлик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+mj-lt"/>
              </a:rPr>
              <a:t>қилади</a:t>
            </a:r>
            <a:r>
              <a:rPr lang="ru-RU" sz="1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734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err="1"/>
              <a:t>Коррупцияга</a:t>
            </a:r>
            <a:r>
              <a:rPr lang="ru-RU" sz="3600" dirty="0"/>
              <a:t> </a:t>
            </a:r>
            <a:r>
              <a:rPr lang="ru-RU" sz="3600" dirty="0" err="1"/>
              <a:t>қарши</a:t>
            </a:r>
            <a:r>
              <a:rPr lang="ru-RU" sz="3600" dirty="0"/>
              <a:t> </a:t>
            </a:r>
            <a:r>
              <a:rPr lang="ru-RU" sz="3600" dirty="0" err="1"/>
              <a:t>курашиш</a:t>
            </a:r>
            <a:r>
              <a:rPr lang="ru-RU" sz="3600" dirty="0"/>
              <a:t> </a:t>
            </a:r>
            <a:r>
              <a:rPr lang="ru-RU" sz="3600" dirty="0" err="1"/>
              <a:t>соҳасидаги</a:t>
            </a:r>
            <a:r>
              <a:rPr lang="ru-RU" sz="3600" dirty="0"/>
              <a:t> </a:t>
            </a:r>
            <a:r>
              <a:rPr lang="ru-RU" sz="3600" dirty="0" err="1"/>
              <a:t>қонун</a:t>
            </a:r>
            <a:r>
              <a:rPr lang="ru-RU" sz="3600" dirty="0"/>
              <a:t> </a:t>
            </a:r>
            <a:r>
              <a:rPr lang="ru-RU" sz="3600" dirty="0" err="1"/>
              <a:t>бузилишлари</a:t>
            </a:r>
            <a:r>
              <a:rPr lang="ru-RU" sz="3600" dirty="0"/>
              <a:t> </a:t>
            </a:r>
            <a:r>
              <a:rPr lang="ru-RU" sz="3600" dirty="0" err="1"/>
              <a:t>турлари</a:t>
            </a:r>
            <a:r>
              <a:rPr lang="ru-RU" sz="3600" dirty="0"/>
              <a:t> </a:t>
            </a:r>
            <a:r>
              <a:rPr lang="ru-RU" sz="3600" dirty="0" err="1"/>
              <a:t>ва</a:t>
            </a:r>
            <a:r>
              <a:rPr lang="ru-RU" sz="3600" dirty="0"/>
              <a:t> улар </a:t>
            </a:r>
            <a:r>
              <a:rPr lang="ru-RU" sz="3600" dirty="0" err="1"/>
              <a:t>содир</a:t>
            </a:r>
            <a:r>
              <a:rPr lang="ru-RU" sz="3600" dirty="0"/>
              <a:t> </a:t>
            </a:r>
            <a:r>
              <a:rPr lang="ru-RU" sz="3600" dirty="0" err="1"/>
              <a:t>этилганлиги</a:t>
            </a:r>
            <a:r>
              <a:rPr lang="ru-RU" sz="3600" dirty="0"/>
              <a:t> </a:t>
            </a:r>
            <a:r>
              <a:rPr lang="ru-RU" sz="3600" dirty="0" err="1"/>
              <a:t>учун</a:t>
            </a:r>
            <a:r>
              <a:rPr lang="ru-RU" sz="3600" dirty="0"/>
              <a:t> </a:t>
            </a:r>
            <a:r>
              <a:rPr lang="ru-RU" sz="3600" dirty="0" err="1"/>
              <a:t>миллий</a:t>
            </a:r>
            <a:r>
              <a:rPr lang="ru-RU" sz="3600" dirty="0"/>
              <a:t> </a:t>
            </a:r>
            <a:r>
              <a:rPr lang="ru-RU" sz="3600" dirty="0" err="1"/>
              <a:t>қонун</a:t>
            </a:r>
            <a:r>
              <a:rPr lang="ru-RU" sz="3600" dirty="0"/>
              <a:t> </a:t>
            </a:r>
            <a:r>
              <a:rPr lang="ru-RU" sz="3600" dirty="0" err="1"/>
              <a:t>ҳужжатларига</a:t>
            </a:r>
            <a:r>
              <a:rPr lang="ru-RU" sz="3600" dirty="0"/>
              <a:t> </a:t>
            </a:r>
            <a:r>
              <a:rPr lang="ru-RU" sz="3600" dirty="0" err="1"/>
              <a:t>мувофиқ</a:t>
            </a:r>
            <a:r>
              <a:rPr lang="ru-RU" sz="3600" dirty="0"/>
              <a:t> (</a:t>
            </a:r>
            <a:r>
              <a:rPr lang="ru-RU" sz="3600" dirty="0" err="1"/>
              <a:t>жиноий</a:t>
            </a:r>
            <a:r>
              <a:rPr lang="ru-RU" sz="3600" dirty="0"/>
              <a:t>, </a:t>
            </a:r>
            <a:r>
              <a:rPr lang="ru-RU" sz="3600" dirty="0" err="1"/>
              <a:t>маъмурий</a:t>
            </a:r>
            <a:r>
              <a:rPr lang="ru-RU" sz="3600" dirty="0"/>
              <a:t>, </a:t>
            </a:r>
            <a:r>
              <a:rPr lang="ru-RU" sz="3600" dirty="0" err="1"/>
              <a:t>интизомий</a:t>
            </a:r>
            <a:r>
              <a:rPr lang="ru-RU" sz="3600" dirty="0"/>
              <a:t>, </a:t>
            </a:r>
            <a:r>
              <a:rPr lang="ru-RU" sz="3600" dirty="0" err="1"/>
              <a:t>фуқаролик-ҳуқуқий</a:t>
            </a:r>
            <a:r>
              <a:rPr lang="ru-RU" sz="3600" dirty="0"/>
              <a:t>) </a:t>
            </a:r>
            <a:r>
              <a:rPr lang="ru-RU" sz="3600" dirty="0" err="1"/>
              <a:t>жавобгарлик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4.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85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2762-3DE8-40D0-B329-5BBC8748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Жиноий</a:t>
            </a:r>
            <a:r>
              <a:rPr lang="ru-RU" dirty="0"/>
              <a:t> </a:t>
            </a:r>
            <a:r>
              <a:rPr lang="ru-RU" dirty="0" err="1"/>
              <a:t>жавобгарлик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EA03C-B825-40A0-9F29-B3952ECB34DB}"/>
              </a:ext>
            </a:extLst>
          </p:cNvPr>
          <p:cNvSpPr txBox="1"/>
          <p:nvPr/>
        </p:nvSpPr>
        <p:spPr>
          <a:xfrm>
            <a:off x="443282" y="6076703"/>
            <a:ext cx="3463165" cy="277923"/>
          </a:xfrm>
          <a:prstGeom prst="rect">
            <a:avLst/>
          </a:prstGeom>
          <a:noFill/>
        </p:spPr>
        <p:txBody>
          <a:bodyPr wrap="square" lIns="0" tIns="54610" rIns="54610" bIns="54610" rtlCol="0">
            <a:noAutofit/>
          </a:bodyPr>
          <a:lstStyle/>
          <a:p>
            <a:pPr>
              <a:defRPr/>
            </a:pPr>
            <a:r>
              <a:rPr lang="ru-RU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</a:t>
            </a:r>
            <a:r>
              <a:rPr lang="ru-RU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жазо</a:t>
            </a:r>
            <a:r>
              <a:rPr lang="ru-RU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келтирилган</a:t>
            </a:r>
            <a:endParaRPr lang="ru-RU" sz="1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879ADD-F7C8-49DA-9FD0-182268CCAA94}"/>
              </a:ext>
            </a:extLst>
          </p:cNvPr>
          <p:cNvSpPr/>
          <p:nvPr/>
        </p:nvSpPr>
        <p:spPr>
          <a:xfrm>
            <a:off x="443282" y="1282700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Ўзлаштириш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ёки</a:t>
            </a:r>
            <a:r>
              <a:rPr lang="ru-RU" sz="1400" b="1" dirty="0">
                <a:solidFill>
                  <a:schemeClr val="bg1"/>
                </a:solidFill>
              </a:rPr>
              <a:t> растрата </a:t>
            </a:r>
            <a:r>
              <a:rPr lang="ru-RU" sz="1400" b="1" dirty="0" err="1">
                <a:solidFill>
                  <a:schemeClr val="bg1"/>
                </a:solidFill>
              </a:rPr>
              <a:t>йўли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билан</a:t>
            </a:r>
            <a:r>
              <a:rPr lang="ru-RU" sz="1400" b="1" dirty="0">
                <a:solidFill>
                  <a:schemeClr val="bg1"/>
                </a:solidFill>
              </a:rPr>
              <a:t> талон-</a:t>
            </a:r>
            <a:r>
              <a:rPr lang="ru-RU" sz="1400" b="1" dirty="0" err="1">
                <a:solidFill>
                  <a:schemeClr val="bg1"/>
                </a:solidFill>
              </a:rPr>
              <a:t>торож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қилиш</a:t>
            </a:r>
            <a:r>
              <a:rPr lang="ru-RU" sz="1400" b="1" dirty="0">
                <a:solidFill>
                  <a:schemeClr val="bg1"/>
                </a:solidFill>
              </a:rPr>
              <a:t> (167-модда)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E52695-C6FE-4B8F-B1AD-6A623B041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987561"/>
              </p:ext>
            </p:extLst>
          </p:nvPr>
        </p:nvGraphicFramePr>
        <p:xfrm>
          <a:off x="443282" y="1938020"/>
          <a:ext cx="359846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590">
                  <a:extLst>
                    <a:ext uri="{9D8B030D-6E8A-4147-A177-3AD203B41FA5}">
                      <a16:colId xmlns:a16="http://schemas.microsoft.com/office/drawing/2014/main" val="2315649533"/>
                    </a:ext>
                  </a:extLst>
                </a:gridCol>
                <a:gridCol w="1636870">
                  <a:extLst>
                    <a:ext uri="{9D8B030D-6E8A-4147-A177-3AD203B41FA5}">
                      <a16:colId xmlns:a16="http://schemas.microsoft.com/office/drawing/2014/main" val="3272441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муддатгача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: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10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05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8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миқдоргача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жарима:</a:t>
                      </a:r>
                      <a:endParaRPr lang="en-US" sz="105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600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баравар</a:t>
                      </a: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базавий</a:t>
                      </a: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ҳисоблаш</a:t>
                      </a:r>
                      <a:r>
                        <a:rPr lang="ru-RU" sz="105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05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40938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B85848-06CB-48E8-A402-F260E7A68A86}"/>
              </a:ext>
            </a:extLst>
          </p:cNvPr>
          <p:cNvSpPr/>
          <p:nvPr/>
        </p:nvSpPr>
        <p:spPr>
          <a:xfrm>
            <a:off x="4291313" y="1282700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Пора </a:t>
            </a:r>
            <a:r>
              <a:rPr lang="ru-RU" sz="1400" b="1" dirty="0" err="1">
                <a:solidFill>
                  <a:schemeClr val="bg1"/>
                </a:solidFill>
              </a:rPr>
              <a:t>олиш</a:t>
            </a:r>
            <a:r>
              <a:rPr lang="ru-RU" sz="1400" b="1" dirty="0">
                <a:solidFill>
                  <a:schemeClr val="bg1"/>
                </a:solidFill>
              </a:rPr>
              <a:t> (210-модда)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177A3C-9843-41DE-B954-B567354C0E73}"/>
              </a:ext>
            </a:extLst>
          </p:cNvPr>
          <p:cNvSpPr/>
          <p:nvPr/>
        </p:nvSpPr>
        <p:spPr>
          <a:xfrm>
            <a:off x="8150628" y="1282699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Пора </a:t>
            </a:r>
            <a:r>
              <a:rPr lang="ru-RU" sz="1400" b="1" dirty="0" err="1">
                <a:solidFill>
                  <a:schemeClr val="bg1"/>
                </a:solidFill>
              </a:rPr>
              <a:t>бериш</a:t>
            </a:r>
            <a:r>
              <a:rPr lang="ru-RU" sz="1400" b="1" dirty="0">
                <a:solidFill>
                  <a:schemeClr val="bg1"/>
                </a:solidFill>
              </a:rPr>
              <a:t> (211-модда)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DEA5BC-476F-4B69-9B4A-05580DD81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42106"/>
              </p:ext>
            </p:extLst>
          </p:nvPr>
        </p:nvGraphicFramePr>
        <p:xfrm>
          <a:off x="4291313" y="1938020"/>
          <a:ext cx="3598460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69">
                  <a:extLst>
                    <a:ext uri="{9D8B030D-6E8A-4147-A177-3AD203B41FA5}">
                      <a16:colId xmlns:a16="http://schemas.microsoft.com/office/drawing/2014/main" val="2315649533"/>
                    </a:ext>
                  </a:extLst>
                </a:gridCol>
                <a:gridCol w="1899791">
                  <a:extLst>
                    <a:ext uri="{9D8B030D-6E8A-4147-A177-3AD203B41FA5}">
                      <a16:colId xmlns:a16="http://schemas.microsoft.com/office/drawing/2014/main" val="3272441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муддатгача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: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15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8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миқдоргача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жарима:</a:t>
                      </a:r>
                      <a:endParaRPr lang="en-US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баравар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базавий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ҳисоблаш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4093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AB4BC7-CCAB-46B6-BC03-E323AEA60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299898"/>
              </p:ext>
            </p:extLst>
          </p:nvPr>
        </p:nvGraphicFramePr>
        <p:xfrm>
          <a:off x="8150628" y="1938020"/>
          <a:ext cx="3598460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69">
                  <a:extLst>
                    <a:ext uri="{9D8B030D-6E8A-4147-A177-3AD203B41FA5}">
                      <a16:colId xmlns:a16="http://schemas.microsoft.com/office/drawing/2014/main" val="2315649533"/>
                    </a:ext>
                  </a:extLst>
                </a:gridCol>
                <a:gridCol w="1899791">
                  <a:extLst>
                    <a:ext uri="{9D8B030D-6E8A-4147-A177-3AD203B41FA5}">
                      <a16:colId xmlns:a16="http://schemas.microsoft.com/office/drawing/2014/main" val="3272441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муддатгача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</a:rPr>
                        <a:t>: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15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8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миқдоргача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жарима:</a:t>
                      </a:r>
                      <a:endParaRPr lang="en-US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баравар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базавий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ҳисоблаш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40938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65D439-D33E-4540-ADF9-EBE20714D310}"/>
              </a:ext>
            </a:extLst>
          </p:cNvPr>
          <p:cNvSpPr/>
          <p:nvPr/>
        </p:nvSpPr>
        <p:spPr>
          <a:xfrm>
            <a:off x="443282" y="2998173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Пора </a:t>
            </a:r>
            <a:r>
              <a:rPr lang="ru-RU" sz="1400" b="1" dirty="0" err="1">
                <a:solidFill>
                  <a:schemeClr val="bg1"/>
                </a:solidFill>
              </a:rPr>
              <a:t>олиш-беришда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воситачилик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қилиш</a:t>
            </a:r>
            <a:r>
              <a:rPr lang="ru-RU" sz="1400" b="1" dirty="0">
                <a:solidFill>
                  <a:schemeClr val="bg1"/>
                </a:solidFill>
              </a:rPr>
              <a:t> (212-модда)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6706801-FD08-42B7-A268-A5E203E8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714272"/>
              </p:ext>
            </p:extLst>
          </p:nvPr>
        </p:nvGraphicFramePr>
        <p:xfrm>
          <a:off x="443282" y="3653493"/>
          <a:ext cx="3598460" cy="102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69">
                  <a:extLst>
                    <a:ext uri="{9D8B030D-6E8A-4147-A177-3AD203B41FA5}">
                      <a16:colId xmlns:a16="http://schemas.microsoft.com/office/drawing/2014/main" val="2315649533"/>
                    </a:ext>
                  </a:extLst>
                </a:gridCol>
                <a:gridCol w="1899791">
                  <a:extLst>
                    <a:ext uri="{9D8B030D-6E8A-4147-A177-3AD203B41FA5}">
                      <a16:colId xmlns:a16="http://schemas.microsoft.com/office/drawing/2014/main" val="3272441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муддатгача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: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2"/>
                          </a:solidFill>
                        </a:rPr>
                        <a:t>5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8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миқдоргача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жарима:</a:t>
                      </a:r>
                      <a:endParaRPr lang="en-US" sz="105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баравар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базавий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ҳисоблаш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40938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DB73F8-54FC-4905-9FB2-55D9614F557B}"/>
              </a:ext>
            </a:extLst>
          </p:cNvPr>
          <p:cNvSpPr/>
          <p:nvPr/>
        </p:nvSpPr>
        <p:spPr>
          <a:xfrm>
            <a:off x="4291313" y="3002625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b="1" dirty="0" err="1">
                <a:solidFill>
                  <a:schemeClr val="bg1"/>
                </a:solidFill>
              </a:rPr>
              <a:t>Мансабдор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шахсни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моддий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қимматликлар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бериш</a:t>
            </a:r>
            <a:r>
              <a:rPr lang="ru-RU" sz="1100" b="1" dirty="0">
                <a:solidFill>
                  <a:schemeClr val="bg1"/>
                </a:solidFill>
              </a:rPr>
              <a:t> / </a:t>
            </a:r>
            <a:r>
              <a:rPr lang="ru-RU" sz="1100" b="1" dirty="0" err="1">
                <a:solidFill>
                  <a:schemeClr val="bg1"/>
                </a:solidFill>
              </a:rPr>
              <a:t>уни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мулкий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манфаатдор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этиш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орқали</a:t>
            </a:r>
            <a:r>
              <a:rPr lang="ru-RU" sz="1100" b="1" dirty="0">
                <a:solidFill>
                  <a:schemeClr val="bg1"/>
                </a:solidFill>
              </a:rPr>
              <a:t> пора </a:t>
            </a:r>
            <a:r>
              <a:rPr lang="ru-RU" sz="1100" b="1" dirty="0" err="1">
                <a:solidFill>
                  <a:schemeClr val="bg1"/>
                </a:solidFill>
              </a:rPr>
              <a:t>эвазига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оғдириб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err="1">
                <a:solidFill>
                  <a:schemeClr val="bg1"/>
                </a:solidFill>
              </a:rPr>
              <a:t>олиш</a:t>
            </a:r>
            <a:r>
              <a:rPr lang="ru-RU" sz="1100" b="1" dirty="0">
                <a:solidFill>
                  <a:schemeClr val="bg1"/>
                </a:solidFill>
              </a:rPr>
              <a:t> (213-модда)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EA90DA5-FD3C-49F2-8645-D92E71DE0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800804"/>
              </p:ext>
            </p:extLst>
          </p:nvPr>
        </p:nvGraphicFramePr>
        <p:xfrm>
          <a:off x="4291313" y="3657945"/>
          <a:ext cx="3598460" cy="102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69">
                  <a:extLst>
                    <a:ext uri="{9D8B030D-6E8A-4147-A177-3AD203B41FA5}">
                      <a16:colId xmlns:a16="http://schemas.microsoft.com/office/drawing/2014/main" val="2315649533"/>
                    </a:ext>
                  </a:extLst>
                </a:gridCol>
                <a:gridCol w="1899791">
                  <a:extLst>
                    <a:ext uri="{9D8B030D-6E8A-4147-A177-3AD203B41FA5}">
                      <a16:colId xmlns:a16="http://schemas.microsoft.com/office/drawing/2014/main" val="3272441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муддатгача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: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8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8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миқдоргача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жарима:</a:t>
                      </a:r>
                      <a:endParaRPr lang="en-US" sz="105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баравар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базавий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ҳисоблаш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40938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BD4286-5440-44DF-B23C-1E8EFD36A7D6}"/>
              </a:ext>
            </a:extLst>
          </p:cNvPr>
          <p:cNvSpPr/>
          <p:nvPr/>
        </p:nvSpPr>
        <p:spPr>
          <a:xfrm>
            <a:off x="8150628" y="2998173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err="1">
                <a:solidFill>
                  <a:schemeClr val="bg1"/>
                </a:solidFill>
              </a:rPr>
              <a:t>Мансабдор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шахснинг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қонунга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хилоф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равишда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моддий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қимматликлар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олиши</a:t>
            </a:r>
            <a:r>
              <a:rPr lang="ru-RU" sz="1200" b="1" dirty="0">
                <a:solidFill>
                  <a:schemeClr val="bg1"/>
                </a:solidFill>
              </a:rPr>
              <a:t> / </a:t>
            </a:r>
            <a:r>
              <a:rPr lang="ru-RU" sz="1200" b="1" dirty="0" err="1">
                <a:solidFill>
                  <a:schemeClr val="bg1"/>
                </a:solidFill>
              </a:rPr>
              <a:t>мулкий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манфаатдор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бўлиши</a:t>
            </a:r>
            <a:r>
              <a:rPr lang="ru-RU" sz="1200" b="1" dirty="0">
                <a:solidFill>
                  <a:schemeClr val="bg1"/>
                </a:solidFill>
              </a:rPr>
              <a:t> (214-модда)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400DCD0-AFDB-4AA1-8A49-DB8DD6E0F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757897"/>
              </p:ext>
            </p:extLst>
          </p:nvPr>
        </p:nvGraphicFramePr>
        <p:xfrm>
          <a:off x="8150628" y="3653493"/>
          <a:ext cx="3598460" cy="102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69">
                  <a:extLst>
                    <a:ext uri="{9D8B030D-6E8A-4147-A177-3AD203B41FA5}">
                      <a16:colId xmlns:a16="http://schemas.microsoft.com/office/drawing/2014/main" val="2315649533"/>
                    </a:ext>
                  </a:extLst>
                </a:gridCol>
                <a:gridCol w="1899791">
                  <a:extLst>
                    <a:ext uri="{9D8B030D-6E8A-4147-A177-3AD203B41FA5}">
                      <a16:colId xmlns:a16="http://schemas.microsoft.com/office/drawing/2014/main" val="3272441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муддатгача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: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8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8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қуйидаги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b="1" dirty="0" err="1">
                          <a:solidFill>
                            <a:schemeClr val="tx2"/>
                          </a:solidFill>
                        </a:rPr>
                        <a:t>миқдоргача</a:t>
                      </a:r>
                      <a:r>
                        <a:rPr lang="ru-RU" sz="1050" b="1" dirty="0">
                          <a:solidFill>
                            <a:schemeClr val="tx2"/>
                          </a:solidFill>
                        </a:rPr>
                        <a:t> жарима:</a:t>
                      </a:r>
                      <a:endParaRPr lang="en-US" sz="105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баравар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базавий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ҳисоблаш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40938"/>
                  </a:ext>
                </a:extLst>
              </a:tr>
            </a:tbl>
          </a:graphicData>
        </a:graphic>
      </p:graphicFrame>
      <p:grpSp>
        <p:nvGrpSpPr>
          <p:cNvPr id="17" name="Group 4">
            <a:extLst>
              <a:ext uri="{FF2B5EF4-FFF2-40B4-BE49-F238E27FC236}">
                <a16:creationId xmlns:a16="http://schemas.microsoft.com/office/drawing/2014/main" id="{D9B6508A-6735-423F-A947-D2FAA5106B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4865098"/>
            <a:ext cx="986274" cy="914400"/>
            <a:chOff x="3458" y="2389"/>
            <a:chExt cx="247" cy="229"/>
          </a:xfrm>
          <a:solidFill>
            <a:schemeClr val="bg2">
              <a:lumMod val="25000"/>
            </a:schemeClr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258EF90-C0F6-41A1-9E41-1C2BDAAFD3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DF77DF6-E63E-492F-8251-826C20FC4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A8E626C0-9B46-4CC8-B8E2-3F384745E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23B1C8F-6AFC-4C71-8184-DB42FC0AF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2AEA01B-A3D6-4386-8DED-20AB06F5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26653F5-AD99-4FD0-8A69-A7202531B9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208463C-43D4-458F-8130-1068B19FA3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9C96981-ECEE-4F7D-B4EC-52434B79F3F8}"/>
              </a:ext>
            </a:extLst>
          </p:cNvPr>
          <p:cNvSpPr/>
          <p:nvPr/>
        </p:nvSpPr>
        <p:spPr>
          <a:xfrm>
            <a:off x="1504380" y="4723494"/>
            <a:ext cx="559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кодекси</a:t>
            </a:r>
            <a:endParaRPr lang="de-DE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46405C-C520-4745-819E-DB571B348DAF}"/>
              </a:ext>
            </a:extLst>
          </p:cNvPr>
          <p:cNvCxnSpPr/>
          <p:nvPr/>
        </p:nvCxnSpPr>
        <p:spPr>
          <a:xfrm>
            <a:off x="1603332" y="5152595"/>
            <a:ext cx="10145756" cy="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1208BD4-2F93-4596-AD2F-23EBD4E48ADB}"/>
              </a:ext>
            </a:extLst>
          </p:cNvPr>
          <p:cNvSpPr/>
          <p:nvPr/>
        </p:nvSpPr>
        <p:spPr>
          <a:xfrm>
            <a:off x="1414280" y="5210489"/>
            <a:ext cx="3630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йилда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300 000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сўм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E33300-5165-4DFB-8415-5961A2E098A8}"/>
              </a:ext>
            </a:extLst>
          </p:cNvPr>
          <p:cNvSpPr/>
          <p:nvPr/>
        </p:nvSpPr>
        <p:spPr>
          <a:xfrm>
            <a:off x="5045254" y="5231470"/>
            <a:ext cx="6714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/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Жарима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оғирлаштирувчи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вазиятларсиз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кичик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катта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миқдордаги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бузилишлари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назарда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тутилган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373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DD3B-52A4-4777-92EF-502763B4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Маъмурий</a:t>
            </a:r>
            <a:r>
              <a:rPr lang="ru-RU" dirty="0"/>
              <a:t> </a:t>
            </a:r>
            <a:r>
              <a:rPr lang="ru-RU" dirty="0" err="1"/>
              <a:t>жавобгарлик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0C49F8D3-D299-4172-BDB4-C2190CCDF971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01126-F680-40FD-8734-DA7CA4AD3E60}"/>
              </a:ext>
            </a:extLst>
          </p:cNvPr>
          <p:cNvSpPr/>
          <p:nvPr/>
        </p:nvSpPr>
        <p:spPr>
          <a:xfrm>
            <a:off x="1466119" y="1425558"/>
            <a:ext cx="9248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Маъмурий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жавобгарлик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Кодекси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pic>
        <p:nvPicPr>
          <p:cNvPr id="5" name="Рисунок 95">
            <a:extLst>
              <a:ext uri="{FF2B5EF4-FFF2-40B4-BE49-F238E27FC236}">
                <a16:creationId xmlns:a16="http://schemas.microsoft.com/office/drawing/2014/main" id="{95EE2EB6-15EE-47A5-BC73-53B7E8D3DC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465" y="1334605"/>
            <a:ext cx="582017" cy="582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E0A003-62B3-4A69-A212-07185385D923}"/>
              </a:ext>
            </a:extLst>
          </p:cNvPr>
          <p:cNvSpPr/>
          <p:nvPr/>
        </p:nvSpPr>
        <p:spPr>
          <a:xfrm>
            <a:off x="1128474" y="2285309"/>
            <a:ext cx="10620613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Нодавлат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тижорат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нодавлат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(61</a:t>
            </a:r>
            <a:r>
              <a:rPr lang="ru-RU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-модда)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иштирокидаги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(193</a:t>
            </a:r>
            <a:r>
              <a:rPr lang="ru-RU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-модда)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иштирокидаги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қонунга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хилоф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равишда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қимматликлар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(193</a:t>
            </a:r>
            <a:r>
              <a:rPr lang="ru-RU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6EA5F6-1F69-4E4A-80EA-DAF264B8E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80" y="2354990"/>
            <a:ext cx="654266" cy="6542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E68BE76-8747-4256-9B35-301EBA86A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80" y="3670223"/>
            <a:ext cx="654266" cy="654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2218909-6CC5-41F3-9227-0D9469F2A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353" y="4894278"/>
            <a:ext cx="654266" cy="6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8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28D0FD-2C9A-450A-BEDC-99322423F4BD}"/>
              </a:ext>
            </a:extLst>
          </p:cNvPr>
          <p:cNvSpPr/>
          <p:nvPr/>
        </p:nvSpPr>
        <p:spPr>
          <a:xfrm>
            <a:off x="440353" y="4371584"/>
            <a:ext cx="11306174" cy="1902216"/>
          </a:xfrm>
          <a:prstGeom prst="rect">
            <a:avLst/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2D7C5-069B-41A6-B4B2-359D040F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Интизомий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фуқаролик-ҳуқуқий</a:t>
            </a:r>
            <a:r>
              <a:rPr lang="ru-RU" dirty="0"/>
              <a:t> </a:t>
            </a:r>
            <a:r>
              <a:rPr lang="ru-RU" dirty="0" err="1"/>
              <a:t>жавобгарлик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81D06E71-4483-4D3F-9D3D-ED50DD7C7D04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CB3E06-668B-4AA9-8ADC-57AF368CEFE7}"/>
              </a:ext>
            </a:extLst>
          </p:cNvPr>
          <p:cNvSpPr/>
          <p:nvPr/>
        </p:nvSpPr>
        <p:spPr>
          <a:xfrm>
            <a:off x="1466120" y="1302813"/>
            <a:ext cx="39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Интизомий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жавобгарлик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FCA11-7079-4AEA-9857-FEE46445EA4B}"/>
              </a:ext>
            </a:extLst>
          </p:cNvPr>
          <p:cNvSpPr/>
          <p:nvPr/>
        </p:nvSpPr>
        <p:spPr>
          <a:xfrm>
            <a:off x="432000" y="2052870"/>
            <a:ext cx="538007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ўртасида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фарқ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қилади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чунки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алоҳида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маҳаллий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тижорат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белгиланади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0E40C696-6A90-4032-8BD0-EFBDFB570FC2}"/>
              </a:ext>
            </a:extLst>
          </p:cNvPr>
          <p:cNvSpPr/>
          <p:nvPr/>
        </p:nvSpPr>
        <p:spPr>
          <a:xfrm>
            <a:off x="6164877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00193-B96E-499E-9460-6E343DBADE6C}"/>
              </a:ext>
            </a:extLst>
          </p:cNvPr>
          <p:cNvSpPr/>
          <p:nvPr/>
        </p:nvSpPr>
        <p:spPr>
          <a:xfrm>
            <a:off x="7190644" y="1320631"/>
            <a:ext cx="4558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Фуқаролик-ҳуқуқий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жавобгарлик</a:t>
            </a:r>
            <a:endParaRPr lang="ru-RU" sz="2000" b="1" dirty="0">
              <a:solidFill>
                <a:srgbClr val="49A9F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ECC7F-BB94-4CBC-9A4F-510037DF9C77}"/>
              </a:ext>
            </a:extLst>
          </p:cNvPr>
          <p:cNvSpPr/>
          <p:nvPr/>
        </p:nvSpPr>
        <p:spPr>
          <a:xfrm>
            <a:off x="6164877" y="2052870"/>
            <a:ext cx="558165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солинади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содир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сабабли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тўлдирилишини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мумкинлигини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дейилганида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тиклаш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ошириладиган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мол-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йўқотилиши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шикастланиши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ҳақиқий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бой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тушунилади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E4CD26-005D-4612-85E2-CC0B884F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435" y="1383335"/>
            <a:ext cx="484556" cy="4845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39A18F-9FD7-4359-BF2B-6262B452A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296" y="1383335"/>
            <a:ext cx="484556" cy="48455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C4C140-1511-4D39-93AD-D31FFD4AF0CE}"/>
              </a:ext>
            </a:extLst>
          </p:cNvPr>
          <p:cNvSpPr/>
          <p:nvPr/>
        </p:nvSpPr>
        <p:spPr>
          <a:xfrm>
            <a:off x="440353" y="4158235"/>
            <a:ext cx="5380077" cy="559900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Мисоллар</a:t>
            </a:r>
            <a:endParaRPr lang="en-US" b="1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023AF5F-7629-4B4C-A591-25AC8C4A3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274" y="4185156"/>
            <a:ext cx="457200" cy="457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6F1A6-64B3-419C-A0F2-1DA0E8437089}"/>
              </a:ext>
            </a:extLst>
          </p:cNvPr>
          <p:cNvSpPr/>
          <p:nvPr/>
        </p:nvSpPr>
        <p:spPr>
          <a:xfrm>
            <a:off x="644486" y="4829767"/>
            <a:ext cx="516759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таълим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муассасалари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талабалари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таълим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муассасасида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ўқишдан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ҳайдалиши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ишдан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бўшатилиши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интизомий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солиниши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E4CC79-BA94-4E0E-8C5C-2D9EC3E5EAFD}"/>
              </a:ext>
            </a:extLst>
          </p:cNvPr>
          <p:cNvSpPr/>
          <p:nvPr/>
        </p:nvSpPr>
        <p:spPr>
          <a:xfrm>
            <a:off x="6167438" y="4506639"/>
            <a:ext cx="516759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ҳисобланган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мол-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мусодара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ўрнини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тўлдириш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47503B-CF48-4FAC-82FE-5CE230128728}"/>
              </a:ext>
            </a:extLst>
          </p:cNvPr>
          <p:cNvSpPr/>
          <p:nvPr/>
        </p:nvSpPr>
        <p:spPr>
          <a:xfrm>
            <a:off x="6090543" y="5594247"/>
            <a:ext cx="552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кодекси</a:t>
            </a:r>
            <a:endParaRPr lang="de-DE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72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448191-DF48-452B-81F4-9615D94E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Мамлакатнинг</a:t>
            </a:r>
            <a:r>
              <a:rPr lang="ru-RU" dirty="0"/>
              <a:t> </a:t>
            </a:r>
            <a:r>
              <a:rPr lang="ru-RU" dirty="0" err="1"/>
              <a:t>ички</a:t>
            </a:r>
            <a:r>
              <a:rPr lang="ru-RU" dirty="0"/>
              <a:t> статистик </a:t>
            </a:r>
            <a:r>
              <a:rPr lang="ru-RU" dirty="0" err="1"/>
              <a:t>кўрсаткичлари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C1C398-6BDE-41C3-85C8-FA7EEC8C1D8E}"/>
              </a:ext>
            </a:extLst>
          </p:cNvPr>
          <p:cNvSpPr txBox="1">
            <a:spLocks/>
          </p:cNvSpPr>
          <p:nvPr/>
        </p:nvSpPr>
        <p:spPr>
          <a:xfrm>
            <a:off x="448356" y="923947"/>
            <a:ext cx="7861926" cy="4178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Ўзбекистон</a:t>
            </a:r>
            <a:r>
              <a:rPr lang="ru-RU" sz="1400" dirty="0"/>
              <a:t> </a:t>
            </a:r>
            <a:r>
              <a:rPr lang="ru-RU" sz="1400" dirty="0" err="1"/>
              <a:t>Республикаси</a:t>
            </a:r>
            <a:r>
              <a:rPr lang="ru-RU" sz="1400" dirty="0"/>
              <a:t> </a:t>
            </a:r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</a:t>
            </a:r>
            <a:r>
              <a:rPr lang="ru-RU" sz="1400" dirty="0"/>
              <a:t> </a:t>
            </a:r>
            <a:r>
              <a:rPr lang="ru-RU" sz="1400" dirty="0" err="1"/>
              <a:t>агентлигининг</a:t>
            </a:r>
            <a:r>
              <a:rPr lang="ru-RU" sz="1400" dirty="0"/>
              <a:t> </a:t>
            </a:r>
            <a:r>
              <a:rPr lang="ru-RU" sz="1400" dirty="0" err="1"/>
              <a:t>ҳисоботига</a:t>
            </a:r>
            <a:r>
              <a:rPr lang="ru-RU" sz="1400" dirty="0"/>
              <a:t> </a:t>
            </a:r>
            <a:r>
              <a:rPr lang="ru-RU" sz="1400" dirty="0" err="1"/>
              <a:t>асосан</a:t>
            </a:r>
            <a:r>
              <a:rPr lang="ru-RU" sz="1400" dirty="0"/>
              <a:t>, 2021 </a:t>
            </a:r>
            <a:r>
              <a:rPr lang="ru-RU" sz="1400" dirty="0" err="1"/>
              <a:t>йилда</a:t>
            </a:r>
            <a:r>
              <a:rPr lang="ru-RU" sz="1400" dirty="0"/>
              <a:t> </a:t>
            </a:r>
            <a:r>
              <a:rPr lang="ru-RU" sz="1400" dirty="0" err="1"/>
              <a:t>судга</a:t>
            </a:r>
            <a:r>
              <a:rPr lang="ru-RU" sz="1400" dirty="0"/>
              <a:t> </a:t>
            </a:r>
            <a:r>
              <a:rPr lang="ru-RU" sz="1400" dirty="0" err="1"/>
              <a:t>юборилган</a:t>
            </a:r>
            <a:r>
              <a:rPr lang="ru-RU" sz="1400" dirty="0"/>
              <a:t> </a:t>
            </a:r>
            <a:r>
              <a:rPr lang="ru-RU" sz="1400" dirty="0" err="1"/>
              <a:t>жиноий</a:t>
            </a:r>
            <a:r>
              <a:rPr lang="ru-RU" sz="1400" dirty="0"/>
              <a:t> </a:t>
            </a:r>
            <a:r>
              <a:rPr lang="ru-RU" sz="1400" dirty="0" err="1"/>
              <a:t>ишлар</a:t>
            </a:r>
            <a:r>
              <a:rPr lang="ru-RU" sz="1400" dirty="0"/>
              <a:t> сони 2020 </a:t>
            </a:r>
            <a:r>
              <a:rPr lang="ru-RU" sz="1400" dirty="0" err="1"/>
              <a:t>йилга</a:t>
            </a:r>
            <a:r>
              <a:rPr lang="ru-RU" sz="1400" dirty="0"/>
              <a:t> </a:t>
            </a:r>
            <a:r>
              <a:rPr lang="ru-RU" sz="1400" dirty="0" err="1"/>
              <a:t>нисбатан</a:t>
            </a:r>
            <a:r>
              <a:rPr lang="ru-RU" sz="1400" dirty="0"/>
              <a:t> 2621 (328%)га </a:t>
            </a:r>
            <a:r>
              <a:rPr lang="ru-RU" sz="1400" dirty="0" err="1"/>
              <a:t>кўпайган</a:t>
            </a:r>
            <a:r>
              <a:rPr lang="ru-RU" sz="1400" dirty="0"/>
              <a:t>, </a:t>
            </a:r>
            <a:r>
              <a:rPr lang="ru-RU" sz="1400" dirty="0" err="1"/>
              <a:t>жиноий</a:t>
            </a:r>
            <a:r>
              <a:rPr lang="ru-RU" sz="1400" dirty="0"/>
              <a:t> </a:t>
            </a:r>
            <a:r>
              <a:rPr lang="ru-RU" sz="1400" dirty="0" err="1"/>
              <a:t>жавобгарликка</a:t>
            </a:r>
            <a:r>
              <a:rPr lang="ru-RU" sz="1400" dirty="0"/>
              <a:t> </a:t>
            </a:r>
            <a:r>
              <a:rPr lang="ru-RU" sz="1400" dirty="0" err="1"/>
              <a:t>тортилган</a:t>
            </a:r>
            <a:r>
              <a:rPr lang="ru-RU" sz="1400" dirty="0"/>
              <a:t> </a:t>
            </a:r>
            <a:r>
              <a:rPr lang="ru-RU" sz="1400" dirty="0" err="1"/>
              <a:t>шахслар</a:t>
            </a:r>
            <a:r>
              <a:rPr lang="ru-RU" sz="1400" dirty="0"/>
              <a:t> сони </a:t>
            </a:r>
            <a:r>
              <a:rPr lang="ru-RU" sz="1400" dirty="0" err="1"/>
              <a:t>эса</a:t>
            </a:r>
            <a:r>
              <a:rPr lang="ru-RU" sz="1400" dirty="0"/>
              <a:t> 3760 (318%)га </a:t>
            </a:r>
            <a:r>
              <a:rPr lang="ru-RU" sz="1400" dirty="0" err="1"/>
              <a:t>кўпайган</a:t>
            </a:r>
            <a:r>
              <a:rPr lang="ru-RU" sz="1400" dirty="0"/>
              <a:t>.</a:t>
            </a:r>
          </a:p>
          <a:p>
            <a:pPr lvl="1"/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курашишда</a:t>
            </a:r>
            <a:r>
              <a:rPr lang="ru-RU" sz="1400" dirty="0"/>
              <a:t> </a:t>
            </a:r>
            <a:r>
              <a:rPr lang="ru-RU" sz="1400" dirty="0" err="1"/>
              <a:t>бундай</a:t>
            </a:r>
            <a:r>
              <a:rPr lang="ru-RU" sz="1400" dirty="0"/>
              <a:t> </a:t>
            </a:r>
            <a:r>
              <a:rPr lang="ru-RU" sz="1400" dirty="0" err="1"/>
              <a:t>юқори</a:t>
            </a:r>
            <a:r>
              <a:rPr lang="ru-RU" sz="1400" dirty="0"/>
              <a:t> </a:t>
            </a:r>
            <a:r>
              <a:rPr lang="ru-RU" sz="1400" dirty="0" err="1"/>
              <a:t>фаоллик</a:t>
            </a:r>
            <a:r>
              <a:rPr lang="ru-RU" sz="1400" dirty="0"/>
              <a:t> </a:t>
            </a:r>
            <a:r>
              <a:rPr lang="ru-RU" sz="1400" dirty="0" err="1"/>
              <a:t>кўрсаткичи</a:t>
            </a:r>
            <a:r>
              <a:rPr lang="ru-RU" sz="1400" dirty="0"/>
              <a:t> </a:t>
            </a:r>
            <a:r>
              <a:rPr lang="ru-RU" sz="1400" dirty="0" err="1"/>
              <a:t>Ўзбекистоннинг</a:t>
            </a:r>
            <a:r>
              <a:rPr lang="ru-RU" sz="1400" dirty="0"/>
              <a:t> </a:t>
            </a:r>
            <a:r>
              <a:rPr lang="ru-RU" sz="1400" dirty="0" err="1"/>
              <a:t>умумий</a:t>
            </a:r>
            <a:r>
              <a:rPr lang="ru-RU" sz="1400" dirty="0"/>
              <a:t> </a:t>
            </a:r>
            <a:r>
              <a:rPr lang="ru-RU" sz="1400" dirty="0" err="1"/>
              <a:t>ижобий</a:t>
            </a:r>
            <a:r>
              <a:rPr lang="ru-RU" sz="1400" dirty="0"/>
              <a:t> </a:t>
            </a:r>
            <a:r>
              <a:rPr lang="ru-RU" sz="1400" dirty="0" err="1"/>
              <a:t>ўсиш</a:t>
            </a:r>
            <a:r>
              <a:rPr lang="ru-RU" sz="1400" dirty="0"/>
              <a:t> </a:t>
            </a:r>
            <a:r>
              <a:rPr lang="ru-RU" sz="1400" dirty="0" err="1"/>
              <a:t>суръати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</a:t>
            </a:r>
            <a:r>
              <a:rPr lang="ru-RU" sz="1400" dirty="0" err="1"/>
              <a:t>коррупцияни</a:t>
            </a:r>
            <a:r>
              <a:rPr lang="ru-RU" sz="1400" dirty="0"/>
              <a:t> </a:t>
            </a:r>
            <a:r>
              <a:rPr lang="ru-RU" sz="1400" dirty="0" err="1"/>
              <a:t>қабул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 </a:t>
            </a:r>
            <a:r>
              <a:rPr lang="ru-RU" sz="1400" dirty="0" err="1"/>
              <a:t>индексида</a:t>
            </a:r>
            <a:r>
              <a:rPr lang="ru-RU" sz="1400" dirty="0"/>
              <a:t> </a:t>
            </a:r>
            <a:r>
              <a:rPr lang="ru-RU" sz="1400" dirty="0" err="1"/>
              <a:t>давлатнинг</a:t>
            </a:r>
            <a:r>
              <a:rPr lang="ru-RU" sz="1400" dirty="0"/>
              <a:t> </a:t>
            </a:r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оид</a:t>
            </a:r>
            <a:r>
              <a:rPr lang="ru-RU" sz="1400" dirty="0"/>
              <a:t> </a:t>
            </a:r>
            <a:r>
              <a:rPr lang="ru-RU" sz="1400" dirty="0" err="1"/>
              <a:t>ҳуқуқбузарликлар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</a:t>
            </a:r>
            <a:r>
              <a:rPr lang="ru-RU" sz="1400" dirty="0" err="1"/>
              <a:t>амалга</a:t>
            </a:r>
            <a:r>
              <a:rPr lang="ru-RU" sz="1400" dirty="0"/>
              <a:t> </a:t>
            </a:r>
            <a:r>
              <a:rPr lang="ru-RU" sz="1400" dirty="0" err="1"/>
              <a:t>оширган</a:t>
            </a:r>
            <a:r>
              <a:rPr lang="ru-RU" sz="1400" dirty="0"/>
              <a:t> </a:t>
            </a:r>
            <a:r>
              <a:rPr lang="ru-RU" sz="1400" dirty="0" err="1"/>
              <a:t>ишларидан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</a:t>
            </a:r>
            <a:r>
              <a:rPr lang="ru-RU" sz="1400" dirty="0"/>
              <a:t> </a:t>
            </a:r>
            <a:r>
              <a:rPr lang="ru-RU" sz="1400" dirty="0" err="1"/>
              <a:t>кўламидан</a:t>
            </a:r>
            <a:r>
              <a:rPr lang="ru-RU" sz="1400" dirty="0"/>
              <a:t> </a:t>
            </a:r>
            <a:r>
              <a:rPr lang="ru-RU" sz="1400" dirty="0" err="1"/>
              <a:t>далолат</a:t>
            </a:r>
            <a:r>
              <a:rPr lang="ru-RU" sz="1400" dirty="0"/>
              <a:t> </a:t>
            </a:r>
            <a:r>
              <a:rPr lang="ru-RU" sz="1400" dirty="0" err="1"/>
              <a:t>беради</a:t>
            </a:r>
            <a:endParaRPr lang="ru-RU" sz="1400" dirty="0"/>
          </a:p>
          <a:p>
            <a:pPr lvl="1"/>
            <a:r>
              <a:rPr lang="ru-RU" sz="1400" dirty="0"/>
              <a:t>.</a:t>
            </a:r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ru-RU" sz="1400" dirty="0"/>
              <a:t>2020 </a:t>
            </a:r>
            <a:r>
              <a:rPr lang="ru-RU" sz="1400" dirty="0" err="1"/>
              <a:t>йилда</a:t>
            </a:r>
            <a:r>
              <a:rPr lang="ru-RU" sz="1400" dirty="0"/>
              <a:t> </a:t>
            </a:r>
            <a:r>
              <a:rPr lang="ru-RU" sz="1400" dirty="0" err="1"/>
              <a:t>фигурантларнинг</a:t>
            </a:r>
            <a:r>
              <a:rPr lang="ru-RU" sz="1400" dirty="0"/>
              <a:t> </a:t>
            </a:r>
            <a:r>
              <a:rPr lang="ru-RU" sz="1400" dirty="0" err="1"/>
              <a:t>катта</a:t>
            </a:r>
            <a:r>
              <a:rPr lang="ru-RU" sz="1400" dirty="0"/>
              <a:t> </a:t>
            </a:r>
            <a:r>
              <a:rPr lang="ru-RU" sz="1400" dirty="0" err="1"/>
              <a:t>қисмини</a:t>
            </a:r>
            <a:r>
              <a:rPr lang="ru-RU" sz="1400" dirty="0"/>
              <a:t> – 1297 киши (51%) — </a:t>
            </a:r>
            <a:r>
              <a:rPr lang="ru-RU" sz="1400" dirty="0" err="1"/>
              <a:t>амалдорлар</a:t>
            </a:r>
            <a:r>
              <a:rPr lang="ru-RU" sz="1400" dirty="0"/>
              <a:t> </a:t>
            </a:r>
            <a:r>
              <a:rPr lang="ru-RU" sz="1400" dirty="0" err="1"/>
              <a:t>ташкил</a:t>
            </a:r>
            <a:r>
              <a:rPr lang="ru-RU" sz="1400" dirty="0"/>
              <a:t> </a:t>
            </a:r>
            <a:r>
              <a:rPr lang="ru-RU" sz="1400" dirty="0" err="1"/>
              <a:t>этиб</a:t>
            </a:r>
            <a:r>
              <a:rPr lang="ru-RU" sz="1400" dirty="0"/>
              <a:t>, улар </a:t>
            </a:r>
            <a:r>
              <a:rPr lang="ru-RU" sz="1400" dirty="0" err="1"/>
              <a:t>Жиноят</a:t>
            </a:r>
            <a:r>
              <a:rPr lang="ru-RU" sz="1400" dirty="0"/>
              <a:t> </a:t>
            </a:r>
            <a:r>
              <a:rPr lang="ru-RU" sz="1400" dirty="0" err="1"/>
              <a:t>кодексининг</a:t>
            </a:r>
            <a:r>
              <a:rPr lang="ru-RU" sz="1400" dirty="0"/>
              <a:t> 167-моддасида (“</a:t>
            </a:r>
            <a:r>
              <a:rPr lang="ru-RU" sz="1400" dirty="0" err="1"/>
              <a:t>Ўзлаштириш</a:t>
            </a:r>
            <a:r>
              <a:rPr lang="ru-RU" sz="1400" dirty="0"/>
              <a:t> </a:t>
            </a:r>
            <a:r>
              <a:rPr lang="ru-RU" sz="1400" dirty="0" err="1"/>
              <a:t>ёки</a:t>
            </a:r>
            <a:r>
              <a:rPr lang="ru-RU" sz="1400" dirty="0"/>
              <a:t> растрата </a:t>
            </a:r>
            <a:r>
              <a:rPr lang="ru-RU" sz="1400" dirty="0" err="1"/>
              <a:t>йўли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талон-</a:t>
            </a:r>
            <a:r>
              <a:rPr lang="ru-RU" sz="1400" dirty="0" err="1"/>
              <a:t>торож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”) </a:t>
            </a:r>
            <a:r>
              <a:rPr lang="ru-RU" sz="1400" dirty="0" err="1"/>
              <a:t>назарда</a:t>
            </a:r>
            <a:r>
              <a:rPr lang="ru-RU" sz="1400" dirty="0"/>
              <a:t> </a:t>
            </a:r>
            <a:r>
              <a:rPr lang="ru-RU" sz="1400" dirty="0" err="1"/>
              <a:t>тутилган</a:t>
            </a:r>
            <a:r>
              <a:rPr lang="ru-RU" sz="1400" dirty="0"/>
              <a:t> </a:t>
            </a:r>
            <a:r>
              <a:rPr lang="ru-RU" sz="1400" dirty="0" err="1"/>
              <a:t>жиноятни</a:t>
            </a:r>
            <a:r>
              <a:rPr lang="ru-RU" sz="1400" dirty="0"/>
              <a:t> </a:t>
            </a:r>
            <a:r>
              <a:rPr lang="ru-RU" sz="1400" dirty="0" err="1"/>
              <a:t>содир</a:t>
            </a:r>
            <a:r>
              <a:rPr lang="ru-RU" sz="1400" dirty="0"/>
              <a:t> </a:t>
            </a:r>
            <a:r>
              <a:rPr lang="ru-RU" sz="1400" dirty="0" err="1"/>
              <a:t>этган</a:t>
            </a:r>
            <a:r>
              <a:rPr lang="ru-RU" sz="1400" dirty="0"/>
              <a:t>. Яна 420 киши </a:t>
            </a:r>
            <a:r>
              <a:rPr lang="ru-RU" sz="1400" dirty="0" err="1"/>
              <a:t>Жиноят</a:t>
            </a:r>
            <a:r>
              <a:rPr lang="ru-RU" sz="1400" dirty="0"/>
              <a:t> </a:t>
            </a:r>
            <a:r>
              <a:rPr lang="ru-RU" sz="1400" dirty="0" err="1"/>
              <a:t>кодексининг</a:t>
            </a:r>
            <a:r>
              <a:rPr lang="ru-RU" sz="1400" dirty="0"/>
              <a:t> 168-моддаси («</a:t>
            </a:r>
            <a:r>
              <a:rPr lang="ru-RU" sz="1400" dirty="0" err="1"/>
              <a:t>Фирибгарлик</a:t>
            </a:r>
            <a:r>
              <a:rPr lang="ru-RU" sz="1400" dirty="0"/>
              <a:t>»), 80 киши — 210-моддаси («Пора </a:t>
            </a:r>
            <a:r>
              <a:rPr lang="ru-RU" sz="1400" dirty="0" err="1"/>
              <a:t>олиш</a:t>
            </a:r>
            <a:r>
              <a:rPr lang="ru-RU" sz="1400" dirty="0"/>
              <a:t>»), 58 киши — 205-моддаси («</a:t>
            </a:r>
            <a:r>
              <a:rPr lang="ru-RU" sz="1400" dirty="0" err="1"/>
              <a:t>Ҳокимият</a:t>
            </a:r>
            <a:r>
              <a:rPr lang="ru-RU" sz="1400" dirty="0"/>
              <a:t> </a:t>
            </a:r>
            <a:r>
              <a:rPr lang="ru-RU" sz="1400" dirty="0" err="1"/>
              <a:t>ёки</a:t>
            </a:r>
            <a:r>
              <a:rPr lang="ru-RU" sz="1400" dirty="0"/>
              <a:t> </a:t>
            </a:r>
            <a:r>
              <a:rPr lang="ru-RU" sz="1400" dirty="0" err="1"/>
              <a:t>мансаб</a:t>
            </a:r>
            <a:r>
              <a:rPr lang="ru-RU" sz="1400" dirty="0"/>
              <a:t> </a:t>
            </a:r>
            <a:r>
              <a:rPr lang="ru-RU" sz="1400" dirty="0" err="1"/>
              <a:t>ваколатини</a:t>
            </a:r>
            <a:r>
              <a:rPr lang="ru-RU" sz="1400" dirty="0"/>
              <a:t> </a:t>
            </a:r>
            <a:r>
              <a:rPr lang="ru-RU" sz="1400" dirty="0" err="1"/>
              <a:t>суиистеъмол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»), 4 киши — 206-моддаси («</a:t>
            </a:r>
            <a:r>
              <a:rPr lang="ru-RU" sz="1400" dirty="0" err="1"/>
              <a:t>Ҳокимият</a:t>
            </a:r>
            <a:r>
              <a:rPr lang="ru-RU" sz="1400" dirty="0"/>
              <a:t> </a:t>
            </a:r>
            <a:r>
              <a:rPr lang="ru-RU" sz="1400" dirty="0" err="1"/>
              <a:t>ёки</a:t>
            </a:r>
            <a:r>
              <a:rPr lang="ru-RU" sz="1400" dirty="0"/>
              <a:t> </a:t>
            </a:r>
            <a:r>
              <a:rPr lang="ru-RU" sz="1400" dirty="0" err="1"/>
              <a:t>мансаб</a:t>
            </a:r>
            <a:r>
              <a:rPr lang="ru-RU" sz="1400" dirty="0"/>
              <a:t> </a:t>
            </a:r>
            <a:r>
              <a:rPr lang="ru-RU" sz="1400" dirty="0" err="1"/>
              <a:t>ваколати</a:t>
            </a:r>
            <a:r>
              <a:rPr lang="ru-RU" sz="1400" dirty="0"/>
              <a:t> </a:t>
            </a:r>
            <a:r>
              <a:rPr lang="ru-RU" sz="1400" dirty="0" err="1"/>
              <a:t>доирасидан</a:t>
            </a:r>
            <a:r>
              <a:rPr lang="ru-RU" sz="1400" dirty="0"/>
              <a:t> </a:t>
            </a:r>
            <a:r>
              <a:rPr lang="ru-RU" sz="1400" dirty="0" err="1"/>
              <a:t>четга</a:t>
            </a:r>
            <a:r>
              <a:rPr lang="ru-RU" sz="1400" dirty="0"/>
              <a:t> </a:t>
            </a:r>
            <a:r>
              <a:rPr lang="ru-RU" sz="1400" dirty="0" err="1"/>
              <a:t>чиқиш</a:t>
            </a:r>
            <a:r>
              <a:rPr lang="ru-RU" sz="1400" dirty="0"/>
              <a:t>», 18 киши — 209-моддаси («</a:t>
            </a:r>
            <a:r>
              <a:rPr lang="ru-RU" sz="1400" dirty="0" err="1"/>
              <a:t>Мансаб</a:t>
            </a:r>
            <a:r>
              <a:rPr lang="ru-RU" sz="1400" dirty="0"/>
              <a:t> </a:t>
            </a:r>
            <a:r>
              <a:rPr lang="ru-RU" sz="1400" dirty="0" err="1"/>
              <a:t>сохтакорлиги</a:t>
            </a:r>
            <a:r>
              <a:rPr lang="ru-RU" sz="1400" dirty="0"/>
              <a:t>»)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жиноий</a:t>
            </a:r>
            <a:r>
              <a:rPr lang="ru-RU" sz="1400" dirty="0"/>
              <a:t> </a:t>
            </a:r>
            <a:r>
              <a:rPr lang="ru-RU" sz="1400" dirty="0" err="1"/>
              <a:t>жавобгарликка</a:t>
            </a:r>
            <a:r>
              <a:rPr lang="ru-RU" sz="1400" dirty="0"/>
              <a:t> </a:t>
            </a:r>
            <a:r>
              <a:rPr lang="ru-RU" sz="1400" dirty="0" err="1"/>
              <a:t>тортилган</a:t>
            </a:r>
            <a:r>
              <a:rPr lang="ru-RU" sz="1400" dirty="0"/>
              <a:t>.</a:t>
            </a:r>
            <a:endParaRPr lang="en-US" sz="1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B289CF-3451-496C-ABF5-438FE3187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2263"/>
              </p:ext>
            </p:extLst>
          </p:nvPr>
        </p:nvGraphicFramePr>
        <p:xfrm>
          <a:off x="431999" y="2790795"/>
          <a:ext cx="7763315" cy="153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9879">
                  <a:extLst>
                    <a:ext uri="{9D8B030D-6E8A-4147-A177-3AD203B41FA5}">
                      <a16:colId xmlns:a16="http://schemas.microsoft.com/office/drawing/2014/main" val="334642399"/>
                    </a:ext>
                  </a:extLst>
                </a:gridCol>
                <a:gridCol w="1697996">
                  <a:extLst>
                    <a:ext uri="{9D8B030D-6E8A-4147-A177-3AD203B41FA5}">
                      <a16:colId xmlns:a16="http://schemas.microsoft.com/office/drawing/2014/main" val="3742606662"/>
                    </a:ext>
                  </a:extLst>
                </a:gridCol>
                <a:gridCol w="2255440">
                  <a:extLst>
                    <a:ext uri="{9D8B030D-6E8A-4147-A177-3AD203B41FA5}">
                      <a16:colId xmlns:a16="http://schemas.microsoft.com/office/drawing/2014/main" val="792242196"/>
                    </a:ext>
                  </a:extLst>
                </a:gridCol>
              </a:tblGrid>
              <a:tr h="294872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2021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2020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412684"/>
                  </a:ext>
                </a:extLst>
              </a:tr>
              <a:tr h="294872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Судга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юборилган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жиноий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ишлар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3769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1148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45136"/>
                  </a:ext>
                </a:extLst>
              </a:tr>
              <a:tr h="294872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Қўзғатилган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ишлар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5483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1723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964426"/>
                  </a:ext>
                </a:extLst>
              </a:tr>
              <a:tr h="359774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Коррупциядан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моддий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зарар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суммаси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1300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500.1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241458"/>
                  </a:ext>
                </a:extLst>
              </a:tr>
              <a:tr h="294872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Моддий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зарарнинг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ўрни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тўлдирилган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қисми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887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355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20995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6804D59-1D94-474A-B209-EEDBAE70AB87}"/>
              </a:ext>
            </a:extLst>
          </p:cNvPr>
          <p:cNvSpPr/>
          <p:nvPr/>
        </p:nvSpPr>
        <p:spPr>
          <a:xfrm>
            <a:off x="448356" y="6505253"/>
            <a:ext cx="3800475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050" i="1" u="sng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Манба: </a:t>
            </a:r>
            <a:r>
              <a:rPr lang="ru-RU" sz="1050" i="1" u="sng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https://anticorruption.uz/ru/item/2022/03/10/</a:t>
            </a:r>
            <a:endParaRPr lang="ru-RU" sz="105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089A74-4DD7-4A22-8DF4-95944EDCB96F}"/>
              </a:ext>
            </a:extLst>
          </p:cNvPr>
          <p:cNvSpPr/>
          <p:nvPr/>
        </p:nvSpPr>
        <p:spPr>
          <a:xfrm>
            <a:off x="9251344" y="2050931"/>
            <a:ext cx="873105" cy="8731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41" y="1064876"/>
            <a:ext cx="28670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0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err="1"/>
              <a:t>Коррупцияга</a:t>
            </a:r>
            <a:r>
              <a:rPr lang="ru-RU" sz="3600" dirty="0"/>
              <a:t> </a:t>
            </a:r>
            <a:r>
              <a:rPr lang="ru-RU" sz="3600" dirty="0" err="1"/>
              <a:t>қарши</a:t>
            </a:r>
            <a:r>
              <a:rPr lang="ru-RU" sz="3600" dirty="0"/>
              <a:t> </a:t>
            </a:r>
            <a:r>
              <a:rPr lang="ru-RU" sz="3600" dirty="0" err="1"/>
              <a:t>курашиш</a:t>
            </a:r>
            <a:r>
              <a:rPr lang="ru-RU" sz="3600" dirty="0"/>
              <a:t> </a:t>
            </a:r>
            <a:r>
              <a:rPr lang="ru-RU" sz="3600" dirty="0" err="1"/>
              <a:t>масалалари</a:t>
            </a:r>
            <a:r>
              <a:rPr lang="ru-RU" sz="3600" dirty="0"/>
              <a:t> </a:t>
            </a:r>
            <a:r>
              <a:rPr lang="ru-RU" sz="3600" dirty="0" err="1"/>
              <a:t>бўйича</a:t>
            </a:r>
            <a:r>
              <a:rPr lang="ru-RU" sz="3600" dirty="0"/>
              <a:t> </a:t>
            </a:r>
            <a:r>
              <a:rPr lang="ru-RU" sz="3600" dirty="0" err="1"/>
              <a:t>халқаро</a:t>
            </a:r>
            <a:r>
              <a:rPr lang="ru-RU" sz="3600" dirty="0"/>
              <a:t> </a:t>
            </a:r>
            <a:r>
              <a:rPr lang="ru-RU" sz="3600" dirty="0" err="1"/>
              <a:t>ҳамкорлик</a:t>
            </a:r>
            <a:r>
              <a:rPr lang="ru-RU" sz="3600" dirty="0"/>
              <a:t> (шу </a:t>
            </a:r>
            <a:r>
              <a:rPr lang="ru-RU" sz="3600" dirty="0" err="1"/>
              <a:t>жумладан</a:t>
            </a:r>
            <a:r>
              <a:rPr lang="ru-RU" sz="3600" dirty="0"/>
              <a:t>, </a:t>
            </a:r>
            <a:r>
              <a:rPr lang="ru-RU" sz="3600" dirty="0" err="1"/>
              <a:t>халқаро</a:t>
            </a:r>
            <a:r>
              <a:rPr lang="ru-RU" sz="3600" dirty="0"/>
              <a:t> </a:t>
            </a:r>
            <a:r>
              <a:rPr lang="ru-RU" sz="3600" dirty="0" err="1"/>
              <a:t>ҳамкорлик</a:t>
            </a:r>
            <a:r>
              <a:rPr lang="ru-RU" sz="3600" dirty="0"/>
              <a:t> </a:t>
            </a:r>
            <a:r>
              <a:rPr lang="ru-RU" sz="3600" dirty="0" err="1"/>
              <a:t>тўғрисида</a:t>
            </a:r>
            <a:r>
              <a:rPr lang="ru-RU" sz="3600" dirty="0"/>
              <a:t> </a:t>
            </a:r>
            <a:r>
              <a:rPr lang="ru-RU" sz="3600" dirty="0" err="1"/>
              <a:t>меморандумлар</a:t>
            </a:r>
            <a:r>
              <a:rPr lang="ru-RU" sz="3600" dirty="0"/>
              <a:t>, </a:t>
            </a:r>
            <a:r>
              <a:rPr lang="ru-RU" sz="3600" dirty="0" err="1"/>
              <a:t>бошқа</a:t>
            </a:r>
            <a:r>
              <a:rPr lang="ru-RU" sz="3600" dirty="0"/>
              <a:t> </a:t>
            </a:r>
            <a:r>
              <a:rPr lang="ru-RU" sz="3600" dirty="0" err="1"/>
              <a:t>мамлакатларнинг</a:t>
            </a:r>
            <a:r>
              <a:rPr lang="ru-RU" sz="3600" dirty="0"/>
              <a:t> </a:t>
            </a:r>
            <a:r>
              <a:rPr lang="ru-RU" sz="3600" dirty="0" err="1"/>
              <a:t>коррупцияга</a:t>
            </a:r>
            <a:r>
              <a:rPr lang="ru-RU" sz="3600" dirty="0"/>
              <a:t> </a:t>
            </a:r>
            <a:r>
              <a:rPr lang="ru-RU" sz="3600" dirty="0" err="1"/>
              <a:t>қарши</a:t>
            </a:r>
            <a:r>
              <a:rPr lang="ru-RU" sz="3600" dirty="0"/>
              <a:t> </a:t>
            </a:r>
            <a:r>
              <a:rPr lang="ru-RU" sz="3600" dirty="0" err="1"/>
              <a:t>курашиш</a:t>
            </a:r>
            <a:r>
              <a:rPr lang="ru-RU" sz="3600" dirty="0"/>
              <a:t> </a:t>
            </a:r>
            <a:r>
              <a:rPr lang="ru-RU" sz="3600" dirty="0" err="1"/>
              <a:t>органлари</a:t>
            </a:r>
            <a:r>
              <a:rPr lang="ru-RU" sz="3600" dirty="0"/>
              <a:t> </a:t>
            </a:r>
            <a:r>
              <a:rPr lang="ru-RU" sz="3600" dirty="0" err="1"/>
              <a:t>билан</a:t>
            </a:r>
            <a:r>
              <a:rPr lang="ru-RU" sz="3600" dirty="0"/>
              <a:t> </a:t>
            </a:r>
            <a:r>
              <a:rPr lang="ru-RU" sz="3600" dirty="0" err="1"/>
              <a:t>алоқаларни</a:t>
            </a:r>
            <a:r>
              <a:rPr lang="ru-RU" sz="3600" dirty="0"/>
              <a:t> </a:t>
            </a:r>
            <a:r>
              <a:rPr lang="ru-RU" sz="3600" dirty="0" err="1"/>
              <a:t>йўлга</a:t>
            </a:r>
            <a:r>
              <a:rPr lang="ru-RU" sz="3600" dirty="0"/>
              <a:t> </a:t>
            </a:r>
            <a:r>
              <a:rPr lang="ru-RU" sz="3600" dirty="0" err="1"/>
              <a:t>қўйиш</a:t>
            </a:r>
            <a:r>
              <a:rPr lang="ru-RU" sz="3600" dirty="0"/>
              <a:t> </a:t>
            </a:r>
            <a:r>
              <a:rPr lang="ru-RU" sz="3600" dirty="0" err="1"/>
              <a:t>ва</a:t>
            </a:r>
            <a:r>
              <a:rPr lang="ru-RU" sz="3600" dirty="0"/>
              <a:t> </a:t>
            </a:r>
            <a:r>
              <a:rPr lang="ru-RU" sz="3600" dirty="0" err="1"/>
              <a:t>ҳ.к</a:t>
            </a:r>
            <a:r>
              <a:rPr lang="ru-RU" sz="3600" dirty="0"/>
              <a:t>.).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45545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5.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89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6B10D6-521D-4450-B089-66358C493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йўналиши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ҳамкорлик</a:t>
            </a:r>
            <a:r>
              <a:rPr lang="ru-RU" dirty="0"/>
              <a:t> (1/3)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C4DD77-0185-4908-93F4-0EA980E71512}"/>
              </a:ext>
            </a:extLst>
          </p:cNvPr>
          <p:cNvSpPr/>
          <p:nvPr/>
        </p:nvSpPr>
        <p:spPr>
          <a:xfrm>
            <a:off x="350523" y="6084892"/>
            <a:ext cx="34788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err="1">
                <a:solidFill>
                  <a:schemeClr val="tx2"/>
                </a:solidFill>
              </a:rPr>
              <a:t>Манба</a:t>
            </a:r>
            <a:r>
              <a:rPr lang="ru-RU" sz="1000" dirty="0">
                <a:solidFill>
                  <a:schemeClr val="tx2"/>
                </a:solidFill>
              </a:rPr>
              <a:t>: </a:t>
            </a:r>
            <a:r>
              <a:rPr lang="en-US" sz="10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https://anticorruption.uz/ru/item/xalqaro-hamkorlik</a:t>
            </a:r>
            <a:r>
              <a:rPr lang="ru-RU" sz="1000" dirty="0">
                <a:solidFill>
                  <a:schemeClr val="tx2"/>
                </a:solidFill>
              </a:rPr>
              <a:t> 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EA2BCF-B8F6-4488-A2B8-081246AAED56}"/>
              </a:ext>
            </a:extLst>
          </p:cNvPr>
          <p:cNvSpPr/>
          <p:nvPr/>
        </p:nvSpPr>
        <p:spPr>
          <a:xfrm>
            <a:off x="431999" y="5078994"/>
            <a:ext cx="11317089" cy="1005898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s://miro.medium.com/max/1400/0*dNX0ywJjZi6iIRfQ.jpg">
            <a:extLst>
              <a:ext uri="{FF2B5EF4-FFF2-40B4-BE49-F238E27FC236}">
                <a16:creationId xmlns:a16="http://schemas.microsoft.com/office/drawing/2014/main" id="{AA067403-80F0-4299-8C48-C78540008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6" r="20490"/>
          <a:stretch/>
        </p:blipFill>
        <p:spPr bwMode="auto">
          <a:xfrm>
            <a:off x="760491" y="5127757"/>
            <a:ext cx="841972" cy="8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turkmenportal.com/images/uploads/blogs/b893baea42fb214df80c517c45bc6a30.png">
            <a:extLst>
              <a:ext uri="{FF2B5EF4-FFF2-40B4-BE49-F238E27FC236}">
                <a16:creationId xmlns:a16="http://schemas.microsoft.com/office/drawing/2014/main" id="{91FFFFF5-C2B6-4BFE-A5ED-29F8868EE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9" r="34628"/>
          <a:stretch/>
        </p:blipFill>
        <p:spPr bwMode="auto">
          <a:xfrm>
            <a:off x="1804702" y="5078994"/>
            <a:ext cx="439445" cy="9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turkmenportal.com/images/uploads/blogs/aad5b8359af1eb7a8f7b27fb3728505d.jpg">
            <a:extLst>
              <a:ext uri="{FF2B5EF4-FFF2-40B4-BE49-F238E27FC236}">
                <a16:creationId xmlns:a16="http://schemas.microsoft.com/office/drawing/2014/main" id="{1C44F667-2BEE-4FD4-B3E0-F64E82CE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86" y="5159501"/>
            <a:ext cx="1177519" cy="8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mages.squarespace-cdn.com/content/v1/5c40a38a2487fdf7ffa95bee/1548370653353-7O9V98NQ8DC7887RLPLO/UNICEF-Logo.jpg">
            <a:extLst>
              <a:ext uri="{FF2B5EF4-FFF2-40B4-BE49-F238E27FC236}">
                <a16:creationId xmlns:a16="http://schemas.microsoft.com/office/drawing/2014/main" id="{69D826FE-09A9-4BE7-A0EE-ED4F4AA2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44" y="5170916"/>
            <a:ext cx="1051059" cy="78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www.osce.org/favicon/logo-square.jpg">
            <a:extLst>
              <a:ext uri="{FF2B5EF4-FFF2-40B4-BE49-F238E27FC236}">
                <a16:creationId xmlns:a16="http://schemas.microsoft.com/office/drawing/2014/main" id="{977FA7B5-0241-4746-A667-1DA6A7EB8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7" b="28534"/>
          <a:stretch/>
        </p:blipFill>
        <p:spPr bwMode="auto">
          <a:xfrm>
            <a:off x="10735786" y="5344089"/>
            <a:ext cx="979982" cy="4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moneyman.ru/wp-content/uploads/2021/04/Organizatsiya-ekonomicheskogo-sotrudnichestva-i-razvitiya.jpg">
            <a:extLst>
              <a:ext uri="{FF2B5EF4-FFF2-40B4-BE49-F238E27FC236}">
                <a16:creationId xmlns:a16="http://schemas.microsoft.com/office/drawing/2014/main" id="{22A4A705-5BBF-42EB-8F8B-E9166223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42" y="5127595"/>
            <a:ext cx="1395168" cy="8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s://agro.dn.gov.ua/wp-content/uploads/2017/02/Vertical_web_UA.jpg">
            <a:extLst>
              <a:ext uri="{FF2B5EF4-FFF2-40B4-BE49-F238E27FC236}">
                <a16:creationId xmlns:a16="http://schemas.microsoft.com/office/drawing/2014/main" id="{EDBAE8E6-3FDA-42B7-9343-48204FD6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69" y="5117059"/>
            <a:ext cx="1119900" cy="8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s://gr-news.ru/wp-content/uploads/2018/01/World_Bank.png">
            <a:extLst>
              <a:ext uri="{FF2B5EF4-FFF2-40B4-BE49-F238E27FC236}">
                <a16:creationId xmlns:a16="http://schemas.microsoft.com/office/drawing/2014/main" id="{5960714C-2F15-4043-BE5E-8BF98F57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49" y="5231551"/>
            <a:ext cx="1473381" cy="6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ttps://www.asian-voice.com/var/ezdemo_site/storage/images/asian-voice/volumes/2018/21-april-2018/india-to-grow-at-7.4-per-cent-in-2018-imf/imf/934882-1-eng-GB/imf.jpg">
            <a:extLst>
              <a:ext uri="{FF2B5EF4-FFF2-40B4-BE49-F238E27FC236}">
                <a16:creationId xmlns:a16="http://schemas.microsoft.com/office/drawing/2014/main" id="{9E9206C1-D818-4431-83D4-6320F4FB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608" y="5127595"/>
            <a:ext cx="858935" cy="8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4F215D-C811-4E65-BE47-F0C8A0D8BAD8}"/>
              </a:ext>
            </a:extLst>
          </p:cNvPr>
          <p:cNvSpPr/>
          <p:nvPr/>
        </p:nvSpPr>
        <p:spPr>
          <a:xfrm>
            <a:off x="431999" y="1189036"/>
            <a:ext cx="113229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Коррупцияга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қарши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курашиш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агентлигининг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асосий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вазифаларидан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бири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коррупциянинг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олдини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олиш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ва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унга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қарши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курашиш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соҳасида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халқаро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ҳамкорликни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ривожлантиришдан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ҳамда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мамлакат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имиджини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мустаҳкамлашга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доир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тизимли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чора-тадбирларни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амалга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ошириш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ва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унинг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халқаро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рейтинглардаги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мавқеини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оширишдан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25000"/>
                  </a:schemeClr>
                </a:solidFill>
              </a:rPr>
              <a:t>иборат</a:t>
            </a: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1B3004-E828-4BC7-B370-1F923685ECC1}"/>
              </a:ext>
            </a:extLst>
          </p:cNvPr>
          <p:cNvSpPr/>
          <p:nvPr/>
        </p:nvSpPr>
        <p:spPr>
          <a:xfrm>
            <a:off x="438149" y="2081588"/>
            <a:ext cx="11310938" cy="5172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Бугунги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кунда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Агентлик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қуйидаги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қатор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ташкилотлар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халқаро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ҳамкорлик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йўлга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қўйилган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</a:t>
            </a:r>
          </a:p>
        </p:txBody>
      </p:sp>
      <p:pic>
        <p:nvPicPr>
          <p:cNvPr id="17" name="Рисунок 78">
            <a:extLst>
              <a:ext uri="{FF2B5EF4-FFF2-40B4-BE49-F238E27FC236}">
                <a16:creationId xmlns:a16="http://schemas.microsoft.com/office/drawing/2014/main" id="{9E4C5C46-1E2B-4F78-9A63-E31DDC5D54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8132" y="2116247"/>
            <a:ext cx="444718" cy="4447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2315BA-49BA-4785-862F-081A554978C0}"/>
              </a:ext>
            </a:extLst>
          </p:cNvPr>
          <p:cNvSpPr/>
          <p:nvPr/>
        </p:nvSpPr>
        <p:spPr>
          <a:xfrm>
            <a:off x="438150" y="2699280"/>
            <a:ext cx="5492142" cy="2262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  <a:latin typeface="+mj-lt"/>
              </a:rPr>
              <a:t>Бирлашган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Миллатлар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Ташкилотининг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Ўзбекистон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Республикасидаги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Ваколатхонаси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  <a:latin typeface="+mj-lt"/>
              </a:rPr>
              <a:t>Ўзбекистон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Республикасида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Бирлашган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Миллатлар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Ташкилотининг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ривожланиш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дастури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(БМТРД);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  <a:latin typeface="+mj-lt"/>
              </a:rPr>
              <a:t>Марказий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Осиёда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Бирлашган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Миллатлар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Ташкилотининг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наркотиклар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жиноятчилик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Бошқармаси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Регионал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офиси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(БМТ НЖБ);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  <a:latin typeface="+mj-lt"/>
              </a:rPr>
              <a:t>БМТ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Болалар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фонди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(ЮНИСЕФ);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  <a:latin typeface="+mj-lt"/>
              </a:rPr>
              <a:t>Европа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Хавфсизлик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ҳамкорлик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ташкилоти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(ЕХҲТ)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лойиҳалари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Координаторининг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Ўзбекистондаги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офиси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  <a:latin typeface="+mj-lt"/>
              </a:rPr>
              <a:t>Иқтисодий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ҳамкорлик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ва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ривожланиш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ташкилоти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  <a:latin typeface="+mj-lt"/>
              </a:rPr>
              <a:t>Европа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иттифоқи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rgbClr val="212529"/>
                </a:solidFill>
                <a:latin typeface="+mj-lt"/>
              </a:rPr>
              <a:t>ҳукумати</a:t>
            </a:r>
            <a:r>
              <a:rPr lang="ru-RU" sz="1200" dirty="0">
                <a:solidFill>
                  <a:srgbClr val="212529"/>
                </a:solidFill>
                <a:latin typeface="+mj-lt"/>
              </a:rPr>
              <a:t>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AF3A46-D429-42FB-80C4-4487A1364FF9}"/>
              </a:ext>
            </a:extLst>
          </p:cNvPr>
          <p:cNvSpPr/>
          <p:nvPr/>
        </p:nvSpPr>
        <p:spPr>
          <a:xfrm>
            <a:off x="6167438" y="2699280"/>
            <a:ext cx="5415943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Европа </a:t>
            </a:r>
            <a:r>
              <a:rPr lang="ru-RU" sz="1200" dirty="0" err="1">
                <a:solidFill>
                  <a:srgbClr val="212529"/>
                </a:solidFill>
              </a:rPr>
              <a:t>Кенгаши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АҚШ </a:t>
            </a:r>
            <a:r>
              <a:rPr lang="ru-RU" sz="1200" dirty="0" err="1">
                <a:solidFill>
                  <a:srgbClr val="212529"/>
                </a:solidFill>
              </a:rPr>
              <a:t>Давлат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департаментининг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наркотикларга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ҳуқуқий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қўлланилиш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Бюроси</a:t>
            </a:r>
            <a:r>
              <a:rPr lang="ru-RU" sz="1200" dirty="0">
                <a:solidFill>
                  <a:srgbClr val="212529"/>
                </a:solidFill>
              </a:rPr>
              <a:t> (</a:t>
            </a:r>
            <a:r>
              <a:rPr lang="pl-PL" sz="1200" dirty="0">
                <a:solidFill>
                  <a:srgbClr val="212529"/>
                </a:solidFill>
              </a:rPr>
              <a:t>INL);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АҚШ </a:t>
            </a:r>
            <a:r>
              <a:rPr lang="ru-RU" sz="1200" dirty="0" err="1">
                <a:solidFill>
                  <a:srgbClr val="212529"/>
                </a:solidFill>
              </a:rPr>
              <a:t>халқаро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ривожланиш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агентлиги</a:t>
            </a:r>
            <a:r>
              <a:rPr lang="ru-RU" sz="1200" dirty="0">
                <a:solidFill>
                  <a:srgbClr val="212529"/>
                </a:solidFill>
              </a:rPr>
              <a:t> (</a:t>
            </a:r>
            <a:r>
              <a:rPr lang="pl-PL" sz="1200" dirty="0">
                <a:solidFill>
                  <a:srgbClr val="212529"/>
                </a:solidFill>
              </a:rPr>
              <a:t>USAID);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Жаҳон</a:t>
            </a:r>
            <a:r>
              <a:rPr lang="ru-RU" sz="1200" dirty="0">
                <a:solidFill>
                  <a:srgbClr val="212529"/>
                </a:solidFill>
              </a:rPr>
              <a:t> банки;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Халқаро</a:t>
            </a:r>
            <a:r>
              <a:rPr lang="ru-RU" sz="1200" dirty="0">
                <a:solidFill>
                  <a:srgbClr val="212529"/>
                </a:solidFill>
              </a:rPr>
              <a:t> валюта </a:t>
            </a:r>
            <a:r>
              <a:rPr lang="ru-RU" sz="1200" dirty="0" err="1">
                <a:solidFill>
                  <a:srgbClr val="212529"/>
                </a:solidFill>
              </a:rPr>
              <a:t>фонди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Европа </a:t>
            </a:r>
            <a:r>
              <a:rPr lang="ru-RU" sz="1200" dirty="0" err="1">
                <a:solidFill>
                  <a:srgbClr val="212529"/>
                </a:solidFill>
              </a:rPr>
              <a:t>тикланиш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ривожланиш</a:t>
            </a:r>
            <a:r>
              <a:rPr lang="ru-RU" sz="1200" dirty="0">
                <a:solidFill>
                  <a:srgbClr val="212529"/>
                </a:solidFill>
              </a:rPr>
              <a:t> банки;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Германиядаги</a:t>
            </a:r>
            <a:r>
              <a:rPr lang="ru-RU" sz="1200" dirty="0">
                <a:solidFill>
                  <a:srgbClr val="212529"/>
                </a:solidFill>
              </a:rPr>
              <a:t> Конрад Аденауэр </a:t>
            </a:r>
            <a:r>
              <a:rPr lang="ru-RU" sz="1200" dirty="0" err="1">
                <a:solidFill>
                  <a:srgbClr val="212529"/>
                </a:solidFill>
              </a:rPr>
              <a:t>фонди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233363" indent="-2333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Словения «Регионал </a:t>
            </a:r>
            <a:r>
              <a:rPr lang="ru-RU" sz="1200" dirty="0" err="1">
                <a:solidFill>
                  <a:srgbClr val="212529"/>
                </a:solidFill>
              </a:rPr>
              <a:t>мулоқот</a:t>
            </a:r>
            <a:r>
              <a:rPr lang="ru-RU" sz="1200" dirty="0">
                <a:solidFill>
                  <a:srgbClr val="212529"/>
                </a:solidFill>
              </a:rPr>
              <a:t>» </a:t>
            </a:r>
            <a:r>
              <a:rPr lang="ru-RU" sz="1200" dirty="0" err="1">
                <a:solidFill>
                  <a:srgbClr val="212529"/>
                </a:solidFill>
              </a:rPr>
              <a:t>халқаро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ноҳукумат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ташкилоти</a:t>
            </a:r>
            <a:endParaRPr lang="ru-RU" sz="1200" dirty="0">
              <a:solidFill>
                <a:srgbClr val="21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0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7612-0968-4870-BB2C-381F93DD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йўналиши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ҳамкорлик</a:t>
            </a:r>
            <a:r>
              <a:rPr lang="ru-RU" dirty="0"/>
              <a:t> (2/3)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560C13B6-2103-461E-B2A7-292570EC9A1A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46406-B44E-42ED-94CD-61D8C6648EE0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2020 </a:t>
            </a:r>
            <a:r>
              <a:rPr lang="ru-RU" sz="2000" b="1" dirty="0" err="1">
                <a:solidFill>
                  <a:srgbClr val="49A9F6"/>
                </a:solidFill>
              </a:rPr>
              <a:t>ва</a:t>
            </a:r>
            <a:r>
              <a:rPr lang="ru-RU" sz="2000" b="1" dirty="0">
                <a:solidFill>
                  <a:srgbClr val="49A9F6"/>
                </a:solidFill>
              </a:rPr>
              <a:t> 2021 </a:t>
            </a:r>
            <a:r>
              <a:rPr lang="ru-RU" sz="2000" b="1" dirty="0" err="1">
                <a:solidFill>
                  <a:srgbClr val="49A9F6"/>
                </a:solidFill>
              </a:rPr>
              <a:t>йилларда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Агентлик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томонидан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халқаро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ҳамкорлик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8 та меморандум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имзоланган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E11C97-61F1-44D4-A2E9-6B5CA600290F}"/>
              </a:ext>
            </a:extLst>
          </p:cNvPr>
          <p:cNvGrpSpPr/>
          <p:nvPr/>
        </p:nvGrpSpPr>
        <p:grpSpPr>
          <a:xfrm>
            <a:off x="782210" y="1388450"/>
            <a:ext cx="627453" cy="564207"/>
            <a:chOff x="2925118" y="442557"/>
            <a:chExt cx="469322" cy="422015"/>
          </a:xfrm>
          <a:solidFill>
            <a:schemeClr val="accent1">
              <a:lumMod val="25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EAF9B6D-DB30-49F9-B9B0-0919287DE121}"/>
                </a:ext>
              </a:extLst>
            </p:cNvPr>
            <p:cNvSpPr/>
            <p:nvPr/>
          </p:nvSpPr>
          <p:spPr>
            <a:xfrm>
              <a:off x="3168212" y="652176"/>
              <a:ext cx="124459" cy="94589"/>
            </a:xfrm>
            <a:custGeom>
              <a:avLst/>
              <a:gdLst>
                <a:gd name="connsiteX0" fmla="*/ 108825 w 124458"/>
                <a:gd name="connsiteY0" fmla="*/ 3199 h 94588"/>
                <a:gd name="connsiteX1" fmla="*/ 43402 w 124458"/>
                <a:gd name="connsiteY1" fmla="*/ 68621 h 94588"/>
                <a:gd name="connsiteX2" fmla="*/ 16114 w 124458"/>
                <a:gd name="connsiteY2" fmla="*/ 41333 h 94588"/>
                <a:gd name="connsiteX3" fmla="*/ 3206 w 124458"/>
                <a:gd name="connsiteY3" fmla="*/ 41333 h 94588"/>
                <a:gd name="connsiteX4" fmla="*/ 3206 w 124458"/>
                <a:gd name="connsiteY4" fmla="*/ 54241 h 94588"/>
                <a:gd name="connsiteX5" fmla="*/ 43409 w 124458"/>
                <a:gd name="connsiteY5" fmla="*/ 94445 h 94588"/>
                <a:gd name="connsiteX6" fmla="*/ 121740 w 124458"/>
                <a:gd name="connsiteY6" fmla="*/ 16114 h 94588"/>
                <a:gd name="connsiteX7" fmla="*/ 121740 w 124458"/>
                <a:gd name="connsiteY7" fmla="*/ 3206 h 94588"/>
                <a:gd name="connsiteX8" fmla="*/ 108832 w 124458"/>
                <a:gd name="connsiteY8" fmla="*/ 3206 h 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58" h="94588">
                  <a:moveTo>
                    <a:pt x="108825" y="3199"/>
                  </a:moveTo>
                  <a:lnTo>
                    <a:pt x="43402" y="68621"/>
                  </a:lnTo>
                  <a:lnTo>
                    <a:pt x="16114" y="41333"/>
                  </a:lnTo>
                  <a:cubicBezTo>
                    <a:pt x="12551" y="37770"/>
                    <a:pt x="6769" y="37770"/>
                    <a:pt x="3206" y="41333"/>
                  </a:cubicBezTo>
                  <a:cubicBezTo>
                    <a:pt x="-357" y="44896"/>
                    <a:pt x="-357" y="50678"/>
                    <a:pt x="3206" y="54241"/>
                  </a:cubicBezTo>
                  <a:lnTo>
                    <a:pt x="43409" y="94445"/>
                  </a:lnTo>
                  <a:lnTo>
                    <a:pt x="121740" y="16114"/>
                  </a:lnTo>
                  <a:cubicBezTo>
                    <a:pt x="125303" y="12551"/>
                    <a:pt x="125303" y="6769"/>
                    <a:pt x="121740" y="3206"/>
                  </a:cubicBezTo>
                  <a:cubicBezTo>
                    <a:pt x="118177" y="-357"/>
                    <a:pt x="112395" y="-357"/>
                    <a:pt x="108832" y="32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9185AD8-8299-40FD-8179-61D4D5862B04}"/>
                </a:ext>
              </a:extLst>
            </p:cNvPr>
            <p:cNvSpPr/>
            <p:nvPr/>
          </p:nvSpPr>
          <p:spPr>
            <a:xfrm>
              <a:off x="3120631" y="590763"/>
              <a:ext cx="273809" cy="273809"/>
            </a:xfrm>
            <a:custGeom>
              <a:avLst/>
              <a:gdLst>
                <a:gd name="connsiteX0" fmla="*/ 265325 w 273809"/>
                <a:gd name="connsiteY0" fmla="*/ 225690 h 273809"/>
                <a:gd name="connsiteX1" fmla="*/ 204468 w 273809"/>
                <a:gd name="connsiteY1" fmla="*/ 164833 h 273809"/>
                <a:gd name="connsiteX2" fmla="*/ 219310 w 273809"/>
                <a:gd name="connsiteY2" fmla="*/ 109922 h 273809"/>
                <a:gd name="connsiteX3" fmla="*/ 109922 w 273809"/>
                <a:gd name="connsiteY3" fmla="*/ 533 h 273809"/>
                <a:gd name="connsiteX4" fmla="*/ 533 w 273809"/>
                <a:gd name="connsiteY4" fmla="*/ 109922 h 273809"/>
                <a:gd name="connsiteX5" fmla="*/ 109922 w 273809"/>
                <a:gd name="connsiteY5" fmla="*/ 219310 h 273809"/>
                <a:gd name="connsiteX6" fmla="*/ 164833 w 273809"/>
                <a:gd name="connsiteY6" fmla="*/ 204468 h 273809"/>
                <a:gd name="connsiteX7" fmla="*/ 225690 w 273809"/>
                <a:gd name="connsiteY7" fmla="*/ 265325 h 273809"/>
                <a:gd name="connsiteX8" fmla="*/ 245504 w 273809"/>
                <a:gd name="connsiteY8" fmla="*/ 273532 h 273809"/>
                <a:gd name="connsiteX9" fmla="*/ 265317 w 273809"/>
                <a:gd name="connsiteY9" fmla="*/ 265325 h 273809"/>
                <a:gd name="connsiteX10" fmla="*/ 273525 w 273809"/>
                <a:gd name="connsiteY10" fmla="*/ 245511 h 273809"/>
                <a:gd name="connsiteX11" fmla="*/ 265317 w 273809"/>
                <a:gd name="connsiteY11" fmla="*/ 225697 h 273809"/>
                <a:gd name="connsiteX12" fmla="*/ 18797 w 273809"/>
                <a:gd name="connsiteY12" fmla="*/ 109922 h 273809"/>
                <a:gd name="connsiteX13" fmla="*/ 109922 w 273809"/>
                <a:gd name="connsiteY13" fmla="*/ 18797 h 273809"/>
                <a:gd name="connsiteX14" fmla="*/ 201047 w 273809"/>
                <a:gd name="connsiteY14" fmla="*/ 109922 h 273809"/>
                <a:gd name="connsiteX15" fmla="*/ 109922 w 273809"/>
                <a:gd name="connsiteY15" fmla="*/ 201047 h 273809"/>
                <a:gd name="connsiteX16" fmla="*/ 18797 w 273809"/>
                <a:gd name="connsiteY16" fmla="*/ 109922 h 273809"/>
                <a:gd name="connsiteX17" fmla="*/ 252409 w 273809"/>
                <a:gd name="connsiteY17" fmla="*/ 252409 h 273809"/>
                <a:gd name="connsiteX18" fmla="*/ 245504 w 273809"/>
                <a:gd name="connsiteY18" fmla="*/ 255268 h 273809"/>
                <a:gd name="connsiteX19" fmla="*/ 238598 w 273809"/>
                <a:gd name="connsiteY19" fmla="*/ 252409 h 273809"/>
                <a:gd name="connsiteX20" fmla="*/ 180010 w 273809"/>
                <a:gd name="connsiteY20" fmla="*/ 193821 h 273809"/>
                <a:gd name="connsiteX21" fmla="*/ 193814 w 273809"/>
                <a:gd name="connsiteY21" fmla="*/ 180017 h 273809"/>
                <a:gd name="connsiteX22" fmla="*/ 252402 w 273809"/>
                <a:gd name="connsiteY22" fmla="*/ 238605 h 273809"/>
                <a:gd name="connsiteX23" fmla="*/ 255261 w 273809"/>
                <a:gd name="connsiteY23" fmla="*/ 245511 h 273809"/>
                <a:gd name="connsiteX24" fmla="*/ 252402 w 273809"/>
                <a:gd name="connsiteY24" fmla="*/ 252416 h 27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3809" h="273809">
                  <a:moveTo>
                    <a:pt x="265325" y="225690"/>
                  </a:moveTo>
                  <a:lnTo>
                    <a:pt x="204468" y="164833"/>
                  </a:lnTo>
                  <a:cubicBezTo>
                    <a:pt x="213884" y="148682"/>
                    <a:pt x="219310" y="129928"/>
                    <a:pt x="219310" y="109922"/>
                  </a:cubicBezTo>
                  <a:cubicBezTo>
                    <a:pt x="219310" y="49606"/>
                    <a:pt x="170238" y="533"/>
                    <a:pt x="109922" y="533"/>
                  </a:cubicBezTo>
                  <a:cubicBezTo>
                    <a:pt x="49606" y="533"/>
                    <a:pt x="533" y="49606"/>
                    <a:pt x="533" y="109922"/>
                  </a:cubicBezTo>
                  <a:cubicBezTo>
                    <a:pt x="533" y="170238"/>
                    <a:pt x="49606" y="219310"/>
                    <a:pt x="109922" y="219310"/>
                  </a:cubicBezTo>
                  <a:cubicBezTo>
                    <a:pt x="129928" y="219310"/>
                    <a:pt x="148682" y="213884"/>
                    <a:pt x="164833" y="204468"/>
                  </a:cubicBezTo>
                  <a:lnTo>
                    <a:pt x="225690" y="265325"/>
                  </a:lnTo>
                  <a:cubicBezTo>
                    <a:pt x="230981" y="270616"/>
                    <a:pt x="238022" y="273532"/>
                    <a:pt x="245504" y="273532"/>
                  </a:cubicBezTo>
                  <a:cubicBezTo>
                    <a:pt x="252985" y="273532"/>
                    <a:pt x="260026" y="270616"/>
                    <a:pt x="265317" y="265325"/>
                  </a:cubicBezTo>
                  <a:cubicBezTo>
                    <a:pt x="270609" y="260033"/>
                    <a:pt x="273525" y="252992"/>
                    <a:pt x="273525" y="245511"/>
                  </a:cubicBezTo>
                  <a:cubicBezTo>
                    <a:pt x="273525" y="238029"/>
                    <a:pt x="270609" y="230988"/>
                    <a:pt x="265317" y="225697"/>
                  </a:cubicBezTo>
                  <a:close/>
                  <a:moveTo>
                    <a:pt x="18797" y="109922"/>
                  </a:moveTo>
                  <a:cubicBezTo>
                    <a:pt x="18797" y="59676"/>
                    <a:pt x="59676" y="18797"/>
                    <a:pt x="109922" y="18797"/>
                  </a:cubicBezTo>
                  <a:cubicBezTo>
                    <a:pt x="160168" y="18797"/>
                    <a:pt x="201047" y="59676"/>
                    <a:pt x="201047" y="109922"/>
                  </a:cubicBezTo>
                  <a:cubicBezTo>
                    <a:pt x="201047" y="160168"/>
                    <a:pt x="160168" y="201047"/>
                    <a:pt x="109922" y="201047"/>
                  </a:cubicBezTo>
                  <a:cubicBezTo>
                    <a:pt x="59676" y="201047"/>
                    <a:pt x="18797" y="160168"/>
                    <a:pt x="18797" y="109922"/>
                  </a:cubicBezTo>
                  <a:close/>
                  <a:moveTo>
                    <a:pt x="252409" y="252409"/>
                  </a:moveTo>
                  <a:cubicBezTo>
                    <a:pt x="250567" y="254251"/>
                    <a:pt x="248114" y="255268"/>
                    <a:pt x="245504" y="255268"/>
                  </a:cubicBezTo>
                  <a:cubicBezTo>
                    <a:pt x="242894" y="255268"/>
                    <a:pt x="240447" y="254251"/>
                    <a:pt x="238598" y="252409"/>
                  </a:cubicBezTo>
                  <a:lnTo>
                    <a:pt x="180010" y="193821"/>
                  </a:lnTo>
                  <a:cubicBezTo>
                    <a:pt x="185010" y="189639"/>
                    <a:pt x="189632" y="185017"/>
                    <a:pt x="193814" y="180017"/>
                  </a:cubicBezTo>
                  <a:lnTo>
                    <a:pt x="252402" y="238605"/>
                  </a:lnTo>
                  <a:cubicBezTo>
                    <a:pt x="254244" y="240447"/>
                    <a:pt x="255261" y="242901"/>
                    <a:pt x="255261" y="245511"/>
                  </a:cubicBezTo>
                  <a:cubicBezTo>
                    <a:pt x="255261" y="248121"/>
                    <a:pt x="254244" y="250567"/>
                    <a:pt x="252402" y="2524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D90FF34-A1D6-4DE5-B6DC-D408D7EF4CD5}"/>
                </a:ext>
              </a:extLst>
            </p:cNvPr>
            <p:cNvSpPr/>
            <p:nvPr/>
          </p:nvSpPr>
          <p:spPr>
            <a:xfrm>
              <a:off x="2925118" y="442557"/>
              <a:ext cx="370531" cy="332127"/>
            </a:xfrm>
            <a:custGeom>
              <a:avLst/>
              <a:gdLst>
                <a:gd name="connsiteX0" fmla="*/ 18790 w 370531"/>
                <a:gd name="connsiteY0" fmla="*/ 298623 h 332126"/>
                <a:gd name="connsiteX1" fmla="*/ 18790 w 370531"/>
                <a:gd name="connsiteY1" fmla="*/ 288168 h 332126"/>
                <a:gd name="connsiteX2" fmla="*/ 72798 w 370531"/>
                <a:gd name="connsiteY2" fmla="*/ 137132 h 332126"/>
                <a:gd name="connsiteX3" fmla="*/ 86893 w 370531"/>
                <a:gd name="connsiteY3" fmla="*/ 127154 h 332126"/>
                <a:gd name="connsiteX4" fmla="*/ 336814 w 370531"/>
                <a:gd name="connsiteY4" fmla="*/ 127154 h 332126"/>
                <a:gd name="connsiteX5" fmla="*/ 341785 w 370531"/>
                <a:gd name="connsiteY5" fmla="*/ 128008 h 332126"/>
                <a:gd name="connsiteX6" fmla="*/ 350298 w 370531"/>
                <a:gd name="connsiteY6" fmla="*/ 135653 h 332126"/>
                <a:gd name="connsiteX7" fmla="*/ 350909 w 370531"/>
                <a:gd name="connsiteY7" fmla="*/ 147075 h 332126"/>
                <a:gd name="connsiteX8" fmla="*/ 368127 w 370531"/>
                <a:gd name="connsiteY8" fmla="*/ 153148 h 332126"/>
                <a:gd name="connsiteX9" fmla="*/ 366769 w 370531"/>
                <a:gd name="connsiteY9" fmla="*/ 127766 h 332126"/>
                <a:gd name="connsiteX10" fmla="*/ 347858 w 370531"/>
                <a:gd name="connsiteY10" fmla="*/ 110782 h 332126"/>
                <a:gd name="connsiteX11" fmla="*/ 336806 w 370531"/>
                <a:gd name="connsiteY11" fmla="*/ 108891 h 332126"/>
                <a:gd name="connsiteX12" fmla="*/ 319773 w 370531"/>
                <a:gd name="connsiteY12" fmla="*/ 108891 h 332126"/>
                <a:gd name="connsiteX13" fmla="*/ 319773 w 370531"/>
                <a:gd name="connsiteY13" fmla="*/ 69860 h 332126"/>
                <a:gd name="connsiteX14" fmla="*/ 286568 w 370531"/>
                <a:gd name="connsiteY14" fmla="*/ 36648 h 332126"/>
                <a:gd name="connsiteX15" fmla="*/ 176148 w 370531"/>
                <a:gd name="connsiteY15" fmla="*/ 36648 h 332126"/>
                <a:gd name="connsiteX16" fmla="*/ 165573 w 370531"/>
                <a:gd name="connsiteY16" fmla="*/ 32267 h 332126"/>
                <a:gd name="connsiteX17" fmla="*/ 143568 w 370531"/>
                <a:gd name="connsiteY17" fmla="*/ 10263 h 332126"/>
                <a:gd name="connsiteX18" fmla="*/ 120085 w 370531"/>
                <a:gd name="connsiteY18" fmla="*/ 533 h 332126"/>
                <a:gd name="connsiteX19" fmla="*/ 33739 w 370531"/>
                <a:gd name="connsiteY19" fmla="*/ 533 h 332126"/>
                <a:gd name="connsiteX20" fmla="*/ 533 w 370531"/>
                <a:gd name="connsiteY20" fmla="*/ 33739 h 332126"/>
                <a:gd name="connsiteX21" fmla="*/ 533 w 370531"/>
                <a:gd name="connsiteY21" fmla="*/ 298623 h 332126"/>
                <a:gd name="connsiteX22" fmla="*/ 33739 w 370531"/>
                <a:gd name="connsiteY22" fmla="*/ 331828 h 332126"/>
                <a:gd name="connsiteX23" fmla="*/ 197036 w 370531"/>
                <a:gd name="connsiteY23" fmla="*/ 331828 h 332126"/>
                <a:gd name="connsiteX24" fmla="*/ 197036 w 370531"/>
                <a:gd name="connsiteY24" fmla="*/ 313572 h 332126"/>
                <a:gd name="connsiteX25" fmla="*/ 33739 w 370531"/>
                <a:gd name="connsiteY25" fmla="*/ 313572 h 332126"/>
                <a:gd name="connsiteX26" fmla="*/ 18790 w 370531"/>
                <a:gd name="connsiteY26" fmla="*/ 298623 h 332126"/>
                <a:gd name="connsiteX27" fmla="*/ 33739 w 370531"/>
                <a:gd name="connsiteY27" fmla="*/ 18797 h 332126"/>
                <a:gd name="connsiteX28" fmla="*/ 120085 w 370531"/>
                <a:gd name="connsiteY28" fmla="*/ 18797 h 332126"/>
                <a:gd name="connsiteX29" fmla="*/ 130660 w 370531"/>
                <a:gd name="connsiteY29" fmla="*/ 23178 h 332126"/>
                <a:gd name="connsiteX30" fmla="*/ 152664 w 370531"/>
                <a:gd name="connsiteY30" fmla="*/ 45189 h 332126"/>
                <a:gd name="connsiteX31" fmla="*/ 176148 w 370531"/>
                <a:gd name="connsiteY31" fmla="*/ 54918 h 332126"/>
                <a:gd name="connsiteX32" fmla="*/ 286568 w 370531"/>
                <a:gd name="connsiteY32" fmla="*/ 54918 h 332126"/>
                <a:gd name="connsiteX33" fmla="*/ 301517 w 370531"/>
                <a:gd name="connsiteY33" fmla="*/ 69868 h 332126"/>
                <a:gd name="connsiteX34" fmla="*/ 301517 w 370531"/>
                <a:gd name="connsiteY34" fmla="*/ 108898 h 332126"/>
                <a:gd name="connsiteX35" fmla="*/ 86886 w 370531"/>
                <a:gd name="connsiteY35" fmla="*/ 108898 h 332126"/>
                <a:gd name="connsiteX36" fmla="*/ 55580 w 370531"/>
                <a:gd name="connsiteY36" fmla="*/ 131023 h 332126"/>
                <a:gd name="connsiteX37" fmla="*/ 18776 w 370531"/>
                <a:gd name="connsiteY37" fmla="*/ 233940 h 332126"/>
                <a:gd name="connsiteX38" fmla="*/ 18776 w 370531"/>
                <a:gd name="connsiteY38" fmla="*/ 33753 h 332126"/>
                <a:gd name="connsiteX39" fmla="*/ 33725 w 370531"/>
                <a:gd name="connsiteY39" fmla="*/ 18804 h 33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70531" h="332126">
                  <a:moveTo>
                    <a:pt x="18790" y="298623"/>
                  </a:moveTo>
                  <a:lnTo>
                    <a:pt x="18790" y="288168"/>
                  </a:lnTo>
                  <a:lnTo>
                    <a:pt x="72798" y="137132"/>
                  </a:lnTo>
                  <a:cubicBezTo>
                    <a:pt x="74903" y="131165"/>
                    <a:pt x="80571" y="127154"/>
                    <a:pt x="86893" y="127154"/>
                  </a:cubicBezTo>
                  <a:lnTo>
                    <a:pt x="336814" y="127154"/>
                  </a:lnTo>
                  <a:cubicBezTo>
                    <a:pt x="338513" y="127154"/>
                    <a:pt x="340185" y="127439"/>
                    <a:pt x="341785" y="128008"/>
                  </a:cubicBezTo>
                  <a:cubicBezTo>
                    <a:pt x="345547" y="129337"/>
                    <a:pt x="348570" y="132054"/>
                    <a:pt x="350298" y="135653"/>
                  </a:cubicBezTo>
                  <a:cubicBezTo>
                    <a:pt x="352019" y="139251"/>
                    <a:pt x="352239" y="143312"/>
                    <a:pt x="350909" y="147075"/>
                  </a:cubicBezTo>
                  <a:lnTo>
                    <a:pt x="368127" y="153148"/>
                  </a:lnTo>
                  <a:cubicBezTo>
                    <a:pt x="371079" y="144785"/>
                    <a:pt x="370595" y="135767"/>
                    <a:pt x="366769" y="127766"/>
                  </a:cubicBezTo>
                  <a:cubicBezTo>
                    <a:pt x="362943" y="119765"/>
                    <a:pt x="356229" y="113734"/>
                    <a:pt x="347858" y="110782"/>
                  </a:cubicBezTo>
                  <a:cubicBezTo>
                    <a:pt x="344302" y="109524"/>
                    <a:pt x="340583" y="108891"/>
                    <a:pt x="336806" y="108891"/>
                  </a:cubicBezTo>
                  <a:lnTo>
                    <a:pt x="319773" y="108891"/>
                  </a:lnTo>
                  <a:lnTo>
                    <a:pt x="319773" y="69860"/>
                  </a:lnTo>
                  <a:cubicBezTo>
                    <a:pt x="319773" y="51547"/>
                    <a:pt x="304874" y="36648"/>
                    <a:pt x="286568" y="36648"/>
                  </a:cubicBezTo>
                  <a:lnTo>
                    <a:pt x="176148" y="36648"/>
                  </a:lnTo>
                  <a:cubicBezTo>
                    <a:pt x="172151" y="36648"/>
                    <a:pt x="168396" y="35090"/>
                    <a:pt x="165573" y="32267"/>
                  </a:cubicBezTo>
                  <a:lnTo>
                    <a:pt x="143568" y="10263"/>
                  </a:lnTo>
                  <a:cubicBezTo>
                    <a:pt x="137296" y="3990"/>
                    <a:pt x="128953" y="533"/>
                    <a:pt x="120085" y="533"/>
                  </a:cubicBezTo>
                  <a:lnTo>
                    <a:pt x="33739" y="533"/>
                  </a:lnTo>
                  <a:cubicBezTo>
                    <a:pt x="15426" y="533"/>
                    <a:pt x="533" y="15433"/>
                    <a:pt x="533" y="33739"/>
                  </a:cubicBezTo>
                  <a:lnTo>
                    <a:pt x="533" y="298623"/>
                  </a:lnTo>
                  <a:cubicBezTo>
                    <a:pt x="533" y="316936"/>
                    <a:pt x="15433" y="331828"/>
                    <a:pt x="33739" y="331828"/>
                  </a:cubicBezTo>
                  <a:lnTo>
                    <a:pt x="197036" y="331828"/>
                  </a:lnTo>
                  <a:lnTo>
                    <a:pt x="197036" y="313572"/>
                  </a:lnTo>
                  <a:lnTo>
                    <a:pt x="33739" y="313572"/>
                  </a:lnTo>
                  <a:cubicBezTo>
                    <a:pt x="25496" y="313572"/>
                    <a:pt x="18790" y="306865"/>
                    <a:pt x="18790" y="298623"/>
                  </a:cubicBezTo>
                  <a:close/>
                  <a:moveTo>
                    <a:pt x="33739" y="18797"/>
                  </a:moveTo>
                  <a:lnTo>
                    <a:pt x="120085" y="18797"/>
                  </a:lnTo>
                  <a:cubicBezTo>
                    <a:pt x="124082" y="18797"/>
                    <a:pt x="127837" y="20354"/>
                    <a:pt x="130660" y="23178"/>
                  </a:cubicBezTo>
                  <a:lnTo>
                    <a:pt x="152664" y="45189"/>
                  </a:lnTo>
                  <a:cubicBezTo>
                    <a:pt x="158937" y="51462"/>
                    <a:pt x="167280" y="54918"/>
                    <a:pt x="176148" y="54918"/>
                  </a:cubicBezTo>
                  <a:lnTo>
                    <a:pt x="286568" y="54918"/>
                  </a:lnTo>
                  <a:cubicBezTo>
                    <a:pt x="294811" y="54918"/>
                    <a:pt x="301517" y="61625"/>
                    <a:pt x="301517" y="69868"/>
                  </a:cubicBezTo>
                  <a:lnTo>
                    <a:pt x="301517" y="108898"/>
                  </a:lnTo>
                  <a:lnTo>
                    <a:pt x="86886" y="108898"/>
                  </a:lnTo>
                  <a:cubicBezTo>
                    <a:pt x="72833" y="108898"/>
                    <a:pt x="60245" y="117802"/>
                    <a:pt x="55580" y="131023"/>
                  </a:cubicBezTo>
                  <a:lnTo>
                    <a:pt x="18776" y="233940"/>
                  </a:lnTo>
                  <a:lnTo>
                    <a:pt x="18776" y="33753"/>
                  </a:lnTo>
                  <a:cubicBezTo>
                    <a:pt x="18776" y="25510"/>
                    <a:pt x="25482" y="18804"/>
                    <a:pt x="33725" y="18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CDF86F7-DA5E-42C7-91A8-D456669C0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236231"/>
              </p:ext>
            </p:extLst>
          </p:nvPr>
        </p:nvGraphicFramePr>
        <p:xfrm>
          <a:off x="431999" y="2177698"/>
          <a:ext cx="11310938" cy="4219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896">
                  <a:extLst>
                    <a:ext uri="{9D8B030D-6E8A-4147-A177-3AD203B41FA5}">
                      <a16:colId xmlns:a16="http://schemas.microsoft.com/office/drawing/2014/main" val="1637940578"/>
                    </a:ext>
                  </a:extLst>
                </a:gridCol>
                <a:gridCol w="9540042">
                  <a:extLst>
                    <a:ext uri="{9D8B030D-6E8A-4147-A177-3AD203B41FA5}">
                      <a16:colId xmlns:a16="http://schemas.microsoft.com/office/drawing/2014/main" val="2450891723"/>
                    </a:ext>
                  </a:extLst>
                </a:gridCol>
              </a:tblGrid>
              <a:tr h="229084">
                <a:tc>
                  <a:txBody>
                    <a:bodyPr/>
                    <a:lstStyle/>
                    <a:p>
                      <a:r>
                        <a:rPr lang="ru-RU" sz="1200" dirty="0"/>
                        <a:t>Меморандум </a:t>
                      </a:r>
                      <a:r>
                        <a:rPr lang="ru-RU" sz="1200" dirty="0" err="1"/>
                        <a:t>санаси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/>
                        <a:t>Ҳужжат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номи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59123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декабрь 2020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ва Конрад Аденауэр фондининг Ўзбекистондаги Ваколатхонаси ўртасида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177534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июнь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ҳамда </a:t>
                      </a:r>
                      <a:r>
                        <a:rPr lang="uz-Cyrl-UZ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Тожикистон</a:t>
                      </a: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Республикаси Давлат молия назорати ва коррупцияга қарши курашиш агентлиги ўртасида ўзаро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084842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июнь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ва </a:t>
                      </a:r>
                      <a:r>
                        <a:rPr lang="uz-Cyrl-UZ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Қозоғистон</a:t>
                      </a: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Республикаси Коррупцияга қарши курашиш агентлиги ўртасида ўзаро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732943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октябрь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ва </a:t>
                      </a:r>
                      <a:r>
                        <a:rPr lang="uz-Cyrl-UZ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Словения</a:t>
                      </a: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Республикаси Коррупциянинг олдини олиш комиссияси ўртасида ўзаро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600629"/>
                  </a:ext>
                </a:extLst>
              </a:tr>
              <a:tr h="3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октябрь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ҳамда </a:t>
                      </a:r>
                      <a:r>
                        <a:rPr lang="uz-Cyrl-UZ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Буюк Британия ва Шимолий Ирландия Бирлашган Қироллиги </a:t>
                      </a: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ҳукумати ўртасида ўзаро ҳамкорлик, Буюк Британиянинг Тошкентдаги Элчихонаси ва Ҳукуматлараро ҳамкорлик хизмати ўртасида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233290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ноябрь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ҳамда Европа Хавфсизлик ва ҳамкорлик ташкилоти ўртасида ўзаро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34211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ноябрь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ва Халқаро коррупцияга қарши академия ўртасида ўзаро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355122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b="1" i="0" kern="1200" dirty="0">
                          <a:solidFill>
                            <a:srgbClr val="004BD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декабрь 2021 йил</a:t>
                      </a:r>
                      <a:endParaRPr lang="ru-RU" sz="1200" b="1" i="0" kern="1200" dirty="0">
                        <a:solidFill>
                          <a:srgbClr val="004BD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 Республикаси Коррупцияга қарши курашиш агентлиги ва </a:t>
                      </a:r>
                      <a:r>
                        <a:rPr lang="uz-Cyrl-UZ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Озарбайжон Республикаси </a:t>
                      </a: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Бош прокурори ҳузуридаги Коррупцияга қарши курашиш Бош бошқармаси ўртасида ўзаро ҳамкорлик тўғрисида меморандум.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39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72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7612-0968-4870-BB2C-381F93DD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Коррупцияга қарши курашиш йўналиши бўйича халқаро ҳамкорлик (3/3)</a:t>
            </a:r>
            <a:endParaRPr lang="ru-RU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94885CE-2E32-459B-B8D5-DF7613B87C39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28530E-E030-4981-AB44-3BD1C1B03F80}"/>
              </a:ext>
            </a:extLst>
          </p:cNvPr>
          <p:cNvSpPr/>
          <p:nvPr/>
        </p:nvSpPr>
        <p:spPr>
          <a:xfrm>
            <a:off x="1355382" y="1271670"/>
            <a:ext cx="10413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курашиш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органлари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билан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ҳамкорлик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алоқалари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ўрнатилган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мамлакатлар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pic>
        <p:nvPicPr>
          <p:cNvPr id="5" name="Рисунок 112">
            <a:extLst>
              <a:ext uri="{FF2B5EF4-FFF2-40B4-BE49-F238E27FC236}">
                <a16:creationId xmlns:a16="http://schemas.microsoft.com/office/drawing/2014/main" id="{1F5D4327-9E38-4700-98F5-EF4890F7B7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260" y="1313377"/>
            <a:ext cx="618814" cy="618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CE5474-547B-4837-AF73-2343B22456A3}"/>
              </a:ext>
            </a:extLst>
          </p:cNvPr>
          <p:cNvSpPr/>
          <p:nvPr/>
        </p:nvSpPr>
        <p:spPr>
          <a:xfrm>
            <a:off x="332416" y="6086159"/>
            <a:ext cx="34788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err="1">
                <a:solidFill>
                  <a:schemeClr val="tx2"/>
                </a:solidFill>
              </a:rPr>
              <a:t>Манба</a:t>
            </a:r>
            <a:r>
              <a:rPr lang="ru-RU" sz="1000" dirty="0">
                <a:solidFill>
                  <a:schemeClr val="tx2"/>
                </a:solidFill>
              </a:rPr>
              <a:t>: </a:t>
            </a:r>
            <a:r>
              <a:rPr lang="en-US" sz="10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https://anticorruption.uz/ru/item/xalqaro-hamkorlik</a:t>
            </a:r>
            <a:r>
              <a:rPr lang="ru-RU" sz="1000" dirty="0">
                <a:solidFill>
                  <a:schemeClr val="tx2"/>
                </a:solidFill>
              </a:rPr>
              <a:t> 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E7D4B-4420-4865-8A2E-32A53BD4D0CD}"/>
              </a:ext>
            </a:extLst>
          </p:cNvPr>
          <p:cNvSpPr/>
          <p:nvPr/>
        </p:nvSpPr>
        <p:spPr>
          <a:xfrm>
            <a:off x="438150" y="2327783"/>
            <a:ext cx="5116344" cy="2831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Малайзия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комиссияси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Жанубий</a:t>
            </a:r>
            <a:r>
              <a:rPr lang="ru-RU" sz="1200" dirty="0">
                <a:solidFill>
                  <a:srgbClr val="212529"/>
                </a:solidFill>
              </a:rPr>
              <a:t> Корея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фуқаролик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ҳуқуқлари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комиссияси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Франция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агентлиги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Хитой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Халқ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Миллий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назорат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комиссияси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АҚШ </a:t>
            </a:r>
            <a:r>
              <a:rPr lang="ru-RU" sz="1200" dirty="0" err="1">
                <a:solidFill>
                  <a:srgbClr val="212529"/>
                </a:solidFill>
              </a:rPr>
              <a:t>наркотиклар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ҳуқуқни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муҳофаза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қилиш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органлари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тўғрисида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халқаро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ишлар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бюроси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Сингапур Коррупция </a:t>
            </a:r>
            <a:r>
              <a:rPr lang="ru-RU" sz="1200" dirty="0" err="1">
                <a:solidFill>
                  <a:srgbClr val="212529"/>
                </a:solidFill>
              </a:rPr>
              <a:t>жиноятларини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текшириш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бюроси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Латвия </a:t>
            </a:r>
            <a:r>
              <a:rPr lang="ru-RU" sz="1200" dirty="0" err="1">
                <a:solidFill>
                  <a:srgbClr val="212529"/>
                </a:solidFill>
              </a:rPr>
              <a:t>коррупциянинг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олдини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олиш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унга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бюроси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Қозоғистон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агентлиги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Тожикистон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Давлат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молия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назорати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агентлиги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67A5C0-D31D-425F-AC23-5F06C886A028}"/>
              </a:ext>
            </a:extLst>
          </p:cNvPr>
          <p:cNvSpPr/>
          <p:nvPr/>
        </p:nvSpPr>
        <p:spPr>
          <a:xfrm>
            <a:off x="6167438" y="2311200"/>
            <a:ext cx="5581650" cy="3016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Озарбайжон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Бош </a:t>
            </a:r>
            <a:r>
              <a:rPr lang="ru-RU" sz="1200" dirty="0" err="1">
                <a:solidFill>
                  <a:srgbClr val="212529"/>
                </a:solidFill>
              </a:rPr>
              <a:t>прокурори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ҳузуридаги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Бош </a:t>
            </a:r>
            <a:r>
              <a:rPr lang="ru-RU" sz="1200" dirty="0" err="1">
                <a:solidFill>
                  <a:srgbClr val="212529"/>
                </a:solidFill>
              </a:rPr>
              <a:t>бошқармаси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Украина </a:t>
            </a:r>
            <a:r>
              <a:rPr lang="ru-RU" sz="1200" dirty="0" err="1">
                <a:solidFill>
                  <a:srgbClr val="212529"/>
                </a:solidFill>
              </a:rPr>
              <a:t>коррупциянинг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олдини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олиш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масалалари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бўйича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миллий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агентлиги</a:t>
            </a:r>
            <a:r>
              <a:rPr lang="ru-RU" sz="1200" dirty="0">
                <a:solidFill>
                  <a:srgbClr val="212529"/>
                </a:solidFill>
              </a:rPr>
              <a:t>, </a:t>
            </a:r>
            <a:r>
              <a:rPr lang="ru-RU" sz="1200" dirty="0" err="1">
                <a:solidFill>
                  <a:srgbClr val="212529"/>
                </a:solidFill>
              </a:rPr>
              <a:t>Миллий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бюроси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Молдова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миллий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маркази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Афғонистон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Ислом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комиссияси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Эрон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Ислом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Бош инспекция </a:t>
            </a:r>
            <a:r>
              <a:rPr lang="ru-RU" sz="1200" dirty="0" err="1">
                <a:solidFill>
                  <a:srgbClr val="212529"/>
                </a:solidFill>
              </a:rPr>
              <a:t>ташкилоти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Покистон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Миллий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ҳисобдорлик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бюроси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Словения </a:t>
            </a:r>
            <a:r>
              <a:rPr lang="ru-RU" sz="1200" dirty="0" err="1">
                <a:solidFill>
                  <a:srgbClr val="212529"/>
                </a:solidFill>
              </a:rPr>
              <a:t>Республикаси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Коррупциянинг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олдини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олиш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комиссияси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529"/>
                </a:solidFill>
              </a:rPr>
              <a:t>Миср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Коррупцияга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қарши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курашиш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академияси</a:t>
            </a:r>
            <a:r>
              <a:rPr lang="ru-RU" sz="1200" dirty="0">
                <a:solidFill>
                  <a:srgbClr val="212529"/>
                </a:solidFill>
              </a:rPr>
              <a:t>, </a:t>
            </a:r>
            <a:r>
              <a:rPr lang="ru-RU" sz="1200" dirty="0" err="1">
                <a:solidFill>
                  <a:srgbClr val="212529"/>
                </a:solidFill>
              </a:rPr>
              <a:t>маъмурий-назорат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бошқармаси</a:t>
            </a:r>
            <a:r>
              <a:rPr lang="ru-RU" sz="1200" dirty="0">
                <a:solidFill>
                  <a:srgbClr val="212529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529"/>
                </a:solidFill>
              </a:rPr>
              <a:t>Германия Федерал </a:t>
            </a:r>
            <a:r>
              <a:rPr lang="ru-RU" sz="1200" dirty="0" err="1">
                <a:solidFill>
                  <a:srgbClr val="212529"/>
                </a:solidFill>
              </a:rPr>
              <a:t>ички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ишлар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вазирлиги</a:t>
            </a:r>
            <a:r>
              <a:rPr lang="ru-RU" sz="1200" dirty="0">
                <a:solidFill>
                  <a:srgbClr val="212529"/>
                </a:solidFill>
              </a:rPr>
              <a:t>, Германия </a:t>
            </a:r>
            <a:r>
              <a:rPr lang="ru-RU" sz="1200" dirty="0" err="1">
                <a:solidFill>
                  <a:srgbClr val="212529"/>
                </a:solidFill>
              </a:rPr>
              <a:t>халқаро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ҳуқуқий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ҳамкорлик</a:t>
            </a:r>
            <a:r>
              <a:rPr lang="ru-RU" sz="1200" dirty="0">
                <a:solidFill>
                  <a:srgbClr val="212529"/>
                </a:solidFill>
              </a:rPr>
              <a:t> </a:t>
            </a:r>
            <a:r>
              <a:rPr lang="ru-RU" sz="1200" dirty="0" err="1">
                <a:solidFill>
                  <a:srgbClr val="212529"/>
                </a:solidFill>
              </a:rPr>
              <a:t>фонди</a:t>
            </a:r>
            <a:r>
              <a:rPr lang="ru-RU" sz="1200" dirty="0">
                <a:solidFill>
                  <a:srgbClr val="212529"/>
                </a:solidFill>
              </a:rPr>
              <a:t> (</a:t>
            </a:r>
            <a:r>
              <a:rPr lang="pl-PL" sz="1200" dirty="0">
                <a:solidFill>
                  <a:srgbClr val="212529"/>
                </a:solidFill>
              </a:rPr>
              <a:t>IRZ) </a:t>
            </a:r>
            <a:r>
              <a:rPr lang="ru-RU" sz="1200" dirty="0" err="1">
                <a:solidFill>
                  <a:srgbClr val="212529"/>
                </a:solidFill>
              </a:rPr>
              <a:t>ва</a:t>
            </a:r>
            <a:r>
              <a:rPr lang="ru-RU" sz="1200" dirty="0">
                <a:solidFill>
                  <a:srgbClr val="212529"/>
                </a:solidFill>
              </a:rPr>
              <a:t> б.</a:t>
            </a:r>
          </a:p>
        </p:txBody>
      </p:sp>
    </p:spTree>
    <p:extLst>
      <p:ext uri="{BB962C8B-B14F-4D97-AF65-F5344CB8AC3E}">
        <p14:creationId xmlns:p14="http://schemas.microsoft.com/office/powerpoint/2010/main" val="177113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D39A01-878C-427A-9C6A-FC871E90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Бирлашган</a:t>
            </a:r>
            <a:r>
              <a:rPr lang="ru-RU" dirty="0"/>
              <a:t> </a:t>
            </a:r>
            <a:r>
              <a:rPr lang="ru-RU" dirty="0" err="1"/>
              <a:t>Миллатлар</a:t>
            </a:r>
            <a:r>
              <a:rPr lang="ru-RU" dirty="0"/>
              <a:t> </a:t>
            </a:r>
            <a:r>
              <a:rPr lang="ru-RU" dirty="0" err="1"/>
              <a:t>Ташкилотининг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Конвенцияси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EB0749-2B2C-48D8-B913-51962B546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594FD4-199A-4307-ADA0-AEF0BD984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" t="1822" r="3856" b="2442"/>
          <a:stretch/>
        </p:blipFill>
        <p:spPr>
          <a:xfrm>
            <a:off x="452743" y="438150"/>
            <a:ext cx="1659608" cy="247544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19ECFF-9B5E-4F77-A6F5-5CDF0D7E5409}"/>
              </a:ext>
            </a:extLst>
          </p:cNvPr>
          <p:cNvSpPr/>
          <p:nvPr/>
        </p:nvSpPr>
        <p:spPr>
          <a:xfrm>
            <a:off x="3784798" y="1282700"/>
            <a:ext cx="796429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Бирлашган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Миллатлар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Конвенцияси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pl-PL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UNCAC)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6B712D-9529-4B39-A31A-FA64C50FBDC0}"/>
              </a:ext>
            </a:extLst>
          </p:cNvPr>
          <p:cNvSpPr/>
          <p:nvPr/>
        </p:nvSpPr>
        <p:spPr>
          <a:xfrm>
            <a:off x="3784798" y="1871627"/>
            <a:ext cx="79741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БМТ Бош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Ассамблеясининг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2003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йил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31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октябрдаги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58-сессияси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ялпи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мажлисида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қабул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қилинган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2005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йил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14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декабрда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кучга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киритилган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қарши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халқаро-ҳуқуқий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ҳужжат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9BC8F6-3297-4071-B03E-B17B3E6EEC72}"/>
              </a:ext>
            </a:extLst>
          </p:cNvPr>
          <p:cNvSpPr/>
          <p:nvPr/>
        </p:nvSpPr>
        <p:spPr>
          <a:xfrm>
            <a:off x="3784798" y="2870854"/>
            <a:ext cx="796429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Халқаро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куни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pl-PL" sz="14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International Anti-Corruption Day)</a:t>
            </a:r>
            <a:endParaRPr lang="ru-RU" sz="14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20B8B0-9F4C-4D11-8D67-44A7FA9B9161}"/>
              </a:ext>
            </a:extLst>
          </p:cNvPr>
          <p:cNvSpPr/>
          <p:nvPr/>
        </p:nvSpPr>
        <p:spPr>
          <a:xfrm>
            <a:off x="3784798" y="3371833"/>
            <a:ext cx="797412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Бирлашган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Миллатлар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Ташкилотининг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ташаббусига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асосан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ҳар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йили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9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декабрда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нишонланади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Ушбу кун, 2003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йил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9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декабрда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Мексиканинг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Мерида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шаҳрида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юқори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даражали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сиёсий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конференцияда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БМТ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қарши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Конвенцияси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имзолаш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очилган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(2003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йил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31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октябрда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БМТ Бош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ассамблеяси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томонидан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қабул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қилинган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8E0FF491-B0B3-4A96-90D3-68C70ED9903D}"/>
              </a:ext>
            </a:extLst>
          </p:cNvPr>
          <p:cNvSpPr/>
          <p:nvPr/>
        </p:nvSpPr>
        <p:spPr>
          <a:xfrm>
            <a:off x="3784798" y="424732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F25AFE-C170-4349-8E3C-B0DC8E1A7C91}"/>
              </a:ext>
            </a:extLst>
          </p:cNvPr>
          <p:cNvSpPr/>
          <p:nvPr/>
        </p:nvSpPr>
        <p:spPr>
          <a:xfrm>
            <a:off x="4792524" y="4390183"/>
            <a:ext cx="6976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Конвенция </a:t>
            </a:r>
            <a:r>
              <a:rPr lang="ru-RU" sz="2000" b="1" dirty="0" err="1">
                <a:solidFill>
                  <a:srgbClr val="49A9F6"/>
                </a:solidFill>
              </a:rPr>
              <a:t>мақсадлари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қуйидагилардан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иборат</a:t>
            </a:r>
            <a:r>
              <a:rPr lang="ru-RU" sz="2000" b="1" dirty="0">
                <a:solidFill>
                  <a:srgbClr val="49A9F6"/>
                </a:solidFill>
              </a:rPr>
              <a:t>: </a:t>
            </a:r>
          </a:p>
        </p:txBody>
      </p:sp>
      <p:pic>
        <p:nvPicPr>
          <p:cNvPr id="24" name="Рисунок 54">
            <a:extLst>
              <a:ext uri="{FF2B5EF4-FFF2-40B4-BE49-F238E27FC236}">
                <a16:creationId xmlns:a16="http://schemas.microsoft.com/office/drawing/2014/main" id="{798228FA-E1C3-4023-B69C-511491886B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6698" y="4247325"/>
            <a:ext cx="685826" cy="6858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5EDE14-67D1-4E7A-A917-F26A069CC3FD}"/>
              </a:ext>
            </a:extLst>
          </p:cNvPr>
          <p:cNvSpPr/>
          <p:nvPr/>
        </p:nvSpPr>
        <p:spPr>
          <a:xfrm>
            <a:off x="3794629" y="5076009"/>
            <a:ext cx="7974121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ru-RU" sz="1200" dirty="0" err="1">
                <a:solidFill>
                  <a:schemeClr val="tx2"/>
                </a:solidFill>
              </a:rPr>
              <a:t>янада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таъсирчан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равишда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қаратилган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мустаҳкамлашга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кўмаклашиш</a:t>
            </a:r>
            <a:r>
              <a:rPr lang="ru-RU" sz="1200" dirty="0">
                <a:solidFill>
                  <a:schemeClr val="tx2"/>
                </a:solidFill>
              </a:rPr>
              <a:t>;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курашишда</a:t>
            </a:r>
            <a:r>
              <a:rPr lang="ru-RU" sz="1200" dirty="0">
                <a:solidFill>
                  <a:schemeClr val="tx2"/>
                </a:solidFill>
              </a:rPr>
              <a:t>, 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активларни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қайтариш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борасида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ҳамкорлик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техник </a:t>
            </a:r>
            <a:r>
              <a:rPr lang="ru-RU" sz="1200" dirty="0" err="1">
                <a:solidFill>
                  <a:schemeClr val="tx2"/>
                </a:solidFill>
              </a:rPr>
              <a:t>ёрдам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кўрсатилишини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рағбатлантириш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осонлаштириш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қўллаб-қувватлаш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ru-RU" sz="1200" dirty="0" err="1">
                <a:solidFill>
                  <a:schemeClr val="tx2"/>
                </a:solidFill>
              </a:rPr>
              <a:t>ҳалоллик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содиқлик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масъулиятлилик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мол-</a:t>
            </a:r>
            <a:r>
              <a:rPr lang="ru-RU" sz="1200" dirty="0" err="1">
                <a:solidFill>
                  <a:schemeClr val="tx2"/>
                </a:solidFill>
              </a:rPr>
              <a:t>мулкни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бошқаришни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рағбатлантириш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2BD4D9-AE40-4296-B293-5E5AA4684BFB}"/>
              </a:ext>
            </a:extLst>
          </p:cNvPr>
          <p:cNvSpPr/>
          <p:nvPr/>
        </p:nvSpPr>
        <p:spPr>
          <a:xfrm>
            <a:off x="438150" y="3059668"/>
            <a:ext cx="283890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b="1" dirty="0" err="1">
                <a:solidFill>
                  <a:srgbClr val="004BD2"/>
                </a:solidFill>
              </a:rPr>
              <a:t>Конвенцияда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қуйидаги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тўртта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асосий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мавзу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ёритилган</a:t>
            </a:r>
            <a:r>
              <a:rPr lang="ru-RU" sz="1600" b="1" dirty="0">
                <a:solidFill>
                  <a:srgbClr val="004BD2"/>
                </a:solidFill>
              </a:rPr>
              <a:t>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46BFFB-6C75-4F75-BDF3-26C132F24286}"/>
              </a:ext>
            </a:extLst>
          </p:cNvPr>
          <p:cNvSpPr/>
          <p:nvPr/>
        </p:nvSpPr>
        <p:spPr>
          <a:xfrm>
            <a:off x="435616" y="3792474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DAC27D-7489-4BCF-8F5F-9D0CCAC69E9B}"/>
              </a:ext>
            </a:extLst>
          </p:cNvPr>
          <p:cNvSpPr/>
          <p:nvPr/>
        </p:nvSpPr>
        <p:spPr>
          <a:xfrm>
            <a:off x="736943" y="3789325"/>
            <a:ext cx="2545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Коррупциянинг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олдини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олишга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қаратилган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чора-тадбирлар</a:t>
            </a:r>
            <a:endParaRPr lang="en-US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72F1398-7DB8-4D6C-A7FB-C31B7425FE80}"/>
              </a:ext>
            </a:extLst>
          </p:cNvPr>
          <p:cNvSpPr/>
          <p:nvPr/>
        </p:nvSpPr>
        <p:spPr>
          <a:xfrm>
            <a:off x="435616" y="4341184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6DA290-4F9C-4CDE-A682-D14A89A51131}"/>
              </a:ext>
            </a:extLst>
          </p:cNvPr>
          <p:cNvSpPr/>
          <p:nvPr/>
        </p:nvSpPr>
        <p:spPr>
          <a:xfrm>
            <a:off x="731874" y="4338035"/>
            <a:ext cx="25451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Халқаро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ҳамкорлик</a:t>
            </a: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1B231D-869F-49BC-AD05-14982577C7AC}"/>
              </a:ext>
            </a:extLst>
          </p:cNvPr>
          <p:cNvSpPr/>
          <p:nvPr/>
        </p:nvSpPr>
        <p:spPr>
          <a:xfrm>
            <a:off x="435616" y="4889894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699732-1922-4B05-9F00-C4DEDE4ECC5C}"/>
              </a:ext>
            </a:extLst>
          </p:cNvPr>
          <p:cNvSpPr/>
          <p:nvPr/>
        </p:nvSpPr>
        <p:spPr>
          <a:xfrm>
            <a:off x="736943" y="4886745"/>
            <a:ext cx="2545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Жиноятчилик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қонунчилик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чора-тадбирлари</a:t>
            </a: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EAF7824-F313-4586-93D7-C14C960D92E4}"/>
              </a:ext>
            </a:extLst>
          </p:cNvPr>
          <p:cNvSpPr/>
          <p:nvPr/>
        </p:nvSpPr>
        <p:spPr>
          <a:xfrm>
            <a:off x="435616" y="5438604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4</a:t>
            </a:r>
            <a:endParaRPr lang="en-US" sz="14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960704-C8E1-4A1C-8DD8-D377BBA5D5C4}"/>
              </a:ext>
            </a:extLst>
          </p:cNvPr>
          <p:cNvSpPr/>
          <p:nvPr/>
        </p:nvSpPr>
        <p:spPr>
          <a:xfrm>
            <a:off x="731874" y="5453521"/>
            <a:ext cx="25451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Активларни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қайтариш</a:t>
            </a: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BAA41-CA83-46DB-A1CF-46789420A5BE}"/>
              </a:ext>
            </a:extLst>
          </p:cNvPr>
          <p:cNvSpPr/>
          <p:nvPr/>
        </p:nvSpPr>
        <p:spPr>
          <a:xfrm>
            <a:off x="3794629" y="2301132"/>
            <a:ext cx="795445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004BD2"/>
                </a:solidFill>
                <a:latin typeface="Arial" panose="020B0604020202020204" pitchFamily="34" charset="0"/>
              </a:rPr>
              <a:t>Ўзбекистон</a:t>
            </a:r>
            <a:r>
              <a:rPr lang="ru-RU" sz="1200" b="1" dirty="0">
                <a:solidFill>
                  <a:srgbClr val="004BD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4BD2"/>
                </a:solidFill>
                <a:latin typeface="Arial" panose="020B0604020202020204" pitchFamily="34" charset="0"/>
              </a:rPr>
              <a:t>Республикаси</a:t>
            </a:r>
            <a:r>
              <a:rPr lang="ru-RU" sz="1200" b="1" dirty="0">
                <a:solidFill>
                  <a:srgbClr val="004BD2"/>
                </a:solidFill>
                <a:latin typeface="Arial" panose="020B0604020202020204" pitchFamily="34" charset="0"/>
              </a:rPr>
              <a:t> 2008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йилда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Бирлашган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Миллатлар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Ташкилотининг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коррупцияга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қарши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Конвенциясига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қўшилган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2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3905909" cy="1521626"/>
          </a:xfrm>
        </p:spPr>
        <p:txBody>
          <a:bodyPr>
            <a:noAutofit/>
          </a:bodyPr>
          <a:lstStyle/>
          <a:p>
            <a:r>
              <a:rPr lang="uz-Cyrl-UZ" b="1" dirty="0"/>
              <a:t>Билимларни текшириш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6</a:t>
            </a:r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85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5387-FE84-4F94-A2AC-B2BF4509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саволлари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415F-D09D-4568-BB70-B629F3277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C748F-3A00-45B4-B6ED-2E57F92DECFD}"/>
              </a:ext>
            </a:extLst>
          </p:cNvPr>
          <p:cNvSpPr/>
          <p:nvPr/>
        </p:nvSpPr>
        <p:spPr>
          <a:xfrm>
            <a:off x="441831" y="1166354"/>
            <a:ext cx="6067610" cy="5332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Бирлашган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Миллатлар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Конвенцияси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pl-PL" sz="1200" dirty="0">
                <a:solidFill>
                  <a:schemeClr val="tx2"/>
                </a:solidFill>
              </a:rPr>
              <a:t>UNCAC) </a:t>
            </a:r>
            <a:r>
              <a:rPr lang="ru-RU" sz="1200" dirty="0" err="1">
                <a:solidFill>
                  <a:schemeClr val="tx2"/>
                </a:solidFill>
              </a:rPr>
              <a:t>назарда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тутадиган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мисоллар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келтиринг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норматив-</a:t>
            </a:r>
            <a:r>
              <a:rPr lang="ru-RU" sz="1200" dirty="0" err="1">
                <a:solidFill>
                  <a:schemeClr val="tx2"/>
                </a:solidFill>
              </a:rPr>
              <a:t>ҳуқуқий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ҳужжат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соҳасидаги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муносабатларни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тартибга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солади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сиёсатининг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асосий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йўналишларини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қайд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этинг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асосий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принципларини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қайд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этинг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Ижтимоий-иқтисодий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ривожланиш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тадбиркорлик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доир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харидларини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“Е-</a:t>
            </a:r>
            <a:r>
              <a:rPr lang="ru-RU" sz="1200" dirty="0" err="1">
                <a:solidFill>
                  <a:schemeClr val="tx2"/>
                </a:solidFill>
              </a:rPr>
              <a:t>Антикоррупция</a:t>
            </a:r>
            <a:r>
              <a:rPr lang="ru-RU" sz="1200" dirty="0">
                <a:solidFill>
                  <a:schemeClr val="tx2"/>
                </a:solidFill>
              </a:rPr>
              <a:t>” </a:t>
            </a:r>
            <a:r>
              <a:rPr lang="ru-RU" sz="1200" dirty="0" err="1">
                <a:solidFill>
                  <a:schemeClr val="tx2"/>
                </a:solidFill>
              </a:rPr>
              <a:t>лойиҳаси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нима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tx2"/>
                </a:solidFill>
              </a:rPr>
              <a:t>Норматив-</a:t>
            </a:r>
            <a:r>
              <a:rPr lang="ru-RU" sz="1200" dirty="0" err="1">
                <a:solidFill>
                  <a:schemeClr val="tx2"/>
                </a:solidFill>
              </a:rPr>
              <a:t>ҳуқуқий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ҳужжатларнинг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экспертизаси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босқичларни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ичига </a:t>
            </a:r>
            <a:r>
              <a:rPr lang="ru-RU" sz="1200" dirty="0" err="1">
                <a:solidFill>
                  <a:schemeClr val="tx2"/>
                </a:solidFill>
              </a:rPr>
              <a:t>олади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ким </a:t>
            </a:r>
            <a:r>
              <a:rPr lang="ru-RU" sz="1200" dirty="0" err="1">
                <a:solidFill>
                  <a:schemeClr val="tx2"/>
                </a:solidFill>
              </a:rPr>
              <a:t>жавобгар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бўлади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кодекси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таркибларини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тутади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масъул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асосий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қайд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этинг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соҳасида</a:t>
            </a:r>
            <a:r>
              <a:rPr lang="ru-RU" sz="1200" dirty="0">
                <a:solidFill>
                  <a:schemeClr val="tx2"/>
                </a:solidFill>
              </a:rPr>
              <a:t> ОАВ роли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масалалари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ҳамкорлик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равишда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оширилади</a:t>
            </a:r>
            <a:r>
              <a:rPr lang="ru-RU" sz="1200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2223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имзолаган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ратификация </a:t>
            </a:r>
            <a:r>
              <a:rPr lang="ru-RU" b="1" dirty="0" err="1">
                <a:solidFill>
                  <a:srgbClr val="004BD2"/>
                </a:solidFill>
              </a:rPr>
              <a:t>қилган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70894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давлатлар</a:t>
            </a:r>
            <a:r>
              <a:rPr lang="ru-RU" b="1" dirty="0">
                <a:solidFill>
                  <a:srgbClr val="004BD2"/>
                </a:solidFill>
              </a:rPr>
              <a:t> 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Конвенциясини</a:t>
            </a:r>
            <a:r>
              <a:rPr lang="ru-RU" b="1" dirty="0">
                <a:solidFill>
                  <a:srgbClr val="004BD2"/>
                </a:solidFill>
              </a:rPr>
              <a:t> ратификация </a:t>
            </a:r>
            <a:r>
              <a:rPr lang="ru-RU" b="1" dirty="0" err="1">
                <a:solidFill>
                  <a:srgbClr val="004BD2"/>
                </a:solidFill>
              </a:rPr>
              <a:t>қилмаган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6909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Сингапур, Франция 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КХДР, Эритрея,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Сурия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Озарбайжон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Эритрея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Сурия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Россия,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Арманистон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5727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68969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221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3265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301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имзолаган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ратификация </a:t>
            </a:r>
            <a:r>
              <a:rPr lang="ru-RU" b="1" dirty="0" err="1">
                <a:solidFill>
                  <a:srgbClr val="004BD2"/>
                </a:solidFill>
              </a:rPr>
              <a:t>қилган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70894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давлатлар</a:t>
            </a:r>
            <a:r>
              <a:rPr lang="ru-RU" b="1" dirty="0">
                <a:solidFill>
                  <a:srgbClr val="004BD2"/>
                </a:solidFill>
              </a:rPr>
              <a:t> 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Конвенциясини</a:t>
            </a:r>
            <a:r>
              <a:rPr lang="ru-RU" b="1" dirty="0">
                <a:solidFill>
                  <a:srgbClr val="004BD2"/>
                </a:solidFill>
              </a:rPr>
              <a:t> ратификация </a:t>
            </a:r>
            <a:r>
              <a:rPr lang="ru-RU" b="1" dirty="0" err="1">
                <a:solidFill>
                  <a:srgbClr val="004BD2"/>
                </a:solidFill>
              </a:rPr>
              <a:t>қилмаган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6909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Сингапур, Франция 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КХДР, Эритрея,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Сурия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Озарбайжон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Эритрея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Сурия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Россия,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Арманистон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5727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689692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221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3265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40943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норматив-</a:t>
            </a:r>
            <a:r>
              <a:rPr lang="ru-RU" b="1" dirty="0" err="1">
                <a:solidFill>
                  <a:srgbClr val="004BD2"/>
                </a:solidFill>
              </a:rPr>
              <a:t>ҳуқуқий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хизматчиларининг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даромадлари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мол-</a:t>
            </a:r>
            <a:r>
              <a:rPr lang="ru-RU" b="1" dirty="0" err="1">
                <a:solidFill>
                  <a:srgbClr val="004BD2"/>
                </a:solidFill>
              </a:rPr>
              <a:t>мулки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мажбурий</a:t>
            </a:r>
            <a:r>
              <a:rPr lang="ru-RU" b="1" dirty="0">
                <a:solidFill>
                  <a:srgbClr val="004BD2"/>
                </a:solidFill>
              </a:rPr>
              <a:t> декларация </a:t>
            </a:r>
            <a:r>
              <a:rPr lang="ru-RU" b="1" dirty="0" err="1">
                <a:solidFill>
                  <a:srgbClr val="004BD2"/>
                </a:solidFill>
              </a:rPr>
              <a:t>қилинишини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назарда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тутади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неча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вариантларини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237600"/>
            <a:ext cx="9681990" cy="2169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03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ЎРҚ-419-сонли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муносабатда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муҳитини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бошқарувида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кескин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камайтириш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бунда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кенгайтириш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ПФ-6257-сонли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08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ЎРҚ-788-сонли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рейтинг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ПФ-81-сонли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2257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79441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450551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4514608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Республикасининг</a:t>
            </a:r>
            <a:r>
              <a:rPr lang="ru-RU" b="1" dirty="0">
                <a:solidFill>
                  <a:srgbClr val="004BD2"/>
                </a:solidFill>
              </a:rPr>
              <a:t> 2017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03 </a:t>
            </a:r>
            <a:r>
              <a:rPr lang="ru-RU" b="1" dirty="0" err="1">
                <a:solidFill>
                  <a:srgbClr val="004BD2"/>
                </a:solidFill>
              </a:rPr>
              <a:t>январдаги</a:t>
            </a:r>
            <a:r>
              <a:rPr lang="ru-RU" b="1" dirty="0">
                <a:solidFill>
                  <a:srgbClr val="004BD2"/>
                </a:solidFill>
              </a:rPr>
              <a:t> “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тўғрисида”ги</a:t>
            </a:r>
            <a:r>
              <a:rPr lang="ru-RU" b="1" dirty="0">
                <a:solidFill>
                  <a:srgbClr val="004BD2"/>
                </a:solidFill>
              </a:rPr>
              <a:t> ЎРҚ-419-сонли </a:t>
            </a:r>
            <a:r>
              <a:rPr lang="ru-RU" b="1" dirty="0" err="1">
                <a:solidFill>
                  <a:srgbClr val="004BD2"/>
                </a:solidFill>
              </a:rPr>
              <a:t>Қонуни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мақсади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иборат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54322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531281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530098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63340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9658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627637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E0335E7-7E70-46F0-8D16-CB6A1FB7379D}"/>
              </a:ext>
            </a:extLst>
          </p:cNvPr>
          <p:cNvSpPr/>
          <p:nvPr/>
        </p:nvSpPr>
        <p:spPr>
          <a:xfrm>
            <a:off x="1644268" y="348563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4BC3E7-0D71-42C7-91D9-015C7F2EDC8C}"/>
              </a:ext>
            </a:extLst>
          </p:cNvPr>
          <p:cNvSpPr/>
          <p:nvPr/>
        </p:nvSpPr>
        <p:spPr>
          <a:xfrm>
            <a:off x="1644268" y="391810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85840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44840"/>
            <a:ext cx="10920086" cy="434975"/>
          </a:xfrm>
        </p:spPr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18939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3</a:t>
            </a:r>
            <a:endParaRPr sz="2800" b="1" dirty="0">
              <a:solidFill>
                <a:schemeClr val="tx2"/>
              </a:solidFill>
            </a:endParaRP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22710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449096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4500060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Республикасининг</a:t>
            </a:r>
            <a:r>
              <a:rPr lang="ru-RU" b="1" dirty="0">
                <a:solidFill>
                  <a:srgbClr val="004BD2"/>
                </a:solidFill>
              </a:rPr>
              <a:t> 2017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03 </a:t>
            </a:r>
            <a:r>
              <a:rPr lang="ru-RU" b="1" dirty="0" err="1">
                <a:solidFill>
                  <a:srgbClr val="004BD2"/>
                </a:solidFill>
              </a:rPr>
              <a:t>январдаги</a:t>
            </a:r>
            <a:r>
              <a:rPr lang="ru-RU" b="1" dirty="0">
                <a:solidFill>
                  <a:srgbClr val="004BD2"/>
                </a:solidFill>
              </a:rPr>
              <a:t> “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тўғрисида”ги</a:t>
            </a:r>
            <a:r>
              <a:rPr lang="ru-RU" b="1" dirty="0">
                <a:solidFill>
                  <a:srgbClr val="004BD2"/>
                </a:solidFill>
              </a:rPr>
              <a:t> ЎРҚ-419-сонли </a:t>
            </a:r>
            <a:r>
              <a:rPr lang="ru-RU" b="1" dirty="0" err="1">
                <a:solidFill>
                  <a:srgbClr val="004BD2"/>
                </a:solidFill>
              </a:rPr>
              <a:t>Қонуни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мақсади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иборат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528672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5298264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528644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61885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951275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626182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A8BD3D-2274-44C9-96E9-A27A59D090A7}"/>
              </a:ext>
            </a:extLst>
          </p:cNvPr>
          <p:cNvSpPr/>
          <p:nvPr/>
        </p:nvSpPr>
        <p:spPr>
          <a:xfrm>
            <a:off x="1543014" y="120913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норматив-</a:t>
            </a:r>
            <a:r>
              <a:rPr lang="ru-RU" b="1" dirty="0" err="1">
                <a:solidFill>
                  <a:srgbClr val="004BD2"/>
                </a:solidFill>
              </a:rPr>
              <a:t>ҳуқуқий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хизматчиларининг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даромадлари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мол-</a:t>
            </a:r>
            <a:r>
              <a:rPr lang="ru-RU" b="1" dirty="0" err="1">
                <a:solidFill>
                  <a:srgbClr val="004BD2"/>
                </a:solidFill>
              </a:rPr>
              <a:t>мулки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мажбурий</a:t>
            </a:r>
            <a:r>
              <a:rPr lang="ru-RU" b="1" dirty="0">
                <a:solidFill>
                  <a:srgbClr val="004BD2"/>
                </a:solidFill>
              </a:rPr>
              <a:t> декларация </a:t>
            </a:r>
            <a:r>
              <a:rPr lang="ru-RU" b="1" dirty="0" err="1">
                <a:solidFill>
                  <a:srgbClr val="004BD2"/>
                </a:solidFill>
              </a:rPr>
              <a:t>қилинишини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назарда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тутади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неча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вариантларини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D02F1D-AEA8-4431-AF60-1CCC3CDCD0EC}"/>
              </a:ext>
            </a:extLst>
          </p:cNvPr>
          <p:cNvSpPr/>
          <p:nvPr/>
        </p:nvSpPr>
        <p:spPr>
          <a:xfrm>
            <a:off x="2067098" y="2144290"/>
            <a:ext cx="9681990" cy="2169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03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ЎРҚ-419-сонли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муносабатда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муҳитини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бошқарувида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кескин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камайтириш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бунда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кенгайтириш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ПФ-6257-сонли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08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ЎРҚ-788-сонли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рейтинг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тўғрисида”ги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ПФ-81-сонли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Фармони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2D60A7-775B-41C8-BDF3-9DCAF643BF61}"/>
              </a:ext>
            </a:extLst>
          </p:cNvPr>
          <p:cNvSpPr/>
          <p:nvPr/>
        </p:nvSpPr>
        <p:spPr>
          <a:xfrm>
            <a:off x="1644268" y="213246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5D4AC1-93E1-4CE5-82ED-8E11349B08D0}"/>
              </a:ext>
            </a:extLst>
          </p:cNvPr>
          <p:cNvSpPr/>
          <p:nvPr/>
        </p:nvSpPr>
        <p:spPr>
          <a:xfrm>
            <a:off x="1644268" y="2662113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49BE857-ACAF-4AE4-B5E7-BCAB1A9C338B}"/>
              </a:ext>
            </a:extLst>
          </p:cNvPr>
          <p:cNvSpPr/>
          <p:nvPr/>
        </p:nvSpPr>
        <p:spPr>
          <a:xfrm>
            <a:off x="1644268" y="3379771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02F5F0A-5345-4168-B6F4-A81CF81298FC}"/>
              </a:ext>
            </a:extLst>
          </p:cNvPr>
          <p:cNvSpPr/>
          <p:nvPr/>
        </p:nvSpPr>
        <p:spPr>
          <a:xfrm>
            <a:off x="1644268" y="38247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4697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сиёсатининг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асосий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йўналишларини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2200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Аҳолининг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маданиятини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юксалтириш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шакллантириш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ҳаётининг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соҳаларида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чек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оқибатларини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сабаблар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шарт-шароитларни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этганлик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муқаррарлиги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сиёсати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66409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B137DE8-8BC8-4828-86A0-22990CCCBF27}"/>
              </a:ext>
            </a:extLst>
          </p:cNvPr>
          <p:cNvSpPr/>
          <p:nvPr/>
        </p:nvSpPr>
        <p:spPr>
          <a:xfrm>
            <a:off x="1644268" y="322180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/>
              <a:t>с</a:t>
            </a:r>
            <a:endParaRPr lang="en-US" sz="14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2011C2-D8E7-4B28-9E33-1EFFB2A0A6F5}"/>
              </a:ext>
            </a:extLst>
          </p:cNvPr>
          <p:cNvSpPr/>
          <p:nvPr/>
        </p:nvSpPr>
        <p:spPr>
          <a:xfrm>
            <a:off x="1644268" y="40308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7429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сиёсатининг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асосий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йўналишларини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2200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Аҳолининг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онги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маданиятини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юксалтириш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муросасиз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шакллантириш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ҳаётининг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соҳаларида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чек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оқибатларини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сабаблар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шарт-шароитларни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этганлик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муқаррарлиги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сиёсати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66409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B137DE8-8BC8-4828-86A0-22990CCCBF27}"/>
              </a:ext>
            </a:extLst>
          </p:cNvPr>
          <p:cNvSpPr/>
          <p:nvPr/>
        </p:nvSpPr>
        <p:spPr>
          <a:xfrm>
            <a:off x="1644268" y="322180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/>
              <a:t>с</a:t>
            </a:r>
            <a:endParaRPr lang="en-US" sz="14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2011C2-D8E7-4B28-9E33-1EFFB2A0A6F5}"/>
              </a:ext>
            </a:extLst>
          </p:cNvPr>
          <p:cNvSpPr/>
          <p:nvPr/>
        </p:nvSpPr>
        <p:spPr>
          <a:xfrm>
            <a:off x="1644268" y="40308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92381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Манфаатлар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тўқнашуви</a:t>
            </a:r>
            <a:r>
              <a:rPr lang="ru-RU" b="1" dirty="0">
                <a:solidFill>
                  <a:srgbClr val="004BD2"/>
                </a:solidFill>
              </a:rPr>
              <a:t> — </a:t>
            </a:r>
            <a:r>
              <a:rPr lang="ru-RU" b="1" dirty="0" err="1">
                <a:solidFill>
                  <a:srgbClr val="004BD2"/>
                </a:solidFill>
              </a:rPr>
              <a:t>шахсий</a:t>
            </a:r>
            <a:r>
              <a:rPr lang="ru-RU" b="1" dirty="0">
                <a:solidFill>
                  <a:srgbClr val="004BD2"/>
                </a:solidFill>
              </a:rPr>
              <a:t> (</a:t>
            </a:r>
            <a:r>
              <a:rPr lang="ru-RU" b="1" dirty="0" err="1">
                <a:solidFill>
                  <a:srgbClr val="004BD2"/>
                </a:solidFill>
              </a:rPr>
              <a:t>бевосита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билвосита</a:t>
            </a:r>
            <a:r>
              <a:rPr lang="ru-RU" b="1" dirty="0">
                <a:solidFill>
                  <a:srgbClr val="004BD2"/>
                </a:solidFill>
              </a:rPr>
              <a:t>) </a:t>
            </a:r>
            <a:r>
              <a:rPr lang="ru-RU" b="1" dirty="0" err="1">
                <a:solidFill>
                  <a:srgbClr val="004BD2"/>
                </a:solidFill>
              </a:rPr>
              <a:t>манфаатдорлик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шахснинг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мансаб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мажбуриятларини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лозим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даражада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бажаришига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кўрсатаётган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ёхуд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ҳамда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шахсий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манфаатдорлик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фуқароларнинг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ташкилотларнинг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жамиятнинг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манфаатлари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ўртасида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қарама-қаршилик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юзага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келаётган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юзага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вазият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3158308"/>
            <a:ext cx="968199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314648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349700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02BE9867-F16F-4C61-8E1D-E29C6C5EF765}"/>
              </a:ext>
            </a:extLst>
          </p:cNvPr>
          <p:cNvSpPr/>
          <p:nvPr/>
        </p:nvSpPr>
        <p:spPr>
          <a:xfrm>
            <a:off x="431999" y="398985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3C397-5EE5-47BE-88C2-7B2427A4CC94}"/>
              </a:ext>
            </a:extLst>
          </p:cNvPr>
          <p:cNvSpPr/>
          <p:nvPr/>
        </p:nvSpPr>
        <p:spPr>
          <a:xfrm>
            <a:off x="1543014" y="413026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асосий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принциплари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иборат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1" name="Group 775">
            <a:extLst>
              <a:ext uri="{FF2B5EF4-FFF2-40B4-BE49-F238E27FC236}">
                <a16:creationId xmlns:a16="http://schemas.microsoft.com/office/drawing/2014/main" id="{F5570F55-15D4-4A07-8912-7D7EF6218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027564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2" name="Freeform 776">
              <a:extLst>
                <a:ext uri="{FF2B5EF4-FFF2-40B4-BE49-F238E27FC236}">
                  <a16:creationId xmlns:a16="http://schemas.microsoft.com/office/drawing/2014/main" id="{194B3C74-B782-41CE-B579-D9D970421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77">
              <a:extLst>
                <a:ext uri="{FF2B5EF4-FFF2-40B4-BE49-F238E27FC236}">
                  <a16:creationId xmlns:a16="http://schemas.microsoft.com/office/drawing/2014/main" id="{16F3F026-F695-4C4B-A1F9-8BF14C52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78">
              <a:extLst>
                <a:ext uri="{FF2B5EF4-FFF2-40B4-BE49-F238E27FC236}">
                  <a16:creationId xmlns:a16="http://schemas.microsoft.com/office/drawing/2014/main" id="{79FF69B6-6E34-4B99-8F1C-219D758A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9">
              <a:extLst>
                <a:ext uri="{FF2B5EF4-FFF2-40B4-BE49-F238E27FC236}">
                  <a16:creationId xmlns:a16="http://schemas.microsoft.com/office/drawing/2014/main" id="{589574AD-D1F8-4937-B370-C7AACA929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0">
              <a:extLst>
                <a:ext uri="{FF2B5EF4-FFF2-40B4-BE49-F238E27FC236}">
                  <a16:creationId xmlns:a16="http://schemas.microsoft.com/office/drawing/2014/main" id="{F9E0DAFE-5C15-4F2E-80EE-F401EBABC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1">
              <a:extLst>
                <a:ext uri="{FF2B5EF4-FFF2-40B4-BE49-F238E27FC236}">
                  <a16:creationId xmlns:a16="http://schemas.microsoft.com/office/drawing/2014/main" id="{22781476-3ABD-4632-A4C4-0F606CFB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479715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Қонунийлик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эркинликлари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устуворлиги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шаффофлик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478533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511775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545016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576071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76823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Манфаатлар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тўқнашуви</a:t>
            </a:r>
            <a:r>
              <a:rPr lang="ru-RU" b="1" dirty="0">
                <a:solidFill>
                  <a:srgbClr val="004BD2"/>
                </a:solidFill>
              </a:rPr>
              <a:t> — </a:t>
            </a:r>
            <a:r>
              <a:rPr lang="ru-RU" b="1" dirty="0" err="1">
                <a:solidFill>
                  <a:srgbClr val="004BD2"/>
                </a:solidFill>
              </a:rPr>
              <a:t>шахсий</a:t>
            </a:r>
            <a:r>
              <a:rPr lang="ru-RU" b="1" dirty="0">
                <a:solidFill>
                  <a:srgbClr val="004BD2"/>
                </a:solidFill>
              </a:rPr>
              <a:t> (</a:t>
            </a:r>
            <a:r>
              <a:rPr lang="ru-RU" b="1" dirty="0" err="1">
                <a:solidFill>
                  <a:srgbClr val="004BD2"/>
                </a:solidFill>
              </a:rPr>
              <a:t>бевосита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билвосита</a:t>
            </a:r>
            <a:r>
              <a:rPr lang="ru-RU" b="1" dirty="0">
                <a:solidFill>
                  <a:srgbClr val="004BD2"/>
                </a:solidFill>
              </a:rPr>
              <a:t>) </a:t>
            </a:r>
            <a:r>
              <a:rPr lang="ru-RU" b="1" dirty="0" err="1">
                <a:solidFill>
                  <a:srgbClr val="004BD2"/>
                </a:solidFill>
              </a:rPr>
              <a:t>манфаатдорлик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шахснинг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мансаб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мажбуриятларини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лозим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даражада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бажаришига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кўрсатаётган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ёхуд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ҳамда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шахсий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манфаатдорлик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фуқароларнинг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ташкилотларнинг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жамиятнинг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манфаатлари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ўртасида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қарама-қаршилик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юзага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келаётган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юзага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вазият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3158308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3146485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349700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02BE9867-F16F-4C61-8E1D-E29C6C5EF765}"/>
              </a:ext>
            </a:extLst>
          </p:cNvPr>
          <p:cNvSpPr/>
          <p:nvPr/>
        </p:nvSpPr>
        <p:spPr>
          <a:xfrm>
            <a:off x="431999" y="398985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3C397-5EE5-47BE-88C2-7B2427A4CC94}"/>
              </a:ext>
            </a:extLst>
          </p:cNvPr>
          <p:cNvSpPr/>
          <p:nvPr/>
        </p:nvSpPr>
        <p:spPr>
          <a:xfrm>
            <a:off x="1543014" y="413026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асосий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принциплари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иборат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1" name="Group 775">
            <a:extLst>
              <a:ext uri="{FF2B5EF4-FFF2-40B4-BE49-F238E27FC236}">
                <a16:creationId xmlns:a16="http://schemas.microsoft.com/office/drawing/2014/main" id="{F5570F55-15D4-4A07-8912-7D7EF6218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027564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2" name="Freeform 776">
              <a:extLst>
                <a:ext uri="{FF2B5EF4-FFF2-40B4-BE49-F238E27FC236}">
                  <a16:creationId xmlns:a16="http://schemas.microsoft.com/office/drawing/2014/main" id="{194B3C74-B782-41CE-B579-D9D970421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77">
              <a:extLst>
                <a:ext uri="{FF2B5EF4-FFF2-40B4-BE49-F238E27FC236}">
                  <a16:creationId xmlns:a16="http://schemas.microsoft.com/office/drawing/2014/main" id="{16F3F026-F695-4C4B-A1F9-8BF14C52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78">
              <a:extLst>
                <a:ext uri="{FF2B5EF4-FFF2-40B4-BE49-F238E27FC236}">
                  <a16:creationId xmlns:a16="http://schemas.microsoft.com/office/drawing/2014/main" id="{79FF69B6-6E34-4B99-8F1C-219D758A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9">
              <a:extLst>
                <a:ext uri="{FF2B5EF4-FFF2-40B4-BE49-F238E27FC236}">
                  <a16:creationId xmlns:a16="http://schemas.microsoft.com/office/drawing/2014/main" id="{589574AD-D1F8-4937-B370-C7AACA929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0">
              <a:extLst>
                <a:ext uri="{FF2B5EF4-FFF2-40B4-BE49-F238E27FC236}">
                  <a16:creationId xmlns:a16="http://schemas.microsoft.com/office/drawing/2014/main" id="{F9E0DAFE-5C15-4F2E-80EE-F401EBABC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1">
              <a:extLst>
                <a:ext uri="{FF2B5EF4-FFF2-40B4-BE49-F238E27FC236}">
                  <a16:creationId xmlns:a16="http://schemas.microsoft.com/office/drawing/2014/main" id="{22781476-3ABD-4632-A4C4-0F606CFB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479715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Қонунийлик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эркинликлари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устуворлиги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шаффофлик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478533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511775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545016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5760717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4770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C90ADF-72C4-4538-B5F3-77124320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Бирлашган Миллатлар Ташкилотининг коррупцияга қарши Конвенцияси</a:t>
            </a:r>
            <a:endParaRPr lang="ru-RU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8AFAFC61-0743-4D24-BC8D-6B735E17DFBE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57946-FBAE-4759-9900-1F312CA0D0BB}"/>
              </a:ext>
            </a:extLst>
          </p:cNvPr>
          <p:cNvSpPr/>
          <p:nvPr/>
        </p:nvSpPr>
        <p:spPr>
          <a:xfrm>
            <a:off x="1380227" y="1425558"/>
            <a:ext cx="10368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Статус ратификации Конвенции ООН против коррупции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81359-F638-4EA0-A9BB-5600D5256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8"/>
          <a:stretch/>
        </p:blipFill>
        <p:spPr>
          <a:xfrm>
            <a:off x="438150" y="2117673"/>
            <a:ext cx="8262363" cy="43148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A6F97F-4AF6-48C7-BCA4-DA2D1EEDC7C7}"/>
              </a:ext>
            </a:extLst>
          </p:cNvPr>
          <p:cNvSpPr/>
          <p:nvPr/>
        </p:nvSpPr>
        <p:spPr>
          <a:xfrm>
            <a:off x="9223936" y="1906277"/>
            <a:ext cx="29047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3600" b="1" dirty="0">
                <a:solidFill>
                  <a:srgbClr val="1BD7D3"/>
                </a:solidFill>
                <a:latin typeface="Arial Black" panose="020B0A04020102020204" pitchFamily="34" charset="0"/>
              </a:rPr>
              <a:t>189 та </a:t>
            </a:r>
            <a:r>
              <a:rPr lang="ru-RU" sz="3600" b="1" dirty="0" err="1">
                <a:solidFill>
                  <a:srgbClr val="1BD7D3"/>
                </a:solidFill>
                <a:latin typeface="Arial Black" panose="020B0A04020102020204" pitchFamily="34" charset="0"/>
              </a:rPr>
              <a:t>мамлакат</a:t>
            </a:r>
            <a:r>
              <a:rPr lang="ru-RU" sz="3600" b="1" dirty="0">
                <a:solidFill>
                  <a:srgbClr val="1BD7D3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3942F-7851-481C-A91B-610490463F93}"/>
              </a:ext>
            </a:extLst>
          </p:cNvPr>
          <p:cNvSpPr/>
          <p:nvPr/>
        </p:nvSpPr>
        <p:spPr>
          <a:xfrm>
            <a:off x="9223936" y="2948470"/>
            <a:ext cx="2525152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БМТ </a:t>
            </a:r>
            <a:r>
              <a:rPr lang="ru-RU" dirty="0" err="1">
                <a:solidFill>
                  <a:schemeClr val="tx2"/>
                </a:solidFill>
              </a:rPr>
              <a:t>коррупцияга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қарши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Конвенциясини</a:t>
            </a:r>
            <a:r>
              <a:rPr lang="ru-RU" dirty="0">
                <a:solidFill>
                  <a:schemeClr val="tx2"/>
                </a:solidFill>
              </a:rPr>
              <a:t> ратификация </a:t>
            </a:r>
            <a:r>
              <a:rPr lang="ru-RU" dirty="0" err="1">
                <a:solidFill>
                  <a:schemeClr val="tx2"/>
                </a:solidFill>
              </a:rPr>
              <a:t>қилган</a:t>
            </a:r>
            <a:r>
              <a:rPr lang="ru-RU" dirty="0">
                <a:solidFill>
                  <a:schemeClr val="tx2"/>
                </a:solidFill>
              </a:rPr>
              <a:t>, Корея </a:t>
            </a:r>
            <a:r>
              <a:rPr lang="ru-RU" dirty="0" err="1">
                <a:solidFill>
                  <a:schemeClr val="tx2"/>
                </a:solidFill>
              </a:rPr>
              <a:t>Халқ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Демократик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Республикаси</a:t>
            </a:r>
            <a:r>
              <a:rPr lang="ru-RU" dirty="0">
                <a:solidFill>
                  <a:schemeClr val="tx2"/>
                </a:solidFill>
              </a:rPr>
              <a:t> (КХДР), Эритрея </a:t>
            </a:r>
            <a:r>
              <a:rPr lang="ru-RU" dirty="0" err="1">
                <a:solidFill>
                  <a:schemeClr val="tx2"/>
                </a:solidFill>
              </a:rPr>
              <a:t>ва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Сурия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бундан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мустасно</a:t>
            </a:r>
            <a:r>
              <a:rPr lang="ru-RU" dirty="0">
                <a:solidFill>
                  <a:schemeClr val="tx2"/>
                </a:solidFill>
              </a:rPr>
              <a:t>. </a:t>
            </a:r>
            <a:r>
              <a:rPr lang="ru-RU" dirty="0" err="1">
                <a:solidFill>
                  <a:schemeClr val="tx2"/>
                </a:solidFill>
              </a:rPr>
              <a:t>Сурия</a:t>
            </a:r>
            <a:r>
              <a:rPr lang="ru-RU" dirty="0">
                <a:solidFill>
                  <a:schemeClr val="tx2"/>
                </a:solidFill>
              </a:rPr>
              <a:t> БМТ </a:t>
            </a:r>
            <a:r>
              <a:rPr lang="ru-RU" dirty="0" err="1">
                <a:solidFill>
                  <a:schemeClr val="tx2"/>
                </a:solidFill>
              </a:rPr>
              <a:t>коррупцияга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қарши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Конвенциясини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фақат</a:t>
            </a:r>
            <a:r>
              <a:rPr lang="ru-RU" dirty="0">
                <a:solidFill>
                  <a:schemeClr val="tx2"/>
                </a:solidFill>
              </a:rPr>
              <a:t> 2003 </a:t>
            </a:r>
            <a:r>
              <a:rPr lang="ru-RU" dirty="0" err="1">
                <a:solidFill>
                  <a:schemeClr val="tx2"/>
                </a:solidFill>
              </a:rPr>
              <a:t>йилда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имзолаган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A601F-8B1D-429B-A1A2-C43BE7D1B768}"/>
              </a:ext>
            </a:extLst>
          </p:cNvPr>
          <p:cNvGrpSpPr/>
          <p:nvPr/>
        </p:nvGrpSpPr>
        <p:grpSpPr>
          <a:xfrm>
            <a:off x="655312" y="1338708"/>
            <a:ext cx="620652" cy="573810"/>
            <a:chOff x="505619" y="1254919"/>
            <a:chExt cx="504825" cy="466725"/>
          </a:xfrm>
          <a:solidFill>
            <a:schemeClr val="accent1">
              <a:lumMod val="2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4D92DE-D78F-44E9-BB7E-EFBED93460FA}"/>
                </a:ext>
              </a:extLst>
            </p:cNvPr>
            <p:cNvSpPr/>
            <p:nvPr/>
          </p:nvSpPr>
          <p:spPr>
            <a:xfrm>
              <a:off x="772319" y="1445419"/>
              <a:ext cx="238125" cy="238125"/>
            </a:xfrm>
            <a:custGeom>
              <a:avLst/>
              <a:gdLst>
                <a:gd name="connsiteX0" fmla="*/ 232981 w 238125"/>
                <a:gd name="connsiteY0" fmla="*/ 219456 h 238125"/>
                <a:gd name="connsiteX1" fmla="*/ 176117 w 238125"/>
                <a:gd name="connsiteY1" fmla="*/ 162592 h 238125"/>
                <a:gd name="connsiteX2" fmla="*/ 197644 w 238125"/>
                <a:gd name="connsiteY2" fmla="*/ 102394 h 238125"/>
                <a:gd name="connsiteX3" fmla="*/ 102394 w 238125"/>
                <a:gd name="connsiteY3" fmla="*/ 7144 h 238125"/>
                <a:gd name="connsiteX4" fmla="*/ 7144 w 238125"/>
                <a:gd name="connsiteY4" fmla="*/ 102394 h 238125"/>
                <a:gd name="connsiteX5" fmla="*/ 102394 w 238125"/>
                <a:gd name="connsiteY5" fmla="*/ 197644 h 238125"/>
                <a:gd name="connsiteX6" fmla="*/ 162592 w 238125"/>
                <a:gd name="connsiteY6" fmla="*/ 176117 h 238125"/>
                <a:gd name="connsiteX7" fmla="*/ 219456 w 238125"/>
                <a:gd name="connsiteY7" fmla="*/ 232982 h 238125"/>
                <a:gd name="connsiteX8" fmla="*/ 226219 w 238125"/>
                <a:gd name="connsiteY8" fmla="*/ 235744 h 238125"/>
                <a:gd name="connsiteX9" fmla="*/ 232981 w 238125"/>
                <a:gd name="connsiteY9" fmla="*/ 232982 h 238125"/>
                <a:gd name="connsiteX10" fmla="*/ 232981 w 238125"/>
                <a:gd name="connsiteY10" fmla="*/ 219551 h 238125"/>
                <a:gd name="connsiteX11" fmla="*/ 26194 w 238125"/>
                <a:gd name="connsiteY11" fmla="*/ 102394 h 238125"/>
                <a:gd name="connsiteX12" fmla="*/ 102394 w 238125"/>
                <a:gd name="connsiteY12" fmla="*/ 26194 h 238125"/>
                <a:gd name="connsiteX13" fmla="*/ 178594 w 238125"/>
                <a:gd name="connsiteY13" fmla="*/ 102394 h 238125"/>
                <a:gd name="connsiteX14" fmla="*/ 102394 w 238125"/>
                <a:gd name="connsiteY14" fmla="*/ 178594 h 238125"/>
                <a:gd name="connsiteX15" fmla="*/ 26194 w 238125"/>
                <a:gd name="connsiteY15" fmla="*/ 10239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238125">
                  <a:moveTo>
                    <a:pt x="232981" y="219456"/>
                  </a:moveTo>
                  <a:lnTo>
                    <a:pt x="176117" y="162592"/>
                  </a:lnTo>
                  <a:cubicBezTo>
                    <a:pt x="189548" y="146209"/>
                    <a:pt x="197644" y="125158"/>
                    <a:pt x="197644" y="102394"/>
                  </a:cubicBezTo>
                  <a:cubicBezTo>
                    <a:pt x="197644" y="49911"/>
                    <a:pt x="154876" y="7144"/>
                    <a:pt x="102394" y="7144"/>
                  </a:cubicBezTo>
                  <a:cubicBezTo>
                    <a:pt x="49911" y="7144"/>
                    <a:pt x="7144" y="49911"/>
                    <a:pt x="7144" y="102394"/>
                  </a:cubicBezTo>
                  <a:cubicBezTo>
                    <a:pt x="7144" y="154877"/>
                    <a:pt x="49911" y="197644"/>
                    <a:pt x="102394" y="197644"/>
                  </a:cubicBezTo>
                  <a:cubicBezTo>
                    <a:pt x="125254" y="197644"/>
                    <a:pt x="146209" y="189548"/>
                    <a:pt x="162592" y="176117"/>
                  </a:cubicBezTo>
                  <a:lnTo>
                    <a:pt x="219456" y="232982"/>
                  </a:lnTo>
                  <a:cubicBezTo>
                    <a:pt x="221361" y="234887"/>
                    <a:pt x="223742" y="235744"/>
                    <a:pt x="226219" y="235744"/>
                  </a:cubicBezTo>
                  <a:cubicBezTo>
                    <a:pt x="228695" y="235744"/>
                    <a:pt x="231076" y="234791"/>
                    <a:pt x="232981" y="232982"/>
                  </a:cubicBezTo>
                  <a:cubicBezTo>
                    <a:pt x="236696" y="229267"/>
                    <a:pt x="236696" y="223266"/>
                    <a:pt x="232981" y="219551"/>
                  </a:cubicBezTo>
                  <a:close/>
                  <a:moveTo>
                    <a:pt x="26194" y="102394"/>
                  </a:moveTo>
                  <a:cubicBezTo>
                    <a:pt x="26194" y="60388"/>
                    <a:pt x="60389" y="26194"/>
                    <a:pt x="102394" y="26194"/>
                  </a:cubicBezTo>
                  <a:cubicBezTo>
                    <a:pt x="144399" y="26194"/>
                    <a:pt x="178594" y="60388"/>
                    <a:pt x="178594" y="102394"/>
                  </a:cubicBezTo>
                  <a:cubicBezTo>
                    <a:pt x="178594" y="144399"/>
                    <a:pt x="144399" y="178594"/>
                    <a:pt x="102394" y="178594"/>
                  </a:cubicBezTo>
                  <a:cubicBezTo>
                    <a:pt x="60389" y="178594"/>
                    <a:pt x="26194" y="144399"/>
                    <a:pt x="26194" y="1023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D1D60F-2A31-4E7A-B963-2A2E39020DAA}"/>
                </a:ext>
              </a:extLst>
            </p:cNvPr>
            <p:cNvSpPr/>
            <p:nvPr/>
          </p:nvSpPr>
          <p:spPr>
            <a:xfrm>
              <a:off x="505619" y="1254919"/>
              <a:ext cx="466725" cy="466725"/>
            </a:xfrm>
            <a:custGeom>
              <a:avLst/>
              <a:gdLst>
                <a:gd name="connsiteX0" fmla="*/ 235744 w 466725"/>
                <a:gd name="connsiteY0" fmla="*/ 7144 h 466725"/>
                <a:gd name="connsiteX1" fmla="*/ 7144 w 466725"/>
                <a:gd name="connsiteY1" fmla="*/ 235744 h 466725"/>
                <a:gd name="connsiteX2" fmla="*/ 25241 w 466725"/>
                <a:gd name="connsiteY2" fmla="*/ 324898 h 466725"/>
                <a:gd name="connsiteX3" fmla="*/ 25527 w 466725"/>
                <a:gd name="connsiteY3" fmla="*/ 325469 h 466725"/>
                <a:gd name="connsiteX4" fmla="*/ 235744 w 466725"/>
                <a:gd name="connsiteY4" fmla="*/ 464344 h 466725"/>
                <a:gd name="connsiteX5" fmla="*/ 365284 w 466725"/>
                <a:gd name="connsiteY5" fmla="*/ 424053 h 466725"/>
                <a:gd name="connsiteX6" fmla="*/ 367760 w 466725"/>
                <a:gd name="connsiteY6" fmla="*/ 410813 h 466725"/>
                <a:gd name="connsiteX7" fmla="*/ 354521 w 466725"/>
                <a:gd name="connsiteY7" fmla="*/ 408337 h 466725"/>
                <a:gd name="connsiteX8" fmla="*/ 289465 w 466725"/>
                <a:gd name="connsiteY8" fmla="*/ 438150 h 466725"/>
                <a:gd name="connsiteX9" fmla="*/ 314039 w 466725"/>
                <a:gd name="connsiteY9" fmla="*/ 403479 h 466725"/>
                <a:gd name="connsiteX10" fmla="*/ 310134 w 466725"/>
                <a:gd name="connsiteY10" fmla="*/ 390620 h 466725"/>
                <a:gd name="connsiteX11" fmla="*/ 297275 w 466725"/>
                <a:gd name="connsiteY11" fmla="*/ 394525 h 466725"/>
                <a:gd name="connsiteX12" fmla="*/ 235839 w 466725"/>
                <a:gd name="connsiteY12" fmla="*/ 445294 h 466725"/>
                <a:gd name="connsiteX13" fmla="*/ 151448 w 466725"/>
                <a:gd name="connsiteY13" fmla="*/ 330994 h 466725"/>
                <a:gd name="connsiteX14" fmla="*/ 248888 w 466725"/>
                <a:gd name="connsiteY14" fmla="*/ 330994 h 466725"/>
                <a:gd name="connsiteX15" fmla="*/ 258413 w 466725"/>
                <a:gd name="connsiteY15" fmla="*/ 321469 h 466725"/>
                <a:gd name="connsiteX16" fmla="*/ 248888 w 466725"/>
                <a:gd name="connsiteY16" fmla="*/ 311944 h 466725"/>
                <a:gd name="connsiteX17" fmla="*/ 147447 w 466725"/>
                <a:gd name="connsiteY17" fmla="*/ 311944 h 466725"/>
                <a:gd name="connsiteX18" fmla="*/ 140684 w 466725"/>
                <a:gd name="connsiteY18" fmla="*/ 235744 h 466725"/>
                <a:gd name="connsiteX19" fmla="*/ 147447 w 466725"/>
                <a:gd name="connsiteY19" fmla="*/ 159544 h 466725"/>
                <a:gd name="connsiteX20" fmla="*/ 324422 w 466725"/>
                <a:gd name="connsiteY20" fmla="*/ 159544 h 466725"/>
                <a:gd name="connsiteX21" fmla="*/ 326898 w 466725"/>
                <a:gd name="connsiteY21" fmla="*/ 174974 h 466725"/>
                <a:gd name="connsiteX22" fmla="*/ 337661 w 466725"/>
                <a:gd name="connsiteY22" fmla="*/ 183071 h 466725"/>
                <a:gd name="connsiteX23" fmla="*/ 345758 w 466725"/>
                <a:gd name="connsiteY23" fmla="*/ 172307 h 466725"/>
                <a:gd name="connsiteX24" fmla="*/ 343662 w 466725"/>
                <a:gd name="connsiteY24" fmla="*/ 159544 h 466725"/>
                <a:gd name="connsiteX25" fmla="*/ 431006 w 466725"/>
                <a:gd name="connsiteY25" fmla="*/ 159544 h 466725"/>
                <a:gd name="connsiteX26" fmla="*/ 442817 w 466725"/>
                <a:gd name="connsiteY26" fmla="*/ 202692 h 466725"/>
                <a:gd name="connsiteX27" fmla="*/ 453676 w 466725"/>
                <a:gd name="connsiteY27" fmla="*/ 210598 h 466725"/>
                <a:gd name="connsiteX28" fmla="*/ 461582 w 466725"/>
                <a:gd name="connsiteY28" fmla="*/ 199739 h 466725"/>
                <a:gd name="connsiteX29" fmla="*/ 235839 w 466725"/>
                <a:gd name="connsiteY29" fmla="*/ 7239 h 466725"/>
                <a:gd name="connsiteX30" fmla="*/ 181928 w 466725"/>
                <a:gd name="connsiteY30" fmla="*/ 33242 h 466725"/>
                <a:gd name="connsiteX31" fmla="*/ 131540 w 466725"/>
                <a:gd name="connsiteY31" fmla="*/ 140494 h 466725"/>
                <a:gd name="connsiteX32" fmla="*/ 49149 w 466725"/>
                <a:gd name="connsiteY32" fmla="*/ 140494 h 466725"/>
                <a:gd name="connsiteX33" fmla="*/ 181928 w 466725"/>
                <a:gd name="connsiteY33" fmla="*/ 33242 h 466725"/>
                <a:gd name="connsiteX34" fmla="*/ 181928 w 466725"/>
                <a:gd name="connsiteY34" fmla="*/ 438245 h 466725"/>
                <a:gd name="connsiteX35" fmla="*/ 49149 w 466725"/>
                <a:gd name="connsiteY35" fmla="*/ 330994 h 466725"/>
                <a:gd name="connsiteX36" fmla="*/ 131540 w 466725"/>
                <a:gd name="connsiteY36" fmla="*/ 330994 h 466725"/>
                <a:gd name="connsiteX37" fmla="*/ 181928 w 466725"/>
                <a:gd name="connsiteY37" fmla="*/ 438245 h 466725"/>
                <a:gd name="connsiteX38" fmla="*/ 127730 w 466725"/>
                <a:gd name="connsiteY38" fmla="*/ 311944 h 466725"/>
                <a:gd name="connsiteX39" fmla="*/ 40577 w 466725"/>
                <a:gd name="connsiteY39" fmla="*/ 311944 h 466725"/>
                <a:gd name="connsiteX40" fmla="*/ 26194 w 466725"/>
                <a:gd name="connsiteY40" fmla="*/ 235744 h 466725"/>
                <a:gd name="connsiteX41" fmla="*/ 40577 w 466725"/>
                <a:gd name="connsiteY41" fmla="*/ 159544 h 466725"/>
                <a:gd name="connsiteX42" fmla="*/ 127730 w 466725"/>
                <a:gd name="connsiteY42" fmla="*/ 159544 h 466725"/>
                <a:gd name="connsiteX43" fmla="*/ 121444 w 466725"/>
                <a:gd name="connsiteY43" fmla="*/ 235744 h 466725"/>
                <a:gd name="connsiteX44" fmla="*/ 127730 w 466725"/>
                <a:gd name="connsiteY44" fmla="*/ 311944 h 466725"/>
                <a:gd name="connsiteX45" fmla="*/ 151257 w 466725"/>
                <a:gd name="connsiteY45" fmla="*/ 140494 h 466725"/>
                <a:gd name="connsiteX46" fmla="*/ 235649 w 466725"/>
                <a:gd name="connsiteY46" fmla="*/ 26194 h 466725"/>
                <a:gd name="connsiteX47" fmla="*/ 320231 w 466725"/>
                <a:gd name="connsiteY47" fmla="*/ 140494 h 466725"/>
                <a:gd name="connsiteX48" fmla="*/ 151352 w 466725"/>
                <a:gd name="connsiteY48" fmla="*/ 140494 h 466725"/>
                <a:gd name="connsiteX49" fmla="*/ 339757 w 466725"/>
                <a:gd name="connsiteY49" fmla="*/ 140494 h 466725"/>
                <a:gd name="connsiteX50" fmla="*/ 289274 w 466725"/>
                <a:gd name="connsiteY50" fmla="*/ 33147 h 466725"/>
                <a:gd name="connsiteX51" fmla="*/ 422339 w 466725"/>
                <a:gd name="connsiteY51" fmla="*/ 140494 h 466725"/>
                <a:gd name="connsiteX52" fmla="*/ 339757 w 466725"/>
                <a:gd name="connsiteY52" fmla="*/ 14049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66725" h="466725">
                  <a:moveTo>
                    <a:pt x="235744" y="7144"/>
                  </a:moveTo>
                  <a:cubicBezTo>
                    <a:pt x="109728" y="7144"/>
                    <a:pt x="7144" y="109728"/>
                    <a:pt x="7144" y="235744"/>
                  </a:cubicBezTo>
                  <a:cubicBezTo>
                    <a:pt x="7144" y="267367"/>
                    <a:pt x="13621" y="297466"/>
                    <a:pt x="25241" y="324898"/>
                  </a:cubicBezTo>
                  <a:cubicBezTo>
                    <a:pt x="25241" y="325088"/>
                    <a:pt x="25432" y="325279"/>
                    <a:pt x="25527" y="325469"/>
                  </a:cubicBezTo>
                  <a:cubicBezTo>
                    <a:pt x="60484" y="407003"/>
                    <a:pt x="141542" y="464344"/>
                    <a:pt x="235744" y="464344"/>
                  </a:cubicBezTo>
                  <a:cubicBezTo>
                    <a:pt x="282226" y="464344"/>
                    <a:pt x="326993" y="450437"/>
                    <a:pt x="365284" y="424053"/>
                  </a:cubicBezTo>
                  <a:cubicBezTo>
                    <a:pt x="369570" y="421100"/>
                    <a:pt x="370713" y="415100"/>
                    <a:pt x="367760" y="410813"/>
                  </a:cubicBezTo>
                  <a:cubicBezTo>
                    <a:pt x="364808" y="406527"/>
                    <a:pt x="358807" y="405384"/>
                    <a:pt x="354521" y="408337"/>
                  </a:cubicBezTo>
                  <a:cubicBezTo>
                    <a:pt x="334518" y="422148"/>
                    <a:pt x="312515" y="432054"/>
                    <a:pt x="289465" y="438150"/>
                  </a:cubicBezTo>
                  <a:cubicBezTo>
                    <a:pt x="298323" y="428911"/>
                    <a:pt x="306610" y="417290"/>
                    <a:pt x="314039" y="403479"/>
                  </a:cubicBezTo>
                  <a:cubicBezTo>
                    <a:pt x="316516" y="398812"/>
                    <a:pt x="314801" y="393097"/>
                    <a:pt x="310134" y="390620"/>
                  </a:cubicBezTo>
                  <a:cubicBezTo>
                    <a:pt x="305467" y="388144"/>
                    <a:pt x="299752" y="389858"/>
                    <a:pt x="297275" y="394525"/>
                  </a:cubicBezTo>
                  <a:cubicBezTo>
                    <a:pt x="279749" y="427292"/>
                    <a:pt x="257937" y="445294"/>
                    <a:pt x="235839" y="445294"/>
                  </a:cubicBezTo>
                  <a:cubicBezTo>
                    <a:pt x="199644" y="445294"/>
                    <a:pt x="167450" y="398240"/>
                    <a:pt x="151448" y="330994"/>
                  </a:cubicBezTo>
                  <a:lnTo>
                    <a:pt x="248888" y="330994"/>
                  </a:lnTo>
                  <a:cubicBezTo>
                    <a:pt x="254127" y="330994"/>
                    <a:pt x="258413" y="326708"/>
                    <a:pt x="258413" y="321469"/>
                  </a:cubicBezTo>
                  <a:cubicBezTo>
                    <a:pt x="258413" y="316230"/>
                    <a:pt x="254127" y="311944"/>
                    <a:pt x="248888" y="311944"/>
                  </a:cubicBezTo>
                  <a:lnTo>
                    <a:pt x="147447" y="311944"/>
                  </a:lnTo>
                  <a:cubicBezTo>
                    <a:pt x="143066" y="288227"/>
                    <a:pt x="140684" y="262509"/>
                    <a:pt x="140684" y="235744"/>
                  </a:cubicBezTo>
                  <a:cubicBezTo>
                    <a:pt x="140684" y="208979"/>
                    <a:pt x="143161" y="183261"/>
                    <a:pt x="147447" y="159544"/>
                  </a:cubicBezTo>
                  <a:lnTo>
                    <a:pt x="324422" y="159544"/>
                  </a:lnTo>
                  <a:cubicBezTo>
                    <a:pt x="325374" y="164592"/>
                    <a:pt x="326136" y="169736"/>
                    <a:pt x="326898" y="174974"/>
                  </a:cubicBezTo>
                  <a:cubicBezTo>
                    <a:pt x="327660" y="180213"/>
                    <a:pt x="332518" y="183833"/>
                    <a:pt x="337661" y="183071"/>
                  </a:cubicBezTo>
                  <a:cubicBezTo>
                    <a:pt x="342900" y="182309"/>
                    <a:pt x="346520" y="177546"/>
                    <a:pt x="345758" y="172307"/>
                  </a:cubicBezTo>
                  <a:cubicBezTo>
                    <a:pt x="345186" y="167926"/>
                    <a:pt x="344424" y="163735"/>
                    <a:pt x="343662" y="159544"/>
                  </a:cubicBezTo>
                  <a:lnTo>
                    <a:pt x="431006" y="159544"/>
                  </a:lnTo>
                  <a:cubicBezTo>
                    <a:pt x="436340" y="173260"/>
                    <a:pt x="440436" y="187642"/>
                    <a:pt x="442817" y="202692"/>
                  </a:cubicBezTo>
                  <a:cubicBezTo>
                    <a:pt x="443675" y="207931"/>
                    <a:pt x="448532" y="211455"/>
                    <a:pt x="453676" y="210598"/>
                  </a:cubicBezTo>
                  <a:cubicBezTo>
                    <a:pt x="458915" y="209740"/>
                    <a:pt x="462439" y="204883"/>
                    <a:pt x="461582" y="199739"/>
                  </a:cubicBezTo>
                  <a:cubicBezTo>
                    <a:pt x="443865" y="88202"/>
                    <a:pt x="348996" y="7239"/>
                    <a:pt x="235839" y="7239"/>
                  </a:cubicBezTo>
                  <a:close/>
                  <a:moveTo>
                    <a:pt x="181928" y="33242"/>
                  </a:moveTo>
                  <a:cubicBezTo>
                    <a:pt x="159639" y="56579"/>
                    <a:pt x="141827" y="94202"/>
                    <a:pt x="131540" y="140494"/>
                  </a:cubicBezTo>
                  <a:lnTo>
                    <a:pt x="49149" y="140494"/>
                  </a:lnTo>
                  <a:cubicBezTo>
                    <a:pt x="75914" y="88202"/>
                    <a:pt x="124016" y="48577"/>
                    <a:pt x="181928" y="33242"/>
                  </a:cubicBezTo>
                  <a:close/>
                  <a:moveTo>
                    <a:pt x="181928" y="438245"/>
                  </a:moveTo>
                  <a:cubicBezTo>
                    <a:pt x="124016" y="422815"/>
                    <a:pt x="76009" y="383286"/>
                    <a:pt x="49149" y="330994"/>
                  </a:cubicBezTo>
                  <a:lnTo>
                    <a:pt x="131540" y="330994"/>
                  </a:lnTo>
                  <a:cubicBezTo>
                    <a:pt x="141923" y="377285"/>
                    <a:pt x="159639" y="414909"/>
                    <a:pt x="181928" y="438245"/>
                  </a:cubicBezTo>
                  <a:close/>
                  <a:moveTo>
                    <a:pt x="127730" y="311944"/>
                  </a:moveTo>
                  <a:lnTo>
                    <a:pt x="40577" y="311944"/>
                  </a:lnTo>
                  <a:cubicBezTo>
                    <a:pt x="31337" y="288322"/>
                    <a:pt x="26194" y="262604"/>
                    <a:pt x="26194" y="235744"/>
                  </a:cubicBezTo>
                  <a:cubicBezTo>
                    <a:pt x="26194" y="208883"/>
                    <a:pt x="31337" y="183166"/>
                    <a:pt x="40577" y="159544"/>
                  </a:cubicBezTo>
                  <a:lnTo>
                    <a:pt x="127730" y="159544"/>
                  </a:lnTo>
                  <a:cubicBezTo>
                    <a:pt x="123634" y="183261"/>
                    <a:pt x="121444" y="208883"/>
                    <a:pt x="121444" y="235744"/>
                  </a:cubicBezTo>
                  <a:cubicBezTo>
                    <a:pt x="121444" y="262604"/>
                    <a:pt x="123634" y="288227"/>
                    <a:pt x="127730" y="311944"/>
                  </a:cubicBezTo>
                  <a:close/>
                  <a:moveTo>
                    <a:pt x="151257" y="140494"/>
                  </a:moveTo>
                  <a:cubicBezTo>
                    <a:pt x="167354" y="73247"/>
                    <a:pt x="199549" y="26194"/>
                    <a:pt x="235649" y="26194"/>
                  </a:cubicBezTo>
                  <a:cubicBezTo>
                    <a:pt x="271748" y="26194"/>
                    <a:pt x="303943" y="71723"/>
                    <a:pt x="320231" y="140494"/>
                  </a:cubicBezTo>
                  <a:lnTo>
                    <a:pt x="151352" y="140494"/>
                  </a:lnTo>
                  <a:close/>
                  <a:moveTo>
                    <a:pt x="339757" y="140494"/>
                  </a:moveTo>
                  <a:cubicBezTo>
                    <a:pt x="329279" y="93536"/>
                    <a:pt x="311468" y="56198"/>
                    <a:pt x="289274" y="33147"/>
                  </a:cubicBezTo>
                  <a:cubicBezTo>
                    <a:pt x="347282" y="48292"/>
                    <a:pt x="395478" y="87440"/>
                    <a:pt x="422339" y="140494"/>
                  </a:cubicBezTo>
                  <a:lnTo>
                    <a:pt x="339757" y="140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21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Тўғри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02BE9867-F16F-4C61-8E1D-E29C6C5EF765}"/>
              </a:ext>
            </a:extLst>
          </p:cNvPr>
          <p:cNvSpPr/>
          <p:nvPr/>
        </p:nvSpPr>
        <p:spPr>
          <a:xfrm>
            <a:off x="440353" y="419919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3C397-5EE5-47BE-88C2-7B2427A4CC94}"/>
              </a:ext>
            </a:extLst>
          </p:cNvPr>
          <p:cNvSpPr/>
          <p:nvPr/>
        </p:nvSpPr>
        <p:spPr>
          <a:xfrm>
            <a:off x="1551368" y="4339610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органлардан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сиёсатни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оширади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шакллантиради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1" name="Group 775">
            <a:extLst>
              <a:ext uri="{FF2B5EF4-FFF2-40B4-BE49-F238E27FC236}">
                <a16:creationId xmlns:a16="http://schemas.microsoft.com/office/drawing/2014/main" id="{F5570F55-15D4-4A07-8912-7D7EF6218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236907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2" name="Freeform 776">
              <a:extLst>
                <a:ext uri="{FF2B5EF4-FFF2-40B4-BE49-F238E27FC236}">
                  <a16:creationId xmlns:a16="http://schemas.microsoft.com/office/drawing/2014/main" id="{194B3C74-B782-41CE-B579-D9D970421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77">
              <a:extLst>
                <a:ext uri="{FF2B5EF4-FFF2-40B4-BE49-F238E27FC236}">
                  <a16:creationId xmlns:a16="http://schemas.microsoft.com/office/drawing/2014/main" id="{16F3F026-F695-4C4B-A1F9-8BF14C52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78">
              <a:extLst>
                <a:ext uri="{FF2B5EF4-FFF2-40B4-BE49-F238E27FC236}">
                  <a16:creationId xmlns:a16="http://schemas.microsoft.com/office/drawing/2014/main" id="{79FF69B6-6E34-4B99-8F1C-219D758A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9">
              <a:extLst>
                <a:ext uri="{FF2B5EF4-FFF2-40B4-BE49-F238E27FC236}">
                  <a16:creationId xmlns:a16="http://schemas.microsoft.com/office/drawing/2014/main" id="{589574AD-D1F8-4937-B370-C7AACA929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0">
              <a:extLst>
                <a:ext uri="{FF2B5EF4-FFF2-40B4-BE49-F238E27FC236}">
                  <a16:creationId xmlns:a16="http://schemas.microsoft.com/office/drawing/2014/main" id="{F9E0DAFE-5C15-4F2E-80EE-F401EBABC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1">
              <a:extLst>
                <a:ext uri="{FF2B5EF4-FFF2-40B4-BE49-F238E27FC236}">
                  <a16:creationId xmlns:a16="http://schemas.microsoft.com/office/drawing/2014/main" id="{22781476-3ABD-4632-A4C4-0F606CFB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1872893"/>
            <a:ext cx="9681990" cy="2200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келадиган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манфаатдорликка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қўйишлари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холис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намоён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ҳаракатсизликни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қўллаб-қувватлаши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ҳимояси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таъминланади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фикрлар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186107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6914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32501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381422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4AABB4-C3F0-437E-82FB-3447BC72DAF5}"/>
              </a:ext>
            </a:extLst>
          </p:cNvPr>
          <p:cNvSpPr/>
          <p:nvPr/>
        </p:nvSpPr>
        <p:spPr>
          <a:xfrm>
            <a:off x="2058744" y="5138264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прокуратураси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хавфсизлик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E795CB-3AA3-4D05-A766-9F8A69CDD547}"/>
              </a:ext>
            </a:extLst>
          </p:cNvPr>
          <p:cNvSpPr/>
          <p:nvPr/>
        </p:nvSpPr>
        <p:spPr>
          <a:xfrm>
            <a:off x="1644268" y="515396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248715-CF31-4177-9E76-A70583B37EFC}"/>
              </a:ext>
            </a:extLst>
          </p:cNvPr>
          <p:cNvSpPr/>
          <p:nvPr/>
        </p:nvSpPr>
        <p:spPr>
          <a:xfrm>
            <a:off x="1644268" y="548638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F4CA966-B531-4EFE-8604-13388BBA5BB6}"/>
              </a:ext>
            </a:extLst>
          </p:cNvPr>
          <p:cNvSpPr/>
          <p:nvPr/>
        </p:nvSpPr>
        <p:spPr>
          <a:xfrm>
            <a:off x="1644268" y="581880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33018F1-1B0C-44B8-A495-0B7DA1E3AA32}"/>
              </a:ext>
            </a:extLst>
          </p:cNvPr>
          <p:cNvSpPr/>
          <p:nvPr/>
        </p:nvSpPr>
        <p:spPr>
          <a:xfrm>
            <a:off x="1644268" y="612935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02935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Тўғри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02BE9867-F16F-4C61-8E1D-E29C6C5EF765}"/>
              </a:ext>
            </a:extLst>
          </p:cNvPr>
          <p:cNvSpPr/>
          <p:nvPr/>
        </p:nvSpPr>
        <p:spPr>
          <a:xfrm>
            <a:off x="440353" y="419919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3C397-5EE5-47BE-88C2-7B2427A4CC94}"/>
              </a:ext>
            </a:extLst>
          </p:cNvPr>
          <p:cNvSpPr/>
          <p:nvPr/>
        </p:nvSpPr>
        <p:spPr>
          <a:xfrm>
            <a:off x="1551368" y="4339610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органлардан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сиёсатни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оширади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шакллантиради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1" name="Group 775">
            <a:extLst>
              <a:ext uri="{FF2B5EF4-FFF2-40B4-BE49-F238E27FC236}">
                <a16:creationId xmlns:a16="http://schemas.microsoft.com/office/drawing/2014/main" id="{F5570F55-15D4-4A07-8912-7D7EF6218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236907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2" name="Freeform 776">
              <a:extLst>
                <a:ext uri="{FF2B5EF4-FFF2-40B4-BE49-F238E27FC236}">
                  <a16:creationId xmlns:a16="http://schemas.microsoft.com/office/drawing/2014/main" id="{194B3C74-B782-41CE-B579-D9D970421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77">
              <a:extLst>
                <a:ext uri="{FF2B5EF4-FFF2-40B4-BE49-F238E27FC236}">
                  <a16:creationId xmlns:a16="http://schemas.microsoft.com/office/drawing/2014/main" id="{16F3F026-F695-4C4B-A1F9-8BF14C52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78">
              <a:extLst>
                <a:ext uri="{FF2B5EF4-FFF2-40B4-BE49-F238E27FC236}">
                  <a16:creationId xmlns:a16="http://schemas.microsoft.com/office/drawing/2014/main" id="{79FF69B6-6E34-4B99-8F1C-219D758A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9">
              <a:extLst>
                <a:ext uri="{FF2B5EF4-FFF2-40B4-BE49-F238E27FC236}">
                  <a16:creationId xmlns:a16="http://schemas.microsoft.com/office/drawing/2014/main" id="{589574AD-D1F8-4937-B370-C7AACA929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0">
              <a:extLst>
                <a:ext uri="{FF2B5EF4-FFF2-40B4-BE49-F238E27FC236}">
                  <a16:creationId xmlns:a16="http://schemas.microsoft.com/office/drawing/2014/main" id="{F9E0DAFE-5C15-4F2E-80EE-F401EBABC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1">
              <a:extLst>
                <a:ext uri="{FF2B5EF4-FFF2-40B4-BE49-F238E27FC236}">
                  <a16:creationId xmlns:a16="http://schemas.microsoft.com/office/drawing/2014/main" id="{22781476-3ABD-4632-A4C4-0F606CFB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1872893"/>
            <a:ext cx="9681990" cy="2200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келадиган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манфаатдорликка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қўйишлари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холис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намоён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ҳаракатсизликни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қўллаб-қувватлаши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фактлари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ҳимояси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таъминланади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фикрлар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186107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6914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3250177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381422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4AABB4-C3F0-437E-82FB-3447BC72DAF5}"/>
              </a:ext>
            </a:extLst>
          </p:cNvPr>
          <p:cNvSpPr/>
          <p:nvPr/>
        </p:nvSpPr>
        <p:spPr>
          <a:xfrm>
            <a:off x="2058744" y="5138264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прокуратураси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агентлиги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хавфсизлик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E795CB-3AA3-4D05-A766-9F8A69CDD547}"/>
              </a:ext>
            </a:extLst>
          </p:cNvPr>
          <p:cNvSpPr/>
          <p:nvPr/>
        </p:nvSpPr>
        <p:spPr>
          <a:xfrm>
            <a:off x="1644268" y="515396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248715-CF31-4177-9E76-A70583B37EFC}"/>
              </a:ext>
            </a:extLst>
          </p:cNvPr>
          <p:cNvSpPr/>
          <p:nvPr/>
        </p:nvSpPr>
        <p:spPr>
          <a:xfrm>
            <a:off x="1644268" y="548638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F4CA966-B531-4EFE-8604-13388BBA5BB6}"/>
              </a:ext>
            </a:extLst>
          </p:cNvPr>
          <p:cNvSpPr/>
          <p:nvPr/>
        </p:nvSpPr>
        <p:spPr>
          <a:xfrm>
            <a:off x="1644268" y="5818803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33018F1-1B0C-44B8-A495-0B7DA1E3AA32}"/>
              </a:ext>
            </a:extLst>
          </p:cNvPr>
          <p:cNvSpPr/>
          <p:nvPr/>
        </p:nvSpPr>
        <p:spPr>
          <a:xfrm>
            <a:off x="1644268" y="612935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38507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Халқаро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ҳамкорликни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ошириш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функцияси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органлардан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тегишли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02BE9867-F16F-4C61-8E1D-E29C6C5EF765}"/>
              </a:ext>
            </a:extLst>
          </p:cNvPr>
          <p:cNvSpPr/>
          <p:nvPr/>
        </p:nvSpPr>
        <p:spPr>
          <a:xfrm>
            <a:off x="440353" y="419919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3C397-5EE5-47BE-88C2-7B2427A4CC94}"/>
              </a:ext>
            </a:extLst>
          </p:cNvPr>
          <p:cNvSpPr/>
          <p:nvPr/>
        </p:nvSpPr>
        <p:spPr>
          <a:xfrm>
            <a:off x="1555451" y="424214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жиноий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назарда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қилмиш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21" name="Group 775">
            <a:extLst>
              <a:ext uri="{FF2B5EF4-FFF2-40B4-BE49-F238E27FC236}">
                <a16:creationId xmlns:a16="http://schemas.microsoft.com/office/drawing/2014/main" id="{F5570F55-15D4-4A07-8912-7D7EF6218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236907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2" name="Freeform 776">
              <a:extLst>
                <a:ext uri="{FF2B5EF4-FFF2-40B4-BE49-F238E27FC236}">
                  <a16:creationId xmlns:a16="http://schemas.microsoft.com/office/drawing/2014/main" id="{194B3C74-B782-41CE-B579-D9D970421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77">
              <a:extLst>
                <a:ext uri="{FF2B5EF4-FFF2-40B4-BE49-F238E27FC236}">
                  <a16:creationId xmlns:a16="http://schemas.microsoft.com/office/drawing/2014/main" id="{16F3F026-F695-4C4B-A1F9-8BF14C52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78">
              <a:extLst>
                <a:ext uri="{FF2B5EF4-FFF2-40B4-BE49-F238E27FC236}">
                  <a16:creationId xmlns:a16="http://schemas.microsoft.com/office/drawing/2014/main" id="{79FF69B6-6E34-4B99-8F1C-219D758A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9">
              <a:extLst>
                <a:ext uri="{FF2B5EF4-FFF2-40B4-BE49-F238E27FC236}">
                  <a16:creationId xmlns:a16="http://schemas.microsoft.com/office/drawing/2014/main" id="{589574AD-D1F8-4937-B370-C7AACA929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0">
              <a:extLst>
                <a:ext uri="{FF2B5EF4-FFF2-40B4-BE49-F238E27FC236}">
                  <a16:creationId xmlns:a16="http://schemas.microsoft.com/office/drawing/2014/main" id="{F9E0DAFE-5C15-4F2E-80EE-F401EBABC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1">
              <a:extLst>
                <a:ext uri="{FF2B5EF4-FFF2-40B4-BE49-F238E27FC236}">
                  <a16:creationId xmlns:a16="http://schemas.microsoft.com/office/drawing/2014/main" id="{22781476-3ABD-4632-A4C4-0F606CFB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прокуратураси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32928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266170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298130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4AABB4-C3F0-437E-82FB-3447BC72DAF5}"/>
              </a:ext>
            </a:extLst>
          </p:cNvPr>
          <p:cNvSpPr/>
          <p:nvPr/>
        </p:nvSpPr>
        <p:spPr>
          <a:xfrm>
            <a:off x="2058744" y="5138264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E795CB-3AA3-4D05-A766-9F8A69CDD547}"/>
              </a:ext>
            </a:extLst>
          </p:cNvPr>
          <p:cNvSpPr/>
          <p:nvPr/>
        </p:nvSpPr>
        <p:spPr>
          <a:xfrm>
            <a:off x="1644268" y="515396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248715-CF31-4177-9E76-A70583B37EFC}"/>
              </a:ext>
            </a:extLst>
          </p:cNvPr>
          <p:cNvSpPr/>
          <p:nvPr/>
        </p:nvSpPr>
        <p:spPr>
          <a:xfrm>
            <a:off x="1644268" y="548638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70927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Халқаро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ҳамкорликни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ошириш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функцияси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органлардан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тегишли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02BE9867-F16F-4C61-8E1D-E29C6C5EF765}"/>
              </a:ext>
            </a:extLst>
          </p:cNvPr>
          <p:cNvSpPr/>
          <p:nvPr/>
        </p:nvSpPr>
        <p:spPr>
          <a:xfrm>
            <a:off x="440353" y="419919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3C397-5EE5-47BE-88C2-7B2427A4CC94}"/>
              </a:ext>
            </a:extLst>
          </p:cNvPr>
          <p:cNvSpPr/>
          <p:nvPr/>
        </p:nvSpPr>
        <p:spPr>
          <a:xfrm>
            <a:off x="1555451" y="424214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жиноий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назарда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қилмиш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21" name="Group 775">
            <a:extLst>
              <a:ext uri="{FF2B5EF4-FFF2-40B4-BE49-F238E27FC236}">
                <a16:creationId xmlns:a16="http://schemas.microsoft.com/office/drawing/2014/main" id="{F5570F55-15D4-4A07-8912-7D7EF6218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236907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2" name="Freeform 776">
              <a:extLst>
                <a:ext uri="{FF2B5EF4-FFF2-40B4-BE49-F238E27FC236}">
                  <a16:creationId xmlns:a16="http://schemas.microsoft.com/office/drawing/2014/main" id="{194B3C74-B782-41CE-B579-D9D970421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77">
              <a:extLst>
                <a:ext uri="{FF2B5EF4-FFF2-40B4-BE49-F238E27FC236}">
                  <a16:creationId xmlns:a16="http://schemas.microsoft.com/office/drawing/2014/main" id="{16F3F026-F695-4C4B-A1F9-8BF14C52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78">
              <a:extLst>
                <a:ext uri="{FF2B5EF4-FFF2-40B4-BE49-F238E27FC236}">
                  <a16:creationId xmlns:a16="http://schemas.microsoft.com/office/drawing/2014/main" id="{79FF69B6-6E34-4B99-8F1C-219D758A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9">
              <a:extLst>
                <a:ext uri="{FF2B5EF4-FFF2-40B4-BE49-F238E27FC236}">
                  <a16:creationId xmlns:a16="http://schemas.microsoft.com/office/drawing/2014/main" id="{589574AD-D1F8-4937-B370-C7AACA929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80">
              <a:extLst>
                <a:ext uri="{FF2B5EF4-FFF2-40B4-BE49-F238E27FC236}">
                  <a16:creationId xmlns:a16="http://schemas.microsoft.com/office/drawing/2014/main" id="{F9E0DAFE-5C15-4F2E-80EE-F401EBABC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81">
              <a:extLst>
                <a:ext uri="{FF2B5EF4-FFF2-40B4-BE49-F238E27FC236}">
                  <a16:creationId xmlns:a16="http://schemas.microsoft.com/office/drawing/2014/main" id="{22781476-3ABD-4632-A4C4-0F606CFB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Адлия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вазирлиги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прокуратураси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32928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266170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2981306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4AABB4-C3F0-437E-82FB-3447BC72DAF5}"/>
              </a:ext>
            </a:extLst>
          </p:cNvPr>
          <p:cNvSpPr/>
          <p:nvPr/>
        </p:nvSpPr>
        <p:spPr>
          <a:xfrm>
            <a:off x="2058744" y="5138264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E795CB-3AA3-4D05-A766-9F8A69CDD547}"/>
              </a:ext>
            </a:extLst>
          </p:cNvPr>
          <p:cNvSpPr/>
          <p:nvPr/>
        </p:nvSpPr>
        <p:spPr>
          <a:xfrm>
            <a:off x="1644268" y="515396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248715-CF31-4177-9E76-A70583B37EFC}"/>
              </a:ext>
            </a:extLst>
          </p:cNvPr>
          <p:cNvSpPr/>
          <p:nvPr/>
        </p:nvSpPr>
        <p:spPr>
          <a:xfrm>
            <a:off x="1644268" y="5486386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4705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миллий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кенгаши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функцияларига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тегишли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24468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этувчи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мувофиқлаштириш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ҳамкорлигини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легаллаштириш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иқтисодий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боғлиқ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тезкор-қидирув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терговга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қадар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дастлабки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терговни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хилда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ижро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статистика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юритилишини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57372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341526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402412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44A7CD2-16E1-4666-B724-1FBF3800515C}"/>
              </a:ext>
            </a:extLst>
          </p:cNvPr>
          <p:cNvSpPr/>
          <p:nvPr/>
        </p:nvSpPr>
        <p:spPr>
          <a:xfrm>
            <a:off x="431999" y="458185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167DA-1BE0-4E53-8C9A-CE1BE5D6C2D7}"/>
              </a:ext>
            </a:extLst>
          </p:cNvPr>
          <p:cNvSpPr/>
          <p:nvPr/>
        </p:nvSpPr>
        <p:spPr>
          <a:xfrm>
            <a:off x="1547096" y="4624808"/>
            <a:ext cx="10420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Фуқаролар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бошқариш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органлари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нодавлат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нотижорат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ташкилотлари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иштирок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этади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38" name="Group 775">
            <a:extLst>
              <a:ext uri="{FF2B5EF4-FFF2-40B4-BE49-F238E27FC236}">
                <a16:creationId xmlns:a16="http://schemas.microsoft.com/office/drawing/2014/main" id="{BF097B83-2E84-41F8-93FC-B8E39F7B6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619569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9" name="Freeform 776">
              <a:extLst>
                <a:ext uri="{FF2B5EF4-FFF2-40B4-BE49-F238E27FC236}">
                  <a16:creationId xmlns:a16="http://schemas.microsoft.com/office/drawing/2014/main" id="{31B12EE0-2688-4B36-8AF1-E5593A146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7">
              <a:extLst>
                <a:ext uri="{FF2B5EF4-FFF2-40B4-BE49-F238E27FC236}">
                  <a16:creationId xmlns:a16="http://schemas.microsoft.com/office/drawing/2014/main" id="{F3F0C871-416D-4EE0-A02E-C56251BD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8">
              <a:extLst>
                <a:ext uri="{FF2B5EF4-FFF2-40B4-BE49-F238E27FC236}">
                  <a16:creationId xmlns:a16="http://schemas.microsoft.com/office/drawing/2014/main" id="{F44D2A81-04C2-43C8-BBE0-7D3C9A0C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9">
              <a:extLst>
                <a:ext uri="{FF2B5EF4-FFF2-40B4-BE49-F238E27FC236}">
                  <a16:creationId xmlns:a16="http://schemas.microsoft.com/office/drawing/2014/main" id="{0AA8D4F1-D65B-4FFD-92C6-238BFCE33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80">
              <a:extLst>
                <a:ext uri="{FF2B5EF4-FFF2-40B4-BE49-F238E27FC236}">
                  <a16:creationId xmlns:a16="http://schemas.microsoft.com/office/drawing/2014/main" id="{48635C44-A102-4C1C-9F76-89BB63C99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1">
              <a:extLst>
                <a:ext uri="{FF2B5EF4-FFF2-40B4-BE49-F238E27FC236}">
                  <a16:creationId xmlns:a16="http://schemas.microsoft.com/office/drawing/2014/main" id="{2EEB9C7B-E53B-4744-B751-3DBDCAF2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64491-4703-4FED-AFE3-85A094A1A8F7}"/>
              </a:ext>
            </a:extLst>
          </p:cNvPr>
          <p:cNvSpPr/>
          <p:nvPr/>
        </p:nvSpPr>
        <p:spPr>
          <a:xfrm>
            <a:off x="2050390" y="5520926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0B39E1-63D1-4ECB-857D-E2BC02758779}"/>
              </a:ext>
            </a:extLst>
          </p:cNvPr>
          <p:cNvSpPr/>
          <p:nvPr/>
        </p:nvSpPr>
        <p:spPr>
          <a:xfrm>
            <a:off x="1635914" y="553663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9181E5-4131-43C1-B2F6-49168F5DC5F7}"/>
              </a:ext>
            </a:extLst>
          </p:cNvPr>
          <p:cNvSpPr/>
          <p:nvPr/>
        </p:nvSpPr>
        <p:spPr>
          <a:xfrm>
            <a:off x="1635914" y="586904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54575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миллий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кенгаши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функцияларига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тегишли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24468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этувчи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мувофиқлаштириш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ҳамкорлигини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легаллаштириш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иқтисодий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боғлиқ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тезкор-қидирув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терговга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қадар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дастлабки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терговни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хилда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ижро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статистика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юритилишини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57372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344215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401516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44A7CD2-16E1-4666-B724-1FBF3800515C}"/>
              </a:ext>
            </a:extLst>
          </p:cNvPr>
          <p:cNvSpPr/>
          <p:nvPr/>
        </p:nvSpPr>
        <p:spPr>
          <a:xfrm>
            <a:off x="431999" y="458185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167DA-1BE0-4E53-8C9A-CE1BE5D6C2D7}"/>
              </a:ext>
            </a:extLst>
          </p:cNvPr>
          <p:cNvSpPr/>
          <p:nvPr/>
        </p:nvSpPr>
        <p:spPr>
          <a:xfrm>
            <a:off x="1547097" y="4624808"/>
            <a:ext cx="1042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«</a:t>
            </a:r>
            <a:r>
              <a:rPr lang="ru-RU" b="1" dirty="0" err="1">
                <a:solidFill>
                  <a:srgbClr val="004BD2"/>
                </a:solidFill>
              </a:rPr>
              <a:t>Фуқаролар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бошқариш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органлари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нодавлат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нотижорат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ташкилотлари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иштирок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этади</a:t>
            </a:r>
            <a:r>
              <a:rPr lang="ru-RU" b="1" dirty="0">
                <a:solidFill>
                  <a:srgbClr val="004BD2"/>
                </a:solidFill>
              </a:rPr>
              <a:t>»?</a:t>
            </a:r>
          </a:p>
        </p:txBody>
      </p:sp>
      <p:grpSp>
        <p:nvGrpSpPr>
          <p:cNvPr id="38" name="Group 775">
            <a:extLst>
              <a:ext uri="{FF2B5EF4-FFF2-40B4-BE49-F238E27FC236}">
                <a16:creationId xmlns:a16="http://schemas.microsoft.com/office/drawing/2014/main" id="{BF097B83-2E84-41F8-93FC-B8E39F7B6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619569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9" name="Freeform 776">
              <a:extLst>
                <a:ext uri="{FF2B5EF4-FFF2-40B4-BE49-F238E27FC236}">
                  <a16:creationId xmlns:a16="http://schemas.microsoft.com/office/drawing/2014/main" id="{31B12EE0-2688-4B36-8AF1-E5593A146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7">
              <a:extLst>
                <a:ext uri="{FF2B5EF4-FFF2-40B4-BE49-F238E27FC236}">
                  <a16:creationId xmlns:a16="http://schemas.microsoft.com/office/drawing/2014/main" id="{F3F0C871-416D-4EE0-A02E-C56251BD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8">
              <a:extLst>
                <a:ext uri="{FF2B5EF4-FFF2-40B4-BE49-F238E27FC236}">
                  <a16:creationId xmlns:a16="http://schemas.microsoft.com/office/drawing/2014/main" id="{F44D2A81-04C2-43C8-BBE0-7D3C9A0C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9">
              <a:extLst>
                <a:ext uri="{FF2B5EF4-FFF2-40B4-BE49-F238E27FC236}">
                  <a16:creationId xmlns:a16="http://schemas.microsoft.com/office/drawing/2014/main" id="{0AA8D4F1-D65B-4FFD-92C6-238BFCE33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80">
              <a:extLst>
                <a:ext uri="{FF2B5EF4-FFF2-40B4-BE49-F238E27FC236}">
                  <a16:creationId xmlns:a16="http://schemas.microsoft.com/office/drawing/2014/main" id="{48635C44-A102-4C1C-9F76-89BB63C99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1">
              <a:extLst>
                <a:ext uri="{FF2B5EF4-FFF2-40B4-BE49-F238E27FC236}">
                  <a16:creationId xmlns:a16="http://schemas.microsoft.com/office/drawing/2014/main" id="{2EEB9C7B-E53B-4744-B751-3DBDCAF2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64491-4703-4FED-AFE3-85A094A1A8F7}"/>
              </a:ext>
            </a:extLst>
          </p:cNvPr>
          <p:cNvSpPr/>
          <p:nvPr/>
        </p:nvSpPr>
        <p:spPr>
          <a:xfrm>
            <a:off x="2050390" y="5520926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0B39E1-63D1-4ECB-857D-E2BC02758779}"/>
              </a:ext>
            </a:extLst>
          </p:cNvPr>
          <p:cNvSpPr/>
          <p:nvPr/>
        </p:nvSpPr>
        <p:spPr>
          <a:xfrm>
            <a:off x="1635914" y="5536631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9181E5-4131-43C1-B2F6-49168F5DC5F7}"/>
              </a:ext>
            </a:extLst>
          </p:cNvPr>
          <p:cNvSpPr/>
          <p:nvPr/>
        </p:nvSpPr>
        <p:spPr>
          <a:xfrm>
            <a:off x="1635914" y="586904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17995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Агар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хизматчиси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фактлари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ахборотга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бўлса</a:t>
            </a:r>
            <a:r>
              <a:rPr lang="ru-RU" b="1" dirty="0">
                <a:solidFill>
                  <a:srgbClr val="004BD2"/>
                </a:solidFill>
              </a:rPr>
              <a:t>, у: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дарҳол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турувчи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ёхуд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муҳофаза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қилувчи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мурожаат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ҳамкасбларига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телеграмдаги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ёзиши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дарҳол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текширувига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ҳеч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оширмаслиги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818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314153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347923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44A7CD2-16E1-4666-B724-1FBF3800515C}"/>
              </a:ext>
            </a:extLst>
          </p:cNvPr>
          <p:cNvSpPr/>
          <p:nvPr/>
        </p:nvSpPr>
        <p:spPr>
          <a:xfrm>
            <a:off x="431999" y="431930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167DA-1BE0-4E53-8C9A-CE1BE5D6C2D7}"/>
              </a:ext>
            </a:extLst>
          </p:cNvPr>
          <p:cNvSpPr/>
          <p:nvPr/>
        </p:nvSpPr>
        <p:spPr>
          <a:xfrm>
            <a:off x="1547097" y="436225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«Е-</a:t>
            </a:r>
            <a:r>
              <a:rPr lang="ru-RU" b="1" dirty="0" err="1">
                <a:solidFill>
                  <a:srgbClr val="004BD2"/>
                </a:solidFill>
              </a:rPr>
              <a:t>Антикоррупция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лойиҳаси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мақсади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иборат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38" name="Group 775">
            <a:extLst>
              <a:ext uri="{FF2B5EF4-FFF2-40B4-BE49-F238E27FC236}">
                <a16:creationId xmlns:a16="http://schemas.microsoft.com/office/drawing/2014/main" id="{BF097B83-2E84-41F8-93FC-B8E39F7B6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357018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9" name="Freeform 776">
              <a:extLst>
                <a:ext uri="{FF2B5EF4-FFF2-40B4-BE49-F238E27FC236}">
                  <a16:creationId xmlns:a16="http://schemas.microsoft.com/office/drawing/2014/main" id="{31B12EE0-2688-4B36-8AF1-E5593A146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7">
              <a:extLst>
                <a:ext uri="{FF2B5EF4-FFF2-40B4-BE49-F238E27FC236}">
                  <a16:creationId xmlns:a16="http://schemas.microsoft.com/office/drawing/2014/main" id="{F3F0C871-416D-4EE0-A02E-C56251BD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8">
              <a:extLst>
                <a:ext uri="{FF2B5EF4-FFF2-40B4-BE49-F238E27FC236}">
                  <a16:creationId xmlns:a16="http://schemas.microsoft.com/office/drawing/2014/main" id="{F44D2A81-04C2-43C8-BBE0-7D3C9A0C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9">
              <a:extLst>
                <a:ext uri="{FF2B5EF4-FFF2-40B4-BE49-F238E27FC236}">
                  <a16:creationId xmlns:a16="http://schemas.microsoft.com/office/drawing/2014/main" id="{0AA8D4F1-D65B-4FFD-92C6-238BFCE33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80">
              <a:extLst>
                <a:ext uri="{FF2B5EF4-FFF2-40B4-BE49-F238E27FC236}">
                  <a16:creationId xmlns:a16="http://schemas.microsoft.com/office/drawing/2014/main" id="{48635C44-A102-4C1C-9F76-89BB63C99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1">
              <a:extLst>
                <a:ext uri="{FF2B5EF4-FFF2-40B4-BE49-F238E27FC236}">
                  <a16:creationId xmlns:a16="http://schemas.microsoft.com/office/drawing/2014/main" id="{2EEB9C7B-E53B-4744-B751-3DBDCAF2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64491-4703-4FED-AFE3-85A094A1A8F7}"/>
              </a:ext>
            </a:extLst>
          </p:cNvPr>
          <p:cNvSpPr/>
          <p:nvPr/>
        </p:nvSpPr>
        <p:spPr>
          <a:xfrm>
            <a:off x="2050390" y="4878134"/>
            <a:ext cx="968199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жараёнларини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рақамлаштириш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0B39E1-63D1-4ECB-857D-E2BC02758779}"/>
              </a:ext>
            </a:extLst>
          </p:cNvPr>
          <p:cNvSpPr/>
          <p:nvPr/>
        </p:nvSpPr>
        <p:spPr>
          <a:xfrm>
            <a:off x="1635914" y="490289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9181E5-4131-43C1-B2F6-49168F5DC5F7}"/>
              </a:ext>
            </a:extLst>
          </p:cNvPr>
          <p:cNvSpPr/>
          <p:nvPr/>
        </p:nvSpPr>
        <p:spPr>
          <a:xfrm>
            <a:off x="1635914" y="520814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628DAE-E1A0-49E6-A7FB-40D40F709FD5}"/>
              </a:ext>
            </a:extLst>
          </p:cNvPr>
          <p:cNvSpPr/>
          <p:nvPr/>
        </p:nvSpPr>
        <p:spPr>
          <a:xfrm>
            <a:off x="1635914" y="575211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/>
              <a:t>с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BE2BE5-2D1A-4A2F-9E75-2B88280426B2}"/>
              </a:ext>
            </a:extLst>
          </p:cNvPr>
          <p:cNvSpPr/>
          <p:nvPr/>
        </p:nvSpPr>
        <p:spPr>
          <a:xfrm>
            <a:off x="1635914" y="607366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52252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Агар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хизматчиси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фактлари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ахборотга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бўлса</a:t>
            </a:r>
            <a:r>
              <a:rPr lang="ru-RU" b="1" dirty="0">
                <a:solidFill>
                  <a:srgbClr val="004BD2"/>
                </a:solidFill>
              </a:rPr>
              <a:t>, у: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дарҳол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турувчи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шахсини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ёхуд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ҳуқуқни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муҳофаза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қилувчи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органга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мурожаат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ҳамкасбларига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телеграмдаги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ёзиши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дарҳол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текширувига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киришиши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ҳеч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оширмаслиги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818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314153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347923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44A7CD2-16E1-4666-B724-1FBF3800515C}"/>
              </a:ext>
            </a:extLst>
          </p:cNvPr>
          <p:cNvSpPr/>
          <p:nvPr/>
        </p:nvSpPr>
        <p:spPr>
          <a:xfrm>
            <a:off x="431999" y="43193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167DA-1BE0-4E53-8C9A-CE1BE5D6C2D7}"/>
              </a:ext>
            </a:extLst>
          </p:cNvPr>
          <p:cNvSpPr/>
          <p:nvPr/>
        </p:nvSpPr>
        <p:spPr>
          <a:xfrm>
            <a:off x="1547097" y="4362262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«Е-</a:t>
            </a:r>
            <a:r>
              <a:rPr lang="ru-RU" b="1" dirty="0" err="1">
                <a:solidFill>
                  <a:srgbClr val="004BD2"/>
                </a:solidFill>
              </a:rPr>
              <a:t>Антикоррупция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лойиҳаси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мақсади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иборат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38" name="Group 775">
            <a:extLst>
              <a:ext uri="{FF2B5EF4-FFF2-40B4-BE49-F238E27FC236}">
                <a16:creationId xmlns:a16="http://schemas.microsoft.com/office/drawing/2014/main" id="{BF097B83-2E84-41F8-93FC-B8E39F7B6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4357023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9" name="Freeform 776">
              <a:extLst>
                <a:ext uri="{FF2B5EF4-FFF2-40B4-BE49-F238E27FC236}">
                  <a16:creationId xmlns:a16="http://schemas.microsoft.com/office/drawing/2014/main" id="{31B12EE0-2688-4B36-8AF1-E5593A146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7">
              <a:extLst>
                <a:ext uri="{FF2B5EF4-FFF2-40B4-BE49-F238E27FC236}">
                  <a16:creationId xmlns:a16="http://schemas.microsoft.com/office/drawing/2014/main" id="{F3F0C871-416D-4EE0-A02E-C56251BD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8">
              <a:extLst>
                <a:ext uri="{FF2B5EF4-FFF2-40B4-BE49-F238E27FC236}">
                  <a16:creationId xmlns:a16="http://schemas.microsoft.com/office/drawing/2014/main" id="{F44D2A81-04C2-43C8-BBE0-7D3C9A0C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9">
              <a:extLst>
                <a:ext uri="{FF2B5EF4-FFF2-40B4-BE49-F238E27FC236}">
                  <a16:creationId xmlns:a16="http://schemas.microsoft.com/office/drawing/2014/main" id="{0AA8D4F1-D65B-4FFD-92C6-238BFCE33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80">
              <a:extLst>
                <a:ext uri="{FF2B5EF4-FFF2-40B4-BE49-F238E27FC236}">
                  <a16:creationId xmlns:a16="http://schemas.microsoft.com/office/drawing/2014/main" id="{48635C44-A102-4C1C-9F76-89BB63C99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1">
              <a:extLst>
                <a:ext uri="{FF2B5EF4-FFF2-40B4-BE49-F238E27FC236}">
                  <a16:creationId xmlns:a16="http://schemas.microsoft.com/office/drawing/2014/main" id="{2EEB9C7B-E53B-4744-B751-3DBDCAF2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64491-4703-4FED-AFE3-85A094A1A8F7}"/>
              </a:ext>
            </a:extLst>
          </p:cNvPr>
          <p:cNvSpPr/>
          <p:nvPr/>
        </p:nvSpPr>
        <p:spPr>
          <a:xfrm>
            <a:off x="2050389" y="4878139"/>
            <a:ext cx="9709611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хавф-хатарларини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жараёнларини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рақамлаштириш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0B39E1-63D1-4ECB-857D-E2BC02758779}"/>
              </a:ext>
            </a:extLst>
          </p:cNvPr>
          <p:cNvSpPr/>
          <p:nvPr/>
        </p:nvSpPr>
        <p:spPr>
          <a:xfrm>
            <a:off x="1635914" y="49028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9181E5-4131-43C1-B2F6-49168F5DC5F7}"/>
              </a:ext>
            </a:extLst>
          </p:cNvPr>
          <p:cNvSpPr/>
          <p:nvPr/>
        </p:nvSpPr>
        <p:spPr>
          <a:xfrm>
            <a:off x="1635914" y="5208152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628DAE-E1A0-49E6-A7FB-40D40F709FD5}"/>
              </a:ext>
            </a:extLst>
          </p:cNvPr>
          <p:cNvSpPr/>
          <p:nvPr/>
        </p:nvSpPr>
        <p:spPr>
          <a:xfrm>
            <a:off x="1635914" y="57452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/>
              <a:t>с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BE2BE5-2D1A-4A2F-9E75-2B88280426B2}"/>
              </a:ext>
            </a:extLst>
          </p:cNvPr>
          <p:cNvSpPr/>
          <p:nvPr/>
        </p:nvSpPr>
        <p:spPr>
          <a:xfrm>
            <a:off x="1635914" y="60757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62370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2022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08 </a:t>
            </a:r>
            <a:r>
              <a:rPr lang="ru-RU" b="1" dirty="0" err="1">
                <a:solidFill>
                  <a:srgbClr val="004BD2"/>
                </a:solidFill>
              </a:rPr>
              <a:t>августдаги</a:t>
            </a:r>
            <a:r>
              <a:rPr lang="ru-RU" b="1" dirty="0">
                <a:solidFill>
                  <a:srgbClr val="004BD2"/>
                </a:solidFill>
              </a:rPr>
              <a:t> ЎРҚ-788-сонли </a:t>
            </a:r>
            <a:r>
              <a:rPr lang="ru-RU" b="1" dirty="0" err="1">
                <a:solidFill>
                  <a:srgbClr val="004BD2"/>
                </a:solidFill>
              </a:rPr>
              <a:t>Қонунга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асосан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фактлари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</a:t>
            </a:r>
            <a:r>
              <a:rPr lang="ru-RU" b="1" dirty="0">
                <a:solidFill>
                  <a:srgbClr val="004BD2"/>
                </a:solidFill>
              </a:rPr>
              <a:t> хабар </a:t>
            </a:r>
            <a:r>
              <a:rPr lang="ru-RU" b="1" dirty="0" err="1">
                <a:solidFill>
                  <a:srgbClr val="004BD2"/>
                </a:solidFill>
              </a:rPr>
              <a:t>берган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хизматчисига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таъминланади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ҳимояси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пул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мукофоти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йўлланма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имтиёзлари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32023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265265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298130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44A7CD2-16E1-4666-B724-1FBF3800515C}"/>
              </a:ext>
            </a:extLst>
          </p:cNvPr>
          <p:cNvSpPr/>
          <p:nvPr/>
        </p:nvSpPr>
        <p:spPr>
          <a:xfrm>
            <a:off x="431999" y="368557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167DA-1BE0-4E53-8C9A-CE1BE5D6C2D7}"/>
              </a:ext>
            </a:extLst>
          </p:cNvPr>
          <p:cNvSpPr/>
          <p:nvPr/>
        </p:nvSpPr>
        <p:spPr>
          <a:xfrm>
            <a:off x="1547096" y="3486122"/>
            <a:ext cx="1041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2017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03 </a:t>
            </a:r>
            <a:r>
              <a:rPr lang="ru-RU" b="1" dirty="0" err="1">
                <a:solidFill>
                  <a:srgbClr val="004BD2"/>
                </a:solidFill>
              </a:rPr>
              <a:t>январдаги</a:t>
            </a:r>
            <a:r>
              <a:rPr lang="ru-RU" b="1" dirty="0">
                <a:solidFill>
                  <a:srgbClr val="004BD2"/>
                </a:solidFill>
              </a:rPr>
              <a:t> “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тўғрисида”ги</a:t>
            </a:r>
            <a:r>
              <a:rPr lang="ru-RU" b="1" dirty="0">
                <a:solidFill>
                  <a:srgbClr val="004BD2"/>
                </a:solidFill>
              </a:rPr>
              <a:t> ЎРҚ-419-сонли </a:t>
            </a:r>
            <a:r>
              <a:rPr lang="ru-RU" b="1" dirty="0" err="1">
                <a:solidFill>
                  <a:srgbClr val="004BD2"/>
                </a:solidFill>
              </a:rPr>
              <a:t>Қонуни</a:t>
            </a:r>
            <a:r>
              <a:rPr lang="ru-RU" b="1" dirty="0">
                <a:solidFill>
                  <a:srgbClr val="004BD2"/>
                </a:solidFill>
              </a:rPr>
              <a:t> 15-моддасига </a:t>
            </a:r>
            <a:r>
              <a:rPr lang="ru-RU" b="1" dirty="0" err="1">
                <a:solidFill>
                  <a:srgbClr val="004BD2"/>
                </a:solidFill>
              </a:rPr>
              <a:t>асосан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олдини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доир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чора-тадбирларга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тегишли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38" name="Group 775">
            <a:extLst>
              <a:ext uri="{FF2B5EF4-FFF2-40B4-BE49-F238E27FC236}">
                <a16:creationId xmlns:a16="http://schemas.microsoft.com/office/drawing/2014/main" id="{BF097B83-2E84-41F8-93FC-B8E39F7B6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723282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9" name="Freeform 776">
              <a:extLst>
                <a:ext uri="{FF2B5EF4-FFF2-40B4-BE49-F238E27FC236}">
                  <a16:creationId xmlns:a16="http://schemas.microsoft.com/office/drawing/2014/main" id="{31B12EE0-2688-4B36-8AF1-E5593A146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7">
              <a:extLst>
                <a:ext uri="{FF2B5EF4-FFF2-40B4-BE49-F238E27FC236}">
                  <a16:creationId xmlns:a16="http://schemas.microsoft.com/office/drawing/2014/main" id="{F3F0C871-416D-4EE0-A02E-C56251BD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8">
              <a:extLst>
                <a:ext uri="{FF2B5EF4-FFF2-40B4-BE49-F238E27FC236}">
                  <a16:creationId xmlns:a16="http://schemas.microsoft.com/office/drawing/2014/main" id="{F44D2A81-04C2-43C8-BBE0-7D3C9A0C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9">
              <a:extLst>
                <a:ext uri="{FF2B5EF4-FFF2-40B4-BE49-F238E27FC236}">
                  <a16:creationId xmlns:a16="http://schemas.microsoft.com/office/drawing/2014/main" id="{0AA8D4F1-D65B-4FFD-92C6-238BFCE33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80">
              <a:extLst>
                <a:ext uri="{FF2B5EF4-FFF2-40B4-BE49-F238E27FC236}">
                  <a16:creationId xmlns:a16="http://schemas.microsoft.com/office/drawing/2014/main" id="{48635C44-A102-4C1C-9F76-89BB63C99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1">
              <a:extLst>
                <a:ext uri="{FF2B5EF4-FFF2-40B4-BE49-F238E27FC236}">
                  <a16:creationId xmlns:a16="http://schemas.microsoft.com/office/drawing/2014/main" id="{2EEB9C7B-E53B-4744-B751-3DBDCAF2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64491-4703-4FED-AFE3-85A094A1A8F7}"/>
              </a:ext>
            </a:extLst>
          </p:cNvPr>
          <p:cNvSpPr/>
          <p:nvPr/>
        </p:nvSpPr>
        <p:spPr>
          <a:xfrm>
            <a:off x="2050390" y="4434517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қўймаслик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совғалар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тадбирлар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0B39E1-63D1-4ECB-857D-E2BC02758779}"/>
              </a:ext>
            </a:extLst>
          </p:cNvPr>
          <p:cNvSpPr/>
          <p:nvPr/>
        </p:nvSpPr>
        <p:spPr>
          <a:xfrm>
            <a:off x="1635914" y="445927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9181E5-4131-43C1-B2F6-49168F5DC5F7}"/>
              </a:ext>
            </a:extLst>
          </p:cNvPr>
          <p:cNvSpPr/>
          <p:nvPr/>
        </p:nvSpPr>
        <p:spPr>
          <a:xfrm>
            <a:off x="1635914" y="476453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628DAE-E1A0-49E6-A7FB-40D40F709FD5}"/>
              </a:ext>
            </a:extLst>
          </p:cNvPr>
          <p:cNvSpPr/>
          <p:nvPr/>
        </p:nvSpPr>
        <p:spPr>
          <a:xfrm>
            <a:off x="1635914" y="50843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/>
              <a:t>с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BE2BE5-2D1A-4A2F-9E75-2B88280426B2}"/>
              </a:ext>
            </a:extLst>
          </p:cNvPr>
          <p:cNvSpPr/>
          <p:nvPr/>
        </p:nvSpPr>
        <p:spPr>
          <a:xfrm>
            <a:off x="1635914" y="541489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67369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2022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08 </a:t>
            </a:r>
            <a:r>
              <a:rPr lang="ru-RU" b="1" dirty="0" err="1">
                <a:solidFill>
                  <a:srgbClr val="004BD2"/>
                </a:solidFill>
              </a:rPr>
              <a:t>августдаги</a:t>
            </a:r>
            <a:r>
              <a:rPr lang="ru-RU" b="1" dirty="0">
                <a:solidFill>
                  <a:srgbClr val="004BD2"/>
                </a:solidFill>
              </a:rPr>
              <a:t> ЎРҚ-788-сонли </a:t>
            </a:r>
            <a:r>
              <a:rPr lang="ru-RU" b="1" dirty="0" err="1">
                <a:solidFill>
                  <a:srgbClr val="004BD2"/>
                </a:solidFill>
              </a:rPr>
              <a:t>Қонунга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асосан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фактлари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</a:t>
            </a:r>
            <a:r>
              <a:rPr lang="ru-RU" b="1" dirty="0">
                <a:solidFill>
                  <a:srgbClr val="004BD2"/>
                </a:solidFill>
              </a:rPr>
              <a:t> хабар </a:t>
            </a:r>
            <a:r>
              <a:rPr lang="ru-RU" b="1" dirty="0" err="1">
                <a:solidFill>
                  <a:srgbClr val="004BD2"/>
                </a:solidFill>
              </a:rPr>
              <a:t>берган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хизматчисига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таъминланади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556FD-259C-450F-A5C3-36298CC01CB6}"/>
              </a:ext>
            </a:extLst>
          </p:cNvPr>
          <p:cNvSpPr/>
          <p:nvPr/>
        </p:nvSpPr>
        <p:spPr>
          <a:xfrm>
            <a:off x="2058744" y="200869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ҳимояси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пул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мукофоти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йўлланма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имтиёзлари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A31DCF-ACFA-4D1C-B746-BF46A805E5AD}"/>
              </a:ext>
            </a:extLst>
          </p:cNvPr>
          <p:cNvSpPr/>
          <p:nvPr/>
        </p:nvSpPr>
        <p:spPr>
          <a:xfrm>
            <a:off x="1635914" y="2014976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4C938C-5C0B-4015-88B1-6F6216B79E6D}"/>
              </a:ext>
            </a:extLst>
          </p:cNvPr>
          <p:cNvSpPr/>
          <p:nvPr/>
        </p:nvSpPr>
        <p:spPr>
          <a:xfrm>
            <a:off x="1635914" y="232023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FA03DA-475D-45DF-9DEB-167306132C0B}"/>
              </a:ext>
            </a:extLst>
          </p:cNvPr>
          <p:cNvSpPr/>
          <p:nvPr/>
        </p:nvSpPr>
        <p:spPr>
          <a:xfrm>
            <a:off x="1635914" y="265265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FF4C-29E5-4977-BC00-C012B6B87292}"/>
              </a:ext>
            </a:extLst>
          </p:cNvPr>
          <p:cNvSpPr/>
          <p:nvPr/>
        </p:nvSpPr>
        <p:spPr>
          <a:xfrm>
            <a:off x="1635914" y="298130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44A7CD2-16E1-4666-B724-1FBF3800515C}"/>
              </a:ext>
            </a:extLst>
          </p:cNvPr>
          <p:cNvSpPr/>
          <p:nvPr/>
        </p:nvSpPr>
        <p:spPr>
          <a:xfrm>
            <a:off x="431999" y="368557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5167DA-1BE0-4E53-8C9A-CE1BE5D6C2D7}"/>
              </a:ext>
            </a:extLst>
          </p:cNvPr>
          <p:cNvSpPr/>
          <p:nvPr/>
        </p:nvSpPr>
        <p:spPr>
          <a:xfrm>
            <a:off x="1547097" y="3539904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2017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03 </a:t>
            </a:r>
            <a:r>
              <a:rPr lang="ru-RU" b="1" dirty="0" err="1">
                <a:solidFill>
                  <a:srgbClr val="004BD2"/>
                </a:solidFill>
              </a:rPr>
              <a:t>январдаги</a:t>
            </a:r>
            <a:r>
              <a:rPr lang="ru-RU" b="1" dirty="0">
                <a:solidFill>
                  <a:srgbClr val="004BD2"/>
                </a:solidFill>
              </a:rPr>
              <a:t> “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тўғрисида”ги</a:t>
            </a:r>
            <a:r>
              <a:rPr lang="ru-RU" b="1" dirty="0">
                <a:solidFill>
                  <a:srgbClr val="004BD2"/>
                </a:solidFill>
              </a:rPr>
              <a:t> ЎРҚ-419-сонли </a:t>
            </a:r>
            <a:r>
              <a:rPr lang="ru-RU" b="1" dirty="0" err="1">
                <a:solidFill>
                  <a:srgbClr val="004BD2"/>
                </a:solidFill>
              </a:rPr>
              <a:t>Қонуни</a:t>
            </a:r>
            <a:r>
              <a:rPr lang="ru-RU" b="1" dirty="0">
                <a:solidFill>
                  <a:srgbClr val="004BD2"/>
                </a:solidFill>
              </a:rPr>
              <a:t> 15-моддасига </a:t>
            </a:r>
            <a:r>
              <a:rPr lang="ru-RU" b="1" dirty="0" err="1">
                <a:solidFill>
                  <a:srgbClr val="004BD2"/>
                </a:solidFill>
              </a:rPr>
              <a:t>асосан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олдини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доир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чора-тадбирларга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тегишли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38" name="Group 775">
            <a:extLst>
              <a:ext uri="{FF2B5EF4-FFF2-40B4-BE49-F238E27FC236}">
                <a16:creationId xmlns:a16="http://schemas.microsoft.com/office/drawing/2014/main" id="{BF097B83-2E84-41F8-93FC-B8E39F7B6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723282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9" name="Freeform 776">
              <a:extLst>
                <a:ext uri="{FF2B5EF4-FFF2-40B4-BE49-F238E27FC236}">
                  <a16:creationId xmlns:a16="http://schemas.microsoft.com/office/drawing/2014/main" id="{31B12EE0-2688-4B36-8AF1-E5593A146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7">
              <a:extLst>
                <a:ext uri="{FF2B5EF4-FFF2-40B4-BE49-F238E27FC236}">
                  <a16:creationId xmlns:a16="http://schemas.microsoft.com/office/drawing/2014/main" id="{F3F0C871-416D-4EE0-A02E-C56251BD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8">
              <a:extLst>
                <a:ext uri="{FF2B5EF4-FFF2-40B4-BE49-F238E27FC236}">
                  <a16:creationId xmlns:a16="http://schemas.microsoft.com/office/drawing/2014/main" id="{F44D2A81-04C2-43C8-BBE0-7D3C9A0C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9">
              <a:extLst>
                <a:ext uri="{FF2B5EF4-FFF2-40B4-BE49-F238E27FC236}">
                  <a16:creationId xmlns:a16="http://schemas.microsoft.com/office/drawing/2014/main" id="{0AA8D4F1-D65B-4FFD-92C6-238BFCE33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80">
              <a:extLst>
                <a:ext uri="{FF2B5EF4-FFF2-40B4-BE49-F238E27FC236}">
                  <a16:creationId xmlns:a16="http://schemas.microsoft.com/office/drawing/2014/main" id="{48635C44-A102-4C1C-9F76-89BB63C99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1">
              <a:extLst>
                <a:ext uri="{FF2B5EF4-FFF2-40B4-BE49-F238E27FC236}">
                  <a16:creationId xmlns:a16="http://schemas.microsoft.com/office/drawing/2014/main" id="{2EEB9C7B-E53B-4744-B751-3DBDCAF2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C64491-4703-4FED-AFE3-85A094A1A8F7}"/>
              </a:ext>
            </a:extLst>
          </p:cNvPr>
          <p:cNvSpPr/>
          <p:nvPr/>
        </p:nvSpPr>
        <p:spPr>
          <a:xfrm>
            <a:off x="2050390" y="4434517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қўймаслик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совғалар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тадбирлар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0B39E1-63D1-4ECB-857D-E2BC02758779}"/>
              </a:ext>
            </a:extLst>
          </p:cNvPr>
          <p:cNvSpPr/>
          <p:nvPr/>
        </p:nvSpPr>
        <p:spPr>
          <a:xfrm>
            <a:off x="1635914" y="445927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9181E5-4131-43C1-B2F6-49168F5DC5F7}"/>
              </a:ext>
            </a:extLst>
          </p:cNvPr>
          <p:cNvSpPr/>
          <p:nvPr/>
        </p:nvSpPr>
        <p:spPr>
          <a:xfrm>
            <a:off x="1635914" y="476453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628DAE-E1A0-49E6-A7FB-40D40F709FD5}"/>
              </a:ext>
            </a:extLst>
          </p:cNvPr>
          <p:cNvSpPr/>
          <p:nvPr/>
        </p:nvSpPr>
        <p:spPr>
          <a:xfrm>
            <a:off x="1635914" y="50843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/>
              <a:t>с</a:t>
            </a:r>
            <a:endParaRPr lang="en-US" sz="1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BE2BE5-2D1A-4A2F-9E75-2B88280426B2}"/>
              </a:ext>
            </a:extLst>
          </p:cNvPr>
          <p:cNvSpPr/>
          <p:nvPr/>
        </p:nvSpPr>
        <p:spPr>
          <a:xfrm>
            <a:off x="1635914" y="5414894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9336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07C6-48A1-4120-BBE0-39EECF7C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Бирлашган Миллатлар Ташкилотининг коррупцияга қарши Конвенцияси</a:t>
            </a:r>
            <a:endParaRPr lang="ru-RU" dirty="0"/>
          </a:p>
        </p:txBody>
      </p:sp>
      <p:sp>
        <p:nvSpPr>
          <p:cNvPr id="3" name="Freeform 83">
            <a:extLst>
              <a:ext uri="{FF2B5EF4-FFF2-40B4-BE49-F238E27FC236}">
                <a16:creationId xmlns:a16="http://schemas.microsoft.com/office/drawing/2014/main" id="{B73D52C9-572C-4A02-ABDF-3C73AAAA35CE}"/>
              </a:ext>
            </a:extLst>
          </p:cNvPr>
          <p:cNvSpPr/>
          <p:nvPr/>
        </p:nvSpPr>
        <p:spPr>
          <a:xfrm>
            <a:off x="438150" y="1282700"/>
            <a:ext cx="1166363" cy="1560595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96793-723D-40BB-92AE-BAEF5EBE7340}"/>
              </a:ext>
            </a:extLst>
          </p:cNvPr>
          <p:cNvSpPr/>
          <p:nvPr/>
        </p:nvSpPr>
        <p:spPr>
          <a:xfrm>
            <a:off x="1240403" y="1639710"/>
            <a:ext cx="3331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2414BC"/>
                </a:solidFill>
              </a:rPr>
              <a:t>Муҳим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олдини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олиш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чоралари</a:t>
            </a:r>
            <a:endParaRPr lang="en-US" sz="2400" dirty="0">
              <a:solidFill>
                <a:srgbClr val="2414B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C4AEA-83EF-4F86-8934-E611FE7F7602}"/>
              </a:ext>
            </a:extLst>
          </p:cNvPr>
          <p:cNvSpPr/>
          <p:nvPr/>
        </p:nvSpPr>
        <p:spPr>
          <a:xfrm>
            <a:off x="326862" y="2915705"/>
            <a:ext cx="11395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БМТ </a:t>
            </a:r>
            <a:r>
              <a:rPr lang="ru-RU" sz="1600" b="1" dirty="0" err="1">
                <a:solidFill>
                  <a:schemeClr val="tx2"/>
                </a:solidFill>
              </a:rPr>
              <a:t>коррупцияга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қарши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Конвенциясига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асосан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иштирокчи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давлатлар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учун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коррупцияга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қарши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курашишга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доир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муҳим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олдини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чора-тадбирлари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қуйидаги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соҳаларга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йўналтирилган</a:t>
            </a:r>
            <a:r>
              <a:rPr lang="ru-RU" sz="1600" b="1" dirty="0">
                <a:solidFill>
                  <a:schemeClr val="tx2"/>
                </a:solidFill>
              </a:rPr>
              <a:t>:</a:t>
            </a:r>
            <a:endParaRPr lang="en-US" sz="1600" b="1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457B6D-01B0-447C-BA31-E509F7F2973A}"/>
              </a:ext>
            </a:extLst>
          </p:cNvPr>
          <p:cNvGrpSpPr/>
          <p:nvPr/>
        </p:nvGrpSpPr>
        <p:grpSpPr>
          <a:xfrm>
            <a:off x="680909" y="1768141"/>
            <a:ext cx="490264" cy="694631"/>
            <a:chOff x="3046566" y="5839501"/>
            <a:chExt cx="283722" cy="40199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A75390-938F-4515-A174-B7F5114B0221}"/>
                </a:ext>
              </a:extLst>
            </p:cNvPr>
            <p:cNvSpPr/>
            <p:nvPr/>
          </p:nvSpPr>
          <p:spPr>
            <a:xfrm>
              <a:off x="3120578" y="6213606"/>
              <a:ext cx="49798" cy="24899"/>
            </a:xfrm>
            <a:custGeom>
              <a:avLst/>
              <a:gdLst>
                <a:gd name="connsiteX0" fmla="*/ 46312 w 49797"/>
                <a:gd name="connsiteY0" fmla="*/ 9337 h 24898"/>
                <a:gd name="connsiteX1" fmla="*/ 28136 w 49797"/>
                <a:gd name="connsiteY1" fmla="*/ 21040 h 24898"/>
                <a:gd name="connsiteX2" fmla="*/ 9337 w 49797"/>
                <a:gd name="connsiteY2" fmla="*/ 9337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797" h="24898">
                  <a:moveTo>
                    <a:pt x="46312" y="9337"/>
                  </a:moveTo>
                  <a:cubicBezTo>
                    <a:pt x="46312" y="16309"/>
                    <a:pt x="38904" y="21040"/>
                    <a:pt x="28136" y="21040"/>
                  </a:cubicBezTo>
                  <a:cubicBezTo>
                    <a:pt x="16060" y="21040"/>
                    <a:pt x="9337" y="15313"/>
                    <a:pt x="9337" y="9337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DEE8383-F363-4129-B763-EF70369498A5}"/>
                </a:ext>
              </a:extLst>
            </p:cNvPr>
            <p:cNvSpPr/>
            <p:nvPr/>
          </p:nvSpPr>
          <p:spPr>
            <a:xfrm>
              <a:off x="3261256" y="5943205"/>
              <a:ext cx="24899" cy="56022"/>
            </a:xfrm>
            <a:custGeom>
              <a:avLst/>
              <a:gdLst>
                <a:gd name="connsiteX0" fmla="*/ 9337 w 24898"/>
                <a:gd name="connsiteY0" fmla="*/ 9337 h 56022"/>
                <a:gd name="connsiteX1" fmla="*/ 21537 w 24898"/>
                <a:gd name="connsiteY1" fmla="*/ 28385 h 56022"/>
                <a:gd name="connsiteX2" fmla="*/ 9337 w 24898"/>
                <a:gd name="connsiteY2" fmla="*/ 48055 h 5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8" h="56022">
                  <a:moveTo>
                    <a:pt x="9337" y="9337"/>
                  </a:moveTo>
                  <a:cubicBezTo>
                    <a:pt x="16620" y="9337"/>
                    <a:pt x="21537" y="17056"/>
                    <a:pt x="21537" y="28385"/>
                  </a:cubicBezTo>
                  <a:cubicBezTo>
                    <a:pt x="21537" y="41021"/>
                    <a:pt x="15562" y="48055"/>
                    <a:pt x="9337" y="48055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07C5927-8CEA-4158-B061-3A09D1A9B3E9}"/>
                </a:ext>
              </a:extLst>
            </p:cNvPr>
            <p:cNvSpPr/>
            <p:nvPr/>
          </p:nvSpPr>
          <p:spPr>
            <a:xfrm>
              <a:off x="3046628" y="6074297"/>
              <a:ext cx="49798" cy="37348"/>
            </a:xfrm>
            <a:custGeom>
              <a:avLst/>
              <a:gdLst>
                <a:gd name="connsiteX0" fmla="*/ 46312 w 49797"/>
                <a:gd name="connsiteY0" fmla="*/ 9337 h 37348"/>
                <a:gd name="connsiteX1" fmla="*/ 46312 w 49797"/>
                <a:gd name="connsiteY1" fmla="*/ 18799 h 37348"/>
                <a:gd name="connsiteX2" fmla="*/ 28136 w 49797"/>
                <a:gd name="connsiteY2" fmla="*/ 30501 h 37348"/>
                <a:gd name="connsiteX3" fmla="*/ 9337 w 49797"/>
                <a:gd name="connsiteY3" fmla="*/ 18799 h 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97" h="37348">
                  <a:moveTo>
                    <a:pt x="46312" y="9337"/>
                  </a:moveTo>
                  <a:cubicBezTo>
                    <a:pt x="46312" y="12201"/>
                    <a:pt x="46312" y="15437"/>
                    <a:pt x="46312" y="18799"/>
                  </a:cubicBezTo>
                  <a:cubicBezTo>
                    <a:pt x="46312" y="25770"/>
                    <a:pt x="38904" y="30501"/>
                    <a:pt x="28136" y="30501"/>
                  </a:cubicBezTo>
                  <a:cubicBezTo>
                    <a:pt x="16060" y="30501"/>
                    <a:pt x="9337" y="24774"/>
                    <a:pt x="9337" y="18799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D0A53D-B919-47E3-B5E5-66AFF6B670B4}"/>
                </a:ext>
              </a:extLst>
            </p:cNvPr>
            <p:cNvSpPr/>
            <p:nvPr/>
          </p:nvSpPr>
          <p:spPr>
            <a:xfrm>
              <a:off x="3083665" y="6204145"/>
              <a:ext cx="49798" cy="37348"/>
            </a:xfrm>
            <a:custGeom>
              <a:avLst/>
              <a:gdLst>
                <a:gd name="connsiteX0" fmla="*/ 46250 w 49797"/>
                <a:gd name="connsiteY0" fmla="*/ 9337 h 37348"/>
                <a:gd name="connsiteX1" fmla="*/ 46250 w 49797"/>
                <a:gd name="connsiteY1" fmla="*/ 18799 h 37348"/>
                <a:gd name="connsiteX2" fmla="*/ 28074 w 49797"/>
                <a:gd name="connsiteY2" fmla="*/ 30501 h 37348"/>
                <a:gd name="connsiteX3" fmla="*/ 9337 w 49797"/>
                <a:gd name="connsiteY3" fmla="*/ 18799 h 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97" h="37348">
                  <a:moveTo>
                    <a:pt x="46250" y="9337"/>
                  </a:moveTo>
                  <a:cubicBezTo>
                    <a:pt x="46250" y="12200"/>
                    <a:pt x="46250" y="15437"/>
                    <a:pt x="46250" y="18799"/>
                  </a:cubicBezTo>
                  <a:cubicBezTo>
                    <a:pt x="46250" y="25770"/>
                    <a:pt x="38842" y="30501"/>
                    <a:pt x="28074" y="30501"/>
                  </a:cubicBezTo>
                  <a:cubicBezTo>
                    <a:pt x="15998" y="30501"/>
                    <a:pt x="9337" y="24774"/>
                    <a:pt x="9337" y="18799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A5E4D8-494C-4597-9CCB-E1DA577D3A53}"/>
                </a:ext>
              </a:extLst>
            </p:cNvPr>
            <p:cNvSpPr/>
            <p:nvPr/>
          </p:nvSpPr>
          <p:spPr>
            <a:xfrm>
              <a:off x="3157552" y="5981923"/>
              <a:ext cx="18674" cy="248989"/>
            </a:xfrm>
            <a:custGeom>
              <a:avLst/>
              <a:gdLst>
                <a:gd name="connsiteX0" fmla="*/ 9337 w 18674"/>
                <a:gd name="connsiteY0" fmla="*/ 9337 h 248988"/>
                <a:gd name="connsiteX1" fmla="*/ 9337 w 18674"/>
                <a:gd name="connsiteY1" fmla="*/ 241021 h 24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248988">
                  <a:moveTo>
                    <a:pt x="9337" y="9337"/>
                  </a:moveTo>
                  <a:lnTo>
                    <a:pt x="9337" y="241021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DD1FE8-F85F-4256-A201-DD15055C6644}"/>
                </a:ext>
              </a:extLst>
            </p:cNvPr>
            <p:cNvSpPr/>
            <p:nvPr/>
          </p:nvSpPr>
          <p:spPr>
            <a:xfrm>
              <a:off x="3083603" y="5981923"/>
              <a:ext cx="18674" cy="248989"/>
            </a:xfrm>
            <a:custGeom>
              <a:avLst/>
              <a:gdLst>
                <a:gd name="connsiteX0" fmla="*/ 9337 w 18674"/>
                <a:gd name="connsiteY0" fmla="*/ 241021 h 248988"/>
                <a:gd name="connsiteX1" fmla="*/ 9337 w 18674"/>
                <a:gd name="connsiteY1" fmla="*/ 9337 h 24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248988">
                  <a:moveTo>
                    <a:pt x="9337" y="241021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7B7979-6EF6-45E2-997B-329EA04035A3}"/>
                </a:ext>
              </a:extLst>
            </p:cNvPr>
            <p:cNvSpPr/>
            <p:nvPr/>
          </p:nvSpPr>
          <p:spPr>
            <a:xfrm>
              <a:off x="3120578" y="6092536"/>
              <a:ext cx="18674" cy="136944"/>
            </a:xfrm>
            <a:custGeom>
              <a:avLst/>
              <a:gdLst>
                <a:gd name="connsiteX0" fmla="*/ 9337 w 18674"/>
                <a:gd name="connsiteY0" fmla="*/ 9337 h 136943"/>
                <a:gd name="connsiteX1" fmla="*/ 9337 w 18674"/>
                <a:gd name="connsiteY1" fmla="*/ 130408 h 13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136943">
                  <a:moveTo>
                    <a:pt x="9337" y="9337"/>
                  </a:moveTo>
                  <a:lnTo>
                    <a:pt x="9337" y="130408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700ADCE-80D3-4289-9542-03753EDC2A8B}"/>
                </a:ext>
              </a:extLst>
            </p:cNvPr>
            <p:cNvSpPr/>
            <p:nvPr/>
          </p:nvSpPr>
          <p:spPr>
            <a:xfrm>
              <a:off x="3046566" y="5943205"/>
              <a:ext cx="118270" cy="155618"/>
            </a:xfrm>
            <a:custGeom>
              <a:avLst/>
              <a:gdLst>
                <a:gd name="connsiteX0" fmla="*/ 110364 w 118269"/>
                <a:gd name="connsiteY0" fmla="*/ 9337 h 155617"/>
                <a:gd name="connsiteX1" fmla="*/ 83287 w 118269"/>
                <a:gd name="connsiteY1" fmla="*/ 29692 h 155617"/>
                <a:gd name="connsiteX2" fmla="*/ 55773 w 118269"/>
                <a:gd name="connsiteY2" fmla="*/ 9337 h 155617"/>
                <a:gd name="connsiteX3" fmla="*/ 24525 w 118269"/>
                <a:gd name="connsiteY3" fmla="*/ 21475 h 155617"/>
                <a:gd name="connsiteX4" fmla="*/ 9337 w 118269"/>
                <a:gd name="connsiteY4" fmla="*/ 53159 h 155617"/>
                <a:gd name="connsiteX5" fmla="*/ 9337 w 118269"/>
                <a:gd name="connsiteY5" fmla="*/ 150140 h 1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9" h="155617">
                  <a:moveTo>
                    <a:pt x="110364" y="9337"/>
                  </a:moveTo>
                  <a:cubicBezTo>
                    <a:pt x="110364" y="9337"/>
                    <a:pt x="105633" y="29692"/>
                    <a:pt x="83287" y="29692"/>
                  </a:cubicBezTo>
                  <a:cubicBezTo>
                    <a:pt x="59010" y="29692"/>
                    <a:pt x="55773" y="9337"/>
                    <a:pt x="55773" y="9337"/>
                  </a:cubicBezTo>
                  <a:cubicBezTo>
                    <a:pt x="55773" y="9337"/>
                    <a:pt x="34360" y="12948"/>
                    <a:pt x="24525" y="21475"/>
                  </a:cubicBezTo>
                  <a:cubicBezTo>
                    <a:pt x="12698" y="31746"/>
                    <a:pt x="9337" y="45192"/>
                    <a:pt x="9337" y="53159"/>
                  </a:cubicBezTo>
                  <a:lnTo>
                    <a:pt x="9337" y="150140"/>
                  </a:ln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06CBDD-4154-46DC-8060-0D735EE49727}"/>
                </a:ext>
              </a:extLst>
            </p:cNvPr>
            <p:cNvSpPr/>
            <p:nvPr/>
          </p:nvSpPr>
          <p:spPr>
            <a:xfrm>
              <a:off x="3084536" y="5839501"/>
              <a:ext cx="87146" cy="87146"/>
            </a:xfrm>
            <a:custGeom>
              <a:avLst/>
              <a:gdLst>
                <a:gd name="connsiteX0" fmla="*/ 82166 w 87146"/>
                <a:gd name="connsiteY0" fmla="*/ 45752 h 87146"/>
                <a:gd name="connsiteX1" fmla="*/ 45752 w 87146"/>
                <a:gd name="connsiteY1" fmla="*/ 82166 h 87146"/>
                <a:gd name="connsiteX2" fmla="*/ 9337 w 87146"/>
                <a:gd name="connsiteY2" fmla="*/ 45752 h 87146"/>
                <a:gd name="connsiteX3" fmla="*/ 45752 w 87146"/>
                <a:gd name="connsiteY3" fmla="*/ 9337 h 87146"/>
                <a:gd name="connsiteX4" fmla="*/ 82166 w 87146"/>
                <a:gd name="connsiteY4" fmla="*/ 45752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46" h="87146">
                  <a:moveTo>
                    <a:pt x="82166" y="45752"/>
                  </a:moveTo>
                  <a:cubicBezTo>
                    <a:pt x="82166" y="65858"/>
                    <a:pt x="65858" y="82166"/>
                    <a:pt x="45752" y="82166"/>
                  </a:cubicBezTo>
                  <a:cubicBezTo>
                    <a:pt x="25646" y="82166"/>
                    <a:pt x="9337" y="65858"/>
                    <a:pt x="9337" y="45752"/>
                  </a:cubicBezTo>
                  <a:cubicBezTo>
                    <a:pt x="9337" y="25646"/>
                    <a:pt x="25646" y="9337"/>
                    <a:pt x="45752" y="9337"/>
                  </a:cubicBezTo>
                  <a:cubicBezTo>
                    <a:pt x="65858" y="9337"/>
                    <a:pt x="82166" y="25646"/>
                    <a:pt x="82166" y="45752"/>
                  </a:cubicBezTo>
                  <a:close/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07CD1E2-E403-48EF-A77A-D53608CE836E}"/>
                </a:ext>
              </a:extLst>
            </p:cNvPr>
            <p:cNvSpPr/>
            <p:nvPr/>
          </p:nvSpPr>
          <p:spPr>
            <a:xfrm>
              <a:off x="3147655" y="5943205"/>
              <a:ext cx="130719" cy="18674"/>
            </a:xfrm>
            <a:custGeom>
              <a:avLst/>
              <a:gdLst>
                <a:gd name="connsiteX0" fmla="*/ 122938 w 130719"/>
                <a:gd name="connsiteY0" fmla="*/ 9337 h 18674"/>
                <a:gd name="connsiteX1" fmla="*/ 9337 w 130719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719" h="18674">
                  <a:moveTo>
                    <a:pt x="122938" y="9337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4CD80A-F223-4EC0-A9B5-E1E82534618A}"/>
                </a:ext>
              </a:extLst>
            </p:cNvPr>
            <p:cNvSpPr/>
            <p:nvPr/>
          </p:nvSpPr>
          <p:spPr>
            <a:xfrm>
              <a:off x="3157552" y="5981923"/>
              <a:ext cx="118270" cy="18674"/>
            </a:xfrm>
            <a:custGeom>
              <a:avLst/>
              <a:gdLst>
                <a:gd name="connsiteX0" fmla="*/ 9337 w 118269"/>
                <a:gd name="connsiteY0" fmla="*/ 9337 h 18674"/>
                <a:gd name="connsiteX1" fmla="*/ 113041 w 118269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69" h="18674">
                  <a:moveTo>
                    <a:pt x="9337" y="9337"/>
                  </a:moveTo>
                  <a:lnTo>
                    <a:pt x="113041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EFB827-D155-48E0-831A-12CA1EF7538B}"/>
                </a:ext>
              </a:extLst>
            </p:cNvPr>
            <p:cNvSpPr/>
            <p:nvPr/>
          </p:nvSpPr>
          <p:spPr>
            <a:xfrm>
              <a:off x="3273457" y="5839501"/>
              <a:ext cx="18674" cy="217865"/>
            </a:xfrm>
            <a:custGeom>
              <a:avLst/>
              <a:gdLst>
                <a:gd name="connsiteX0" fmla="*/ 9337 w 18674"/>
                <a:gd name="connsiteY0" fmla="*/ 9337 h 217865"/>
                <a:gd name="connsiteX1" fmla="*/ 9337 w 18674"/>
                <a:gd name="connsiteY1" fmla="*/ 214566 h 21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217865">
                  <a:moveTo>
                    <a:pt x="9337" y="9337"/>
                  </a:moveTo>
                  <a:lnTo>
                    <a:pt x="9337" y="214566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569C27-B318-4657-869D-D17E68427B84}"/>
                </a:ext>
              </a:extLst>
            </p:cNvPr>
            <p:cNvSpPr/>
            <p:nvPr/>
          </p:nvSpPr>
          <p:spPr>
            <a:xfrm>
              <a:off x="3237976" y="5850208"/>
              <a:ext cx="49798" cy="18674"/>
            </a:xfrm>
            <a:custGeom>
              <a:avLst/>
              <a:gdLst>
                <a:gd name="connsiteX0" fmla="*/ 9337 w 49797"/>
                <a:gd name="connsiteY0" fmla="*/ 9337 h 18674"/>
                <a:gd name="connsiteX1" fmla="*/ 44818 w 49797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18674">
                  <a:moveTo>
                    <a:pt x="9337" y="9337"/>
                  </a:moveTo>
                  <a:lnTo>
                    <a:pt x="44818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337B30-0998-4721-86D4-CE89E5A51B2C}"/>
                </a:ext>
              </a:extLst>
            </p:cNvPr>
            <p:cNvSpPr/>
            <p:nvPr/>
          </p:nvSpPr>
          <p:spPr>
            <a:xfrm>
              <a:off x="3237976" y="5880148"/>
              <a:ext cx="49798" cy="18674"/>
            </a:xfrm>
            <a:custGeom>
              <a:avLst/>
              <a:gdLst>
                <a:gd name="connsiteX0" fmla="*/ 9337 w 49797"/>
                <a:gd name="connsiteY0" fmla="*/ 9337 h 18674"/>
                <a:gd name="connsiteX1" fmla="*/ 44818 w 49797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18674">
                  <a:moveTo>
                    <a:pt x="9337" y="9337"/>
                  </a:moveTo>
                  <a:lnTo>
                    <a:pt x="44818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AB2704-F3F9-4A41-A0E1-2BF04BD313B3}"/>
                </a:ext>
              </a:extLst>
            </p:cNvPr>
            <p:cNvSpPr/>
            <p:nvPr/>
          </p:nvSpPr>
          <p:spPr>
            <a:xfrm>
              <a:off x="3261879" y="6015972"/>
              <a:ext cx="37348" cy="18674"/>
            </a:xfrm>
            <a:custGeom>
              <a:avLst/>
              <a:gdLst>
                <a:gd name="connsiteX0" fmla="*/ 9337 w 37348"/>
                <a:gd name="connsiteY0" fmla="*/ 9337 h 18674"/>
                <a:gd name="connsiteX1" fmla="*/ 32493 w 37348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8674">
                  <a:moveTo>
                    <a:pt x="9337" y="9337"/>
                  </a:moveTo>
                  <a:lnTo>
                    <a:pt x="32493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5F1C1D-6485-49FC-9695-98FF7A4D36CA}"/>
                </a:ext>
              </a:extLst>
            </p:cNvPr>
            <p:cNvSpPr/>
            <p:nvPr/>
          </p:nvSpPr>
          <p:spPr>
            <a:xfrm>
              <a:off x="3245943" y="5850208"/>
              <a:ext cx="18674" cy="43573"/>
            </a:xfrm>
            <a:custGeom>
              <a:avLst/>
              <a:gdLst>
                <a:gd name="connsiteX0" fmla="*/ 9337 w 18674"/>
                <a:gd name="connsiteY0" fmla="*/ 39278 h 43573"/>
                <a:gd name="connsiteX1" fmla="*/ 9337 w 18674"/>
                <a:gd name="connsiteY1" fmla="*/ 9337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43573">
                  <a:moveTo>
                    <a:pt x="9337" y="39278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E76C94B-2D9F-4532-95E4-D37A8D80D5C8}"/>
                </a:ext>
              </a:extLst>
            </p:cNvPr>
            <p:cNvSpPr/>
            <p:nvPr/>
          </p:nvSpPr>
          <p:spPr>
            <a:xfrm>
              <a:off x="3230693" y="6044730"/>
              <a:ext cx="99595" cy="80921"/>
            </a:xfrm>
            <a:custGeom>
              <a:avLst/>
              <a:gdLst>
                <a:gd name="connsiteX0" fmla="*/ 63803 w 99595"/>
                <a:gd name="connsiteY0" fmla="*/ 71584 h 80921"/>
                <a:gd name="connsiteX1" fmla="*/ 40461 w 99595"/>
                <a:gd name="connsiteY1" fmla="*/ 71584 h 80921"/>
                <a:gd name="connsiteX2" fmla="*/ 9337 w 99595"/>
                <a:gd name="connsiteY2" fmla="*/ 40461 h 80921"/>
                <a:gd name="connsiteX3" fmla="*/ 9337 w 99595"/>
                <a:gd name="connsiteY3" fmla="*/ 40461 h 80921"/>
                <a:gd name="connsiteX4" fmla="*/ 40461 w 99595"/>
                <a:gd name="connsiteY4" fmla="*/ 9337 h 80921"/>
                <a:gd name="connsiteX5" fmla="*/ 63803 w 99595"/>
                <a:gd name="connsiteY5" fmla="*/ 9337 h 80921"/>
                <a:gd name="connsiteX6" fmla="*/ 94927 w 99595"/>
                <a:gd name="connsiteY6" fmla="*/ 40461 h 80921"/>
                <a:gd name="connsiteX7" fmla="*/ 94927 w 99595"/>
                <a:gd name="connsiteY7" fmla="*/ 40461 h 80921"/>
                <a:gd name="connsiteX8" fmla="*/ 63803 w 99595"/>
                <a:gd name="connsiteY8" fmla="*/ 71584 h 8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95" h="80921">
                  <a:moveTo>
                    <a:pt x="63803" y="71584"/>
                  </a:moveTo>
                  <a:lnTo>
                    <a:pt x="40461" y="71584"/>
                  </a:lnTo>
                  <a:cubicBezTo>
                    <a:pt x="23343" y="71584"/>
                    <a:pt x="9337" y="57579"/>
                    <a:pt x="9337" y="40461"/>
                  </a:cubicBezTo>
                  <a:lnTo>
                    <a:pt x="9337" y="40461"/>
                  </a:lnTo>
                  <a:cubicBezTo>
                    <a:pt x="9337" y="23343"/>
                    <a:pt x="23343" y="9337"/>
                    <a:pt x="40461" y="9337"/>
                  </a:cubicBezTo>
                  <a:lnTo>
                    <a:pt x="63803" y="9337"/>
                  </a:lnTo>
                  <a:cubicBezTo>
                    <a:pt x="80921" y="9337"/>
                    <a:pt x="94927" y="23343"/>
                    <a:pt x="94927" y="40461"/>
                  </a:cubicBezTo>
                  <a:lnTo>
                    <a:pt x="94927" y="40461"/>
                  </a:lnTo>
                  <a:cubicBezTo>
                    <a:pt x="94927" y="57579"/>
                    <a:pt x="80921" y="71584"/>
                    <a:pt x="63803" y="71584"/>
                  </a:cubicBezTo>
                  <a:close/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B7A22B4-C4A3-4155-8379-F6A9B00F1C1C}"/>
              </a:ext>
            </a:extLst>
          </p:cNvPr>
          <p:cNvSpPr/>
          <p:nvPr/>
        </p:nvSpPr>
        <p:spPr>
          <a:xfrm>
            <a:off x="438149" y="3633673"/>
            <a:ext cx="11310937" cy="2887897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сайлов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кампаниялари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сиёсий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партияларни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шаффофлигини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фуқаролик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хизматчиларини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саралаш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уларнинг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ўташ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хизматда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кўтарилиш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истеъфога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жараёнлари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самарадорлиги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шаффофлигини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; </a:t>
            </a: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кодекслари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стандартларини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жорий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қарорларни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объектив </a:t>
            </a:r>
            <a:r>
              <a:rPr lang="ru-RU" sz="1200" dirty="0" err="1">
                <a:solidFill>
                  <a:schemeClr val="tx2"/>
                </a:solidFill>
              </a:rPr>
              <a:t>мезонларига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шаффофлик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рақобатга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асосланган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нуқтаи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тегишли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харидлар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яратиш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бошқаришда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шаффофлик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ҳисобдорликка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кўмаклашиш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маъмурият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шаффофлигини</a:t>
            </a:r>
            <a:r>
              <a:rPr lang="ru-RU" sz="1200" dirty="0">
                <a:solidFill>
                  <a:schemeClr val="tx2"/>
                </a:solidFill>
              </a:rPr>
              <a:t>, 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ҳисобдорликка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нисбатан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шаффофликни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кучайтириш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судялар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суд </a:t>
            </a:r>
            <a:r>
              <a:rPr lang="ru-RU" sz="1200" dirty="0" err="1">
                <a:solidFill>
                  <a:schemeClr val="tx2"/>
                </a:solidFill>
              </a:rPr>
              <a:t>органлари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ходимларининг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ҳалоллигини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виждонлилигини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мустаҳкамлаш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улар </a:t>
            </a:r>
            <a:r>
              <a:rPr lang="ru-RU" sz="1200" dirty="0" err="1">
                <a:solidFill>
                  <a:schemeClr val="tx2"/>
                </a:solidFill>
              </a:rPr>
              <a:t>орасида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имкониятларга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қўймаслик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хусусий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секторда</a:t>
            </a:r>
            <a:r>
              <a:rPr lang="ru-RU" sz="1200" dirty="0">
                <a:solidFill>
                  <a:schemeClr val="tx2"/>
                </a:solidFill>
              </a:rPr>
              <a:t> бухгалтерия </a:t>
            </a:r>
            <a:r>
              <a:rPr lang="ru-RU" sz="1200" dirty="0" err="1">
                <a:solidFill>
                  <a:schemeClr val="tx2"/>
                </a:solidFill>
              </a:rPr>
              <a:t>ҳисоби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аудити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стандартларини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кучайтириш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тегишли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ҳолатларда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бундай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риоя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қилинмаганлиги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самарали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мутаносиб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сақловчи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фуқаролик-ҳуқуқий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маъмурий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санкцияларни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белгилаш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оммавий</a:t>
            </a:r>
            <a:r>
              <a:rPr lang="ru-RU" sz="1200" dirty="0">
                <a:solidFill>
                  <a:schemeClr val="tx2"/>
                </a:solidFill>
              </a:rPr>
              <a:t> сектор </a:t>
            </a:r>
            <a:r>
              <a:rPr lang="ru-RU" sz="1200" dirty="0" err="1">
                <a:solidFill>
                  <a:schemeClr val="tx2"/>
                </a:solidFill>
              </a:rPr>
              <a:t>ташқарисидаги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алоҳида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фуқаролик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жамияти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ноҳукумат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жамиятлар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негизида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юритувчи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каби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гуруҳларнинг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жамият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мавжудлиги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сабаблари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хавфли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хусусияти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шунингдек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юзага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келтирадиган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таҳдидлари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факти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тушунилишини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чуқурлаштиришда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иштирокига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кўмаклашиш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1572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31999" y="140598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34660" y="1537350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мавзуни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ёритади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1443691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58744" y="2213283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Халқаро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ҳамкорлик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қайтарилиши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тадбирлар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35914" y="220146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35914" y="25338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35914" y="286629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35914" y="317684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4E748488-4E81-4DC5-872F-8481C6C2347F}"/>
              </a:ext>
            </a:extLst>
          </p:cNvPr>
          <p:cNvSpPr/>
          <p:nvPr/>
        </p:nvSpPr>
        <p:spPr>
          <a:xfrm>
            <a:off x="440353" y="373560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7EE6B9-D38E-41E2-9011-F15D44FDEEDC}"/>
              </a:ext>
            </a:extLst>
          </p:cNvPr>
          <p:cNvSpPr/>
          <p:nvPr/>
        </p:nvSpPr>
        <p:spPr>
          <a:xfrm>
            <a:off x="1543014" y="3755348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2005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14 </a:t>
            </a:r>
            <a:r>
              <a:rPr lang="ru-RU" b="1" dirty="0" err="1">
                <a:solidFill>
                  <a:srgbClr val="004BD2"/>
                </a:solidFill>
              </a:rPr>
              <a:t>декабрда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кучга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кирган</a:t>
            </a:r>
            <a:r>
              <a:rPr lang="ru-RU" b="1" dirty="0">
                <a:solidFill>
                  <a:srgbClr val="004BD2"/>
                </a:solidFill>
              </a:rPr>
              <a:t> 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иштирокчи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мажбуриятларни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40" name="Group 775">
            <a:extLst>
              <a:ext uri="{FF2B5EF4-FFF2-40B4-BE49-F238E27FC236}">
                <a16:creationId xmlns:a16="http://schemas.microsoft.com/office/drawing/2014/main" id="{92F084AE-93B1-45BC-86C8-4AB42A5CC8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773311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41" name="Freeform 776">
              <a:extLst>
                <a:ext uri="{FF2B5EF4-FFF2-40B4-BE49-F238E27FC236}">
                  <a16:creationId xmlns:a16="http://schemas.microsoft.com/office/drawing/2014/main" id="{B457091A-9A95-4292-8794-078797385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7">
              <a:extLst>
                <a:ext uri="{FF2B5EF4-FFF2-40B4-BE49-F238E27FC236}">
                  <a16:creationId xmlns:a16="http://schemas.microsoft.com/office/drawing/2014/main" id="{0A9FEA39-BCB3-4DE7-B49D-3FB5D3988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78">
              <a:extLst>
                <a:ext uri="{FF2B5EF4-FFF2-40B4-BE49-F238E27FC236}">
                  <a16:creationId xmlns:a16="http://schemas.microsoft.com/office/drawing/2014/main" id="{FEC91024-066C-446F-A42C-42839BACA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79">
              <a:extLst>
                <a:ext uri="{FF2B5EF4-FFF2-40B4-BE49-F238E27FC236}">
                  <a16:creationId xmlns:a16="http://schemas.microsoft.com/office/drawing/2014/main" id="{DB940B87-4EC0-4976-8876-EAAEA79D02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80">
              <a:extLst>
                <a:ext uri="{FF2B5EF4-FFF2-40B4-BE49-F238E27FC236}">
                  <a16:creationId xmlns:a16="http://schemas.microsoft.com/office/drawing/2014/main" id="{A765A6B4-3ACF-4440-8109-671AC83B0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81">
              <a:extLst>
                <a:ext uri="{FF2B5EF4-FFF2-40B4-BE49-F238E27FC236}">
                  <a16:creationId xmlns:a16="http://schemas.microsoft.com/office/drawing/2014/main" id="{171EEE0B-7E26-4662-B2C9-AC312D6FB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7F37080-2376-449A-B27E-A3C469D54476}"/>
              </a:ext>
            </a:extLst>
          </p:cNvPr>
          <p:cNvSpPr/>
          <p:nvPr/>
        </p:nvSpPr>
        <p:spPr>
          <a:xfrm>
            <a:off x="2067098" y="4542903"/>
            <a:ext cx="9681990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қўлланилиш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тартиблилик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ноқонуний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ўзлаштиришга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D7E3F07-B056-4DCD-8C1D-4ED4501C031E}"/>
              </a:ext>
            </a:extLst>
          </p:cNvPr>
          <p:cNvSpPr/>
          <p:nvPr/>
        </p:nvSpPr>
        <p:spPr>
          <a:xfrm>
            <a:off x="1644268" y="453108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B01136-56D8-4E49-82DD-9DE49B55F3A1}"/>
              </a:ext>
            </a:extLst>
          </p:cNvPr>
          <p:cNvSpPr/>
          <p:nvPr/>
        </p:nvSpPr>
        <p:spPr>
          <a:xfrm>
            <a:off x="1644268" y="511092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BFAA6AB-3B4F-449C-9C69-257DF8E7443D}"/>
              </a:ext>
            </a:extLst>
          </p:cNvPr>
          <p:cNvSpPr/>
          <p:nvPr/>
        </p:nvSpPr>
        <p:spPr>
          <a:xfrm>
            <a:off x="1644268" y="54399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451E3B4-CAF6-476C-941F-1F4B7D266AD7}"/>
              </a:ext>
            </a:extLst>
          </p:cNvPr>
          <p:cNvSpPr/>
          <p:nvPr/>
        </p:nvSpPr>
        <p:spPr>
          <a:xfrm>
            <a:off x="1644268" y="575053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19111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140598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1537350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мавзуни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ёритади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443691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2213283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Халқаро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ҳамкорлик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қайтарилиши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тадбирлар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220146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25338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286629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3176844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3E501423-4DBA-43F9-9BE0-C6018427B05F}"/>
              </a:ext>
            </a:extLst>
          </p:cNvPr>
          <p:cNvSpPr/>
          <p:nvPr/>
        </p:nvSpPr>
        <p:spPr>
          <a:xfrm>
            <a:off x="440353" y="373560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6E2F8B-20C3-4E1E-A079-3A58225D9F6D}"/>
              </a:ext>
            </a:extLst>
          </p:cNvPr>
          <p:cNvSpPr/>
          <p:nvPr/>
        </p:nvSpPr>
        <p:spPr>
          <a:xfrm>
            <a:off x="1543014" y="3755348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2005 </a:t>
            </a:r>
            <a:r>
              <a:rPr lang="ru-RU" b="1" dirty="0" err="1">
                <a:solidFill>
                  <a:srgbClr val="004BD2"/>
                </a:solidFill>
              </a:rPr>
              <a:t>йил</a:t>
            </a:r>
            <a:r>
              <a:rPr lang="ru-RU" b="1" dirty="0">
                <a:solidFill>
                  <a:srgbClr val="004BD2"/>
                </a:solidFill>
              </a:rPr>
              <a:t> 14 </a:t>
            </a:r>
            <a:r>
              <a:rPr lang="ru-RU" b="1" dirty="0" err="1">
                <a:solidFill>
                  <a:srgbClr val="004BD2"/>
                </a:solidFill>
              </a:rPr>
              <a:t>декабрда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кучга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кирган</a:t>
            </a:r>
            <a:r>
              <a:rPr lang="ru-RU" b="1" dirty="0">
                <a:solidFill>
                  <a:srgbClr val="004BD2"/>
                </a:solidFill>
              </a:rPr>
              <a:t> БМТ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Конвенцияси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иштирокчи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мажбуриятларни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40" name="Group 775">
            <a:extLst>
              <a:ext uri="{FF2B5EF4-FFF2-40B4-BE49-F238E27FC236}">
                <a16:creationId xmlns:a16="http://schemas.microsoft.com/office/drawing/2014/main" id="{31297963-7376-48EF-91A0-DCC78EBE04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773311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41" name="Freeform 776">
              <a:extLst>
                <a:ext uri="{FF2B5EF4-FFF2-40B4-BE49-F238E27FC236}">
                  <a16:creationId xmlns:a16="http://schemas.microsoft.com/office/drawing/2014/main" id="{374F9CC7-A4F4-447C-80D8-BFB5B58C0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77">
              <a:extLst>
                <a:ext uri="{FF2B5EF4-FFF2-40B4-BE49-F238E27FC236}">
                  <a16:creationId xmlns:a16="http://schemas.microsoft.com/office/drawing/2014/main" id="{F491DBD4-9F3B-41E8-952B-C36673093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78">
              <a:extLst>
                <a:ext uri="{FF2B5EF4-FFF2-40B4-BE49-F238E27FC236}">
                  <a16:creationId xmlns:a16="http://schemas.microsoft.com/office/drawing/2014/main" id="{3DECD922-80D5-41C3-A8AE-B3CE3CEE8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79">
              <a:extLst>
                <a:ext uri="{FF2B5EF4-FFF2-40B4-BE49-F238E27FC236}">
                  <a16:creationId xmlns:a16="http://schemas.microsoft.com/office/drawing/2014/main" id="{AA751557-2066-4357-B24D-E142153B3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80">
              <a:extLst>
                <a:ext uri="{FF2B5EF4-FFF2-40B4-BE49-F238E27FC236}">
                  <a16:creationId xmlns:a16="http://schemas.microsoft.com/office/drawing/2014/main" id="{756E8631-8042-474E-A579-1AE2971A81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81">
              <a:extLst>
                <a:ext uri="{FF2B5EF4-FFF2-40B4-BE49-F238E27FC236}">
                  <a16:creationId xmlns:a16="http://schemas.microsoft.com/office/drawing/2014/main" id="{249FD685-8CF2-433C-B10D-CF54F45D2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CED50C8-B865-4790-9CBB-0D3D6E44043B}"/>
              </a:ext>
            </a:extLst>
          </p:cNvPr>
          <p:cNvSpPr/>
          <p:nvPr/>
        </p:nvSpPr>
        <p:spPr>
          <a:xfrm>
            <a:off x="2067098" y="4546696"/>
            <a:ext cx="9681990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институтлари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қўлланилиш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одоб-ахлоқ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тартиблилик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соҳасида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ноқонуний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ўзлаштиришга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D844089-25FC-407F-AD6E-E586CAAA6A53}"/>
              </a:ext>
            </a:extLst>
          </p:cNvPr>
          <p:cNvSpPr/>
          <p:nvPr/>
        </p:nvSpPr>
        <p:spPr>
          <a:xfrm>
            <a:off x="1644268" y="4531080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786B554-32D0-4D1D-A9B2-EAFB12675756}"/>
              </a:ext>
            </a:extLst>
          </p:cNvPr>
          <p:cNvSpPr/>
          <p:nvPr/>
        </p:nvSpPr>
        <p:spPr>
          <a:xfrm>
            <a:off x="1644268" y="511092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6397F61-2580-481C-AF3E-371F176BD78D}"/>
              </a:ext>
            </a:extLst>
          </p:cNvPr>
          <p:cNvSpPr/>
          <p:nvPr/>
        </p:nvSpPr>
        <p:spPr>
          <a:xfrm>
            <a:off x="1644268" y="54399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92C76C-DC26-411F-9C87-A97C1E085348}"/>
              </a:ext>
            </a:extLst>
          </p:cNvPr>
          <p:cNvSpPr/>
          <p:nvPr/>
        </p:nvSpPr>
        <p:spPr>
          <a:xfrm>
            <a:off x="1644268" y="575053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27660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8" name="object 12">
            <a:extLst>
              <a:ext uri="{FF2B5EF4-FFF2-40B4-BE49-F238E27FC236}">
                <a16:creationId xmlns:a16="http://schemas.microsoft.com/office/drawing/2014/main" id="{9D9DBEE9-C7CC-4B31-9497-B4877BC1DE85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20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840ECE5-B29C-4CF0-9AF8-AD1AA426E0B1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ҳаракатлардан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таркиби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80" name="Group 775">
            <a:extLst>
              <a:ext uri="{FF2B5EF4-FFF2-40B4-BE49-F238E27FC236}">
                <a16:creationId xmlns:a16="http://schemas.microsoft.com/office/drawing/2014/main" id="{F56AD66F-25A4-40A6-A1C6-4F8C5109FE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81" name="Freeform 776">
              <a:extLst>
                <a:ext uri="{FF2B5EF4-FFF2-40B4-BE49-F238E27FC236}">
                  <a16:creationId xmlns:a16="http://schemas.microsoft.com/office/drawing/2014/main" id="{1349E048-5C5F-40EC-8DA0-EF31A0F94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77">
              <a:extLst>
                <a:ext uri="{FF2B5EF4-FFF2-40B4-BE49-F238E27FC236}">
                  <a16:creationId xmlns:a16="http://schemas.microsoft.com/office/drawing/2014/main" id="{404B399E-FA77-4A02-A7E8-21AAF2BB0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78">
              <a:extLst>
                <a:ext uri="{FF2B5EF4-FFF2-40B4-BE49-F238E27FC236}">
                  <a16:creationId xmlns:a16="http://schemas.microsoft.com/office/drawing/2014/main" id="{ADE8CD79-AE09-4D1F-8AB5-430BA675E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79">
              <a:extLst>
                <a:ext uri="{FF2B5EF4-FFF2-40B4-BE49-F238E27FC236}">
                  <a16:creationId xmlns:a16="http://schemas.microsoft.com/office/drawing/2014/main" id="{DB81721C-B7DA-4E7E-8019-0FD72A7EA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0">
              <a:extLst>
                <a:ext uri="{FF2B5EF4-FFF2-40B4-BE49-F238E27FC236}">
                  <a16:creationId xmlns:a16="http://schemas.microsoft.com/office/drawing/2014/main" id="{D1FE820E-FFB6-4AC4-AD10-CF1BA203F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81">
              <a:extLst>
                <a:ext uri="{FF2B5EF4-FFF2-40B4-BE49-F238E27FC236}">
                  <a16:creationId xmlns:a16="http://schemas.microsoft.com/office/drawing/2014/main" id="{67F1A48E-7C5C-4783-810C-4221C2A37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0C65D32D-914F-4D84-BAD1-7CBC4F7FAEA8}"/>
              </a:ext>
            </a:extLst>
          </p:cNvPr>
          <p:cNvSpPr/>
          <p:nvPr/>
        </p:nvSpPr>
        <p:spPr>
          <a:xfrm>
            <a:off x="2067098" y="2054142"/>
            <a:ext cx="968199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қимматликлар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мулкий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олиш-беришда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воситачилик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11F02CB-E9CF-4F54-92AC-EACBE20FA6B0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146D1D3-2C7E-45C5-8B19-F6F52BC609A3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6A48423-84F8-4040-81B1-B5DE15CA3267}"/>
              </a:ext>
            </a:extLst>
          </p:cNvPr>
          <p:cNvSpPr/>
          <p:nvPr/>
        </p:nvSpPr>
        <p:spPr>
          <a:xfrm>
            <a:off x="1644268" y="285955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E7CCCE8-40A8-479C-B989-E0A2DB7850FB}"/>
              </a:ext>
            </a:extLst>
          </p:cNvPr>
          <p:cNvSpPr/>
          <p:nvPr/>
        </p:nvSpPr>
        <p:spPr>
          <a:xfrm>
            <a:off x="1644268" y="317907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92" name="object 12">
            <a:extLst>
              <a:ext uri="{FF2B5EF4-FFF2-40B4-BE49-F238E27FC236}">
                <a16:creationId xmlns:a16="http://schemas.microsoft.com/office/drawing/2014/main" id="{5F7CE1B8-DF99-42AC-A359-A3B2008148A9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21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71272BE-93AF-4209-AA29-1105CA2FF1B5}"/>
              </a:ext>
            </a:extLst>
          </p:cNvPr>
          <p:cNvSpPr/>
          <p:nvPr/>
        </p:nvSpPr>
        <p:spPr>
          <a:xfrm>
            <a:off x="1543014" y="3561796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Қурилиш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компанияси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раҳбарлик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лавозимини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эгаллаб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турган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қурилиш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йирик</a:t>
            </a:r>
            <a:r>
              <a:rPr lang="ru-RU" b="1" dirty="0">
                <a:solidFill>
                  <a:srgbClr val="004BD2"/>
                </a:solidFill>
              </a:rPr>
              <a:t> контракт </a:t>
            </a:r>
            <a:r>
              <a:rPr lang="ru-RU" b="1" dirty="0" err="1">
                <a:solidFill>
                  <a:srgbClr val="004BD2"/>
                </a:solidFill>
              </a:rPr>
              <a:t>тузиш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умидида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таъмирлаш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бўйича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бепул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кўрсатди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Мазкур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вазият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қандай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ҳаракатини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</a:t>
            </a:r>
            <a:r>
              <a:rPr lang="ru-RU" b="1" dirty="0">
                <a:solidFill>
                  <a:srgbClr val="004BD2"/>
                </a:solidFill>
              </a:rPr>
              <a:t> ичига </a:t>
            </a:r>
            <a:r>
              <a:rPr lang="ru-RU" b="1" dirty="0" err="1">
                <a:solidFill>
                  <a:srgbClr val="004BD2"/>
                </a:solidFill>
              </a:rPr>
              <a:t>олган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4" name="Group 775">
            <a:extLst>
              <a:ext uri="{FF2B5EF4-FFF2-40B4-BE49-F238E27FC236}">
                <a16:creationId xmlns:a16="http://schemas.microsoft.com/office/drawing/2014/main" id="{1BBFA8DE-CBC5-43C3-93BE-B0B209BD5E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95" name="Freeform 776">
              <a:extLst>
                <a:ext uri="{FF2B5EF4-FFF2-40B4-BE49-F238E27FC236}">
                  <a16:creationId xmlns:a16="http://schemas.microsoft.com/office/drawing/2014/main" id="{61445584-993C-4325-8901-7709229C7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77">
              <a:extLst>
                <a:ext uri="{FF2B5EF4-FFF2-40B4-BE49-F238E27FC236}">
                  <a16:creationId xmlns:a16="http://schemas.microsoft.com/office/drawing/2014/main" id="{BDBCC07F-C388-4271-B99D-81B6E20D1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78">
              <a:extLst>
                <a:ext uri="{FF2B5EF4-FFF2-40B4-BE49-F238E27FC236}">
                  <a16:creationId xmlns:a16="http://schemas.microsoft.com/office/drawing/2014/main" id="{5B0CC471-0274-4BDD-83F4-53A38648E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79">
              <a:extLst>
                <a:ext uri="{FF2B5EF4-FFF2-40B4-BE49-F238E27FC236}">
                  <a16:creationId xmlns:a16="http://schemas.microsoft.com/office/drawing/2014/main" id="{6C555842-9E96-4964-888F-BC1C56888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80">
              <a:extLst>
                <a:ext uri="{FF2B5EF4-FFF2-40B4-BE49-F238E27FC236}">
                  <a16:creationId xmlns:a16="http://schemas.microsoft.com/office/drawing/2014/main" id="{3B807206-C7A1-4D3B-8353-5F8DC586F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81">
              <a:extLst>
                <a:ext uri="{FF2B5EF4-FFF2-40B4-BE49-F238E27FC236}">
                  <a16:creationId xmlns:a16="http://schemas.microsoft.com/office/drawing/2014/main" id="{5A28121F-0F26-405A-AEBC-DB9A661F5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1F98791-3D9A-495F-A636-3DF3EF8A86C6}"/>
              </a:ext>
            </a:extLst>
          </p:cNvPr>
          <p:cNvSpPr/>
          <p:nvPr/>
        </p:nvSpPr>
        <p:spPr>
          <a:xfrm>
            <a:off x="2067098" y="4740879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Лавозим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суиистеъмол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200B0F5-EC92-4253-9F51-D6B761AD91AB}"/>
              </a:ext>
            </a:extLst>
          </p:cNvPr>
          <p:cNvSpPr/>
          <p:nvPr/>
        </p:nvSpPr>
        <p:spPr>
          <a:xfrm>
            <a:off x="1644268" y="473801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145FF94-350C-4127-B3E5-59A40E5462F8}"/>
              </a:ext>
            </a:extLst>
          </p:cNvPr>
          <p:cNvSpPr/>
          <p:nvPr/>
        </p:nvSpPr>
        <p:spPr>
          <a:xfrm>
            <a:off x="1644268" y="507043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05B59477-2A01-4FBE-8C99-3B42ED9FB1BB}"/>
              </a:ext>
            </a:extLst>
          </p:cNvPr>
          <p:cNvSpPr/>
          <p:nvPr/>
        </p:nvSpPr>
        <p:spPr>
          <a:xfrm>
            <a:off x="1644268" y="540284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1085E87-181A-4D2E-BEC1-4B55366E2879}"/>
              </a:ext>
            </a:extLst>
          </p:cNvPr>
          <p:cNvSpPr/>
          <p:nvPr/>
        </p:nvSpPr>
        <p:spPr>
          <a:xfrm>
            <a:off x="1644268" y="57133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414973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1C455719-7B90-4781-9418-7BB2EFD93829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20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53F833-3DD7-437E-8B37-5BE9E2B06493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ҳаракатлардан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таркиби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33" name="Group 775">
            <a:extLst>
              <a:ext uri="{FF2B5EF4-FFF2-40B4-BE49-F238E27FC236}">
                <a16:creationId xmlns:a16="http://schemas.microsoft.com/office/drawing/2014/main" id="{F5B4672B-675B-4A24-829F-7DC58D5F60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34" name="Freeform 776">
              <a:extLst>
                <a:ext uri="{FF2B5EF4-FFF2-40B4-BE49-F238E27FC236}">
                  <a16:creationId xmlns:a16="http://schemas.microsoft.com/office/drawing/2014/main" id="{F9507A79-6D47-4602-886F-305EE78B6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77">
              <a:extLst>
                <a:ext uri="{FF2B5EF4-FFF2-40B4-BE49-F238E27FC236}">
                  <a16:creationId xmlns:a16="http://schemas.microsoft.com/office/drawing/2014/main" id="{CD52D196-6AD9-4BAE-8D69-B13E0838B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78">
              <a:extLst>
                <a:ext uri="{FF2B5EF4-FFF2-40B4-BE49-F238E27FC236}">
                  <a16:creationId xmlns:a16="http://schemas.microsoft.com/office/drawing/2014/main" id="{9849DA99-AA32-4F47-97F5-02E39C9A8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79">
              <a:extLst>
                <a:ext uri="{FF2B5EF4-FFF2-40B4-BE49-F238E27FC236}">
                  <a16:creationId xmlns:a16="http://schemas.microsoft.com/office/drawing/2014/main" id="{83CC1DEF-1DF5-4295-BA82-C93F210999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80">
              <a:extLst>
                <a:ext uri="{FF2B5EF4-FFF2-40B4-BE49-F238E27FC236}">
                  <a16:creationId xmlns:a16="http://schemas.microsoft.com/office/drawing/2014/main" id="{0EF9534D-A32A-4F2D-90E0-F67FE1C5B1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81">
              <a:extLst>
                <a:ext uri="{FF2B5EF4-FFF2-40B4-BE49-F238E27FC236}">
                  <a16:creationId xmlns:a16="http://schemas.microsoft.com/office/drawing/2014/main" id="{66E5DE43-A62A-43A1-9E20-A6751E557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30816F39-CCBA-4189-A306-0B63F6E47A93}"/>
              </a:ext>
            </a:extLst>
          </p:cNvPr>
          <p:cNvSpPr/>
          <p:nvPr/>
        </p:nvSpPr>
        <p:spPr>
          <a:xfrm>
            <a:off x="2067098" y="2090002"/>
            <a:ext cx="968199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қимматликлар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мулкий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олиш-беришда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воситачилик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5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55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</a:t>
            </a:r>
            <a:r>
              <a:rPr lang="ru-RU" altLang="en-US" sz="1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A078F9D-826E-48A1-8789-DAAD99AEED31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5399441-BAB6-4FDA-BD71-2AE92FF75553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86FB958-883D-49A8-B86A-09A7251BCC62}"/>
              </a:ext>
            </a:extLst>
          </p:cNvPr>
          <p:cNvSpPr/>
          <p:nvPr/>
        </p:nvSpPr>
        <p:spPr>
          <a:xfrm>
            <a:off x="1644268" y="290407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0E60389-D6B6-4CA3-8662-0F7FBAFF65AD}"/>
              </a:ext>
            </a:extLst>
          </p:cNvPr>
          <p:cNvSpPr/>
          <p:nvPr/>
        </p:nvSpPr>
        <p:spPr>
          <a:xfrm>
            <a:off x="1644268" y="3230436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CFCE1636-8DCF-4964-864D-1A3BE5B1B6C9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21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45958DE-D76B-4DDE-AAFD-F80A2AB786E2}"/>
              </a:ext>
            </a:extLst>
          </p:cNvPr>
          <p:cNvSpPr/>
          <p:nvPr/>
        </p:nvSpPr>
        <p:spPr>
          <a:xfrm>
            <a:off x="1543014" y="3606621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Қурилиш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компанияси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раҳбарлик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лавозимини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эгаллаб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турган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хизматчиларидан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қурилиш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йирик</a:t>
            </a:r>
            <a:r>
              <a:rPr lang="ru-RU" b="1" dirty="0">
                <a:solidFill>
                  <a:srgbClr val="004BD2"/>
                </a:solidFill>
              </a:rPr>
              <a:t> контракт </a:t>
            </a:r>
            <a:r>
              <a:rPr lang="ru-RU" b="1" dirty="0" err="1">
                <a:solidFill>
                  <a:srgbClr val="004BD2"/>
                </a:solidFill>
              </a:rPr>
              <a:t>тузиш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умидида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таъмирлаш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бўйича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бепул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хизматлар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кўрсатди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Мазкур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вазият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қандай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ҳаракатини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</a:t>
            </a:r>
            <a:r>
              <a:rPr lang="ru-RU" b="1" dirty="0">
                <a:solidFill>
                  <a:srgbClr val="004BD2"/>
                </a:solidFill>
              </a:rPr>
              <a:t> ичига </a:t>
            </a:r>
            <a:r>
              <a:rPr lang="ru-RU" b="1" dirty="0" err="1">
                <a:solidFill>
                  <a:srgbClr val="004BD2"/>
                </a:solidFill>
              </a:rPr>
              <a:t>олган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49" name="Group 775">
            <a:extLst>
              <a:ext uri="{FF2B5EF4-FFF2-40B4-BE49-F238E27FC236}">
                <a16:creationId xmlns:a16="http://schemas.microsoft.com/office/drawing/2014/main" id="{48B38484-C874-4A46-AEE2-345B33838A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50" name="Freeform 776">
              <a:extLst>
                <a:ext uri="{FF2B5EF4-FFF2-40B4-BE49-F238E27FC236}">
                  <a16:creationId xmlns:a16="http://schemas.microsoft.com/office/drawing/2014/main" id="{6972776D-1291-4616-94F6-CD5934654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77">
              <a:extLst>
                <a:ext uri="{FF2B5EF4-FFF2-40B4-BE49-F238E27FC236}">
                  <a16:creationId xmlns:a16="http://schemas.microsoft.com/office/drawing/2014/main" id="{644E734E-D723-4F22-8E42-A078CF715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78">
              <a:extLst>
                <a:ext uri="{FF2B5EF4-FFF2-40B4-BE49-F238E27FC236}">
                  <a16:creationId xmlns:a16="http://schemas.microsoft.com/office/drawing/2014/main" id="{C5DABD9A-589D-44F9-BDAB-6A9435FD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79">
              <a:extLst>
                <a:ext uri="{FF2B5EF4-FFF2-40B4-BE49-F238E27FC236}">
                  <a16:creationId xmlns:a16="http://schemas.microsoft.com/office/drawing/2014/main" id="{958BF162-53C1-4C4F-BDA4-811FC337C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80">
              <a:extLst>
                <a:ext uri="{FF2B5EF4-FFF2-40B4-BE49-F238E27FC236}">
                  <a16:creationId xmlns:a16="http://schemas.microsoft.com/office/drawing/2014/main" id="{F1B0C808-DE85-4085-90FD-060196D413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81">
              <a:extLst>
                <a:ext uri="{FF2B5EF4-FFF2-40B4-BE49-F238E27FC236}">
                  <a16:creationId xmlns:a16="http://schemas.microsoft.com/office/drawing/2014/main" id="{E67E2960-AB85-408D-BB57-779AEC033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9F3562DA-7697-4187-9E98-27CF631D6617}"/>
              </a:ext>
            </a:extLst>
          </p:cNvPr>
          <p:cNvSpPr/>
          <p:nvPr/>
        </p:nvSpPr>
        <p:spPr>
          <a:xfrm>
            <a:off x="2067098" y="496499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Лавозим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суиистеъмол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692F86F-555F-4F1C-B099-D2505B36EDEE}"/>
              </a:ext>
            </a:extLst>
          </p:cNvPr>
          <p:cNvSpPr/>
          <p:nvPr/>
        </p:nvSpPr>
        <p:spPr>
          <a:xfrm>
            <a:off x="1644268" y="4953175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D93A3CE-90D9-44B1-969F-C22BF58B6BA8}"/>
              </a:ext>
            </a:extLst>
          </p:cNvPr>
          <p:cNvSpPr/>
          <p:nvPr/>
        </p:nvSpPr>
        <p:spPr>
          <a:xfrm>
            <a:off x="1644268" y="528559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83FD391-CF72-4E4F-BF69-147C9D14F6E6}"/>
              </a:ext>
            </a:extLst>
          </p:cNvPr>
          <p:cNvSpPr/>
          <p:nvPr/>
        </p:nvSpPr>
        <p:spPr>
          <a:xfrm>
            <a:off x="1644268" y="56180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240BB4C-51A1-4EA7-BB42-50A35FD204E2}"/>
              </a:ext>
            </a:extLst>
          </p:cNvPr>
          <p:cNvSpPr/>
          <p:nvPr/>
        </p:nvSpPr>
        <p:spPr>
          <a:xfrm>
            <a:off x="1644268" y="592855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92094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48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E687-7DCF-4F3F-B769-8A57E8AA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Бирлашган Миллатлар Ташкилотининг коррупцияга қарши Конвенцияси</a:t>
            </a:r>
            <a:endParaRPr lang="en-US" dirty="0"/>
          </a:p>
        </p:txBody>
      </p:sp>
      <p:sp>
        <p:nvSpPr>
          <p:cNvPr id="3" name="Freeform 83">
            <a:extLst>
              <a:ext uri="{FF2B5EF4-FFF2-40B4-BE49-F238E27FC236}">
                <a16:creationId xmlns:a16="http://schemas.microsoft.com/office/drawing/2014/main" id="{9584DE0B-C6B7-4474-8989-2818DFC9009E}"/>
              </a:ext>
            </a:extLst>
          </p:cNvPr>
          <p:cNvSpPr/>
          <p:nvPr/>
        </p:nvSpPr>
        <p:spPr>
          <a:xfrm>
            <a:off x="438150" y="1282700"/>
            <a:ext cx="1166363" cy="1560595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E0E89-9F2D-4DE5-89FA-39BDE8CF6A6A}"/>
              </a:ext>
            </a:extLst>
          </p:cNvPr>
          <p:cNvSpPr/>
          <p:nvPr/>
        </p:nvSpPr>
        <p:spPr>
          <a:xfrm>
            <a:off x="1240403" y="1639710"/>
            <a:ext cx="7011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2414BC"/>
                </a:solidFill>
              </a:rPr>
              <a:t>Жиноятчилик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ва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қонун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ҳужжатлари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соҳасидаги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муҳим</a:t>
            </a:r>
            <a:r>
              <a:rPr lang="ru-RU" sz="2400" b="1" dirty="0">
                <a:solidFill>
                  <a:srgbClr val="2414BC"/>
                </a:solidFill>
              </a:rPr>
              <a:t> </a:t>
            </a:r>
            <a:r>
              <a:rPr lang="ru-RU" sz="2400" b="1" dirty="0" err="1">
                <a:solidFill>
                  <a:srgbClr val="2414BC"/>
                </a:solidFill>
              </a:rPr>
              <a:t>чоралар</a:t>
            </a:r>
            <a:r>
              <a:rPr lang="ru-RU" sz="2400" b="1" dirty="0">
                <a:solidFill>
                  <a:srgbClr val="2414BC"/>
                </a:solidFill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51AEB4-F338-4D81-9988-C04A5B105EF5}"/>
              </a:ext>
            </a:extLst>
          </p:cNvPr>
          <p:cNvGrpSpPr/>
          <p:nvPr/>
        </p:nvGrpSpPr>
        <p:grpSpPr>
          <a:xfrm>
            <a:off x="680909" y="1768141"/>
            <a:ext cx="490264" cy="694631"/>
            <a:chOff x="3046566" y="5839501"/>
            <a:chExt cx="283722" cy="40199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7D0AED6-A774-4391-9FC1-85E046E4A5DD}"/>
                </a:ext>
              </a:extLst>
            </p:cNvPr>
            <p:cNvSpPr/>
            <p:nvPr/>
          </p:nvSpPr>
          <p:spPr>
            <a:xfrm>
              <a:off x="3120578" y="6213606"/>
              <a:ext cx="49798" cy="24899"/>
            </a:xfrm>
            <a:custGeom>
              <a:avLst/>
              <a:gdLst>
                <a:gd name="connsiteX0" fmla="*/ 46312 w 49797"/>
                <a:gd name="connsiteY0" fmla="*/ 9337 h 24898"/>
                <a:gd name="connsiteX1" fmla="*/ 28136 w 49797"/>
                <a:gd name="connsiteY1" fmla="*/ 21040 h 24898"/>
                <a:gd name="connsiteX2" fmla="*/ 9337 w 49797"/>
                <a:gd name="connsiteY2" fmla="*/ 9337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797" h="24898">
                  <a:moveTo>
                    <a:pt x="46312" y="9337"/>
                  </a:moveTo>
                  <a:cubicBezTo>
                    <a:pt x="46312" y="16309"/>
                    <a:pt x="38904" y="21040"/>
                    <a:pt x="28136" y="21040"/>
                  </a:cubicBezTo>
                  <a:cubicBezTo>
                    <a:pt x="16060" y="21040"/>
                    <a:pt x="9337" y="15313"/>
                    <a:pt x="9337" y="9337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C87CB6B-890A-443F-98D8-6A78796C6DF7}"/>
                </a:ext>
              </a:extLst>
            </p:cNvPr>
            <p:cNvSpPr/>
            <p:nvPr/>
          </p:nvSpPr>
          <p:spPr>
            <a:xfrm>
              <a:off x="3261256" y="5943205"/>
              <a:ext cx="24899" cy="56022"/>
            </a:xfrm>
            <a:custGeom>
              <a:avLst/>
              <a:gdLst>
                <a:gd name="connsiteX0" fmla="*/ 9337 w 24898"/>
                <a:gd name="connsiteY0" fmla="*/ 9337 h 56022"/>
                <a:gd name="connsiteX1" fmla="*/ 21537 w 24898"/>
                <a:gd name="connsiteY1" fmla="*/ 28385 h 56022"/>
                <a:gd name="connsiteX2" fmla="*/ 9337 w 24898"/>
                <a:gd name="connsiteY2" fmla="*/ 48055 h 5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8" h="56022">
                  <a:moveTo>
                    <a:pt x="9337" y="9337"/>
                  </a:moveTo>
                  <a:cubicBezTo>
                    <a:pt x="16620" y="9337"/>
                    <a:pt x="21537" y="17056"/>
                    <a:pt x="21537" y="28385"/>
                  </a:cubicBezTo>
                  <a:cubicBezTo>
                    <a:pt x="21537" y="41021"/>
                    <a:pt x="15562" y="48055"/>
                    <a:pt x="9337" y="48055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63914EA-8199-4DD2-A4D0-D419F04590FA}"/>
                </a:ext>
              </a:extLst>
            </p:cNvPr>
            <p:cNvSpPr/>
            <p:nvPr/>
          </p:nvSpPr>
          <p:spPr>
            <a:xfrm>
              <a:off x="3046628" y="6074297"/>
              <a:ext cx="49798" cy="37348"/>
            </a:xfrm>
            <a:custGeom>
              <a:avLst/>
              <a:gdLst>
                <a:gd name="connsiteX0" fmla="*/ 46312 w 49797"/>
                <a:gd name="connsiteY0" fmla="*/ 9337 h 37348"/>
                <a:gd name="connsiteX1" fmla="*/ 46312 w 49797"/>
                <a:gd name="connsiteY1" fmla="*/ 18799 h 37348"/>
                <a:gd name="connsiteX2" fmla="*/ 28136 w 49797"/>
                <a:gd name="connsiteY2" fmla="*/ 30501 h 37348"/>
                <a:gd name="connsiteX3" fmla="*/ 9337 w 49797"/>
                <a:gd name="connsiteY3" fmla="*/ 18799 h 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97" h="37348">
                  <a:moveTo>
                    <a:pt x="46312" y="9337"/>
                  </a:moveTo>
                  <a:cubicBezTo>
                    <a:pt x="46312" y="12201"/>
                    <a:pt x="46312" y="15437"/>
                    <a:pt x="46312" y="18799"/>
                  </a:cubicBezTo>
                  <a:cubicBezTo>
                    <a:pt x="46312" y="25770"/>
                    <a:pt x="38904" y="30501"/>
                    <a:pt x="28136" y="30501"/>
                  </a:cubicBezTo>
                  <a:cubicBezTo>
                    <a:pt x="16060" y="30501"/>
                    <a:pt x="9337" y="24774"/>
                    <a:pt x="9337" y="18799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9B23F0-59EC-494E-9D7A-0B6E73CC006A}"/>
                </a:ext>
              </a:extLst>
            </p:cNvPr>
            <p:cNvSpPr/>
            <p:nvPr/>
          </p:nvSpPr>
          <p:spPr>
            <a:xfrm>
              <a:off x="3083665" y="6204145"/>
              <a:ext cx="49798" cy="37348"/>
            </a:xfrm>
            <a:custGeom>
              <a:avLst/>
              <a:gdLst>
                <a:gd name="connsiteX0" fmla="*/ 46250 w 49797"/>
                <a:gd name="connsiteY0" fmla="*/ 9337 h 37348"/>
                <a:gd name="connsiteX1" fmla="*/ 46250 w 49797"/>
                <a:gd name="connsiteY1" fmla="*/ 18799 h 37348"/>
                <a:gd name="connsiteX2" fmla="*/ 28074 w 49797"/>
                <a:gd name="connsiteY2" fmla="*/ 30501 h 37348"/>
                <a:gd name="connsiteX3" fmla="*/ 9337 w 49797"/>
                <a:gd name="connsiteY3" fmla="*/ 18799 h 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97" h="37348">
                  <a:moveTo>
                    <a:pt x="46250" y="9337"/>
                  </a:moveTo>
                  <a:cubicBezTo>
                    <a:pt x="46250" y="12200"/>
                    <a:pt x="46250" y="15437"/>
                    <a:pt x="46250" y="18799"/>
                  </a:cubicBezTo>
                  <a:cubicBezTo>
                    <a:pt x="46250" y="25770"/>
                    <a:pt x="38842" y="30501"/>
                    <a:pt x="28074" y="30501"/>
                  </a:cubicBezTo>
                  <a:cubicBezTo>
                    <a:pt x="15998" y="30501"/>
                    <a:pt x="9337" y="24774"/>
                    <a:pt x="9337" y="18799"/>
                  </a:cubicBez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682462-2E31-4A72-BC31-609035B3D4A6}"/>
                </a:ext>
              </a:extLst>
            </p:cNvPr>
            <p:cNvSpPr/>
            <p:nvPr/>
          </p:nvSpPr>
          <p:spPr>
            <a:xfrm>
              <a:off x="3157552" y="5981923"/>
              <a:ext cx="18674" cy="248989"/>
            </a:xfrm>
            <a:custGeom>
              <a:avLst/>
              <a:gdLst>
                <a:gd name="connsiteX0" fmla="*/ 9337 w 18674"/>
                <a:gd name="connsiteY0" fmla="*/ 9337 h 248988"/>
                <a:gd name="connsiteX1" fmla="*/ 9337 w 18674"/>
                <a:gd name="connsiteY1" fmla="*/ 241021 h 24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248988">
                  <a:moveTo>
                    <a:pt x="9337" y="9337"/>
                  </a:moveTo>
                  <a:lnTo>
                    <a:pt x="9337" y="241021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3F9185E-494D-4F98-8307-D9115F0DEE3E}"/>
                </a:ext>
              </a:extLst>
            </p:cNvPr>
            <p:cNvSpPr/>
            <p:nvPr/>
          </p:nvSpPr>
          <p:spPr>
            <a:xfrm>
              <a:off x="3083603" y="5981923"/>
              <a:ext cx="18674" cy="248989"/>
            </a:xfrm>
            <a:custGeom>
              <a:avLst/>
              <a:gdLst>
                <a:gd name="connsiteX0" fmla="*/ 9337 w 18674"/>
                <a:gd name="connsiteY0" fmla="*/ 241021 h 248988"/>
                <a:gd name="connsiteX1" fmla="*/ 9337 w 18674"/>
                <a:gd name="connsiteY1" fmla="*/ 9337 h 24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248988">
                  <a:moveTo>
                    <a:pt x="9337" y="241021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C2591C-139D-4761-A9F3-33470BC59F53}"/>
                </a:ext>
              </a:extLst>
            </p:cNvPr>
            <p:cNvSpPr/>
            <p:nvPr/>
          </p:nvSpPr>
          <p:spPr>
            <a:xfrm>
              <a:off x="3120578" y="6092536"/>
              <a:ext cx="18674" cy="136944"/>
            </a:xfrm>
            <a:custGeom>
              <a:avLst/>
              <a:gdLst>
                <a:gd name="connsiteX0" fmla="*/ 9337 w 18674"/>
                <a:gd name="connsiteY0" fmla="*/ 9337 h 136943"/>
                <a:gd name="connsiteX1" fmla="*/ 9337 w 18674"/>
                <a:gd name="connsiteY1" fmla="*/ 130408 h 13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136943">
                  <a:moveTo>
                    <a:pt x="9337" y="9337"/>
                  </a:moveTo>
                  <a:lnTo>
                    <a:pt x="9337" y="130408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B8DD77F-EA6D-42C4-969D-B33B79A492A8}"/>
                </a:ext>
              </a:extLst>
            </p:cNvPr>
            <p:cNvSpPr/>
            <p:nvPr/>
          </p:nvSpPr>
          <p:spPr>
            <a:xfrm>
              <a:off x="3046566" y="5943205"/>
              <a:ext cx="118270" cy="155618"/>
            </a:xfrm>
            <a:custGeom>
              <a:avLst/>
              <a:gdLst>
                <a:gd name="connsiteX0" fmla="*/ 110364 w 118269"/>
                <a:gd name="connsiteY0" fmla="*/ 9337 h 155617"/>
                <a:gd name="connsiteX1" fmla="*/ 83287 w 118269"/>
                <a:gd name="connsiteY1" fmla="*/ 29692 h 155617"/>
                <a:gd name="connsiteX2" fmla="*/ 55773 w 118269"/>
                <a:gd name="connsiteY2" fmla="*/ 9337 h 155617"/>
                <a:gd name="connsiteX3" fmla="*/ 24525 w 118269"/>
                <a:gd name="connsiteY3" fmla="*/ 21475 h 155617"/>
                <a:gd name="connsiteX4" fmla="*/ 9337 w 118269"/>
                <a:gd name="connsiteY4" fmla="*/ 53159 h 155617"/>
                <a:gd name="connsiteX5" fmla="*/ 9337 w 118269"/>
                <a:gd name="connsiteY5" fmla="*/ 150140 h 1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9" h="155617">
                  <a:moveTo>
                    <a:pt x="110364" y="9337"/>
                  </a:moveTo>
                  <a:cubicBezTo>
                    <a:pt x="110364" y="9337"/>
                    <a:pt x="105633" y="29692"/>
                    <a:pt x="83287" y="29692"/>
                  </a:cubicBezTo>
                  <a:cubicBezTo>
                    <a:pt x="59010" y="29692"/>
                    <a:pt x="55773" y="9337"/>
                    <a:pt x="55773" y="9337"/>
                  </a:cubicBezTo>
                  <a:cubicBezTo>
                    <a:pt x="55773" y="9337"/>
                    <a:pt x="34360" y="12948"/>
                    <a:pt x="24525" y="21475"/>
                  </a:cubicBezTo>
                  <a:cubicBezTo>
                    <a:pt x="12698" y="31746"/>
                    <a:pt x="9337" y="45192"/>
                    <a:pt x="9337" y="53159"/>
                  </a:cubicBezTo>
                  <a:lnTo>
                    <a:pt x="9337" y="150140"/>
                  </a:lnTo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E563D4-6AA2-420C-9557-4E1A75B7E3BB}"/>
                </a:ext>
              </a:extLst>
            </p:cNvPr>
            <p:cNvSpPr/>
            <p:nvPr/>
          </p:nvSpPr>
          <p:spPr>
            <a:xfrm>
              <a:off x="3084536" y="5839501"/>
              <a:ext cx="87146" cy="87146"/>
            </a:xfrm>
            <a:custGeom>
              <a:avLst/>
              <a:gdLst>
                <a:gd name="connsiteX0" fmla="*/ 82166 w 87146"/>
                <a:gd name="connsiteY0" fmla="*/ 45752 h 87146"/>
                <a:gd name="connsiteX1" fmla="*/ 45752 w 87146"/>
                <a:gd name="connsiteY1" fmla="*/ 82166 h 87146"/>
                <a:gd name="connsiteX2" fmla="*/ 9337 w 87146"/>
                <a:gd name="connsiteY2" fmla="*/ 45752 h 87146"/>
                <a:gd name="connsiteX3" fmla="*/ 45752 w 87146"/>
                <a:gd name="connsiteY3" fmla="*/ 9337 h 87146"/>
                <a:gd name="connsiteX4" fmla="*/ 82166 w 87146"/>
                <a:gd name="connsiteY4" fmla="*/ 45752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46" h="87146">
                  <a:moveTo>
                    <a:pt x="82166" y="45752"/>
                  </a:moveTo>
                  <a:cubicBezTo>
                    <a:pt x="82166" y="65858"/>
                    <a:pt x="65858" y="82166"/>
                    <a:pt x="45752" y="82166"/>
                  </a:cubicBezTo>
                  <a:cubicBezTo>
                    <a:pt x="25646" y="82166"/>
                    <a:pt x="9337" y="65858"/>
                    <a:pt x="9337" y="45752"/>
                  </a:cubicBezTo>
                  <a:cubicBezTo>
                    <a:pt x="9337" y="25646"/>
                    <a:pt x="25646" y="9337"/>
                    <a:pt x="45752" y="9337"/>
                  </a:cubicBezTo>
                  <a:cubicBezTo>
                    <a:pt x="65858" y="9337"/>
                    <a:pt x="82166" y="25646"/>
                    <a:pt x="82166" y="45752"/>
                  </a:cubicBezTo>
                  <a:close/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8BA2D3-7EEC-41BE-B94E-FB76B161FCF0}"/>
                </a:ext>
              </a:extLst>
            </p:cNvPr>
            <p:cNvSpPr/>
            <p:nvPr/>
          </p:nvSpPr>
          <p:spPr>
            <a:xfrm>
              <a:off x="3147655" y="5943205"/>
              <a:ext cx="130719" cy="18674"/>
            </a:xfrm>
            <a:custGeom>
              <a:avLst/>
              <a:gdLst>
                <a:gd name="connsiteX0" fmla="*/ 122938 w 130719"/>
                <a:gd name="connsiteY0" fmla="*/ 9337 h 18674"/>
                <a:gd name="connsiteX1" fmla="*/ 9337 w 130719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719" h="18674">
                  <a:moveTo>
                    <a:pt x="122938" y="9337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F11B84-C2DD-4965-B83F-D5D801C6546F}"/>
                </a:ext>
              </a:extLst>
            </p:cNvPr>
            <p:cNvSpPr/>
            <p:nvPr/>
          </p:nvSpPr>
          <p:spPr>
            <a:xfrm>
              <a:off x="3157552" y="5981923"/>
              <a:ext cx="118270" cy="18674"/>
            </a:xfrm>
            <a:custGeom>
              <a:avLst/>
              <a:gdLst>
                <a:gd name="connsiteX0" fmla="*/ 9337 w 118269"/>
                <a:gd name="connsiteY0" fmla="*/ 9337 h 18674"/>
                <a:gd name="connsiteX1" fmla="*/ 113041 w 118269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69" h="18674">
                  <a:moveTo>
                    <a:pt x="9337" y="9337"/>
                  </a:moveTo>
                  <a:lnTo>
                    <a:pt x="113041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E3753B-9A48-4E32-97C8-972A6CB5D348}"/>
                </a:ext>
              </a:extLst>
            </p:cNvPr>
            <p:cNvSpPr/>
            <p:nvPr/>
          </p:nvSpPr>
          <p:spPr>
            <a:xfrm>
              <a:off x="3273457" y="5839501"/>
              <a:ext cx="18674" cy="217865"/>
            </a:xfrm>
            <a:custGeom>
              <a:avLst/>
              <a:gdLst>
                <a:gd name="connsiteX0" fmla="*/ 9337 w 18674"/>
                <a:gd name="connsiteY0" fmla="*/ 9337 h 217865"/>
                <a:gd name="connsiteX1" fmla="*/ 9337 w 18674"/>
                <a:gd name="connsiteY1" fmla="*/ 214566 h 21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217865">
                  <a:moveTo>
                    <a:pt x="9337" y="9337"/>
                  </a:moveTo>
                  <a:lnTo>
                    <a:pt x="9337" y="214566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53E62C-AB78-4F90-9D4C-0B517624A5A2}"/>
                </a:ext>
              </a:extLst>
            </p:cNvPr>
            <p:cNvSpPr/>
            <p:nvPr/>
          </p:nvSpPr>
          <p:spPr>
            <a:xfrm>
              <a:off x="3237976" y="5850208"/>
              <a:ext cx="49798" cy="18674"/>
            </a:xfrm>
            <a:custGeom>
              <a:avLst/>
              <a:gdLst>
                <a:gd name="connsiteX0" fmla="*/ 9337 w 49797"/>
                <a:gd name="connsiteY0" fmla="*/ 9337 h 18674"/>
                <a:gd name="connsiteX1" fmla="*/ 44818 w 49797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18674">
                  <a:moveTo>
                    <a:pt x="9337" y="9337"/>
                  </a:moveTo>
                  <a:lnTo>
                    <a:pt x="44818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02EA98-4C03-4A52-B000-E09A96145540}"/>
                </a:ext>
              </a:extLst>
            </p:cNvPr>
            <p:cNvSpPr/>
            <p:nvPr/>
          </p:nvSpPr>
          <p:spPr>
            <a:xfrm>
              <a:off x="3237976" y="5880148"/>
              <a:ext cx="49798" cy="18674"/>
            </a:xfrm>
            <a:custGeom>
              <a:avLst/>
              <a:gdLst>
                <a:gd name="connsiteX0" fmla="*/ 9337 w 49797"/>
                <a:gd name="connsiteY0" fmla="*/ 9337 h 18674"/>
                <a:gd name="connsiteX1" fmla="*/ 44818 w 49797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18674">
                  <a:moveTo>
                    <a:pt x="9337" y="9337"/>
                  </a:moveTo>
                  <a:lnTo>
                    <a:pt x="44818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1F5795-9527-45B0-B4A8-52FC8D4E8F62}"/>
                </a:ext>
              </a:extLst>
            </p:cNvPr>
            <p:cNvSpPr/>
            <p:nvPr/>
          </p:nvSpPr>
          <p:spPr>
            <a:xfrm>
              <a:off x="3261879" y="6015972"/>
              <a:ext cx="37348" cy="18674"/>
            </a:xfrm>
            <a:custGeom>
              <a:avLst/>
              <a:gdLst>
                <a:gd name="connsiteX0" fmla="*/ 9337 w 37348"/>
                <a:gd name="connsiteY0" fmla="*/ 9337 h 18674"/>
                <a:gd name="connsiteX1" fmla="*/ 32493 w 37348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8674">
                  <a:moveTo>
                    <a:pt x="9337" y="9337"/>
                  </a:moveTo>
                  <a:lnTo>
                    <a:pt x="32493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509C22-9020-413F-B3D7-47093F1A94E4}"/>
                </a:ext>
              </a:extLst>
            </p:cNvPr>
            <p:cNvSpPr/>
            <p:nvPr/>
          </p:nvSpPr>
          <p:spPr>
            <a:xfrm>
              <a:off x="3245943" y="5850208"/>
              <a:ext cx="18674" cy="43573"/>
            </a:xfrm>
            <a:custGeom>
              <a:avLst/>
              <a:gdLst>
                <a:gd name="connsiteX0" fmla="*/ 9337 w 18674"/>
                <a:gd name="connsiteY0" fmla="*/ 39278 h 43573"/>
                <a:gd name="connsiteX1" fmla="*/ 9337 w 18674"/>
                <a:gd name="connsiteY1" fmla="*/ 9337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43573">
                  <a:moveTo>
                    <a:pt x="9337" y="39278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A12E1E-D13F-4819-B5DF-1E643E0F76F1}"/>
                </a:ext>
              </a:extLst>
            </p:cNvPr>
            <p:cNvSpPr/>
            <p:nvPr/>
          </p:nvSpPr>
          <p:spPr>
            <a:xfrm>
              <a:off x="3230693" y="6044730"/>
              <a:ext cx="99595" cy="80921"/>
            </a:xfrm>
            <a:custGeom>
              <a:avLst/>
              <a:gdLst>
                <a:gd name="connsiteX0" fmla="*/ 63803 w 99595"/>
                <a:gd name="connsiteY0" fmla="*/ 71584 h 80921"/>
                <a:gd name="connsiteX1" fmla="*/ 40461 w 99595"/>
                <a:gd name="connsiteY1" fmla="*/ 71584 h 80921"/>
                <a:gd name="connsiteX2" fmla="*/ 9337 w 99595"/>
                <a:gd name="connsiteY2" fmla="*/ 40461 h 80921"/>
                <a:gd name="connsiteX3" fmla="*/ 9337 w 99595"/>
                <a:gd name="connsiteY3" fmla="*/ 40461 h 80921"/>
                <a:gd name="connsiteX4" fmla="*/ 40461 w 99595"/>
                <a:gd name="connsiteY4" fmla="*/ 9337 h 80921"/>
                <a:gd name="connsiteX5" fmla="*/ 63803 w 99595"/>
                <a:gd name="connsiteY5" fmla="*/ 9337 h 80921"/>
                <a:gd name="connsiteX6" fmla="*/ 94927 w 99595"/>
                <a:gd name="connsiteY6" fmla="*/ 40461 h 80921"/>
                <a:gd name="connsiteX7" fmla="*/ 94927 w 99595"/>
                <a:gd name="connsiteY7" fmla="*/ 40461 h 80921"/>
                <a:gd name="connsiteX8" fmla="*/ 63803 w 99595"/>
                <a:gd name="connsiteY8" fmla="*/ 71584 h 8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95" h="80921">
                  <a:moveTo>
                    <a:pt x="63803" y="71584"/>
                  </a:moveTo>
                  <a:lnTo>
                    <a:pt x="40461" y="71584"/>
                  </a:lnTo>
                  <a:cubicBezTo>
                    <a:pt x="23343" y="71584"/>
                    <a:pt x="9337" y="57579"/>
                    <a:pt x="9337" y="40461"/>
                  </a:cubicBezTo>
                  <a:lnTo>
                    <a:pt x="9337" y="40461"/>
                  </a:lnTo>
                  <a:cubicBezTo>
                    <a:pt x="9337" y="23343"/>
                    <a:pt x="23343" y="9337"/>
                    <a:pt x="40461" y="9337"/>
                  </a:cubicBezTo>
                  <a:lnTo>
                    <a:pt x="63803" y="9337"/>
                  </a:lnTo>
                  <a:cubicBezTo>
                    <a:pt x="80921" y="9337"/>
                    <a:pt x="94927" y="23343"/>
                    <a:pt x="94927" y="40461"/>
                  </a:cubicBezTo>
                  <a:lnTo>
                    <a:pt x="94927" y="40461"/>
                  </a:lnTo>
                  <a:cubicBezTo>
                    <a:pt x="94927" y="57579"/>
                    <a:pt x="80921" y="71584"/>
                    <a:pt x="63803" y="71584"/>
                  </a:cubicBezTo>
                  <a:close/>
                </a:path>
              </a:pathLst>
            </a:custGeom>
            <a:noFill/>
            <a:ln w="19050" cap="rnd">
              <a:solidFill>
                <a:srgbClr val="2414B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906558-67F9-4495-88EF-9AFF6D7894DA}"/>
              </a:ext>
            </a:extLst>
          </p:cNvPr>
          <p:cNvSpPr/>
          <p:nvPr/>
        </p:nvSpPr>
        <p:spPr>
          <a:xfrm>
            <a:off x="438151" y="3038924"/>
            <a:ext cx="11310937" cy="2887897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миллий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оммавий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шахсларни</a:t>
            </a:r>
            <a:r>
              <a:rPr lang="ru-RU" sz="1050" dirty="0">
                <a:solidFill>
                  <a:schemeClr val="tx2"/>
                </a:solidFill>
              </a:rPr>
              <a:t> пора </a:t>
            </a:r>
            <a:r>
              <a:rPr lang="ru-RU" sz="1050" dirty="0" err="1">
                <a:solidFill>
                  <a:schemeClr val="tx2"/>
                </a:solidFill>
              </a:rPr>
              <a:t>бериб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томонига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оғдириб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олиш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тортиладиган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эътироф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хорижий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оммавий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оммавий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халқаро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ташкилотнинг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шахсига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воситачилар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орқали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учун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ёхуд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бошқа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жисмоний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юридик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учун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ушбу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халқаро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юритиш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юзасидан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тижорат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бошқа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ноқонуний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афзалликка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бўлиш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учун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лавозим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вазифаларини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бажариш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вақтида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бирон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амалга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ошириши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қилмаслиги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мақсадида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бирон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афзалликни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ваъда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қилиш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таклиф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тақдим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тортиладиган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эътироф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оммавий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томонидан</a:t>
            </a:r>
            <a:r>
              <a:rPr lang="ru-RU" sz="1050" dirty="0">
                <a:solidFill>
                  <a:schemeClr val="tx2"/>
                </a:solidFill>
              </a:rPr>
              <a:t> мол-</a:t>
            </a:r>
            <a:r>
              <a:rPr lang="ru-RU" sz="1050" dirty="0" err="1">
                <a:solidFill>
                  <a:schemeClr val="tx2"/>
                </a:solidFill>
              </a:rPr>
              <a:t>мулкнинг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ўғирланишини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ноқонуний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ўзлаштирилишини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кўзда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тутилмаган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бошқа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мақсадларда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ишлатилишини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тортиладиган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эътироф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ғаразли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мақсадларда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нуфузининг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суиистеъмол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қилинишини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тортиладиган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эътироф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ноқонуний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тарзда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бойлик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орттилишини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яъни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оммавий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мансабдор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активлари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қонуний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даромадларидан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оқилона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асосланиб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берила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олмайдиган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даражада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ошиб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кетишини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тортиладиган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эътироф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хусусий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секторда</a:t>
            </a:r>
            <a:r>
              <a:rPr lang="ru-RU" sz="1050" dirty="0">
                <a:solidFill>
                  <a:schemeClr val="tx2"/>
                </a:solidFill>
              </a:rPr>
              <a:t> пора </a:t>
            </a:r>
            <a:r>
              <a:rPr lang="ru-RU" sz="1050" dirty="0" err="1">
                <a:solidFill>
                  <a:schemeClr val="tx2"/>
                </a:solidFill>
              </a:rPr>
              <a:t>бериб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томонига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оғдириб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олиш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мол-</a:t>
            </a:r>
            <a:r>
              <a:rPr lang="ru-RU" sz="1050" dirty="0" err="1">
                <a:solidFill>
                  <a:schemeClr val="tx2"/>
                </a:solidFill>
              </a:rPr>
              <a:t>мулкларнинг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ўғирланишини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фаолиятдан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олинган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даромадларнинг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ноқонуний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ўзлаштирилишини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мулкнинг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бекитилиши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узлуксиз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ушлаб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қолинишини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одил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судлов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амалга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оширилишига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тўсқинликни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жавобгарликка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тортиладиган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ҳаракат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эътироф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юридик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шахсларнинг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бирон-бир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жиноятни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содир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қандай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сифатда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масалан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шерик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ҳамкор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фитначи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сифатида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иштироки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учун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жавобгарликни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белгилаш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мусодара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қилиш</a:t>
            </a:r>
            <a:r>
              <a:rPr lang="ru-RU" sz="1050" dirty="0">
                <a:solidFill>
                  <a:schemeClr val="tx2"/>
                </a:solidFill>
              </a:rPr>
              <a:t>, </a:t>
            </a:r>
            <a:r>
              <a:rPr lang="ru-RU" sz="1050" dirty="0" err="1">
                <a:solidFill>
                  <a:schemeClr val="tx2"/>
                </a:solidFill>
              </a:rPr>
              <a:t>операцияларни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тўхтатиб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қўйиш</a:t>
            </a:r>
            <a:r>
              <a:rPr lang="ru-RU" sz="1050" dirty="0">
                <a:solidFill>
                  <a:schemeClr val="tx2"/>
                </a:solidFill>
              </a:rPr>
              <a:t> (</a:t>
            </a:r>
            <a:r>
              <a:rPr lang="ru-RU" sz="1050" dirty="0" err="1">
                <a:solidFill>
                  <a:schemeClr val="tx2"/>
                </a:solidFill>
              </a:rPr>
              <a:t>муомаладан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чиқариб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солмай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қўйиш</a:t>
            </a:r>
            <a:r>
              <a:rPr lang="ru-RU" sz="1050" dirty="0">
                <a:solidFill>
                  <a:schemeClr val="tx2"/>
                </a:solidFill>
              </a:rPr>
              <a:t>), </a:t>
            </a:r>
            <a:r>
              <a:rPr lang="ru-RU" sz="1050" dirty="0" err="1">
                <a:solidFill>
                  <a:schemeClr val="tx2"/>
                </a:solidFill>
              </a:rPr>
              <a:t>хатлаш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мусодара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имкониятларини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таъминлаш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жиноятлар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билан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боғлиқ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кўрсатмалар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берадиган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гувоҳлар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экспертларга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нисбатан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ўч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дўқ-пўписалар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эҳтимолидан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самарали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ҳимоя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қилишни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таъминлаш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50" dirty="0" err="1">
                <a:solidFill>
                  <a:schemeClr val="tx2"/>
                </a:solidFill>
              </a:rPr>
              <a:t>бирон-бир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жиноятни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содир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иштирок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этаётган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ёки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иштирок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шахсларни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ваколатли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органлар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учун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тергов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ишларини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олиб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бориш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исботлаш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мақсадида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фойдали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бўлган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маълумотларни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тақдим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этишга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жиноятчиларни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жиноий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даромадлардан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махрум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қилишга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бу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каби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даромадларни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қайтариш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бўйича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кўрилишига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кўмаклашувчи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амалий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ва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аниқ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ёрдам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беришга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рағбатлантириш</a:t>
            </a:r>
            <a:r>
              <a:rPr lang="ru-RU" sz="1050" dirty="0">
                <a:solidFill>
                  <a:schemeClr val="tx2"/>
                </a:solidFill>
              </a:rPr>
              <a:t> </a:t>
            </a:r>
            <a:r>
              <a:rPr lang="ru-RU" sz="1050" dirty="0" err="1">
                <a:solidFill>
                  <a:schemeClr val="tx2"/>
                </a:solidFill>
              </a:rPr>
              <a:t>чоралари</a:t>
            </a:r>
            <a:r>
              <a:rPr lang="ru-RU" sz="105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49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B043-58A0-4FF6-8C5B-CF1DFD3F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Бирлашган</a:t>
            </a:r>
            <a:r>
              <a:rPr lang="ru-RU" dirty="0"/>
              <a:t> </a:t>
            </a:r>
            <a:r>
              <a:rPr lang="ru-RU" dirty="0" err="1"/>
              <a:t>Миллатлар</a:t>
            </a:r>
            <a:r>
              <a:rPr lang="ru-RU" dirty="0"/>
              <a:t> </a:t>
            </a:r>
            <a:r>
              <a:rPr lang="ru-RU" dirty="0" err="1"/>
              <a:t>Ташкилотининг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Конвенцияси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8006203-A603-446F-9DD1-48919A08A783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804702-75BF-40A8-B491-B24E8A32159E}"/>
              </a:ext>
            </a:extLst>
          </p:cNvPr>
          <p:cNvSpPr/>
          <p:nvPr/>
        </p:nvSpPr>
        <p:spPr>
          <a:xfrm>
            <a:off x="1445876" y="1271670"/>
            <a:ext cx="6895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Халқаро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ҳамкорлик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доирасида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иштирокчи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давлатлар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қуйидагиларни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амалга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оширади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8C16FD-F36D-4C7E-BC0F-4E03EAF41F73}"/>
              </a:ext>
            </a:extLst>
          </p:cNvPr>
          <p:cNvSpPr/>
          <p:nvPr/>
        </p:nvSpPr>
        <p:spPr>
          <a:xfrm>
            <a:off x="431999" y="2194153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9C7A7-C74A-4894-9AC6-BD3ED4F4160C}"/>
              </a:ext>
            </a:extLst>
          </p:cNvPr>
          <p:cNvSpPr/>
          <p:nvPr/>
        </p:nvSpPr>
        <p:spPr>
          <a:xfrm>
            <a:off x="876259" y="2194153"/>
            <a:ext cx="559245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иштирокчи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давлатлар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судда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фойдаланиш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учун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далил-исботларни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тўплашда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узатишда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шунингдек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айбдор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шахсларни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беришда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бир-бирига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ҳуқуқий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ёрдам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кўрсатиш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мажбуриятини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олади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EACAA6-CBD3-416B-8131-FD8F3CF2DAE2}"/>
              </a:ext>
            </a:extLst>
          </p:cNvPr>
          <p:cNvSpPr/>
          <p:nvPr/>
        </p:nvSpPr>
        <p:spPr>
          <a:xfrm>
            <a:off x="431999" y="2850239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688757-59B8-4DA9-9EF4-8A3897F64B34}"/>
              </a:ext>
            </a:extLst>
          </p:cNvPr>
          <p:cNvSpPr/>
          <p:nvPr/>
        </p:nvSpPr>
        <p:spPr>
          <a:xfrm>
            <a:off x="876259" y="2850239"/>
            <a:ext cx="49474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иштирокчи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давлатлар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коррупциядан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олинган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даромадларни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излаш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, блокировка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қилиш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олишга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йўналтирилган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кўриши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шарт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A5C1CA-E987-443C-864A-75FA77CC849D}"/>
              </a:ext>
            </a:extLst>
          </p:cNvPr>
          <p:cNvGrpSpPr/>
          <p:nvPr/>
        </p:nvGrpSpPr>
        <p:grpSpPr>
          <a:xfrm>
            <a:off x="782047" y="1271555"/>
            <a:ext cx="590052" cy="696972"/>
            <a:chOff x="8053616" y="5502558"/>
            <a:chExt cx="444808" cy="52540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FAEDAA-351F-41A9-A841-748F3CC11002}"/>
                </a:ext>
              </a:extLst>
            </p:cNvPr>
            <p:cNvSpPr/>
            <p:nvPr/>
          </p:nvSpPr>
          <p:spPr>
            <a:xfrm>
              <a:off x="8136000" y="5963162"/>
              <a:ext cx="348329" cy="64805"/>
            </a:xfrm>
            <a:custGeom>
              <a:avLst/>
              <a:gdLst>
                <a:gd name="connsiteX0" fmla="*/ 336178 w 348328"/>
                <a:gd name="connsiteY0" fmla="*/ 53788 h 64805"/>
                <a:gd name="connsiteX1" fmla="*/ 12151 w 348328"/>
                <a:gd name="connsiteY1" fmla="*/ 53788 h 64805"/>
                <a:gd name="connsiteX2" fmla="*/ 12151 w 348328"/>
                <a:gd name="connsiteY2" fmla="*/ 33780 h 64805"/>
                <a:gd name="connsiteX3" fmla="*/ 33780 w 348328"/>
                <a:gd name="connsiteY3" fmla="*/ 12151 h 64805"/>
                <a:gd name="connsiteX4" fmla="*/ 314630 w 348328"/>
                <a:gd name="connsiteY4" fmla="*/ 12151 h 64805"/>
                <a:gd name="connsiteX5" fmla="*/ 336259 w 348328"/>
                <a:gd name="connsiteY5" fmla="*/ 33780 h 64805"/>
                <a:gd name="connsiteX6" fmla="*/ 336259 w 348328"/>
                <a:gd name="connsiteY6" fmla="*/ 53788 h 64805"/>
                <a:gd name="connsiteX7" fmla="*/ 336259 w 348328"/>
                <a:gd name="connsiteY7" fmla="*/ 53788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28" h="64805">
                  <a:moveTo>
                    <a:pt x="336178" y="53788"/>
                  </a:moveTo>
                  <a:lnTo>
                    <a:pt x="12151" y="53788"/>
                  </a:lnTo>
                  <a:lnTo>
                    <a:pt x="12151" y="33780"/>
                  </a:lnTo>
                  <a:cubicBezTo>
                    <a:pt x="12151" y="21872"/>
                    <a:pt x="21791" y="12151"/>
                    <a:pt x="33780" y="12151"/>
                  </a:cubicBezTo>
                  <a:lnTo>
                    <a:pt x="314630" y="12151"/>
                  </a:lnTo>
                  <a:cubicBezTo>
                    <a:pt x="326538" y="12151"/>
                    <a:pt x="336259" y="21791"/>
                    <a:pt x="336259" y="33780"/>
                  </a:cubicBezTo>
                  <a:lnTo>
                    <a:pt x="336259" y="53788"/>
                  </a:lnTo>
                  <a:lnTo>
                    <a:pt x="336259" y="53788"/>
                  </a:ln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F3D757-53FB-43A8-ADDF-9DCBA7C48730}"/>
                </a:ext>
              </a:extLst>
            </p:cNvPr>
            <p:cNvSpPr/>
            <p:nvPr/>
          </p:nvSpPr>
          <p:spPr>
            <a:xfrm>
              <a:off x="8168970" y="5921524"/>
              <a:ext cx="275423" cy="64805"/>
            </a:xfrm>
            <a:custGeom>
              <a:avLst/>
              <a:gdLst>
                <a:gd name="connsiteX0" fmla="*/ 270319 w 275422"/>
                <a:gd name="connsiteY0" fmla="*/ 53789 h 64805"/>
                <a:gd name="connsiteX1" fmla="*/ 12151 w 275422"/>
                <a:gd name="connsiteY1" fmla="*/ 53789 h 64805"/>
                <a:gd name="connsiteX2" fmla="*/ 12151 w 275422"/>
                <a:gd name="connsiteY2" fmla="*/ 33780 h 64805"/>
                <a:gd name="connsiteX3" fmla="*/ 33780 w 275422"/>
                <a:gd name="connsiteY3" fmla="*/ 12151 h 64805"/>
                <a:gd name="connsiteX4" fmla="*/ 248691 w 275422"/>
                <a:gd name="connsiteY4" fmla="*/ 12151 h 64805"/>
                <a:gd name="connsiteX5" fmla="*/ 270319 w 275422"/>
                <a:gd name="connsiteY5" fmla="*/ 33780 h 64805"/>
                <a:gd name="connsiteX6" fmla="*/ 270319 w 275422"/>
                <a:gd name="connsiteY6" fmla="*/ 53789 h 64805"/>
                <a:gd name="connsiteX7" fmla="*/ 270319 w 275422"/>
                <a:gd name="connsiteY7" fmla="*/ 53789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422" h="64805">
                  <a:moveTo>
                    <a:pt x="270319" y="53789"/>
                  </a:moveTo>
                  <a:lnTo>
                    <a:pt x="12151" y="53789"/>
                  </a:lnTo>
                  <a:lnTo>
                    <a:pt x="12151" y="33780"/>
                  </a:lnTo>
                  <a:cubicBezTo>
                    <a:pt x="12151" y="21872"/>
                    <a:pt x="21791" y="12151"/>
                    <a:pt x="33780" y="12151"/>
                  </a:cubicBezTo>
                  <a:lnTo>
                    <a:pt x="248691" y="12151"/>
                  </a:lnTo>
                  <a:cubicBezTo>
                    <a:pt x="260599" y="12151"/>
                    <a:pt x="270319" y="21791"/>
                    <a:pt x="270319" y="33780"/>
                  </a:cubicBezTo>
                  <a:lnTo>
                    <a:pt x="270319" y="53789"/>
                  </a:lnTo>
                  <a:lnTo>
                    <a:pt x="270319" y="53789"/>
                  </a:ln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C863D7-5A11-4C7E-90A7-8DBA1A862969}"/>
                </a:ext>
              </a:extLst>
            </p:cNvPr>
            <p:cNvSpPr/>
            <p:nvPr/>
          </p:nvSpPr>
          <p:spPr>
            <a:xfrm>
              <a:off x="8315446" y="5700700"/>
              <a:ext cx="113409" cy="243020"/>
            </a:xfrm>
            <a:custGeom>
              <a:avLst/>
              <a:gdLst>
                <a:gd name="connsiteX0" fmla="*/ 13755 w 113409"/>
                <a:gd name="connsiteY0" fmla="*/ 12151 h 243020"/>
                <a:gd name="connsiteX1" fmla="*/ 53610 w 113409"/>
                <a:gd name="connsiteY1" fmla="*/ 93968 h 243020"/>
                <a:gd name="connsiteX2" fmla="*/ 89091 w 113409"/>
                <a:gd name="connsiteY2" fmla="*/ 232246 h 24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409" h="243020">
                  <a:moveTo>
                    <a:pt x="13755" y="12151"/>
                  </a:moveTo>
                  <a:cubicBezTo>
                    <a:pt x="9786" y="29891"/>
                    <a:pt x="9948" y="63509"/>
                    <a:pt x="53610" y="93968"/>
                  </a:cubicBezTo>
                  <a:cubicBezTo>
                    <a:pt x="136156" y="151645"/>
                    <a:pt x="89091" y="232246"/>
                    <a:pt x="89091" y="23224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4C3A64-8E46-4B45-B80A-119D512EFEE0}"/>
                </a:ext>
              </a:extLst>
            </p:cNvPr>
            <p:cNvSpPr/>
            <p:nvPr/>
          </p:nvSpPr>
          <p:spPr>
            <a:xfrm>
              <a:off x="8370514" y="5609973"/>
              <a:ext cx="24302" cy="24302"/>
            </a:xfrm>
            <a:custGeom>
              <a:avLst/>
              <a:gdLst>
                <a:gd name="connsiteX0" fmla="*/ 12151 w 24302"/>
                <a:gd name="connsiteY0" fmla="*/ 12151 h 24302"/>
                <a:gd name="connsiteX1" fmla="*/ 17254 w 24302"/>
                <a:gd name="connsiteY1" fmla="*/ 19685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24302">
                  <a:moveTo>
                    <a:pt x="12151" y="12151"/>
                  </a:moveTo>
                  <a:lnTo>
                    <a:pt x="17254" y="19685"/>
                  </a:lnTo>
                </a:path>
              </a:pathLst>
            </a:custGeom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6AF6C1-EB56-44F3-89C0-5A18A390C7FB}"/>
                </a:ext>
              </a:extLst>
            </p:cNvPr>
            <p:cNvSpPr/>
            <p:nvPr/>
          </p:nvSpPr>
          <p:spPr>
            <a:xfrm>
              <a:off x="8304008" y="5572791"/>
              <a:ext cx="194416" cy="202517"/>
            </a:xfrm>
            <a:custGeom>
              <a:avLst/>
              <a:gdLst>
                <a:gd name="connsiteX0" fmla="*/ 104094 w 194416"/>
                <a:gd name="connsiteY0" fmla="*/ 12151 h 202516"/>
                <a:gd name="connsiteX1" fmla="*/ 175947 w 194416"/>
                <a:gd name="connsiteY1" fmla="*/ 134228 h 202516"/>
                <a:gd name="connsiteX2" fmla="*/ 177081 w 194416"/>
                <a:gd name="connsiteY2" fmla="*/ 175784 h 202516"/>
                <a:gd name="connsiteX3" fmla="*/ 158287 w 194416"/>
                <a:gd name="connsiteY3" fmla="*/ 197413 h 202516"/>
                <a:gd name="connsiteX4" fmla="*/ 77362 w 194416"/>
                <a:gd name="connsiteY4" fmla="*/ 143706 h 202516"/>
                <a:gd name="connsiteX5" fmla="*/ 12151 w 194416"/>
                <a:gd name="connsiteY5" fmla="*/ 104742 h 2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416" h="202516">
                  <a:moveTo>
                    <a:pt x="104094" y="12151"/>
                  </a:moveTo>
                  <a:lnTo>
                    <a:pt x="175947" y="134228"/>
                  </a:lnTo>
                  <a:cubicBezTo>
                    <a:pt x="175947" y="134228"/>
                    <a:pt x="189475" y="158530"/>
                    <a:pt x="177081" y="175784"/>
                  </a:cubicBezTo>
                  <a:cubicBezTo>
                    <a:pt x="164687" y="192958"/>
                    <a:pt x="158287" y="197413"/>
                    <a:pt x="158287" y="197413"/>
                  </a:cubicBezTo>
                  <a:lnTo>
                    <a:pt x="77362" y="143706"/>
                  </a:lnTo>
                  <a:cubicBezTo>
                    <a:pt x="21710" y="161365"/>
                    <a:pt x="12718" y="126613"/>
                    <a:pt x="12151" y="104742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5344F5-2474-4655-BBBF-41D77943D003}"/>
                </a:ext>
              </a:extLst>
            </p:cNvPr>
            <p:cNvSpPr/>
            <p:nvPr/>
          </p:nvSpPr>
          <p:spPr>
            <a:xfrm>
              <a:off x="8182174" y="5502558"/>
              <a:ext cx="259222" cy="113409"/>
            </a:xfrm>
            <a:custGeom>
              <a:avLst/>
              <a:gdLst>
                <a:gd name="connsiteX0" fmla="*/ 12151 w 259221"/>
                <a:gd name="connsiteY0" fmla="*/ 107415 h 113409"/>
                <a:gd name="connsiteX1" fmla="*/ 45445 w 259221"/>
                <a:gd name="connsiteY1" fmla="*/ 56786 h 113409"/>
                <a:gd name="connsiteX2" fmla="*/ 161609 w 259221"/>
                <a:gd name="connsiteY2" fmla="*/ 12151 h 113409"/>
                <a:gd name="connsiteX3" fmla="*/ 253632 w 259221"/>
                <a:gd name="connsiteY3" fmla="*/ 49009 h 113409"/>
                <a:gd name="connsiteX4" fmla="*/ 225928 w 259221"/>
                <a:gd name="connsiteY4" fmla="*/ 82465 h 11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21" h="113409">
                  <a:moveTo>
                    <a:pt x="12151" y="107415"/>
                  </a:moveTo>
                  <a:cubicBezTo>
                    <a:pt x="21629" y="84328"/>
                    <a:pt x="33618" y="67641"/>
                    <a:pt x="45445" y="56786"/>
                  </a:cubicBezTo>
                  <a:cubicBezTo>
                    <a:pt x="70962" y="33456"/>
                    <a:pt x="106362" y="12151"/>
                    <a:pt x="161609" y="12151"/>
                  </a:cubicBezTo>
                  <a:cubicBezTo>
                    <a:pt x="216855" y="12151"/>
                    <a:pt x="253632" y="49009"/>
                    <a:pt x="253632" y="49009"/>
                  </a:cubicBezTo>
                  <a:lnTo>
                    <a:pt x="225928" y="82465"/>
                  </a:ln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C53247-0D04-4535-99F4-5F34417EC130}"/>
                </a:ext>
              </a:extLst>
            </p:cNvPr>
            <p:cNvSpPr/>
            <p:nvPr/>
          </p:nvSpPr>
          <p:spPr>
            <a:xfrm>
              <a:off x="8177232" y="5889689"/>
              <a:ext cx="48604" cy="48604"/>
            </a:xfrm>
            <a:custGeom>
              <a:avLst/>
              <a:gdLst>
                <a:gd name="connsiteX0" fmla="*/ 43258 w 48604"/>
                <a:gd name="connsiteY0" fmla="*/ 43258 h 48604"/>
                <a:gd name="connsiteX1" fmla="*/ 12151 w 48604"/>
                <a:gd name="connsiteY1" fmla="*/ 12151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04" h="48604">
                  <a:moveTo>
                    <a:pt x="43258" y="43258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0B65B6-B4DE-4D08-803E-9198A414220D}"/>
                </a:ext>
              </a:extLst>
            </p:cNvPr>
            <p:cNvSpPr/>
            <p:nvPr/>
          </p:nvSpPr>
          <p:spPr>
            <a:xfrm>
              <a:off x="8214739" y="5547030"/>
              <a:ext cx="202517" cy="113409"/>
            </a:xfrm>
            <a:custGeom>
              <a:avLst/>
              <a:gdLst>
                <a:gd name="connsiteX0" fmla="*/ 193444 w 202516"/>
                <a:gd name="connsiteY0" fmla="*/ 37911 h 113409"/>
                <a:gd name="connsiteX1" fmla="*/ 126937 w 202516"/>
                <a:gd name="connsiteY1" fmla="*/ 12151 h 113409"/>
                <a:gd name="connsiteX2" fmla="*/ 43096 w 202516"/>
                <a:gd name="connsiteY2" fmla="*/ 44392 h 113409"/>
                <a:gd name="connsiteX3" fmla="*/ 12151 w 202516"/>
                <a:gd name="connsiteY3" fmla="*/ 101987 h 11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516" h="113409">
                  <a:moveTo>
                    <a:pt x="193444" y="37911"/>
                  </a:moveTo>
                  <a:cubicBezTo>
                    <a:pt x="193444" y="37911"/>
                    <a:pt x="166874" y="12151"/>
                    <a:pt x="126937" y="12151"/>
                  </a:cubicBezTo>
                  <a:cubicBezTo>
                    <a:pt x="87001" y="12151"/>
                    <a:pt x="61484" y="27461"/>
                    <a:pt x="43096" y="44392"/>
                  </a:cubicBezTo>
                  <a:cubicBezTo>
                    <a:pt x="31268" y="55247"/>
                    <a:pt x="19280" y="74040"/>
                    <a:pt x="12151" y="101987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A044C6-A3EB-4E17-9B8E-1B25D044A28B}"/>
                </a:ext>
              </a:extLst>
            </p:cNvPr>
            <p:cNvSpPr/>
            <p:nvPr/>
          </p:nvSpPr>
          <p:spPr>
            <a:xfrm>
              <a:off x="8113577" y="5690671"/>
              <a:ext cx="129611" cy="129611"/>
            </a:xfrm>
            <a:custGeom>
              <a:avLst/>
              <a:gdLst>
                <a:gd name="connsiteX0" fmla="*/ 104158 w 129610"/>
                <a:gd name="connsiteY0" fmla="*/ 28660 h 129610"/>
                <a:gd name="connsiteX1" fmla="*/ 28660 w 129610"/>
                <a:gd name="connsiteY1" fmla="*/ 26959 h 129610"/>
                <a:gd name="connsiteX2" fmla="*/ 26959 w 129610"/>
                <a:gd name="connsiteY2" fmla="*/ 102457 h 129610"/>
                <a:gd name="connsiteX3" fmla="*/ 102457 w 129610"/>
                <a:gd name="connsiteY3" fmla="*/ 104158 h 129610"/>
                <a:gd name="connsiteX4" fmla="*/ 104158 w 129610"/>
                <a:gd name="connsiteY4" fmla="*/ 28660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10" h="129610">
                  <a:moveTo>
                    <a:pt x="104158" y="28660"/>
                  </a:moveTo>
                  <a:cubicBezTo>
                    <a:pt x="83745" y="7355"/>
                    <a:pt x="49965" y="6545"/>
                    <a:pt x="28660" y="26959"/>
                  </a:cubicBezTo>
                  <a:cubicBezTo>
                    <a:pt x="7355" y="47373"/>
                    <a:pt x="6545" y="81152"/>
                    <a:pt x="26959" y="102457"/>
                  </a:cubicBezTo>
                  <a:cubicBezTo>
                    <a:pt x="47373" y="123762"/>
                    <a:pt x="81153" y="124572"/>
                    <a:pt x="102457" y="104158"/>
                  </a:cubicBezTo>
                  <a:cubicBezTo>
                    <a:pt x="123762" y="83745"/>
                    <a:pt x="124572" y="49965"/>
                    <a:pt x="104158" y="28660"/>
                  </a:cubicBezTo>
                  <a:close/>
                </a:path>
              </a:pathLst>
            </a:custGeom>
            <a:noFill/>
            <a:ln w="19050" cap="flat">
              <a:solidFill>
                <a:schemeClr val="accent1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383AB0-88E2-4E84-A588-9E9C3A42BA59}"/>
                </a:ext>
              </a:extLst>
            </p:cNvPr>
            <p:cNvSpPr/>
            <p:nvPr/>
          </p:nvSpPr>
          <p:spPr>
            <a:xfrm>
              <a:off x="8053616" y="5630062"/>
              <a:ext cx="251121" cy="251121"/>
            </a:xfrm>
            <a:custGeom>
              <a:avLst/>
              <a:gdLst>
                <a:gd name="connsiteX0" fmla="*/ 239051 w 251120"/>
                <a:gd name="connsiteY0" fmla="*/ 144597 h 251120"/>
                <a:gd name="connsiteX1" fmla="*/ 239780 w 251120"/>
                <a:gd name="connsiteY1" fmla="*/ 113572 h 251120"/>
                <a:gd name="connsiteX2" fmla="*/ 208998 w 251120"/>
                <a:gd name="connsiteY2" fmla="*/ 106605 h 251120"/>
                <a:gd name="connsiteX3" fmla="*/ 200330 w 251120"/>
                <a:gd name="connsiteY3" fmla="*/ 84409 h 251120"/>
                <a:gd name="connsiteX4" fmla="*/ 219204 w 251120"/>
                <a:gd name="connsiteY4" fmla="*/ 59216 h 251120"/>
                <a:gd name="connsiteX5" fmla="*/ 197737 w 251120"/>
                <a:gd name="connsiteY5" fmla="*/ 36777 h 251120"/>
                <a:gd name="connsiteX6" fmla="*/ 170924 w 251120"/>
                <a:gd name="connsiteY6" fmla="*/ 53707 h 251120"/>
                <a:gd name="connsiteX7" fmla="*/ 149133 w 251120"/>
                <a:gd name="connsiteY7" fmla="*/ 44068 h 251120"/>
                <a:gd name="connsiteX8" fmla="*/ 143544 w 251120"/>
                <a:gd name="connsiteY8" fmla="*/ 12880 h 251120"/>
                <a:gd name="connsiteX9" fmla="*/ 112518 w 251120"/>
                <a:gd name="connsiteY9" fmla="*/ 12151 h 251120"/>
                <a:gd name="connsiteX10" fmla="*/ 106605 w 251120"/>
                <a:gd name="connsiteY10" fmla="*/ 43096 h 251120"/>
                <a:gd name="connsiteX11" fmla="*/ 84409 w 251120"/>
                <a:gd name="connsiteY11" fmla="*/ 51763 h 251120"/>
                <a:gd name="connsiteX12" fmla="*/ 58406 w 251120"/>
                <a:gd name="connsiteY12" fmla="*/ 33699 h 251120"/>
                <a:gd name="connsiteX13" fmla="*/ 35967 w 251120"/>
                <a:gd name="connsiteY13" fmla="*/ 55166 h 251120"/>
                <a:gd name="connsiteX14" fmla="*/ 53626 w 251120"/>
                <a:gd name="connsiteY14" fmla="*/ 81169 h 251120"/>
                <a:gd name="connsiteX15" fmla="*/ 43987 w 251120"/>
                <a:gd name="connsiteY15" fmla="*/ 102960 h 251120"/>
                <a:gd name="connsiteX16" fmla="*/ 12880 w 251120"/>
                <a:gd name="connsiteY16" fmla="*/ 108549 h 251120"/>
                <a:gd name="connsiteX17" fmla="*/ 12151 w 251120"/>
                <a:gd name="connsiteY17" fmla="*/ 139575 h 251120"/>
                <a:gd name="connsiteX18" fmla="*/ 42934 w 251120"/>
                <a:gd name="connsiteY18" fmla="*/ 145488 h 251120"/>
                <a:gd name="connsiteX19" fmla="*/ 51520 w 251120"/>
                <a:gd name="connsiteY19" fmla="*/ 167684 h 251120"/>
                <a:gd name="connsiteX20" fmla="*/ 33537 w 251120"/>
                <a:gd name="connsiteY20" fmla="*/ 193606 h 251120"/>
                <a:gd name="connsiteX21" fmla="*/ 55004 w 251120"/>
                <a:gd name="connsiteY21" fmla="*/ 216045 h 251120"/>
                <a:gd name="connsiteX22" fmla="*/ 80926 w 251120"/>
                <a:gd name="connsiteY22" fmla="*/ 198466 h 251120"/>
                <a:gd name="connsiteX23" fmla="*/ 102716 w 251120"/>
                <a:gd name="connsiteY23" fmla="*/ 208106 h 251120"/>
                <a:gd name="connsiteX24" fmla="*/ 102716 w 251120"/>
                <a:gd name="connsiteY24" fmla="*/ 208106 h 251120"/>
                <a:gd name="connsiteX25" fmla="*/ 107172 w 251120"/>
                <a:gd name="connsiteY25" fmla="*/ 239051 h 251120"/>
                <a:gd name="connsiteX26" fmla="*/ 138197 w 251120"/>
                <a:gd name="connsiteY26" fmla="*/ 239780 h 251120"/>
                <a:gd name="connsiteX27" fmla="*/ 145164 w 251120"/>
                <a:gd name="connsiteY27" fmla="*/ 209078 h 251120"/>
                <a:gd name="connsiteX28" fmla="*/ 167522 w 251120"/>
                <a:gd name="connsiteY28" fmla="*/ 200411 h 251120"/>
                <a:gd name="connsiteX29" fmla="*/ 192634 w 251120"/>
                <a:gd name="connsiteY29" fmla="*/ 219204 h 251120"/>
                <a:gd name="connsiteX30" fmla="*/ 215073 w 251120"/>
                <a:gd name="connsiteY30" fmla="*/ 197737 h 251120"/>
                <a:gd name="connsiteX31" fmla="*/ 198305 w 251120"/>
                <a:gd name="connsiteY31" fmla="*/ 171086 h 251120"/>
                <a:gd name="connsiteX32" fmla="*/ 207944 w 251120"/>
                <a:gd name="connsiteY32" fmla="*/ 149296 h 251120"/>
                <a:gd name="connsiteX33" fmla="*/ 238970 w 251120"/>
                <a:gd name="connsiteY33" fmla="*/ 144759 h 25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1120" h="251120">
                  <a:moveTo>
                    <a:pt x="239051" y="144597"/>
                  </a:moveTo>
                  <a:lnTo>
                    <a:pt x="239780" y="113572"/>
                  </a:lnTo>
                  <a:lnTo>
                    <a:pt x="208998" y="106605"/>
                  </a:lnTo>
                  <a:cubicBezTo>
                    <a:pt x="207215" y="98747"/>
                    <a:pt x="204218" y="91295"/>
                    <a:pt x="200330" y="84409"/>
                  </a:cubicBezTo>
                  <a:lnTo>
                    <a:pt x="219204" y="59216"/>
                  </a:lnTo>
                  <a:lnTo>
                    <a:pt x="197737" y="36777"/>
                  </a:lnTo>
                  <a:lnTo>
                    <a:pt x="170924" y="53707"/>
                  </a:lnTo>
                  <a:cubicBezTo>
                    <a:pt x="164201" y="49495"/>
                    <a:pt x="156910" y="46255"/>
                    <a:pt x="149133" y="44068"/>
                  </a:cubicBezTo>
                  <a:lnTo>
                    <a:pt x="143544" y="12880"/>
                  </a:lnTo>
                  <a:lnTo>
                    <a:pt x="112518" y="12151"/>
                  </a:lnTo>
                  <a:lnTo>
                    <a:pt x="106605" y="43096"/>
                  </a:lnTo>
                  <a:cubicBezTo>
                    <a:pt x="98747" y="44878"/>
                    <a:pt x="91295" y="47794"/>
                    <a:pt x="84409" y="51763"/>
                  </a:cubicBezTo>
                  <a:lnTo>
                    <a:pt x="58406" y="33699"/>
                  </a:lnTo>
                  <a:lnTo>
                    <a:pt x="35967" y="55166"/>
                  </a:lnTo>
                  <a:lnTo>
                    <a:pt x="53626" y="81169"/>
                  </a:lnTo>
                  <a:cubicBezTo>
                    <a:pt x="49414" y="87892"/>
                    <a:pt x="46093" y="95183"/>
                    <a:pt x="43987" y="102960"/>
                  </a:cubicBezTo>
                  <a:lnTo>
                    <a:pt x="12880" y="108549"/>
                  </a:lnTo>
                  <a:lnTo>
                    <a:pt x="12151" y="139575"/>
                  </a:lnTo>
                  <a:lnTo>
                    <a:pt x="42934" y="145488"/>
                  </a:lnTo>
                  <a:cubicBezTo>
                    <a:pt x="44716" y="153427"/>
                    <a:pt x="47632" y="160879"/>
                    <a:pt x="51520" y="167684"/>
                  </a:cubicBezTo>
                  <a:lnTo>
                    <a:pt x="33537" y="193606"/>
                  </a:lnTo>
                  <a:lnTo>
                    <a:pt x="55004" y="216045"/>
                  </a:lnTo>
                  <a:lnTo>
                    <a:pt x="80926" y="198466"/>
                  </a:lnTo>
                  <a:cubicBezTo>
                    <a:pt x="87649" y="202679"/>
                    <a:pt x="94940" y="206000"/>
                    <a:pt x="102716" y="208106"/>
                  </a:cubicBezTo>
                  <a:lnTo>
                    <a:pt x="102716" y="208106"/>
                  </a:lnTo>
                  <a:lnTo>
                    <a:pt x="107172" y="239051"/>
                  </a:lnTo>
                  <a:lnTo>
                    <a:pt x="138197" y="239780"/>
                  </a:lnTo>
                  <a:lnTo>
                    <a:pt x="145164" y="209078"/>
                  </a:lnTo>
                  <a:cubicBezTo>
                    <a:pt x="153103" y="207296"/>
                    <a:pt x="160636" y="204380"/>
                    <a:pt x="167522" y="200411"/>
                  </a:cubicBezTo>
                  <a:lnTo>
                    <a:pt x="192634" y="219204"/>
                  </a:lnTo>
                  <a:lnTo>
                    <a:pt x="215073" y="197737"/>
                  </a:lnTo>
                  <a:lnTo>
                    <a:pt x="198305" y="171086"/>
                  </a:lnTo>
                  <a:cubicBezTo>
                    <a:pt x="202517" y="164444"/>
                    <a:pt x="205757" y="157072"/>
                    <a:pt x="207944" y="149296"/>
                  </a:cubicBezTo>
                  <a:lnTo>
                    <a:pt x="238970" y="144759"/>
                  </a:lnTo>
                  <a:close/>
                </a:path>
              </a:pathLst>
            </a:custGeom>
            <a:noFill/>
            <a:ln w="19050" cap="flat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object 12">
            <a:extLst>
              <a:ext uri="{FF2B5EF4-FFF2-40B4-BE49-F238E27FC236}">
                <a16:creationId xmlns:a16="http://schemas.microsoft.com/office/drawing/2014/main" id="{FA879FB4-E502-4AA0-A63B-9EC90B8B17DB}"/>
              </a:ext>
            </a:extLst>
          </p:cNvPr>
          <p:cNvSpPr/>
          <p:nvPr/>
        </p:nvSpPr>
        <p:spPr>
          <a:xfrm>
            <a:off x="444301" y="376923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171334-29C4-4E4B-80EB-506C58FCFCA9}"/>
              </a:ext>
            </a:extLst>
          </p:cNvPr>
          <p:cNvSpPr/>
          <p:nvPr/>
        </p:nvSpPr>
        <p:spPr>
          <a:xfrm>
            <a:off x="1452027" y="3758207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БМТ 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Конвенцияси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томонидан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активларни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қайтаришда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кўмаклашиш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учун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чоралар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белгиланган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D1FC4-3E24-4D2F-A1FE-FAC11C0070B0}"/>
              </a:ext>
            </a:extLst>
          </p:cNvPr>
          <p:cNvSpPr/>
          <p:nvPr/>
        </p:nvSpPr>
        <p:spPr>
          <a:xfrm>
            <a:off x="438150" y="4680690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0475ED-AC16-45F5-AF90-F686213045F1}"/>
              </a:ext>
            </a:extLst>
          </p:cNvPr>
          <p:cNvSpPr/>
          <p:nvPr/>
        </p:nvSpPr>
        <p:spPr>
          <a:xfrm>
            <a:off x="882410" y="4680690"/>
            <a:ext cx="1086667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молия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муассасаларидан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мижозлар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шахсини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аниқлашни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катта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ҳажмдаги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маблағлар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жамланган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ҳисоб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рақамларида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депонентланган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бенефицар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маблағлар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эгаларининг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шахсини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аниқлаш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учун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оқилона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чораларни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кўришни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катта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миқёсдаги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аҳамиятли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оммавий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ваколатларга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бугунги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кунда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эга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ёки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аввалроқ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эга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бўлган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шахслар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уларнинг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оила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аъзолари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улар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билан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яқиндан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алоқа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қиладиган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ҳамкорлар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ёки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юқорида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санаб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ўтилган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шахслар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номидан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очилмоқчи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бўлган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ёки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олиб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борилаётган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ҳисоб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рақамларини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янада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кучлироқ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назорат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қилинишини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талаб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қилиш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имконини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берадиган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чоралар</a:t>
            </a: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FD9A37-0245-46FC-9205-784DB2AA81FD}"/>
              </a:ext>
            </a:extLst>
          </p:cNvPr>
          <p:cNvSpPr/>
          <p:nvPr/>
        </p:nvSpPr>
        <p:spPr>
          <a:xfrm>
            <a:off x="447072" y="5742384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12C230-1A5C-46A2-B50C-03BAE845E396}"/>
              </a:ext>
            </a:extLst>
          </p:cNvPr>
          <p:cNvSpPr/>
          <p:nvPr/>
        </p:nvSpPr>
        <p:spPr>
          <a:xfrm>
            <a:off x="891332" y="5742384"/>
            <a:ext cx="49474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мусодара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ишида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халқаро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ҳамкорлик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орқали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мол-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мулкни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олиш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механизмларини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белгилайдиган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чоралар</a:t>
            </a: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A1C373-54A6-443E-AA5A-906844525209}"/>
              </a:ext>
            </a:extLst>
          </p:cNvPr>
          <p:cNvSpPr/>
          <p:nvPr/>
        </p:nvSpPr>
        <p:spPr>
          <a:xfrm>
            <a:off x="6169925" y="5742384"/>
            <a:ext cx="298793" cy="298793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18991D-E009-4335-B81C-50E189F6F644}"/>
              </a:ext>
            </a:extLst>
          </p:cNvPr>
          <p:cNvSpPr/>
          <p:nvPr/>
        </p:nvSpPr>
        <p:spPr>
          <a:xfrm>
            <a:off x="6614185" y="5742384"/>
            <a:ext cx="48848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мусодара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қилиш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мақсадларида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халқаро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ҳамкорликка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кўмаклашадиган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</a:rPr>
              <a:t>чоралар</a:t>
            </a: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5337CF-3478-4E72-A15A-F2B27E781B23}"/>
              </a:ext>
            </a:extLst>
          </p:cNvPr>
          <p:cNvGrpSpPr/>
          <p:nvPr/>
        </p:nvGrpSpPr>
        <p:grpSpPr>
          <a:xfrm>
            <a:off x="682372" y="3740565"/>
            <a:ext cx="702295" cy="702186"/>
            <a:chOff x="4929673" y="3947553"/>
            <a:chExt cx="523951" cy="52387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E772BF8-F2F0-4AAC-84A7-E46781F5AAF1}"/>
                </a:ext>
              </a:extLst>
            </p:cNvPr>
            <p:cNvSpPr/>
            <p:nvPr/>
          </p:nvSpPr>
          <p:spPr>
            <a:xfrm>
              <a:off x="4964799" y="4183184"/>
              <a:ext cx="129611" cy="129611"/>
            </a:xfrm>
            <a:custGeom>
              <a:avLst/>
              <a:gdLst>
                <a:gd name="connsiteX0" fmla="*/ 13559 w 129610"/>
                <a:gd name="connsiteY0" fmla="*/ 80862 h 129610"/>
                <a:gd name="connsiteX1" fmla="*/ 46853 w 129610"/>
                <a:gd name="connsiteY1" fmla="*/ 16462 h 129610"/>
                <a:gd name="connsiteX2" fmla="*/ 120245 w 129610"/>
                <a:gd name="connsiteY2" fmla="*/ 46840 h 129610"/>
                <a:gd name="connsiteX3" fmla="*/ 89867 w 129610"/>
                <a:gd name="connsiteY3" fmla="*/ 120232 h 129610"/>
                <a:gd name="connsiteX4" fmla="*/ 55602 w 129610"/>
                <a:gd name="connsiteY4" fmla="*/ 123067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10" h="129610">
                  <a:moveTo>
                    <a:pt x="13559" y="80862"/>
                  </a:moveTo>
                  <a:cubicBezTo>
                    <a:pt x="7565" y="54616"/>
                    <a:pt x="21093" y="27074"/>
                    <a:pt x="46853" y="16462"/>
                  </a:cubicBezTo>
                  <a:cubicBezTo>
                    <a:pt x="75529" y="4554"/>
                    <a:pt x="108418" y="18163"/>
                    <a:pt x="120245" y="46840"/>
                  </a:cubicBezTo>
                  <a:cubicBezTo>
                    <a:pt x="132153" y="75516"/>
                    <a:pt x="118544" y="108405"/>
                    <a:pt x="89867" y="120232"/>
                  </a:cubicBezTo>
                  <a:cubicBezTo>
                    <a:pt x="78607" y="124930"/>
                    <a:pt x="66618" y="125659"/>
                    <a:pt x="55602" y="123067"/>
                  </a:cubicBezTo>
                </a:path>
              </a:pathLst>
            </a:custGeom>
            <a:noFill/>
            <a:ln w="19050" cap="flat">
              <a:solidFill>
                <a:schemeClr val="accent1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35952A-1F0A-44E8-8F65-D2157BD91227}"/>
                </a:ext>
              </a:extLst>
            </p:cNvPr>
            <p:cNvSpPr/>
            <p:nvPr/>
          </p:nvSpPr>
          <p:spPr>
            <a:xfrm>
              <a:off x="4934047" y="4113860"/>
              <a:ext cx="234920" cy="234919"/>
            </a:xfrm>
            <a:custGeom>
              <a:avLst/>
              <a:gdLst>
                <a:gd name="connsiteX0" fmla="*/ 159583 w 234919"/>
                <a:gd name="connsiteY0" fmla="*/ 225118 h 234919"/>
                <a:gd name="connsiteX1" fmla="*/ 157558 w 234919"/>
                <a:gd name="connsiteY1" fmla="*/ 214506 h 234919"/>
                <a:gd name="connsiteX2" fmla="*/ 176595 w 234919"/>
                <a:gd name="connsiteY2" fmla="*/ 195469 h 234919"/>
                <a:gd name="connsiteX3" fmla="*/ 211104 w 234919"/>
                <a:gd name="connsiteY3" fmla="*/ 203327 h 234919"/>
                <a:gd name="connsiteX4" fmla="*/ 224470 w 234919"/>
                <a:gd name="connsiteY4" fmla="*/ 170924 h 234919"/>
                <a:gd name="connsiteX5" fmla="*/ 194902 w 234919"/>
                <a:gd name="connsiteY5" fmla="*/ 150997 h 234919"/>
                <a:gd name="connsiteX6" fmla="*/ 194902 w 234919"/>
                <a:gd name="connsiteY6" fmla="*/ 124021 h 234919"/>
                <a:gd name="connsiteX7" fmla="*/ 225037 w 234919"/>
                <a:gd name="connsiteY7" fmla="*/ 105228 h 234919"/>
                <a:gd name="connsiteX8" fmla="*/ 211590 w 234919"/>
                <a:gd name="connsiteY8" fmla="*/ 72825 h 234919"/>
                <a:gd name="connsiteX9" fmla="*/ 176514 w 234919"/>
                <a:gd name="connsiteY9" fmla="*/ 79711 h 234919"/>
                <a:gd name="connsiteX10" fmla="*/ 157477 w 234919"/>
                <a:gd name="connsiteY10" fmla="*/ 60674 h 234919"/>
                <a:gd name="connsiteX11" fmla="*/ 164282 w 234919"/>
                <a:gd name="connsiteY11" fmla="*/ 25517 h 234919"/>
                <a:gd name="connsiteX12" fmla="*/ 131879 w 234919"/>
                <a:gd name="connsiteY12" fmla="*/ 12151 h 234919"/>
                <a:gd name="connsiteX13" fmla="*/ 113085 w 234919"/>
                <a:gd name="connsiteY13" fmla="*/ 42286 h 234919"/>
                <a:gd name="connsiteX14" fmla="*/ 86191 w 234919"/>
                <a:gd name="connsiteY14" fmla="*/ 42286 h 234919"/>
                <a:gd name="connsiteX15" fmla="*/ 66183 w 234919"/>
                <a:gd name="connsiteY15" fmla="*/ 12637 h 234919"/>
                <a:gd name="connsiteX16" fmla="*/ 33861 w 234919"/>
                <a:gd name="connsiteY16" fmla="*/ 26084 h 234919"/>
                <a:gd name="connsiteX17" fmla="*/ 41880 w 234919"/>
                <a:gd name="connsiteY17" fmla="*/ 60674 h 234919"/>
                <a:gd name="connsiteX18" fmla="*/ 22763 w 234919"/>
                <a:gd name="connsiteY18" fmla="*/ 79711 h 234919"/>
                <a:gd name="connsiteX19" fmla="*/ 12151 w 234919"/>
                <a:gd name="connsiteY19" fmla="*/ 77604 h 23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4919" h="234919">
                  <a:moveTo>
                    <a:pt x="159583" y="225118"/>
                  </a:moveTo>
                  <a:lnTo>
                    <a:pt x="157558" y="214506"/>
                  </a:lnTo>
                  <a:cubicBezTo>
                    <a:pt x="164687" y="209240"/>
                    <a:pt x="171086" y="202841"/>
                    <a:pt x="176595" y="195469"/>
                  </a:cubicBezTo>
                  <a:lnTo>
                    <a:pt x="211104" y="203327"/>
                  </a:lnTo>
                  <a:lnTo>
                    <a:pt x="224470" y="170924"/>
                  </a:lnTo>
                  <a:lnTo>
                    <a:pt x="194902" y="150997"/>
                  </a:lnTo>
                  <a:cubicBezTo>
                    <a:pt x="196198" y="142005"/>
                    <a:pt x="196117" y="132932"/>
                    <a:pt x="194902" y="124021"/>
                  </a:cubicBezTo>
                  <a:lnTo>
                    <a:pt x="225037" y="105228"/>
                  </a:lnTo>
                  <a:lnTo>
                    <a:pt x="211590" y="72825"/>
                  </a:lnTo>
                  <a:lnTo>
                    <a:pt x="176514" y="79711"/>
                  </a:lnTo>
                  <a:cubicBezTo>
                    <a:pt x="171167" y="72582"/>
                    <a:pt x="164768" y="66182"/>
                    <a:pt x="157477" y="60674"/>
                  </a:cubicBezTo>
                  <a:lnTo>
                    <a:pt x="164282" y="25517"/>
                  </a:lnTo>
                  <a:lnTo>
                    <a:pt x="131879" y="12151"/>
                  </a:lnTo>
                  <a:lnTo>
                    <a:pt x="113085" y="42286"/>
                  </a:lnTo>
                  <a:cubicBezTo>
                    <a:pt x="104094" y="40989"/>
                    <a:pt x="95102" y="41070"/>
                    <a:pt x="86191" y="42286"/>
                  </a:cubicBezTo>
                  <a:lnTo>
                    <a:pt x="66183" y="12637"/>
                  </a:lnTo>
                  <a:lnTo>
                    <a:pt x="33861" y="26084"/>
                  </a:lnTo>
                  <a:lnTo>
                    <a:pt x="41880" y="60674"/>
                  </a:lnTo>
                  <a:cubicBezTo>
                    <a:pt x="34752" y="66020"/>
                    <a:pt x="28271" y="72420"/>
                    <a:pt x="22763" y="79711"/>
                  </a:cubicBezTo>
                  <a:lnTo>
                    <a:pt x="12151" y="77604"/>
                  </a:lnTo>
                </a:path>
              </a:pathLst>
            </a:custGeom>
            <a:noFill/>
            <a:ln w="19050" cap="flat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F4A4248-A437-4221-B6E4-0D5CB78F97CD}"/>
                </a:ext>
              </a:extLst>
            </p:cNvPr>
            <p:cNvSpPr/>
            <p:nvPr/>
          </p:nvSpPr>
          <p:spPr>
            <a:xfrm>
              <a:off x="5161065" y="3986475"/>
              <a:ext cx="129611" cy="129611"/>
            </a:xfrm>
            <a:custGeom>
              <a:avLst/>
              <a:gdLst>
                <a:gd name="connsiteX0" fmla="*/ 114102 w 129610"/>
                <a:gd name="connsiteY0" fmla="*/ 35685 h 129610"/>
                <a:gd name="connsiteX1" fmla="*/ 124470 w 129610"/>
                <a:gd name="connsiteY1" fmla="*/ 66063 h 129610"/>
                <a:gd name="connsiteX2" fmla="*/ 70601 w 129610"/>
                <a:gd name="connsiteY2" fmla="*/ 124469 h 129610"/>
                <a:gd name="connsiteX3" fmla="*/ 12195 w 129610"/>
                <a:gd name="connsiteY3" fmla="*/ 70599 h 129610"/>
                <a:gd name="connsiteX4" fmla="*/ 66065 w 129610"/>
                <a:gd name="connsiteY4" fmla="*/ 12193 h 129610"/>
                <a:gd name="connsiteX5" fmla="*/ 100492 w 129610"/>
                <a:gd name="connsiteY5" fmla="*/ 22238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610" h="129610">
                  <a:moveTo>
                    <a:pt x="114102" y="35685"/>
                  </a:moveTo>
                  <a:cubicBezTo>
                    <a:pt x="120258" y="44272"/>
                    <a:pt x="124065" y="54722"/>
                    <a:pt x="124470" y="66063"/>
                  </a:cubicBezTo>
                  <a:cubicBezTo>
                    <a:pt x="125767" y="97088"/>
                    <a:pt x="101627" y="123253"/>
                    <a:pt x="70601" y="124469"/>
                  </a:cubicBezTo>
                  <a:cubicBezTo>
                    <a:pt x="39575" y="125765"/>
                    <a:pt x="13410" y="101625"/>
                    <a:pt x="12195" y="70599"/>
                  </a:cubicBezTo>
                  <a:cubicBezTo>
                    <a:pt x="10980" y="39573"/>
                    <a:pt x="35039" y="13408"/>
                    <a:pt x="66065" y="12193"/>
                  </a:cubicBezTo>
                  <a:cubicBezTo>
                    <a:pt x="78783" y="11707"/>
                    <a:pt x="90772" y="15434"/>
                    <a:pt x="100492" y="22238"/>
                  </a:cubicBezTo>
                </a:path>
              </a:pathLst>
            </a:custGeom>
            <a:noFill/>
            <a:ln w="19050" cap="flat">
              <a:solidFill>
                <a:schemeClr val="accent1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9D0D05-8B2C-4988-90FC-AB48F754603A}"/>
                </a:ext>
              </a:extLst>
            </p:cNvPr>
            <p:cNvSpPr/>
            <p:nvPr/>
          </p:nvSpPr>
          <p:spPr>
            <a:xfrm>
              <a:off x="5089094" y="3947715"/>
              <a:ext cx="243020" cy="243020"/>
            </a:xfrm>
            <a:custGeom>
              <a:avLst/>
              <a:gdLst>
                <a:gd name="connsiteX0" fmla="*/ 54194 w 243020"/>
                <a:gd name="connsiteY0" fmla="*/ 12151 h 243020"/>
                <a:gd name="connsiteX1" fmla="*/ 34347 w 243020"/>
                <a:gd name="connsiteY1" fmla="*/ 33699 h 243020"/>
                <a:gd name="connsiteX2" fmla="*/ 56057 w 243020"/>
                <a:gd name="connsiteY2" fmla="*/ 61727 h 243020"/>
                <a:gd name="connsiteX3" fmla="*/ 46741 w 243020"/>
                <a:gd name="connsiteY3" fmla="*/ 87001 h 243020"/>
                <a:gd name="connsiteX4" fmla="*/ 12151 w 243020"/>
                <a:gd name="connsiteY4" fmla="*/ 95507 h 243020"/>
                <a:gd name="connsiteX5" fmla="*/ 13609 w 243020"/>
                <a:gd name="connsiteY5" fmla="*/ 130583 h 243020"/>
                <a:gd name="connsiteX6" fmla="*/ 48685 w 243020"/>
                <a:gd name="connsiteY6" fmla="*/ 134957 h 243020"/>
                <a:gd name="connsiteX7" fmla="*/ 59945 w 243020"/>
                <a:gd name="connsiteY7" fmla="*/ 159421 h 243020"/>
                <a:gd name="connsiteX8" fmla="*/ 59945 w 243020"/>
                <a:gd name="connsiteY8" fmla="*/ 159421 h 243020"/>
                <a:gd name="connsiteX9" fmla="*/ 40584 w 243020"/>
                <a:gd name="connsiteY9" fmla="*/ 188989 h 243020"/>
                <a:gd name="connsiteX10" fmla="*/ 66345 w 243020"/>
                <a:gd name="connsiteY10" fmla="*/ 212724 h 243020"/>
                <a:gd name="connsiteX11" fmla="*/ 95102 w 243020"/>
                <a:gd name="connsiteY11" fmla="*/ 191905 h 243020"/>
                <a:gd name="connsiteX12" fmla="*/ 120538 w 243020"/>
                <a:gd name="connsiteY12" fmla="*/ 201221 h 243020"/>
                <a:gd name="connsiteX13" fmla="*/ 127829 w 243020"/>
                <a:gd name="connsiteY13" fmla="*/ 235892 h 243020"/>
                <a:gd name="connsiteX14" fmla="*/ 162824 w 243020"/>
                <a:gd name="connsiteY14" fmla="*/ 234433 h 243020"/>
                <a:gd name="connsiteX15" fmla="*/ 168494 w 243020"/>
                <a:gd name="connsiteY15" fmla="*/ 199277 h 243020"/>
                <a:gd name="connsiteX16" fmla="*/ 192958 w 243020"/>
                <a:gd name="connsiteY16" fmla="*/ 187936 h 243020"/>
                <a:gd name="connsiteX17" fmla="*/ 222688 w 243020"/>
                <a:gd name="connsiteY17" fmla="*/ 207296 h 243020"/>
                <a:gd name="connsiteX18" fmla="*/ 235811 w 243020"/>
                <a:gd name="connsiteY18" fmla="*/ 193363 h 24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020" h="243020">
                  <a:moveTo>
                    <a:pt x="54194" y="12151"/>
                  </a:moveTo>
                  <a:lnTo>
                    <a:pt x="34347" y="33699"/>
                  </a:lnTo>
                  <a:lnTo>
                    <a:pt x="56057" y="61727"/>
                  </a:lnTo>
                  <a:cubicBezTo>
                    <a:pt x="51682" y="69828"/>
                    <a:pt x="48604" y="78333"/>
                    <a:pt x="46741" y="87001"/>
                  </a:cubicBezTo>
                  <a:lnTo>
                    <a:pt x="12151" y="95507"/>
                  </a:lnTo>
                  <a:lnTo>
                    <a:pt x="13609" y="130583"/>
                  </a:lnTo>
                  <a:lnTo>
                    <a:pt x="48685" y="134957"/>
                  </a:lnTo>
                  <a:cubicBezTo>
                    <a:pt x="51277" y="143544"/>
                    <a:pt x="55004" y="151807"/>
                    <a:pt x="59945" y="159421"/>
                  </a:cubicBezTo>
                  <a:lnTo>
                    <a:pt x="59945" y="159421"/>
                  </a:lnTo>
                  <a:lnTo>
                    <a:pt x="40584" y="188989"/>
                  </a:lnTo>
                  <a:lnTo>
                    <a:pt x="66345" y="212724"/>
                  </a:lnTo>
                  <a:lnTo>
                    <a:pt x="95102" y="191905"/>
                  </a:lnTo>
                  <a:cubicBezTo>
                    <a:pt x="103203" y="196279"/>
                    <a:pt x="111708" y="199439"/>
                    <a:pt x="120538" y="201221"/>
                  </a:cubicBezTo>
                  <a:lnTo>
                    <a:pt x="127829" y="235892"/>
                  </a:lnTo>
                  <a:lnTo>
                    <a:pt x="162824" y="234433"/>
                  </a:lnTo>
                  <a:lnTo>
                    <a:pt x="168494" y="199277"/>
                  </a:lnTo>
                  <a:cubicBezTo>
                    <a:pt x="177000" y="196765"/>
                    <a:pt x="185262" y="192958"/>
                    <a:pt x="192958" y="187936"/>
                  </a:cubicBezTo>
                  <a:lnTo>
                    <a:pt x="222688" y="207296"/>
                  </a:lnTo>
                  <a:lnTo>
                    <a:pt x="235811" y="193363"/>
                  </a:ln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9C7D53C-CCF4-4783-B312-0E31BC0A4AA1}"/>
                </a:ext>
              </a:extLst>
            </p:cNvPr>
            <p:cNvSpPr/>
            <p:nvPr/>
          </p:nvSpPr>
          <p:spPr>
            <a:xfrm>
              <a:off x="5256697" y="4274496"/>
              <a:ext cx="178215" cy="178215"/>
            </a:xfrm>
            <a:custGeom>
              <a:avLst/>
              <a:gdLst>
                <a:gd name="connsiteX0" fmla="*/ 103851 w 178214"/>
                <a:gd name="connsiteY0" fmla="*/ 172544 h 178214"/>
                <a:gd name="connsiteX1" fmla="*/ 12151 w 178214"/>
                <a:gd name="connsiteY1" fmla="*/ 80845 h 178214"/>
                <a:gd name="connsiteX2" fmla="*/ 80926 w 178214"/>
                <a:gd name="connsiteY2" fmla="*/ 12151 h 178214"/>
                <a:gd name="connsiteX3" fmla="*/ 172544 w 178214"/>
                <a:gd name="connsiteY3" fmla="*/ 103770 h 17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14" h="178214">
                  <a:moveTo>
                    <a:pt x="103851" y="172544"/>
                  </a:moveTo>
                  <a:lnTo>
                    <a:pt x="12151" y="80845"/>
                  </a:lnTo>
                  <a:lnTo>
                    <a:pt x="80926" y="12151"/>
                  </a:lnTo>
                  <a:lnTo>
                    <a:pt x="172544" y="10377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D6596B-2271-4682-91C3-1621E8B18096}"/>
                </a:ext>
              </a:extLst>
            </p:cNvPr>
            <p:cNvSpPr/>
            <p:nvPr/>
          </p:nvSpPr>
          <p:spPr>
            <a:xfrm>
              <a:off x="5348315" y="4366114"/>
              <a:ext cx="105309" cy="105309"/>
            </a:xfrm>
            <a:custGeom>
              <a:avLst/>
              <a:gdLst>
                <a:gd name="connsiteX0" fmla="*/ 80926 w 105308"/>
                <a:gd name="connsiteY0" fmla="*/ 12151 h 105308"/>
                <a:gd name="connsiteX1" fmla="*/ 80926 w 105308"/>
                <a:gd name="connsiteY1" fmla="*/ 80926 h 105308"/>
                <a:gd name="connsiteX2" fmla="*/ 12151 w 105308"/>
                <a:gd name="connsiteY2" fmla="*/ 80926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08" h="105308">
                  <a:moveTo>
                    <a:pt x="80926" y="12151"/>
                  </a:moveTo>
                  <a:cubicBezTo>
                    <a:pt x="99881" y="31107"/>
                    <a:pt x="99881" y="61889"/>
                    <a:pt x="80926" y="80926"/>
                  </a:cubicBezTo>
                  <a:cubicBezTo>
                    <a:pt x="61970" y="99962"/>
                    <a:pt x="31188" y="99881"/>
                    <a:pt x="12151" y="8092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A46A1FA-8912-4888-A158-53EE8909AF5A}"/>
                </a:ext>
              </a:extLst>
            </p:cNvPr>
            <p:cNvSpPr/>
            <p:nvPr/>
          </p:nvSpPr>
          <p:spPr>
            <a:xfrm>
              <a:off x="5240901" y="4291993"/>
              <a:ext cx="56705" cy="56705"/>
            </a:xfrm>
            <a:custGeom>
              <a:avLst/>
              <a:gdLst>
                <a:gd name="connsiteX0" fmla="*/ 45688 w 56704"/>
                <a:gd name="connsiteY0" fmla="*/ 45688 h 56704"/>
                <a:gd name="connsiteX1" fmla="*/ 12151 w 56704"/>
                <a:gd name="connsiteY1" fmla="*/ 12151 h 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04" h="56704">
                  <a:moveTo>
                    <a:pt x="45688" y="45688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C0F201D-05B7-49E0-AE35-4547DBAD7BA2}"/>
                </a:ext>
              </a:extLst>
            </p:cNvPr>
            <p:cNvSpPr/>
            <p:nvPr/>
          </p:nvSpPr>
          <p:spPr>
            <a:xfrm>
              <a:off x="5274275" y="4258619"/>
              <a:ext cx="56705" cy="56705"/>
            </a:xfrm>
            <a:custGeom>
              <a:avLst/>
              <a:gdLst>
                <a:gd name="connsiteX0" fmla="*/ 45688 w 56704"/>
                <a:gd name="connsiteY0" fmla="*/ 45688 h 56704"/>
                <a:gd name="connsiteX1" fmla="*/ 12151 w 56704"/>
                <a:gd name="connsiteY1" fmla="*/ 12151 h 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04" h="56704">
                  <a:moveTo>
                    <a:pt x="45688" y="45688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5970B04-12E3-4D34-A23F-D2DE4A03F185}"/>
                </a:ext>
              </a:extLst>
            </p:cNvPr>
            <p:cNvSpPr/>
            <p:nvPr/>
          </p:nvSpPr>
          <p:spPr>
            <a:xfrm>
              <a:off x="4929673" y="3947553"/>
              <a:ext cx="405034" cy="405034"/>
            </a:xfrm>
            <a:custGeom>
              <a:avLst/>
              <a:gdLst>
                <a:gd name="connsiteX0" fmla="*/ 395637 w 405033"/>
                <a:gd name="connsiteY0" fmla="*/ 203894 h 405033"/>
                <a:gd name="connsiteX1" fmla="*/ 203894 w 405033"/>
                <a:gd name="connsiteY1" fmla="*/ 395637 h 405033"/>
                <a:gd name="connsiteX2" fmla="*/ 12151 w 405033"/>
                <a:gd name="connsiteY2" fmla="*/ 203894 h 405033"/>
                <a:gd name="connsiteX3" fmla="*/ 203894 w 405033"/>
                <a:gd name="connsiteY3" fmla="*/ 12151 h 405033"/>
                <a:gd name="connsiteX4" fmla="*/ 395637 w 405033"/>
                <a:gd name="connsiteY4" fmla="*/ 203894 h 4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033" h="405033">
                  <a:moveTo>
                    <a:pt x="395637" y="203894"/>
                  </a:moveTo>
                  <a:cubicBezTo>
                    <a:pt x="395637" y="309791"/>
                    <a:pt x="309791" y="395637"/>
                    <a:pt x="203894" y="395637"/>
                  </a:cubicBezTo>
                  <a:cubicBezTo>
                    <a:pt x="97997" y="395637"/>
                    <a:pt x="12151" y="309791"/>
                    <a:pt x="12151" y="203894"/>
                  </a:cubicBezTo>
                  <a:cubicBezTo>
                    <a:pt x="12151" y="97997"/>
                    <a:pt x="97997" y="12151"/>
                    <a:pt x="203894" y="12151"/>
                  </a:cubicBezTo>
                  <a:cubicBezTo>
                    <a:pt x="309791" y="12151"/>
                    <a:pt x="395637" y="97997"/>
                    <a:pt x="395637" y="203894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9281DFF-4B7A-4458-BEC6-E75F3E151862}"/>
              </a:ext>
            </a:extLst>
          </p:cNvPr>
          <p:cNvCxnSpPr>
            <a:cxnSpLocks/>
          </p:cNvCxnSpPr>
          <p:nvPr/>
        </p:nvCxnSpPr>
        <p:spPr>
          <a:xfrm>
            <a:off x="442912" y="3557376"/>
            <a:ext cx="11343459" cy="0"/>
          </a:xfrm>
          <a:prstGeom prst="line">
            <a:avLst/>
          </a:prstGeom>
          <a:ln w="28575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aphic 48">
            <a:extLst>
              <a:ext uri="{FF2B5EF4-FFF2-40B4-BE49-F238E27FC236}">
                <a16:creationId xmlns:a16="http://schemas.microsoft.com/office/drawing/2014/main" id="{DD1AB45A-C25E-4081-9652-A0184EA106DB}"/>
              </a:ext>
            </a:extLst>
          </p:cNvPr>
          <p:cNvGrpSpPr/>
          <p:nvPr/>
        </p:nvGrpSpPr>
        <p:grpSpPr>
          <a:xfrm>
            <a:off x="9635688" y="1282700"/>
            <a:ext cx="2124314" cy="2255196"/>
            <a:chOff x="9635688" y="1282700"/>
            <a:chExt cx="2124314" cy="2255196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C8662EB-FE53-49C9-BEB7-9E7179985E56}"/>
                </a:ext>
              </a:extLst>
            </p:cNvPr>
            <p:cNvSpPr/>
            <p:nvPr/>
          </p:nvSpPr>
          <p:spPr>
            <a:xfrm>
              <a:off x="11088578" y="2395096"/>
              <a:ext cx="80543" cy="50339"/>
            </a:xfrm>
            <a:custGeom>
              <a:avLst/>
              <a:gdLst>
                <a:gd name="connsiteX0" fmla="*/ 7551 w 80542"/>
                <a:gd name="connsiteY0" fmla="*/ 48024 h 50339"/>
                <a:gd name="connsiteX1" fmla="*/ 70374 w 80542"/>
                <a:gd name="connsiteY1" fmla="*/ 48024 h 50339"/>
                <a:gd name="connsiteX2" fmla="*/ 79133 w 80542"/>
                <a:gd name="connsiteY2" fmla="*/ 7551 h 50339"/>
                <a:gd name="connsiteX3" fmla="*/ 15404 w 80542"/>
                <a:gd name="connsiteY3" fmla="*/ 8356 h 50339"/>
                <a:gd name="connsiteX4" fmla="*/ 7551 w 80542"/>
                <a:gd name="connsiteY4" fmla="*/ 48024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42" h="50339">
                  <a:moveTo>
                    <a:pt x="7551" y="48024"/>
                  </a:moveTo>
                  <a:lnTo>
                    <a:pt x="70374" y="48024"/>
                  </a:lnTo>
                  <a:lnTo>
                    <a:pt x="79133" y="7551"/>
                  </a:lnTo>
                  <a:lnTo>
                    <a:pt x="15404" y="8356"/>
                  </a:lnTo>
                  <a:lnTo>
                    <a:pt x="7551" y="48024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E6AE57E-F12B-4062-AB9F-CC5E8167022A}"/>
                </a:ext>
              </a:extLst>
            </p:cNvPr>
            <p:cNvSpPr/>
            <p:nvPr/>
          </p:nvSpPr>
          <p:spPr>
            <a:xfrm>
              <a:off x="11061764" y="2444327"/>
              <a:ext cx="30204" cy="50339"/>
            </a:xfrm>
            <a:custGeom>
              <a:avLst/>
              <a:gdLst>
                <a:gd name="connsiteX0" fmla="*/ 20773 w 30203"/>
                <a:gd name="connsiteY0" fmla="*/ 7551 h 50339"/>
                <a:gd name="connsiteX1" fmla="*/ 7584 w 30203"/>
                <a:gd name="connsiteY1" fmla="*/ 50339 h 50339"/>
                <a:gd name="connsiteX2" fmla="*/ 24800 w 30203"/>
                <a:gd name="connsiteY2" fmla="*/ 45507 h 50339"/>
                <a:gd name="connsiteX3" fmla="*/ 20773 w 30203"/>
                <a:gd name="connsiteY3" fmla="*/ 7551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03" h="50339">
                  <a:moveTo>
                    <a:pt x="20773" y="7551"/>
                  </a:moveTo>
                  <a:cubicBezTo>
                    <a:pt x="20773" y="7551"/>
                    <a:pt x="6779" y="33929"/>
                    <a:pt x="7584" y="50339"/>
                  </a:cubicBezTo>
                  <a:lnTo>
                    <a:pt x="24800" y="45507"/>
                  </a:lnTo>
                  <a:lnTo>
                    <a:pt x="20773" y="7551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F5E0294-5E64-47F3-9A71-22C2E9027238}"/>
                </a:ext>
              </a:extLst>
            </p:cNvPr>
            <p:cNvSpPr/>
            <p:nvPr/>
          </p:nvSpPr>
          <p:spPr>
            <a:xfrm>
              <a:off x="11042971" y="2479263"/>
              <a:ext cx="161085" cy="161085"/>
            </a:xfrm>
            <a:custGeom>
              <a:avLst/>
              <a:gdLst>
                <a:gd name="connsiteX0" fmla="*/ 7551 w 161085"/>
                <a:gd name="connsiteY0" fmla="*/ 121619 h 161085"/>
                <a:gd name="connsiteX1" fmla="*/ 7551 w 161085"/>
                <a:gd name="connsiteY1" fmla="*/ 46312 h 161085"/>
                <a:gd name="connsiteX2" fmla="*/ 46312 w 161085"/>
                <a:gd name="connsiteY2" fmla="*/ 7551 h 161085"/>
                <a:gd name="connsiteX3" fmla="*/ 122626 w 161085"/>
                <a:gd name="connsiteY3" fmla="*/ 7551 h 161085"/>
                <a:gd name="connsiteX4" fmla="*/ 161387 w 161085"/>
                <a:gd name="connsiteY4" fmla="*/ 46312 h 161085"/>
                <a:gd name="connsiteX5" fmla="*/ 161387 w 161085"/>
                <a:gd name="connsiteY5" fmla="*/ 121619 h 161085"/>
                <a:gd name="connsiteX6" fmla="*/ 122626 w 161085"/>
                <a:gd name="connsiteY6" fmla="*/ 160381 h 161085"/>
                <a:gd name="connsiteX7" fmla="*/ 46312 w 161085"/>
                <a:gd name="connsiteY7" fmla="*/ 160381 h 161085"/>
                <a:gd name="connsiteX8" fmla="*/ 7551 w 161085"/>
                <a:gd name="connsiteY8" fmla="*/ 121619 h 161085"/>
                <a:gd name="connsiteX9" fmla="*/ 46312 w 161085"/>
                <a:gd name="connsiteY9" fmla="*/ 33425 h 161085"/>
                <a:gd name="connsiteX10" fmla="*/ 33425 w 161085"/>
                <a:gd name="connsiteY10" fmla="*/ 46312 h 161085"/>
                <a:gd name="connsiteX11" fmla="*/ 33425 w 161085"/>
                <a:gd name="connsiteY11" fmla="*/ 121619 h 161085"/>
                <a:gd name="connsiteX12" fmla="*/ 46312 w 161085"/>
                <a:gd name="connsiteY12" fmla="*/ 134506 h 161085"/>
                <a:gd name="connsiteX13" fmla="*/ 122626 w 161085"/>
                <a:gd name="connsiteY13" fmla="*/ 134506 h 161085"/>
                <a:gd name="connsiteX14" fmla="*/ 135513 w 161085"/>
                <a:gd name="connsiteY14" fmla="*/ 121619 h 161085"/>
                <a:gd name="connsiteX15" fmla="*/ 135513 w 161085"/>
                <a:gd name="connsiteY15" fmla="*/ 46312 h 161085"/>
                <a:gd name="connsiteX16" fmla="*/ 122626 w 161085"/>
                <a:gd name="connsiteY16" fmla="*/ 33425 h 161085"/>
                <a:gd name="connsiteX17" fmla="*/ 46312 w 161085"/>
                <a:gd name="connsiteY17" fmla="*/ 33425 h 16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085" h="161085">
                  <a:moveTo>
                    <a:pt x="7551" y="121619"/>
                  </a:moveTo>
                  <a:lnTo>
                    <a:pt x="7551" y="46312"/>
                  </a:lnTo>
                  <a:cubicBezTo>
                    <a:pt x="7551" y="24968"/>
                    <a:pt x="24968" y="7551"/>
                    <a:pt x="46312" y="7551"/>
                  </a:cubicBezTo>
                  <a:lnTo>
                    <a:pt x="122626" y="7551"/>
                  </a:lnTo>
                  <a:cubicBezTo>
                    <a:pt x="143970" y="7551"/>
                    <a:pt x="161387" y="24868"/>
                    <a:pt x="161387" y="46312"/>
                  </a:cubicBezTo>
                  <a:lnTo>
                    <a:pt x="161387" y="121619"/>
                  </a:lnTo>
                  <a:cubicBezTo>
                    <a:pt x="161387" y="142963"/>
                    <a:pt x="144071" y="160381"/>
                    <a:pt x="122626" y="160381"/>
                  </a:cubicBezTo>
                  <a:lnTo>
                    <a:pt x="46312" y="160381"/>
                  </a:lnTo>
                  <a:cubicBezTo>
                    <a:pt x="24968" y="160381"/>
                    <a:pt x="7551" y="143064"/>
                    <a:pt x="7551" y="121619"/>
                  </a:cubicBezTo>
                  <a:close/>
                  <a:moveTo>
                    <a:pt x="46312" y="33425"/>
                  </a:moveTo>
                  <a:cubicBezTo>
                    <a:pt x="39164" y="33425"/>
                    <a:pt x="33425" y="39164"/>
                    <a:pt x="33425" y="46312"/>
                  </a:cubicBezTo>
                  <a:lnTo>
                    <a:pt x="33425" y="121619"/>
                  </a:lnTo>
                  <a:cubicBezTo>
                    <a:pt x="33425" y="128768"/>
                    <a:pt x="39265" y="134506"/>
                    <a:pt x="46312" y="134506"/>
                  </a:cubicBezTo>
                  <a:lnTo>
                    <a:pt x="122626" y="134506"/>
                  </a:lnTo>
                  <a:cubicBezTo>
                    <a:pt x="129774" y="134506"/>
                    <a:pt x="135513" y="128768"/>
                    <a:pt x="135513" y="121619"/>
                  </a:cubicBezTo>
                  <a:lnTo>
                    <a:pt x="135513" y="46312"/>
                  </a:lnTo>
                  <a:cubicBezTo>
                    <a:pt x="135513" y="39164"/>
                    <a:pt x="129674" y="33425"/>
                    <a:pt x="122626" y="33425"/>
                  </a:cubicBezTo>
                  <a:lnTo>
                    <a:pt x="46312" y="33425"/>
                  </a:lnTo>
                  <a:close/>
                </a:path>
              </a:pathLst>
            </a:custGeom>
            <a:solidFill>
              <a:srgbClr val="AF5A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BB3B82-7284-449F-8328-C47D1B321527}"/>
                </a:ext>
              </a:extLst>
            </p:cNvPr>
            <p:cNvSpPr/>
            <p:nvPr/>
          </p:nvSpPr>
          <p:spPr>
            <a:xfrm>
              <a:off x="10945715" y="2544905"/>
              <a:ext cx="362442" cy="261764"/>
            </a:xfrm>
            <a:custGeom>
              <a:avLst/>
              <a:gdLst>
                <a:gd name="connsiteX0" fmla="*/ 330225 w 362442"/>
                <a:gd name="connsiteY0" fmla="*/ 7551 h 261763"/>
                <a:gd name="connsiteX1" fmla="*/ 355999 w 362442"/>
                <a:gd name="connsiteY1" fmla="*/ 33325 h 261763"/>
                <a:gd name="connsiteX2" fmla="*/ 355999 w 362442"/>
                <a:gd name="connsiteY2" fmla="*/ 231258 h 261763"/>
                <a:gd name="connsiteX3" fmla="*/ 330225 w 362442"/>
                <a:gd name="connsiteY3" fmla="*/ 257032 h 261763"/>
                <a:gd name="connsiteX4" fmla="*/ 33324 w 362442"/>
                <a:gd name="connsiteY4" fmla="*/ 257032 h 261763"/>
                <a:gd name="connsiteX5" fmla="*/ 7551 w 362442"/>
                <a:gd name="connsiteY5" fmla="*/ 231258 h 261763"/>
                <a:gd name="connsiteX6" fmla="*/ 7551 w 362442"/>
                <a:gd name="connsiteY6" fmla="*/ 33325 h 261763"/>
                <a:gd name="connsiteX7" fmla="*/ 33324 w 362442"/>
                <a:gd name="connsiteY7" fmla="*/ 7551 h 2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42" h="261763">
                  <a:moveTo>
                    <a:pt x="330225" y="7551"/>
                  </a:moveTo>
                  <a:cubicBezTo>
                    <a:pt x="344460" y="7551"/>
                    <a:pt x="355999" y="19090"/>
                    <a:pt x="355999" y="33325"/>
                  </a:cubicBezTo>
                  <a:lnTo>
                    <a:pt x="355999" y="231258"/>
                  </a:lnTo>
                  <a:cubicBezTo>
                    <a:pt x="355999" y="245493"/>
                    <a:pt x="344460" y="257032"/>
                    <a:pt x="330225" y="257032"/>
                  </a:cubicBezTo>
                  <a:lnTo>
                    <a:pt x="33324" y="257032"/>
                  </a:lnTo>
                  <a:cubicBezTo>
                    <a:pt x="19090" y="257032"/>
                    <a:pt x="7551" y="245493"/>
                    <a:pt x="7551" y="231258"/>
                  </a:cubicBezTo>
                  <a:lnTo>
                    <a:pt x="7551" y="33325"/>
                  </a:lnTo>
                  <a:cubicBezTo>
                    <a:pt x="7551" y="19090"/>
                    <a:pt x="19090" y="7551"/>
                    <a:pt x="33324" y="7551"/>
                  </a:cubicBezTo>
                  <a:close/>
                </a:path>
              </a:pathLst>
            </a:custGeom>
            <a:solidFill>
              <a:srgbClr val="AF5A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49F27B-ABCB-481D-9B29-59001441C028}"/>
                </a:ext>
              </a:extLst>
            </p:cNvPr>
            <p:cNvSpPr/>
            <p:nvPr/>
          </p:nvSpPr>
          <p:spPr>
            <a:xfrm>
              <a:off x="10945615" y="2564739"/>
              <a:ext cx="362442" cy="110746"/>
            </a:xfrm>
            <a:custGeom>
              <a:avLst/>
              <a:gdLst>
                <a:gd name="connsiteX0" fmla="*/ 7652 w 362442"/>
                <a:gd name="connsiteY0" fmla="*/ 109639 h 110746"/>
                <a:gd name="connsiteX1" fmla="*/ 7652 w 362442"/>
                <a:gd name="connsiteY1" fmla="*/ 31915 h 110746"/>
                <a:gd name="connsiteX2" fmla="*/ 33425 w 362442"/>
                <a:gd name="connsiteY2" fmla="*/ 7551 h 110746"/>
                <a:gd name="connsiteX3" fmla="*/ 330225 w 362442"/>
                <a:gd name="connsiteY3" fmla="*/ 7551 h 110746"/>
                <a:gd name="connsiteX4" fmla="*/ 355999 w 362442"/>
                <a:gd name="connsiteY4" fmla="*/ 31915 h 110746"/>
                <a:gd name="connsiteX5" fmla="*/ 355999 w 362442"/>
                <a:gd name="connsiteY5" fmla="*/ 109639 h 110746"/>
                <a:gd name="connsiteX6" fmla="*/ 7551 w 362442"/>
                <a:gd name="connsiteY6" fmla="*/ 109639 h 1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442" h="110746">
                  <a:moveTo>
                    <a:pt x="7652" y="109639"/>
                  </a:moveTo>
                  <a:lnTo>
                    <a:pt x="7652" y="31915"/>
                  </a:lnTo>
                  <a:cubicBezTo>
                    <a:pt x="7652" y="18525"/>
                    <a:pt x="19230" y="7551"/>
                    <a:pt x="33425" y="7551"/>
                  </a:cubicBezTo>
                  <a:lnTo>
                    <a:pt x="330225" y="7551"/>
                  </a:lnTo>
                  <a:cubicBezTo>
                    <a:pt x="344421" y="7551"/>
                    <a:pt x="355999" y="18525"/>
                    <a:pt x="355999" y="31915"/>
                  </a:cubicBezTo>
                  <a:lnTo>
                    <a:pt x="355999" y="109639"/>
                  </a:lnTo>
                  <a:lnTo>
                    <a:pt x="7551" y="109639"/>
                  </a:lnTo>
                  <a:close/>
                </a:path>
              </a:pathLst>
            </a:custGeom>
            <a:solidFill>
              <a:srgbClr val="A047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C60C6E4-216A-4B1B-9480-D3A3C5657BB5}"/>
                </a:ext>
              </a:extLst>
            </p:cNvPr>
            <p:cNvSpPr/>
            <p:nvPr/>
          </p:nvSpPr>
          <p:spPr>
            <a:xfrm>
              <a:off x="10945615" y="2545006"/>
              <a:ext cx="362442" cy="120814"/>
            </a:xfrm>
            <a:custGeom>
              <a:avLst/>
              <a:gdLst>
                <a:gd name="connsiteX0" fmla="*/ 7652 w 362442"/>
                <a:gd name="connsiteY0" fmla="*/ 115579 h 120814"/>
                <a:gd name="connsiteX1" fmla="*/ 7652 w 362442"/>
                <a:gd name="connsiteY1" fmla="*/ 33325 h 120814"/>
                <a:gd name="connsiteX2" fmla="*/ 33425 w 362442"/>
                <a:gd name="connsiteY2" fmla="*/ 7551 h 120814"/>
                <a:gd name="connsiteX3" fmla="*/ 330225 w 362442"/>
                <a:gd name="connsiteY3" fmla="*/ 7551 h 120814"/>
                <a:gd name="connsiteX4" fmla="*/ 355999 w 362442"/>
                <a:gd name="connsiteY4" fmla="*/ 33325 h 120814"/>
                <a:gd name="connsiteX5" fmla="*/ 355999 w 362442"/>
                <a:gd name="connsiteY5" fmla="*/ 115579 h 120814"/>
                <a:gd name="connsiteX6" fmla="*/ 7551 w 362442"/>
                <a:gd name="connsiteY6" fmla="*/ 115579 h 1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442" h="120814">
                  <a:moveTo>
                    <a:pt x="7652" y="115579"/>
                  </a:moveTo>
                  <a:lnTo>
                    <a:pt x="7652" y="33325"/>
                  </a:lnTo>
                  <a:cubicBezTo>
                    <a:pt x="7652" y="19129"/>
                    <a:pt x="19230" y="7551"/>
                    <a:pt x="33425" y="7551"/>
                  </a:cubicBezTo>
                  <a:lnTo>
                    <a:pt x="330225" y="7551"/>
                  </a:lnTo>
                  <a:cubicBezTo>
                    <a:pt x="344421" y="7551"/>
                    <a:pt x="355999" y="19129"/>
                    <a:pt x="355999" y="33325"/>
                  </a:cubicBezTo>
                  <a:lnTo>
                    <a:pt x="355999" y="115579"/>
                  </a:lnTo>
                  <a:lnTo>
                    <a:pt x="7551" y="115579"/>
                  </a:lnTo>
                  <a:close/>
                </a:path>
              </a:pathLst>
            </a:custGeom>
            <a:solidFill>
              <a:srgbClr val="AF5A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343A769-8940-4992-BC76-23FD9009A602}"/>
                </a:ext>
              </a:extLst>
            </p:cNvPr>
            <p:cNvSpPr/>
            <p:nvPr/>
          </p:nvSpPr>
          <p:spPr>
            <a:xfrm>
              <a:off x="11073577" y="2421171"/>
              <a:ext cx="100678" cy="110746"/>
            </a:xfrm>
            <a:custGeom>
              <a:avLst/>
              <a:gdLst>
                <a:gd name="connsiteX0" fmla="*/ 7551 w 100678"/>
                <a:gd name="connsiteY0" fmla="*/ 63629 h 110746"/>
                <a:gd name="connsiteX1" fmla="*/ 7551 w 100678"/>
                <a:gd name="connsiteY1" fmla="*/ 35942 h 110746"/>
                <a:gd name="connsiteX2" fmla="*/ 35942 w 100678"/>
                <a:gd name="connsiteY2" fmla="*/ 7551 h 110746"/>
                <a:gd name="connsiteX3" fmla="*/ 71381 w 100678"/>
                <a:gd name="connsiteY3" fmla="*/ 7551 h 110746"/>
                <a:gd name="connsiteX4" fmla="*/ 99772 w 100678"/>
                <a:gd name="connsiteY4" fmla="*/ 35942 h 110746"/>
                <a:gd name="connsiteX5" fmla="*/ 99772 w 100678"/>
                <a:gd name="connsiteY5" fmla="*/ 69065 h 110746"/>
                <a:gd name="connsiteX6" fmla="*/ 99772 w 100678"/>
                <a:gd name="connsiteY6" fmla="*/ 69770 h 110746"/>
                <a:gd name="connsiteX7" fmla="*/ 99772 w 100678"/>
                <a:gd name="connsiteY7" fmla="*/ 93027 h 110746"/>
                <a:gd name="connsiteX8" fmla="*/ 89604 w 100678"/>
                <a:gd name="connsiteY8" fmla="*/ 103195 h 110746"/>
                <a:gd name="connsiteX9" fmla="*/ 87993 w 100678"/>
                <a:gd name="connsiteY9" fmla="*/ 103195 h 110746"/>
                <a:gd name="connsiteX10" fmla="*/ 78529 w 100678"/>
                <a:gd name="connsiteY10" fmla="*/ 96752 h 110746"/>
                <a:gd name="connsiteX11" fmla="*/ 67958 w 100678"/>
                <a:gd name="connsiteY11" fmla="*/ 106920 h 110746"/>
                <a:gd name="connsiteX12" fmla="*/ 65240 w 100678"/>
                <a:gd name="connsiteY12" fmla="*/ 106920 h 110746"/>
                <a:gd name="connsiteX13" fmla="*/ 55071 w 100678"/>
                <a:gd name="connsiteY13" fmla="*/ 98765 h 110746"/>
                <a:gd name="connsiteX14" fmla="*/ 44701 w 100678"/>
                <a:gd name="connsiteY14" fmla="*/ 108229 h 110746"/>
                <a:gd name="connsiteX15" fmla="*/ 41983 w 100678"/>
                <a:gd name="connsiteY15" fmla="*/ 108229 h 110746"/>
                <a:gd name="connsiteX16" fmla="*/ 31512 w 100678"/>
                <a:gd name="connsiteY16" fmla="*/ 98363 h 110746"/>
                <a:gd name="connsiteX17" fmla="*/ 20941 w 100678"/>
                <a:gd name="connsiteY17" fmla="*/ 108632 h 110746"/>
                <a:gd name="connsiteX18" fmla="*/ 18223 w 100678"/>
                <a:gd name="connsiteY18" fmla="*/ 108632 h 110746"/>
                <a:gd name="connsiteX19" fmla="*/ 7551 w 100678"/>
                <a:gd name="connsiteY19" fmla="*/ 97960 h 110746"/>
                <a:gd name="connsiteX20" fmla="*/ 7551 w 100678"/>
                <a:gd name="connsiteY20" fmla="*/ 63729 h 110746"/>
                <a:gd name="connsiteX21" fmla="*/ 7551 w 100678"/>
                <a:gd name="connsiteY21" fmla="*/ 63528 h 1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678" h="110746">
                  <a:moveTo>
                    <a:pt x="7551" y="63629"/>
                  </a:moveTo>
                  <a:lnTo>
                    <a:pt x="7551" y="35942"/>
                  </a:lnTo>
                  <a:cubicBezTo>
                    <a:pt x="7551" y="20337"/>
                    <a:pt x="20337" y="7551"/>
                    <a:pt x="35942" y="7551"/>
                  </a:cubicBezTo>
                  <a:lnTo>
                    <a:pt x="71381" y="7551"/>
                  </a:lnTo>
                  <a:cubicBezTo>
                    <a:pt x="86986" y="7551"/>
                    <a:pt x="99772" y="20337"/>
                    <a:pt x="99772" y="35942"/>
                  </a:cubicBezTo>
                  <a:lnTo>
                    <a:pt x="99772" y="69065"/>
                  </a:lnTo>
                  <a:cubicBezTo>
                    <a:pt x="99772" y="69065"/>
                    <a:pt x="99772" y="69569"/>
                    <a:pt x="99772" y="69770"/>
                  </a:cubicBezTo>
                  <a:lnTo>
                    <a:pt x="99772" y="93027"/>
                  </a:lnTo>
                  <a:cubicBezTo>
                    <a:pt x="99772" y="98665"/>
                    <a:pt x="95141" y="103195"/>
                    <a:pt x="89604" y="103195"/>
                  </a:cubicBezTo>
                  <a:lnTo>
                    <a:pt x="87993" y="103195"/>
                  </a:lnTo>
                  <a:cubicBezTo>
                    <a:pt x="83764" y="103195"/>
                    <a:pt x="80039" y="100477"/>
                    <a:pt x="78529" y="96752"/>
                  </a:cubicBezTo>
                  <a:cubicBezTo>
                    <a:pt x="78227" y="102390"/>
                    <a:pt x="73697" y="106920"/>
                    <a:pt x="67958" y="106920"/>
                  </a:cubicBezTo>
                  <a:lnTo>
                    <a:pt x="65240" y="106920"/>
                  </a:lnTo>
                  <a:cubicBezTo>
                    <a:pt x="60306" y="106920"/>
                    <a:pt x="56279" y="103397"/>
                    <a:pt x="55071" y="98765"/>
                  </a:cubicBezTo>
                  <a:cubicBezTo>
                    <a:pt x="54467" y="104101"/>
                    <a:pt x="50138" y="108229"/>
                    <a:pt x="44701" y="108229"/>
                  </a:cubicBezTo>
                  <a:lnTo>
                    <a:pt x="41983" y="108229"/>
                  </a:lnTo>
                  <a:cubicBezTo>
                    <a:pt x="36446" y="108229"/>
                    <a:pt x="31915" y="103799"/>
                    <a:pt x="31512" y="98363"/>
                  </a:cubicBezTo>
                  <a:cubicBezTo>
                    <a:pt x="31311" y="104101"/>
                    <a:pt x="26680" y="108632"/>
                    <a:pt x="20941" y="108632"/>
                  </a:cubicBezTo>
                  <a:lnTo>
                    <a:pt x="18223" y="108632"/>
                  </a:lnTo>
                  <a:cubicBezTo>
                    <a:pt x="12383" y="108632"/>
                    <a:pt x="7551" y="103799"/>
                    <a:pt x="7551" y="97960"/>
                  </a:cubicBezTo>
                  <a:lnTo>
                    <a:pt x="7551" y="63729"/>
                  </a:lnTo>
                  <a:cubicBezTo>
                    <a:pt x="7551" y="63729"/>
                    <a:pt x="7551" y="63528"/>
                    <a:pt x="7551" y="63528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03A7A65-09D4-4C47-81DD-1CE701ED1891}"/>
                </a:ext>
              </a:extLst>
            </p:cNvPr>
            <p:cNvSpPr/>
            <p:nvPr/>
          </p:nvSpPr>
          <p:spPr>
            <a:xfrm>
              <a:off x="11073577" y="2470806"/>
              <a:ext cx="30204" cy="60407"/>
            </a:xfrm>
            <a:custGeom>
              <a:avLst/>
              <a:gdLst>
                <a:gd name="connsiteX0" fmla="*/ 19229 w 30203"/>
                <a:gd name="connsiteY0" fmla="*/ 60407 h 60407"/>
                <a:gd name="connsiteX1" fmla="*/ 19229 w 30203"/>
                <a:gd name="connsiteY1" fmla="*/ 60407 h 60407"/>
                <a:gd name="connsiteX2" fmla="*/ 7551 w 30203"/>
                <a:gd name="connsiteY2" fmla="*/ 48728 h 60407"/>
                <a:gd name="connsiteX3" fmla="*/ 7551 w 30203"/>
                <a:gd name="connsiteY3" fmla="*/ 19230 h 60407"/>
                <a:gd name="connsiteX4" fmla="*/ 19229 w 30203"/>
                <a:gd name="connsiteY4" fmla="*/ 7551 h 60407"/>
                <a:gd name="connsiteX5" fmla="*/ 19229 w 30203"/>
                <a:gd name="connsiteY5" fmla="*/ 7551 h 60407"/>
                <a:gd name="connsiteX6" fmla="*/ 30908 w 30203"/>
                <a:gd name="connsiteY6" fmla="*/ 19230 h 60407"/>
                <a:gd name="connsiteX7" fmla="*/ 30908 w 30203"/>
                <a:gd name="connsiteY7" fmla="*/ 48728 h 60407"/>
                <a:gd name="connsiteX8" fmla="*/ 19229 w 30203"/>
                <a:gd name="connsiteY8" fmla="*/ 60407 h 6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03" h="60407">
                  <a:moveTo>
                    <a:pt x="19229" y="60407"/>
                  </a:moveTo>
                  <a:lnTo>
                    <a:pt x="19229" y="60407"/>
                  </a:lnTo>
                  <a:cubicBezTo>
                    <a:pt x="12786" y="60407"/>
                    <a:pt x="7551" y="55172"/>
                    <a:pt x="7551" y="48728"/>
                  </a:cubicBezTo>
                  <a:lnTo>
                    <a:pt x="7551" y="19230"/>
                  </a:lnTo>
                  <a:cubicBezTo>
                    <a:pt x="7551" y="12786"/>
                    <a:pt x="12786" y="7551"/>
                    <a:pt x="19229" y="7551"/>
                  </a:cubicBezTo>
                  <a:lnTo>
                    <a:pt x="19229" y="7551"/>
                  </a:lnTo>
                  <a:cubicBezTo>
                    <a:pt x="25673" y="7551"/>
                    <a:pt x="30908" y="12786"/>
                    <a:pt x="30908" y="19230"/>
                  </a:cubicBezTo>
                  <a:lnTo>
                    <a:pt x="30908" y="48728"/>
                  </a:lnTo>
                  <a:cubicBezTo>
                    <a:pt x="30908" y="55172"/>
                    <a:pt x="25673" y="60407"/>
                    <a:pt x="19229" y="60407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3A4E9C8-9669-4668-9B4A-989248F35342}"/>
                </a:ext>
              </a:extLst>
            </p:cNvPr>
            <p:cNvSpPr/>
            <p:nvPr/>
          </p:nvSpPr>
          <p:spPr>
            <a:xfrm>
              <a:off x="11097538" y="2469396"/>
              <a:ext cx="30204" cy="60407"/>
            </a:xfrm>
            <a:custGeom>
              <a:avLst/>
              <a:gdLst>
                <a:gd name="connsiteX0" fmla="*/ 20337 w 30203"/>
                <a:gd name="connsiteY0" fmla="*/ 7551 h 60407"/>
                <a:gd name="connsiteX1" fmla="*/ 32418 w 30203"/>
                <a:gd name="connsiteY1" fmla="*/ 19632 h 60407"/>
                <a:gd name="connsiteX2" fmla="*/ 32418 w 30203"/>
                <a:gd name="connsiteY2" fmla="*/ 48326 h 60407"/>
                <a:gd name="connsiteX3" fmla="*/ 20337 w 30203"/>
                <a:gd name="connsiteY3" fmla="*/ 60407 h 60407"/>
                <a:gd name="connsiteX4" fmla="*/ 19632 w 30203"/>
                <a:gd name="connsiteY4" fmla="*/ 60407 h 60407"/>
                <a:gd name="connsiteX5" fmla="*/ 7551 w 30203"/>
                <a:gd name="connsiteY5" fmla="*/ 48326 h 60407"/>
                <a:gd name="connsiteX6" fmla="*/ 7551 w 30203"/>
                <a:gd name="connsiteY6" fmla="*/ 19632 h 60407"/>
                <a:gd name="connsiteX7" fmla="*/ 19632 w 30203"/>
                <a:gd name="connsiteY7" fmla="*/ 7551 h 6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3" h="60407">
                  <a:moveTo>
                    <a:pt x="20337" y="7551"/>
                  </a:moveTo>
                  <a:cubicBezTo>
                    <a:pt x="27009" y="7551"/>
                    <a:pt x="32418" y="12960"/>
                    <a:pt x="32418" y="19632"/>
                  </a:cubicBezTo>
                  <a:lnTo>
                    <a:pt x="32418" y="48326"/>
                  </a:lnTo>
                  <a:cubicBezTo>
                    <a:pt x="32418" y="54998"/>
                    <a:pt x="27009" y="60407"/>
                    <a:pt x="20337" y="60407"/>
                  </a:cubicBezTo>
                  <a:lnTo>
                    <a:pt x="19632" y="60407"/>
                  </a:lnTo>
                  <a:cubicBezTo>
                    <a:pt x="12960" y="60407"/>
                    <a:pt x="7551" y="54998"/>
                    <a:pt x="7551" y="48326"/>
                  </a:cubicBezTo>
                  <a:lnTo>
                    <a:pt x="7551" y="19632"/>
                  </a:lnTo>
                  <a:cubicBezTo>
                    <a:pt x="7551" y="12960"/>
                    <a:pt x="12960" y="7551"/>
                    <a:pt x="19632" y="7551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5CDCBD4-F9C2-46FE-A626-25847096FB42}"/>
                </a:ext>
              </a:extLst>
            </p:cNvPr>
            <p:cNvSpPr/>
            <p:nvPr/>
          </p:nvSpPr>
          <p:spPr>
            <a:xfrm>
              <a:off x="11120090" y="2468087"/>
              <a:ext cx="30204" cy="60407"/>
            </a:xfrm>
            <a:custGeom>
              <a:avLst/>
              <a:gdLst>
                <a:gd name="connsiteX0" fmla="*/ 20337 w 30203"/>
                <a:gd name="connsiteY0" fmla="*/ 7551 h 60407"/>
                <a:gd name="connsiteX1" fmla="*/ 32418 w 30203"/>
                <a:gd name="connsiteY1" fmla="*/ 19632 h 60407"/>
                <a:gd name="connsiteX2" fmla="*/ 32418 w 30203"/>
                <a:gd name="connsiteY2" fmla="*/ 48326 h 60407"/>
                <a:gd name="connsiteX3" fmla="*/ 20337 w 30203"/>
                <a:gd name="connsiteY3" fmla="*/ 60407 h 60407"/>
                <a:gd name="connsiteX4" fmla="*/ 19632 w 30203"/>
                <a:gd name="connsiteY4" fmla="*/ 60407 h 60407"/>
                <a:gd name="connsiteX5" fmla="*/ 7551 w 30203"/>
                <a:gd name="connsiteY5" fmla="*/ 48326 h 60407"/>
                <a:gd name="connsiteX6" fmla="*/ 7551 w 30203"/>
                <a:gd name="connsiteY6" fmla="*/ 19632 h 60407"/>
                <a:gd name="connsiteX7" fmla="*/ 19632 w 30203"/>
                <a:gd name="connsiteY7" fmla="*/ 7551 h 6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3" h="60407">
                  <a:moveTo>
                    <a:pt x="20337" y="7551"/>
                  </a:moveTo>
                  <a:cubicBezTo>
                    <a:pt x="27009" y="7551"/>
                    <a:pt x="32418" y="12960"/>
                    <a:pt x="32418" y="19632"/>
                  </a:cubicBezTo>
                  <a:lnTo>
                    <a:pt x="32418" y="48326"/>
                  </a:lnTo>
                  <a:cubicBezTo>
                    <a:pt x="32418" y="54998"/>
                    <a:pt x="27009" y="60407"/>
                    <a:pt x="20337" y="60407"/>
                  </a:cubicBezTo>
                  <a:lnTo>
                    <a:pt x="19632" y="60407"/>
                  </a:lnTo>
                  <a:cubicBezTo>
                    <a:pt x="12960" y="60407"/>
                    <a:pt x="7551" y="54998"/>
                    <a:pt x="7551" y="48326"/>
                  </a:cubicBezTo>
                  <a:lnTo>
                    <a:pt x="7551" y="19632"/>
                  </a:lnTo>
                  <a:cubicBezTo>
                    <a:pt x="7551" y="12960"/>
                    <a:pt x="12960" y="7551"/>
                    <a:pt x="19632" y="7551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5AA0299-AF4D-4B85-AD6E-4E1B8947DD96}"/>
                </a:ext>
              </a:extLst>
            </p:cNvPr>
            <p:cNvSpPr/>
            <p:nvPr/>
          </p:nvSpPr>
          <p:spPr>
            <a:xfrm>
              <a:off x="11143750" y="2473524"/>
              <a:ext cx="30204" cy="50339"/>
            </a:xfrm>
            <a:custGeom>
              <a:avLst/>
              <a:gdLst>
                <a:gd name="connsiteX0" fmla="*/ 19330 w 30203"/>
                <a:gd name="connsiteY0" fmla="*/ 7551 h 50339"/>
                <a:gd name="connsiteX1" fmla="*/ 29801 w 30203"/>
                <a:gd name="connsiteY1" fmla="*/ 18021 h 50339"/>
                <a:gd name="connsiteX2" fmla="*/ 29801 w 30203"/>
                <a:gd name="connsiteY2" fmla="*/ 42084 h 50339"/>
                <a:gd name="connsiteX3" fmla="*/ 19330 w 30203"/>
                <a:gd name="connsiteY3" fmla="*/ 52554 h 50339"/>
                <a:gd name="connsiteX4" fmla="*/ 18021 w 30203"/>
                <a:gd name="connsiteY4" fmla="*/ 52554 h 50339"/>
                <a:gd name="connsiteX5" fmla="*/ 7551 w 30203"/>
                <a:gd name="connsiteY5" fmla="*/ 42084 h 50339"/>
                <a:gd name="connsiteX6" fmla="*/ 7551 w 30203"/>
                <a:gd name="connsiteY6" fmla="*/ 18021 h 50339"/>
                <a:gd name="connsiteX7" fmla="*/ 18021 w 30203"/>
                <a:gd name="connsiteY7" fmla="*/ 7551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3" h="50339">
                  <a:moveTo>
                    <a:pt x="19330" y="7551"/>
                  </a:moveTo>
                  <a:cubicBezTo>
                    <a:pt x="25113" y="7551"/>
                    <a:pt x="29801" y="12239"/>
                    <a:pt x="29801" y="18021"/>
                  </a:cubicBezTo>
                  <a:lnTo>
                    <a:pt x="29801" y="42084"/>
                  </a:lnTo>
                  <a:cubicBezTo>
                    <a:pt x="29801" y="47866"/>
                    <a:pt x="25113" y="52554"/>
                    <a:pt x="19330" y="52554"/>
                  </a:cubicBezTo>
                  <a:lnTo>
                    <a:pt x="18021" y="52554"/>
                  </a:lnTo>
                  <a:cubicBezTo>
                    <a:pt x="12239" y="52554"/>
                    <a:pt x="7551" y="47866"/>
                    <a:pt x="7551" y="42084"/>
                  </a:cubicBezTo>
                  <a:lnTo>
                    <a:pt x="7551" y="18021"/>
                  </a:lnTo>
                  <a:cubicBezTo>
                    <a:pt x="7551" y="12239"/>
                    <a:pt x="12239" y="7551"/>
                    <a:pt x="18021" y="7551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3F17176-B5C9-469A-9086-C49FCC448B89}"/>
                </a:ext>
              </a:extLst>
            </p:cNvPr>
            <p:cNvSpPr/>
            <p:nvPr/>
          </p:nvSpPr>
          <p:spPr>
            <a:xfrm>
              <a:off x="11075490" y="1772198"/>
              <a:ext cx="151018" cy="644342"/>
            </a:xfrm>
            <a:custGeom>
              <a:avLst/>
              <a:gdLst>
                <a:gd name="connsiteX0" fmla="*/ 78529 w 151017"/>
                <a:gd name="connsiteY0" fmla="*/ 7551 h 644341"/>
                <a:gd name="connsiteX1" fmla="*/ 54870 w 151017"/>
                <a:gd name="connsiteY1" fmla="*/ 373215 h 644341"/>
                <a:gd name="connsiteX2" fmla="*/ 7551 w 151017"/>
                <a:gd name="connsiteY2" fmla="*/ 637798 h 644341"/>
                <a:gd name="connsiteX3" fmla="*/ 100074 w 151017"/>
                <a:gd name="connsiteY3" fmla="*/ 639912 h 644341"/>
                <a:gd name="connsiteX4" fmla="*/ 144172 w 151017"/>
                <a:gd name="connsiteY4" fmla="*/ 391438 h 644341"/>
                <a:gd name="connsiteX5" fmla="*/ 78529 w 151017"/>
                <a:gd name="connsiteY5" fmla="*/ 7551 h 64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017" h="644341">
                  <a:moveTo>
                    <a:pt x="78529" y="7551"/>
                  </a:moveTo>
                  <a:lnTo>
                    <a:pt x="54870" y="373215"/>
                  </a:lnTo>
                  <a:lnTo>
                    <a:pt x="7551" y="637798"/>
                  </a:lnTo>
                  <a:lnTo>
                    <a:pt x="100074" y="639912"/>
                  </a:lnTo>
                  <a:lnTo>
                    <a:pt x="144172" y="391438"/>
                  </a:lnTo>
                  <a:lnTo>
                    <a:pt x="78529" y="7551"/>
                  </a:ln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6DA014C-FF7C-4C47-93CA-12EFCA22F922}"/>
                </a:ext>
              </a:extLst>
            </p:cNvPr>
            <p:cNvSpPr/>
            <p:nvPr/>
          </p:nvSpPr>
          <p:spPr>
            <a:xfrm>
              <a:off x="10711529" y="2007886"/>
              <a:ext cx="231560" cy="151018"/>
            </a:xfrm>
            <a:custGeom>
              <a:avLst/>
              <a:gdLst>
                <a:gd name="connsiteX0" fmla="*/ 210225 w 231560"/>
                <a:gd name="connsiteY0" fmla="*/ 24566 h 151017"/>
                <a:gd name="connsiteX1" fmla="*/ 157771 w 231560"/>
                <a:gd name="connsiteY1" fmla="*/ 21646 h 151017"/>
                <a:gd name="connsiteX2" fmla="*/ 109546 w 231560"/>
                <a:gd name="connsiteY2" fmla="*/ 7551 h 151017"/>
                <a:gd name="connsiteX3" fmla="*/ 7861 w 231560"/>
                <a:gd name="connsiteY3" fmla="*/ 78227 h 151017"/>
                <a:gd name="connsiteX4" fmla="*/ 7559 w 231560"/>
                <a:gd name="connsiteY4" fmla="*/ 96148 h 151017"/>
                <a:gd name="connsiteX5" fmla="*/ 26587 w 231560"/>
                <a:gd name="connsiteY5" fmla="*/ 111250 h 151017"/>
                <a:gd name="connsiteX6" fmla="*/ 50851 w 231560"/>
                <a:gd name="connsiteY6" fmla="*/ 129170 h 151017"/>
                <a:gd name="connsiteX7" fmla="*/ 75819 w 231560"/>
                <a:gd name="connsiteY7" fmla="*/ 139037 h 151017"/>
                <a:gd name="connsiteX8" fmla="*/ 103606 w 231560"/>
                <a:gd name="connsiteY8" fmla="*/ 140446 h 151017"/>
                <a:gd name="connsiteX9" fmla="*/ 172873 w 231560"/>
                <a:gd name="connsiteY9" fmla="*/ 97859 h 151017"/>
                <a:gd name="connsiteX10" fmla="*/ 231669 w 231560"/>
                <a:gd name="connsiteY10" fmla="*/ 101383 h 151017"/>
                <a:gd name="connsiteX11" fmla="*/ 210124 w 231560"/>
                <a:gd name="connsiteY11" fmla="*/ 24465 h 1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560" h="151017">
                  <a:moveTo>
                    <a:pt x="210225" y="24566"/>
                  </a:moveTo>
                  <a:cubicBezTo>
                    <a:pt x="203177" y="25572"/>
                    <a:pt x="157771" y="21646"/>
                    <a:pt x="157771" y="21646"/>
                  </a:cubicBezTo>
                  <a:cubicBezTo>
                    <a:pt x="157771" y="21646"/>
                    <a:pt x="124346" y="8256"/>
                    <a:pt x="109546" y="7551"/>
                  </a:cubicBezTo>
                  <a:lnTo>
                    <a:pt x="7861" y="78227"/>
                  </a:lnTo>
                  <a:lnTo>
                    <a:pt x="7559" y="96148"/>
                  </a:lnTo>
                  <a:cubicBezTo>
                    <a:pt x="7559" y="96148"/>
                    <a:pt x="6553" y="110545"/>
                    <a:pt x="26587" y="111250"/>
                  </a:cubicBezTo>
                  <a:cubicBezTo>
                    <a:pt x="26587" y="111250"/>
                    <a:pt x="27594" y="129573"/>
                    <a:pt x="50851" y="129170"/>
                  </a:cubicBezTo>
                  <a:cubicBezTo>
                    <a:pt x="50851" y="129170"/>
                    <a:pt x="50146" y="146789"/>
                    <a:pt x="75819" y="139037"/>
                  </a:cubicBezTo>
                  <a:cubicBezTo>
                    <a:pt x="75819" y="139037"/>
                    <a:pt x="83874" y="152427"/>
                    <a:pt x="103606" y="140446"/>
                  </a:cubicBezTo>
                  <a:lnTo>
                    <a:pt x="172873" y="97859"/>
                  </a:lnTo>
                  <a:lnTo>
                    <a:pt x="231669" y="101383"/>
                  </a:lnTo>
                  <a:lnTo>
                    <a:pt x="210124" y="24465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5EEE8ED-AD48-4081-A342-545EBC03C4A2}"/>
                </a:ext>
              </a:extLst>
            </p:cNvPr>
            <p:cNvSpPr/>
            <p:nvPr/>
          </p:nvSpPr>
          <p:spPr>
            <a:xfrm>
              <a:off x="10664722" y="2002577"/>
              <a:ext cx="181221" cy="100678"/>
            </a:xfrm>
            <a:custGeom>
              <a:avLst/>
              <a:gdLst>
                <a:gd name="connsiteX0" fmla="*/ 34331 w 181221"/>
                <a:gd name="connsiteY0" fmla="*/ 25546 h 100678"/>
                <a:gd name="connsiteX1" fmla="*/ 69065 w 181221"/>
                <a:gd name="connsiteY1" fmla="*/ 27258 h 100678"/>
                <a:gd name="connsiteX2" fmla="*/ 115881 w 181221"/>
                <a:gd name="connsiteY2" fmla="*/ 8229 h 100678"/>
                <a:gd name="connsiteX3" fmla="*/ 130681 w 181221"/>
                <a:gd name="connsiteY3" fmla="*/ 8531 h 100678"/>
                <a:gd name="connsiteX4" fmla="*/ 159575 w 181221"/>
                <a:gd name="connsiteY4" fmla="*/ 13062 h 100678"/>
                <a:gd name="connsiteX5" fmla="*/ 172563 w 181221"/>
                <a:gd name="connsiteY5" fmla="*/ 24640 h 100678"/>
                <a:gd name="connsiteX6" fmla="*/ 181725 w 181221"/>
                <a:gd name="connsiteY6" fmla="*/ 47192 h 100678"/>
                <a:gd name="connsiteX7" fmla="*/ 171858 w 181221"/>
                <a:gd name="connsiteY7" fmla="*/ 53535 h 100678"/>
                <a:gd name="connsiteX8" fmla="*/ 139842 w 181221"/>
                <a:gd name="connsiteY8" fmla="*/ 35916 h 100678"/>
                <a:gd name="connsiteX9" fmla="*/ 100779 w 181221"/>
                <a:gd name="connsiteY9" fmla="*/ 57763 h 100678"/>
                <a:gd name="connsiteX10" fmla="*/ 54366 w 181221"/>
                <a:gd name="connsiteY10" fmla="*/ 101357 h 100678"/>
                <a:gd name="connsiteX11" fmla="*/ 46614 w 181221"/>
                <a:gd name="connsiteY11" fmla="*/ 97833 h 100678"/>
                <a:gd name="connsiteX12" fmla="*/ 7551 w 181221"/>
                <a:gd name="connsiteY12" fmla="*/ 98034 h 100678"/>
                <a:gd name="connsiteX13" fmla="*/ 34432 w 181221"/>
                <a:gd name="connsiteY13" fmla="*/ 25445 h 10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221" h="100678">
                  <a:moveTo>
                    <a:pt x="34331" y="25546"/>
                  </a:moveTo>
                  <a:lnTo>
                    <a:pt x="69065" y="27258"/>
                  </a:lnTo>
                  <a:cubicBezTo>
                    <a:pt x="69065" y="27258"/>
                    <a:pt x="103497" y="10746"/>
                    <a:pt x="115881" y="8229"/>
                  </a:cubicBezTo>
                  <a:cubicBezTo>
                    <a:pt x="115881" y="8229"/>
                    <a:pt x="123633" y="6518"/>
                    <a:pt x="130681" y="8531"/>
                  </a:cubicBezTo>
                  <a:lnTo>
                    <a:pt x="159575" y="13062"/>
                  </a:lnTo>
                  <a:cubicBezTo>
                    <a:pt x="159575" y="13062"/>
                    <a:pt x="168032" y="13364"/>
                    <a:pt x="172563" y="24640"/>
                  </a:cubicBezTo>
                  <a:lnTo>
                    <a:pt x="181725" y="47192"/>
                  </a:lnTo>
                  <a:cubicBezTo>
                    <a:pt x="181725" y="47192"/>
                    <a:pt x="183134" y="53535"/>
                    <a:pt x="171858" y="53535"/>
                  </a:cubicBezTo>
                  <a:cubicBezTo>
                    <a:pt x="171858" y="53535"/>
                    <a:pt x="147897" y="50414"/>
                    <a:pt x="139842" y="35916"/>
                  </a:cubicBezTo>
                  <a:cubicBezTo>
                    <a:pt x="139842" y="35916"/>
                    <a:pt x="125043" y="37325"/>
                    <a:pt x="100779" y="57763"/>
                  </a:cubicBezTo>
                  <a:cubicBezTo>
                    <a:pt x="100779" y="57763"/>
                    <a:pt x="63528" y="81725"/>
                    <a:pt x="54366" y="101357"/>
                  </a:cubicBezTo>
                  <a:lnTo>
                    <a:pt x="46614" y="97833"/>
                  </a:lnTo>
                  <a:lnTo>
                    <a:pt x="7551" y="98034"/>
                  </a:lnTo>
                  <a:lnTo>
                    <a:pt x="34432" y="25445"/>
                  </a:lnTo>
                  <a:close/>
                </a:path>
              </a:pathLst>
            </a:custGeom>
            <a:solidFill>
              <a:srgbClr val="EF74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B528A1-F6B3-4D0C-AB39-5D9489AB68A4}"/>
                </a:ext>
              </a:extLst>
            </p:cNvPr>
            <p:cNvSpPr/>
            <p:nvPr/>
          </p:nvSpPr>
          <p:spPr>
            <a:xfrm>
              <a:off x="10846989" y="2088568"/>
              <a:ext cx="50339" cy="50339"/>
            </a:xfrm>
            <a:custGeom>
              <a:avLst/>
              <a:gdLst>
                <a:gd name="connsiteX0" fmla="*/ 26916 w 50339"/>
                <a:gd name="connsiteY0" fmla="*/ 15650 h 50339"/>
                <a:gd name="connsiteX1" fmla="*/ 38756 w 50339"/>
                <a:gd name="connsiteY1" fmla="*/ 17335 h 50339"/>
                <a:gd name="connsiteX2" fmla="*/ 40872 w 50339"/>
                <a:gd name="connsiteY2" fmla="*/ 20153 h 50339"/>
                <a:gd name="connsiteX3" fmla="*/ 39187 w 50339"/>
                <a:gd name="connsiteY3" fmla="*/ 31993 h 50339"/>
                <a:gd name="connsiteX4" fmla="*/ 29606 w 50339"/>
                <a:gd name="connsiteY4" fmla="*/ 39187 h 50339"/>
                <a:gd name="connsiteX5" fmla="*/ 17765 w 50339"/>
                <a:gd name="connsiteY5" fmla="*/ 37502 h 50339"/>
                <a:gd name="connsiteX6" fmla="*/ 15650 w 50339"/>
                <a:gd name="connsiteY6" fmla="*/ 34684 h 50339"/>
                <a:gd name="connsiteX7" fmla="*/ 17335 w 50339"/>
                <a:gd name="connsiteY7" fmla="*/ 22843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" h="50339">
                  <a:moveTo>
                    <a:pt x="26916" y="15650"/>
                  </a:moveTo>
                  <a:cubicBezTo>
                    <a:pt x="30651" y="12845"/>
                    <a:pt x="35952" y="13600"/>
                    <a:pt x="38756" y="17335"/>
                  </a:cubicBezTo>
                  <a:lnTo>
                    <a:pt x="40872" y="20153"/>
                  </a:lnTo>
                  <a:cubicBezTo>
                    <a:pt x="43676" y="23888"/>
                    <a:pt x="42922" y="29189"/>
                    <a:pt x="39187" y="31993"/>
                  </a:cubicBezTo>
                  <a:lnTo>
                    <a:pt x="29606" y="39187"/>
                  </a:lnTo>
                  <a:cubicBezTo>
                    <a:pt x="25871" y="41991"/>
                    <a:pt x="20570" y="41237"/>
                    <a:pt x="17765" y="37502"/>
                  </a:cubicBezTo>
                  <a:lnTo>
                    <a:pt x="15650" y="34684"/>
                  </a:lnTo>
                  <a:cubicBezTo>
                    <a:pt x="12845" y="30949"/>
                    <a:pt x="13600" y="25648"/>
                    <a:pt x="17335" y="22843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F3B859E-EB61-4A8E-AEA1-059F7A53CEE8}"/>
                </a:ext>
              </a:extLst>
            </p:cNvPr>
            <p:cNvSpPr/>
            <p:nvPr/>
          </p:nvSpPr>
          <p:spPr>
            <a:xfrm>
              <a:off x="10823277" y="2102835"/>
              <a:ext cx="50339" cy="50339"/>
            </a:xfrm>
            <a:custGeom>
              <a:avLst/>
              <a:gdLst>
                <a:gd name="connsiteX0" fmla="*/ 28475 w 50339"/>
                <a:gd name="connsiteY0" fmla="*/ 13787 h 50339"/>
                <a:gd name="connsiteX1" fmla="*/ 39777 w 50339"/>
                <a:gd name="connsiteY1" fmla="*/ 17698 h 50339"/>
                <a:gd name="connsiteX2" fmla="*/ 41317 w 50339"/>
                <a:gd name="connsiteY2" fmla="*/ 20868 h 50339"/>
                <a:gd name="connsiteX3" fmla="*/ 37405 w 50339"/>
                <a:gd name="connsiteY3" fmla="*/ 32170 h 50339"/>
                <a:gd name="connsiteX4" fmla="*/ 26629 w 50339"/>
                <a:gd name="connsiteY4" fmla="*/ 37405 h 50339"/>
                <a:gd name="connsiteX5" fmla="*/ 15326 w 50339"/>
                <a:gd name="connsiteY5" fmla="*/ 33494 h 50339"/>
                <a:gd name="connsiteX6" fmla="*/ 13787 w 50339"/>
                <a:gd name="connsiteY6" fmla="*/ 30324 h 50339"/>
                <a:gd name="connsiteX7" fmla="*/ 17698 w 50339"/>
                <a:gd name="connsiteY7" fmla="*/ 19022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" h="50339">
                  <a:moveTo>
                    <a:pt x="28475" y="13787"/>
                  </a:moveTo>
                  <a:cubicBezTo>
                    <a:pt x="32676" y="11746"/>
                    <a:pt x="37736" y="13497"/>
                    <a:pt x="39777" y="17698"/>
                  </a:cubicBezTo>
                  <a:lnTo>
                    <a:pt x="41317" y="20868"/>
                  </a:lnTo>
                  <a:cubicBezTo>
                    <a:pt x="43357" y="25069"/>
                    <a:pt x="41606" y="30129"/>
                    <a:pt x="37405" y="32170"/>
                  </a:cubicBezTo>
                  <a:lnTo>
                    <a:pt x="26629" y="37405"/>
                  </a:lnTo>
                  <a:cubicBezTo>
                    <a:pt x="22427" y="39446"/>
                    <a:pt x="17367" y="37695"/>
                    <a:pt x="15326" y="33494"/>
                  </a:cubicBezTo>
                  <a:lnTo>
                    <a:pt x="13787" y="30324"/>
                  </a:lnTo>
                  <a:cubicBezTo>
                    <a:pt x="11746" y="26123"/>
                    <a:pt x="13497" y="21063"/>
                    <a:pt x="17698" y="19022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D588728-F91D-44D1-8B83-6F6B2C4E65B3}"/>
                </a:ext>
              </a:extLst>
            </p:cNvPr>
            <p:cNvSpPr/>
            <p:nvPr/>
          </p:nvSpPr>
          <p:spPr>
            <a:xfrm>
              <a:off x="10799440" y="2118066"/>
              <a:ext cx="50339" cy="50339"/>
            </a:xfrm>
            <a:custGeom>
              <a:avLst/>
              <a:gdLst>
                <a:gd name="connsiteX0" fmla="*/ 17698 w 50339"/>
                <a:gd name="connsiteY0" fmla="*/ 19022 h 50339"/>
                <a:gd name="connsiteX1" fmla="*/ 28475 w 50339"/>
                <a:gd name="connsiteY1" fmla="*/ 13787 h 50339"/>
                <a:gd name="connsiteX2" fmla="*/ 39777 w 50339"/>
                <a:gd name="connsiteY2" fmla="*/ 17698 h 50339"/>
                <a:gd name="connsiteX3" fmla="*/ 41317 w 50339"/>
                <a:gd name="connsiteY3" fmla="*/ 20868 h 50339"/>
                <a:gd name="connsiteX4" fmla="*/ 37405 w 50339"/>
                <a:gd name="connsiteY4" fmla="*/ 32170 h 50339"/>
                <a:gd name="connsiteX5" fmla="*/ 26629 w 50339"/>
                <a:gd name="connsiteY5" fmla="*/ 37405 h 50339"/>
                <a:gd name="connsiteX6" fmla="*/ 15326 w 50339"/>
                <a:gd name="connsiteY6" fmla="*/ 33494 h 50339"/>
                <a:gd name="connsiteX7" fmla="*/ 13787 w 50339"/>
                <a:gd name="connsiteY7" fmla="*/ 30324 h 50339"/>
                <a:gd name="connsiteX8" fmla="*/ 17698 w 50339"/>
                <a:gd name="connsiteY8" fmla="*/ 19022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39" h="50339">
                  <a:moveTo>
                    <a:pt x="17698" y="19022"/>
                  </a:moveTo>
                  <a:lnTo>
                    <a:pt x="28475" y="13787"/>
                  </a:lnTo>
                  <a:cubicBezTo>
                    <a:pt x="32640" y="11763"/>
                    <a:pt x="37753" y="13532"/>
                    <a:pt x="39777" y="17698"/>
                  </a:cubicBezTo>
                  <a:lnTo>
                    <a:pt x="41317" y="20868"/>
                  </a:lnTo>
                  <a:cubicBezTo>
                    <a:pt x="43340" y="25033"/>
                    <a:pt x="41571" y="30146"/>
                    <a:pt x="37405" y="32170"/>
                  </a:cubicBezTo>
                  <a:lnTo>
                    <a:pt x="26629" y="37405"/>
                  </a:lnTo>
                  <a:cubicBezTo>
                    <a:pt x="22463" y="39429"/>
                    <a:pt x="17350" y="37659"/>
                    <a:pt x="15326" y="33494"/>
                  </a:cubicBezTo>
                  <a:lnTo>
                    <a:pt x="13787" y="30324"/>
                  </a:lnTo>
                  <a:cubicBezTo>
                    <a:pt x="11763" y="26158"/>
                    <a:pt x="13532" y="21045"/>
                    <a:pt x="17698" y="19022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6A0BF93-90CA-4907-A01A-8F87E8CBB94A}"/>
                </a:ext>
              </a:extLst>
            </p:cNvPr>
            <p:cNvSpPr/>
            <p:nvPr/>
          </p:nvSpPr>
          <p:spPr>
            <a:xfrm>
              <a:off x="10781632" y="2134822"/>
              <a:ext cx="40271" cy="30204"/>
            </a:xfrm>
            <a:custGeom>
              <a:avLst/>
              <a:gdLst>
                <a:gd name="connsiteX0" fmla="*/ 26004 w 40271"/>
                <a:gd name="connsiteY0" fmla="*/ 10509 h 30203"/>
                <a:gd name="connsiteX1" fmla="*/ 34511 w 40271"/>
                <a:gd name="connsiteY1" fmla="*/ 15970 h 30203"/>
                <a:gd name="connsiteX2" fmla="*/ 35154 w 40271"/>
                <a:gd name="connsiteY2" fmla="*/ 18921 h 30203"/>
                <a:gd name="connsiteX3" fmla="*/ 29693 w 40271"/>
                <a:gd name="connsiteY3" fmla="*/ 27428 h 30203"/>
                <a:gd name="connsiteX4" fmla="*/ 19659 w 40271"/>
                <a:gd name="connsiteY4" fmla="*/ 29616 h 30203"/>
                <a:gd name="connsiteX5" fmla="*/ 11152 w 40271"/>
                <a:gd name="connsiteY5" fmla="*/ 24154 h 30203"/>
                <a:gd name="connsiteX6" fmla="*/ 10509 w 40271"/>
                <a:gd name="connsiteY6" fmla="*/ 21203 h 30203"/>
                <a:gd name="connsiteX7" fmla="*/ 15970 w 40271"/>
                <a:gd name="connsiteY7" fmla="*/ 12697 h 3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71" h="30203">
                  <a:moveTo>
                    <a:pt x="26004" y="10509"/>
                  </a:moveTo>
                  <a:cubicBezTo>
                    <a:pt x="29861" y="9668"/>
                    <a:pt x="33670" y="12113"/>
                    <a:pt x="34511" y="15970"/>
                  </a:cubicBezTo>
                  <a:lnTo>
                    <a:pt x="35154" y="18921"/>
                  </a:lnTo>
                  <a:cubicBezTo>
                    <a:pt x="35995" y="22778"/>
                    <a:pt x="33550" y="26587"/>
                    <a:pt x="29693" y="27428"/>
                  </a:cubicBezTo>
                  <a:lnTo>
                    <a:pt x="19659" y="29616"/>
                  </a:lnTo>
                  <a:cubicBezTo>
                    <a:pt x="15802" y="30457"/>
                    <a:pt x="11993" y="28012"/>
                    <a:pt x="11152" y="24154"/>
                  </a:cubicBezTo>
                  <a:lnTo>
                    <a:pt x="10509" y="21203"/>
                  </a:lnTo>
                  <a:cubicBezTo>
                    <a:pt x="9668" y="17346"/>
                    <a:pt x="12113" y="13538"/>
                    <a:pt x="15970" y="12697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0096FF-32BB-4DA3-A2FD-D1A6D564B73F}"/>
                </a:ext>
              </a:extLst>
            </p:cNvPr>
            <p:cNvSpPr/>
            <p:nvPr/>
          </p:nvSpPr>
          <p:spPr>
            <a:xfrm>
              <a:off x="11170442" y="2250924"/>
              <a:ext cx="553731" cy="1248412"/>
            </a:xfrm>
            <a:custGeom>
              <a:avLst/>
              <a:gdLst>
                <a:gd name="connsiteX0" fmla="*/ 373907 w 553731"/>
                <a:gd name="connsiteY0" fmla="*/ 25371 h 1248412"/>
                <a:gd name="connsiteX1" fmla="*/ 555228 w 553731"/>
                <a:gd name="connsiteY1" fmla="*/ 1226062 h 1248412"/>
                <a:gd name="connsiteX2" fmla="*/ 471967 w 553731"/>
                <a:gd name="connsiteY2" fmla="*/ 1219920 h 1248412"/>
                <a:gd name="connsiteX3" fmla="*/ 212519 w 553731"/>
                <a:gd name="connsiteY3" fmla="*/ 353683 h 1248412"/>
                <a:gd name="connsiteX4" fmla="*/ 167818 w 553731"/>
                <a:gd name="connsiteY4" fmla="*/ 1241566 h 1248412"/>
                <a:gd name="connsiteX5" fmla="*/ 77409 w 553731"/>
                <a:gd name="connsiteY5" fmla="*/ 1228176 h 1248412"/>
                <a:gd name="connsiteX6" fmla="*/ 24049 w 553731"/>
                <a:gd name="connsiteY6" fmla="*/ 7551 h 1248412"/>
                <a:gd name="connsiteX7" fmla="*/ 373907 w 553731"/>
                <a:gd name="connsiteY7" fmla="*/ 25472 h 124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3731" h="1248412">
                  <a:moveTo>
                    <a:pt x="373907" y="25371"/>
                  </a:moveTo>
                  <a:cubicBezTo>
                    <a:pt x="373907" y="25371"/>
                    <a:pt x="487472" y="542858"/>
                    <a:pt x="555228" y="1226062"/>
                  </a:cubicBezTo>
                  <a:lnTo>
                    <a:pt x="471967" y="1219920"/>
                  </a:lnTo>
                  <a:lnTo>
                    <a:pt x="212519" y="353683"/>
                  </a:lnTo>
                  <a:lnTo>
                    <a:pt x="167818" y="1241566"/>
                  </a:lnTo>
                  <a:lnTo>
                    <a:pt x="77409" y="1228176"/>
                  </a:lnTo>
                  <a:cubicBezTo>
                    <a:pt x="77409" y="1228176"/>
                    <a:pt x="-33338" y="64938"/>
                    <a:pt x="24049" y="7551"/>
                  </a:cubicBezTo>
                  <a:lnTo>
                    <a:pt x="373907" y="25472"/>
                  </a:lnTo>
                  <a:close/>
                </a:path>
              </a:pathLst>
            </a:custGeom>
            <a:solidFill>
              <a:srgbClr val="2F36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00E8DAF-F57E-4BAB-9B25-A40289DB6B1F}"/>
                </a:ext>
              </a:extLst>
            </p:cNvPr>
            <p:cNvSpPr/>
            <p:nvPr/>
          </p:nvSpPr>
          <p:spPr>
            <a:xfrm>
              <a:off x="11287317" y="2441005"/>
              <a:ext cx="100678" cy="996716"/>
            </a:xfrm>
            <a:custGeom>
              <a:avLst/>
              <a:gdLst>
                <a:gd name="connsiteX0" fmla="*/ 53964 w 100678"/>
                <a:gd name="connsiteY0" fmla="*/ 990071 h 996716"/>
                <a:gd name="connsiteX1" fmla="*/ 95644 w 100678"/>
                <a:gd name="connsiteY1" fmla="*/ 163401 h 996716"/>
                <a:gd name="connsiteX2" fmla="*/ 40875 w 100678"/>
                <a:gd name="connsiteY2" fmla="*/ 7551 h 996716"/>
                <a:gd name="connsiteX3" fmla="*/ 42788 w 100678"/>
                <a:gd name="connsiteY3" fmla="*/ 60306 h 996716"/>
                <a:gd name="connsiteX4" fmla="*/ 7551 w 100678"/>
                <a:gd name="connsiteY4" fmla="*/ 23156 h 996716"/>
                <a:gd name="connsiteX5" fmla="*/ 42788 w 100678"/>
                <a:gd name="connsiteY5" fmla="*/ 105310 h 996716"/>
                <a:gd name="connsiteX6" fmla="*/ 53762 w 100678"/>
                <a:gd name="connsiteY6" fmla="*/ 989870 h 996716"/>
                <a:gd name="connsiteX7" fmla="*/ 53964 w 100678"/>
                <a:gd name="connsiteY7" fmla="*/ 989870 h 99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678" h="996716">
                  <a:moveTo>
                    <a:pt x="53964" y="990071"/>
                  </a:moveTo>
                  <a:cubicBezTo>
                    <a:pt x="53964" y="990071"/>
                    <a:pt x="95644" y="246863"/>
                    <a:pt x="95644" y="163401"/>
                  </a:cubicBezTo>
                  <a:lnTo>
                    <a:pt x="40875" y="7551"/>
                  </a:lnTo>
                  <a:lnTo>
                    <a:pt x="42788" y="60306"/>
                  </a:lnTo>
                  <a:lnTo>
                    <a:pt x="7551" y="23156"/>
                  </a:lnTo>
                  <a:lnTo>
                    <a:pt x="42788" y="105310"/>
                  </a:lnTo>
                  <a:lnTo>
                    <a:pt x="53762" y="989870"/>
                  </a:lnTo>
                  <a:lnTo>
                    <a:pt x="53964" y="989870"/>
                  </a:lnTo>
                  <a:close/>
                </a:path>
              </a:pathLst>
            </a:custGeom>
            <a:solidFill>
              <a:srgbClr val="1F2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A3B00E2-6FB6-4B0F-8D76-DEF719A9E679}"/>
                </a:ext>
              </a:extLst>
            </p:cNvPr>
            <p:cNvSpPr/>
            <p:nvPr/>
          </p:nvSpPr>
          <p:spPr>
            <a:xfrm>
              <a:off x="11134942" y="1618386"/>
              <a:ext cx="483256" cy="714817"/>
            </a:xfrm>
            <a:custGeom>
              <a:avLst/>
              <a:gdLst>
                <a:gd name="connsiteX0" fmla="*/ 286479 w 483256"/>
                <a:gd name="connsiteY0" fmla="*/ 18702 h 714816"/>
                <a:gd name="connsiteX1" fmla="*/ 441121 w 483256"/>
                <a:gd name="connsiteY1" fmla="*/ 66222 h 714816"/>
                <a:gd name="connsiteX2" fmla="*/ 460753 w 483256"/>
                <a:gd name="connsiteY2" fmla="*/ 257411 h 714816"/>
                <a:gd name="connsiteX3" fmla="*/ 436288 w 483256"/>
                <a:gd name="connsiteY3" fmla="*/ 602637 h 714816"/>
                <a:gd name="connsiteX4" fmla="*/ 405179 w 483256"/>
                <a:gd name="connsiteY4" fmla="*/ 696872 h 714816"/>
                <a:gd name="connsiteX5" fmla="*/ 38911 w 483256"/>
                <a:gd name="connsiteY5" fmla="*/ 681065 h 714816"/>
                <a:gd name="connsiteX6" fmla="*/ 28440 w 483256"/>
                <a:gd name="connsiteY6" fmla="*/ 593274 h 714816"/>
                <a:gd name="connsiteX7" fmla="*/ 8909 w 483256"/>
                <a:gd name="connsiteY7" fmla="*/ 236369 h 714816"/>
                <a:gd name="connsiteX8" fmla="*/ 205534 w 483256"/>
                <a:gd name="connsiteY8" fmla="*/ 17494 h 714816"/>
                <a:gd name="connsiteX9" fmla="*/ 286479 w 483256"/>
                <a:gd name="connsiteY9" fmla="*/ 18803 h 7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256" h="714816">
                  <a:moveTo>
                    <a:pt x="286479" y="18702"/>
                  </a:moveTo>
                  <a:cubicBezTo>
                    <a:pt x="266343" y="-4051"/>
                    <a:pt x="353531" y="6218"/>
                    <a:pt x="441121" y="66222"/>
                  </a:cubicBezTo>
                  <a:cubicBezTo>
                    <a:pt x="441121" y="66222"/>
                    <a:pt x="521966" y="110823"/>
                    <a:pt x="460753" y="257411"/>
                  </a:cubicBezTo>
                  <a:cubicBezTo>
                    <a:pt x="460753" y="257411"/>
                    <a:pt x="398333" y="462492"/>
                    <a:pt x="436288" y="602637"/>
                  </a:cubicBezTo>
                  <a:cubicBezTo>
                    <a:pt x="436288" y="602637"/>
                    <a:pt x="470922" y="673514"/>
                    <a:pt x="405179" y="696872"/>
                  </a:cubicBezTo>
                  <a:cubicBezTo>
                    <a:pt x="405179" y="696872"/>
                    <a:pt x="180364" y="749225"/>
                    <a:pt x="38911" y="681065"/>
                  </a:cubicBezTo>
                  <a:cubicBezTo>
                    <a:pt x="38911" y="681065"/>
                    <a:pt x="15956" y="662641"/>
                    <a:pt x="28440" y="593274"/>
                  </a:cubicBezTo>
                  <a:cubicBezTo>
                    <a:pt x="28440" y="593274"/>
                    <a:pt x="1257" y="454539"/>
                    <a:pt x="8909" y="236369"/>
                  </a:cubicBezTo>
                  <a:cubicBezTo>
                    <a:pt x="8909" y="236369"/>
                    <a:pt x="-2267" y="16084"/>
                    <a:pt x="205534" y="17494"/>
                  </a:cubicBezTo>
                  <a:lnTo>
                    <a:pt x="286479" y="18803"/>
                  </a:ln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C2E0C01-8749-45E7-A117-3A8B1E743829}"/>
                </a:ext>
              </a:extLst>
            </p:cNvPr>
            <p:cNvSpPr/>
            <p:nvPr/>
          </p:nvSpPr>
          <p:spPr>
            <a:xfrm>
              <a:off x="11318829" y="1510535"/>
              <a:ext cx="130882" cy="161085"/>
            </a:xfrm>
            <a:custGeom>
              <a:avLst/>
              <a:gdLst>
                <a:gd name="connsiteX0" fmla="*/ 123130 w 130881"/>
                <a:gd name="connsiteY0" fmla="*/ 7551 h 161085"/>
                <a:gd name="connsiteX1" fmla="*/ 130278 w 130881"/>
                <a:gd name="connsiteY1" fmla="*/ 141453 h 161085"/>
                <a:gd name="connsiteX2" fmla="*/ 7551 w 130881"/>
                <a:gd name="connsiteY2" fmla="*/ 144977 h 161085"/>
                <a:gd name="connsiteX3" fmla="*/ 17317 w 130881"/>
                <a:gd name="connsiteY3" fmla="*/ 26076 h 161085"/>
                <a:gd name="connsiteX4" fmla="*/ 123130 w 130881"/>
                <a:gd name="connsiteY4" fmla="*/ 7551 h 16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81" h="161085">
                  <a:moveTo>
                    <a:pt x="123130" y="7551"/>
                  </a:moveTo>
                  <a:lnTo>
                    <a:pt x="130278" y="141453"/>
                  </a:lnTo>
                  <a:cubicBezTo>
                    <a:pt x="130278" y="141453"/>
                    <a:pt x="51950" y="183235"/>
                    <a:pt x="7551" y="144977"/>
                  </a:cubicBezTo>
                  <a:lnTo>
                    <a:pt x="17317" y="26076"/>
                  </a:lnTo>
                  <a:lnTo>
                    <a:pt x="123130" y="7551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AB715D1-3421-4A01-A9C8-32DB07755B5E}"/>
                </a:ext>
              </a:extLst>
            </p:cNvPr>
            <p:cNvSpPr/>
            <p:nvPr/>
          </p:nvSpPr>
          <p:spPr>
            <a:xfrm>
              <a:off x="11323561" y="1520704"/>
              <a:ext cx="120814" cy="90611"/>
            </a:xfrm>
            <a:custGeom>
              <a:avLst/>
              <a:gdLst>
                <a:gd name="connsiteX0" fmla="*/ 9263 w 120814"/>
                <a:gd name="connsiteY0" fmla="*/ 59300 h 90610"/>
                <a:gd name="connsiteX1" fmla="*/ 7551 w 120814"/>
                <a:gd name="connsiteY1" fmla="*/ 88698 h 90610"/>
                <a:gd name="connsiteX2" fmla="*/ 115680 w 120814"/>
                <a:gd name="connsiteY2" fmla="*/ 7551 h 90610"/>
                <a:gd name="connsiteX3" fmla="*/ 28190 w 120814"/>
                <a:gd name="connsiteY3" fmla="*/ 31412 h 90610"/>
                <a:gd name="connsiteX4" fmla="*/ 9263 w 120814"/>
                <a:gd name="connsiteY4" fmla="*/ 59199 h 9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14" h="90610">
                  <a:moveTo>
                    <a:pt x="9263" y="59300"/>
                  </a:moveTo>
                  <a:lnTo>
                    <a:pt x="7551" y="88698"/>
                  </a:lnTo>
                  <a:cubicBezTo>
                    <a:pt x="7551" y="88698"/>
                    <a:pt x="115680" y="49836"/>
                    <a:pt x="115680" y="7551"/>
                  </a:cubicBezTo>
                  <a:lnTo>
                    <a:pt x="28190" y="31412"/>
                  </a:lnTo>
                  <a:lnTo>
                    <a:pt x="9263" y="59199"/>
                  </a:lnTo>
                  <a:close/>
                </a:path>
              </a:pathLst>
            </a:custGeom>
            <a:solidFill>
              <a:srgbClr val="EF74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6219884-23CA-4769-B5E9-B20790705B8F}"/>
                </a:ext>
              </a:extLst>
            </p:cNvPr>
            <p:cNvSpPr/>
            <p:nvPr/>
          </p:nvSpPr>
          <p:spPr>
            <a:xfrm>
              <a:off x="11418983" y="1401076"/>
              <a:ext cx="70475" cy="140950"/>
            </a:xfrm>
            <a:custGeom>
              <a:avLst/>
              <a:gdLst>
                <a:gd name="connsiteX0" fmla="*/ 30426 w 70474"/>
                <a:gd name="connsiteY0" fmla="*/ 134326 h 140949"/>
                <a:gd name="connsiteX1" fmla="*/ 28514 w 70474"/>
                <a:gd name="connsiteY1" fmla="*/ 134125 h 140949"/>
                <a:gd name="connsiteX2" fmla="*/ 7673 w 70474"/>
                <a:gd name="connsiteY2" fmla="*/ 108351 h 140949"/>
                <a:gd name="connsiteX3" fmla="*/ 16029 w 70474"/>
                <a:gd name="connsiteY3" fmla="*/ 28513 h 140949"/>
                <a:gd name="connsiteX4" fmla="*/ 41803 w 70474"/>
                <a:gd name="connsiteY4" fmla="*/ 7673 h 140949"/>
                <a:gd name="connsiteX5" fmla="*/ 43716 w 70474"/>
                <a:gd name="connsiteY5" fmla="*/ 7874 h 140949"/>
                <a:gd name="connsiteX6" fmla="*/ 64556 w 70474"/>
                <a:gd name="connsiteY6" fmla="*/ 33648 h 140949"/>
                <a:gd name="connsiteX7" fmla="*/ 56200 w 70474"/>
                <a:gd name="connsiteY7" fmla="*/ 113486 h 140949"/>
                <a:gd name="connsiteX8" fmla="*/ 30426 w 70474"/>
                <a:gd name="connsiteY8" fmla="*/ 134326 h 1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74" h="140949">
                  <a:moveTo>
                    <a:pt x="30426" y="134326"/>
                  </a:moveTo>
                  <a:lnTo>
                    <a:pt x="28514" y="134125"/>
                  </a:lnTo>
                  <a:cubicBezTo>
                    <a:pt x="15727" y="132816"/>
                    <a:pt x="6364" y="121238"/>
                    <a:pt x="7673" y="108351"/>
                  </a:cubicBezTo>
                  <a:lnTo>
                    <a:pt x="16029" y="28513"/>
                  </a:lnTo>
                  <a:cubicBezTo>
                    <a:pt x="17338" y="15727"/>
                    <a:pt x="28916" y="6364"/>
                    <a:pt x="41803" y="7673"/>
                  </a:cubicBezTo>
                  <a:lnTo>
                    <a:pt x="43716" y="7874"/>
                  </a:lnTo>
                  <a:cubicBezTo>
                    <a:pt x="56502" y="9183"/>
                    <a:pt x="65865" y="20761"/>
                    <a:pt x="64556" y="33648"/>
                  </a:cubicBezTo>
                  <a:lnTo>
                    <a:pt x="56200" y="113486"/>
                  </a:lnTo>
                  <a:cubicBezTo>
                    <a:pt x="54891" y="126272"/>
                    <a:pt x="43313" y="135635"/>
                    <a:pt x="30426" y="134326"/>
                  </a:cubicBezTo>
                  <a:close/>
                </a:path>
              </a:pathLst>
            </a:custGeom>
            <a:solidFill>
              <a:srgbClr val="0041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A479204-4E36-4563-80E5-549E6F977347}"/>
                </a:ext>
              </a:extLst>
            </p:cNvPr>
            <p:cNvSpPr/>
            <p:nvPr/>
          </p:nvSpPr>
          <p:spPr>
            <a:xfrm>
              <a:off x="11243296" y="1309183"/>
              <a:ext cx="231560" cy="281900"/>
            </a:xfrm>
            <a:custGeom>
              <a:avLst/>
              <a:gdLst>
                <a:gd name="connsiteX0" fmla="*/ 72916 w 231560"/>
                <a:gd name="connsiteY0" fmla="*/ 274646 h 281899"/>
                <a:gd name="connsiteX1" fmla="*/ 172789 w 231560"/>
                <a:gd name="connsiteY1" fmla="*/ 244744 h 281899"/>
                <a:gd name="connsiteX2" fmla="*/ 207120 w 231560"/>
                <a:gd name="connsiteY2" fmla="*/ 174068 h 281899"/>
                <a:gd name="connsiteX3" fmla="*/ 220913 w 231560"/>
                <a:gd name="connsiteY3" fmla="*/ 163396 h 281899"/>
                <a:gd name="connsiteX4" fmla="*/ 221517 w 231560"/>
                <a:gd name="connsiteY4" fmla="*/ 160678 h 281899"/>
                <a:gd name="connsiteX5" fmla="*/ 232491 w 231560"/>
                <a:gd name="connsiteY5" fmla="*/ 124132 h 281899"/>
                <a:gd name="connsiteX6" fmla="*/ 177520 w 231560"/>
                <a:gd name="connsiteY6" fmla="*/ 34226 h 281899"/>
                <a:gd name="connsiteX7" fmla="*/ 146813 w 231560"/>
                <a:gd name="connsiteY7" fmla="*/ 28487 h 281899"/>
                <a:gd name="connsiteX8" fmla="*/ 115301 w 231560"/>
                <a:gd name="connsiteY8" fmla="*/ 8352 h 281899"/>
                <a:gd name="connsiteX9" fmla="*/ 52176 w 231560"/>
                <a:gd name="connsiteY9" fmla="*/ 38857 h 281899"/>
                <a:gd name="connsiteX10" fmla="*/ 43215 w 231560"/>
                <a:gd name="connsiteY10" fmla="*/ 28991 h 281899"/>
                <a:gd name="connsiteX11" fmla="*/ 7575 w 231560"/>
                <a:gd name="connsiteY11" fmla="*/ 118997 h 281899"/>
                <a:gd name="connsiteX12" fmla="*/ 64459 w 231560"/>
                <a:gd name="connsiteY12" fmla="*/ 273840 h 281899"/>
                <a:gd name="connsiteX13" fmla="*/ 72815 w 231560"/>
                <a:gd name="connsiteY13" fmla="*/ 274847 h 28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560" h="281899">
                  <a:moveTo>
                    <a:pt x="72916" y="274646"/>
                  </a:moveTo>
                  <a:cubicBezTo>
                    <a:pt x="94864" y="275552"/>
                    <a:pt x="155673" y="252899"/>
                    <a:pt x="172789" y="244744"/>
                  </a:cubicBezTo>
                  <a:cubicBezTo>
                    <a:pt x="172789" y="244744"/>
                    <a:pt x="206314" y="233468"/>
                    <a:pt x="207120" y="174068"/>
                  </a:cubicBezTo>
                  <a:cubicBezTo>
                    <a:pt x="207120" y="174068"/>
                    <a:pt x="214469" y="178699"/>
                    <a:pt x="220913" y="163396"/>
                  </a:cubicBezTo>
                  <a:cubicBezTo>
                    <a:pt x="221114" y="162490"/>
                    <a:pt x="221316" y="161584"/>
                    <a:pt x="221517" y="160678"/>
                  </a:cubicBezTo>
                  <a:lnTo>
                    <a:pt x="232491" y="124132"/>
                  </a:lnTo>
                  <a:cubicBezTo>
                    <a:pt x="240444" y="81847"/>
                    <a:pt x="215678" y="41374"/>
                    <a:pt x="177520" y="34226"/>
                  </a:cubicBezTo>
                  <a:lnTo>
                    <a:pt x="146813" y="28487"/>
                  </a:lnTo>
                  <a:cubicBezTo>
                    <a:pt x="138155" y="17815"/>
                    <a:pt x="127584" y="10667"/>
                    <a:pt x="115301" y="8352"/>
                  </a:cubicBezTo>
                  <a:cubicBezTo>
                    <a:pt x="93353" y="4224"/>
                    <a:pt x="70701" y="16305"/>
                    <a:pt x="52176" y="38857"/>
                  </a:cubicBezTo>
                  <a:cubicBezTo>
                    <a:pt x="51169" y="40065"/>
                    <a:pt x="54592" y="26977"/>
                    <a:pt x="43215" y="28991"/>
                  </a:cubicBezTo>
                  <a:cubicBezTo>
                    <a:pt x="17844" y="33320"/>
                    <a:pt x="8179" y="79229"/>
                    <a:pt x="7575" y="118997"/>
                  </a:cubicBezTo>
                  <a:cubicBezTo>
                    <a:pt x="6669" y="184740"/>
                    <a:pt x="31134" y="266994"/>
                    <a:pt x="64459" y="273840"/>
                  </a:cubicBezTo>
                  <a:lnTo>
                    <a:pt x="72815" y="274847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0D06841-C535-4CE9-B500-249C978D4CE8}"/>
                </a:ext>
              </a:extLst>
            </p:cNvPr>
            <p:cNvSpPr/>
            <p:nvPr/>
          </p:nvSpPr>
          <p:spPr>
            <a:xfrm>
              <a:off x="11424817" y="1415926"/>
              <a:ext cx="50339" cy="80543"/>
            </a:xfrm>
            <a:custGeom>
              <a:avLst/>
              <a:gdLst>
                <a:gd name="connsiteX0" fmla="*/ 44929 w 50339"/>
                <a:gd name="connsiteY0" fmla="*/ 45478 h 80542"/>
                <a:gd name="connsiteX1" fmla="*/ 18149 w 50339"/>
                <a:gd name="connsiteY1" fmla="*/ 73165 h 80542"/>
                <a:gd name="connsiteX2" fmla="*/ 9793 w 50339"/>
                <a:gd name="connsiteY2" fmla="*/ 35612 h 80542"/>
                <a:gd name="connsiteX3" fmla="*/ 36573 w 50339"/>
                <a:gd name="connsiteY3" fmla="*/ 7925 h 80542"/>
                <a:gd name="connsiteX4" fmla="*/ 44929 w 50339"/>
                <a:gd name="connsiteY4" fmla="*/ 45478 h 8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39" h="80542">
                  <a:moveTo>
                    <a:pt x="44929" y="45478"/>
                  </a:moveTo>
                  <a:cubicBezTo>
                    <a:pt x="39795" y="63500"/>
                    <a:pt x="27814" y="75883"/>
                    <a:pt x="18149" y="73165"/>
                  </a:cubicBezTo>
                  <a:cubicBezTo>
                    <a:pt x="8484" y="70446"/>
                    <a:pt x="4759" y="53633"/>
                    <a:pt x="9793" y="35612"/>
                  </a:cubicBezTo>
                  <a:cubicBezTo>
                    <a:pt x="14927" y="17590"/>
                    <a:pt x="26908" y="5207"/>
                    <a:pt x="36573" y="7925"/>
                  </a:cubicBezTo>
                  <a:cubicBezTo>
                    <a:pt x="46238" y="10643"/>
                    <a:pt x="49963" y="27457"/>
                    <a:pt x="44929" y="45478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AF4158F-1CE5-45C5-AB42-2991BC5B634A}"/>
                </a:ext>
              </a:extLst>
            </p:cNvPr>
            <p:cNvSpPr/>
            <p:nvPr/>
          </p:nvSpPr>
          <p:spPr>
            <a:xfrm>
              <a:off x="11205034" y="1275094"/>
              <a:ext cx="302035" cy="191289"/>
            </a:xfrm>
            <a:custGeom>
              <a:avLst/>
              <a:gdLst>
                <a:gd name="connsiteX0" fmla="*/ 134938 w 302035"/>
                <a:gd name="connsiteY0" fmla="*/ 94290 h 191288"/>
                <a:gd name="connsiteX1" fmla="*/ 33555 w 302035"/>
                <a:gd name="connsiteY1" fmla="*/ 83316 h 191288"/>
                <a:gd name="connsiteX2" fmla="*/ 212259 w 302035"/>
                <a:gd name="connsiteY2" fmla="*/ 24822 h 191288"/>
                <a:gd name="connsiteX3" fmla="*/ 271861 w 302035"/>
                <a:gd name="connsiteY3" fmla="*/ 186209 h 191288"/>
                <a:gd name="connsiteX4" fmla="*/ 265216 w 302035"/>
                <a:gd name="connsiteY4" fmla="*/ 186411 h 191288"/>
                <a:gd name="connsiteX5" fmla="*/ 252228 w 302035"/>
                <a:gd name="connsiteY5" fmla="*/ 150469 h 191288"/>
                <a:gd name="connsiteX6" fmla="*/ 227764 w 302035"/>
                <a:gd name="connsiteY6" fmla="*/ 182283 h 191288"/>
                <a:gd name="connsiteX7" fmla="*/ 134837 w 302035"/>
                <a:gd name="connsiteY7" fmla="*/ 94290 h 19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35" h="191288">
                  <a:moveTo>
                    <a:pt x="134938" y="94290"/>
                  </a:moveTo>
                  <a:cubicBezTo>
                    <a:pt x="134938" y="94290"/>
                    <a:pt x="1439" y="184699"/>
                    <a:pt x="33555" y="83316"/>
                  </a:cubicBezTo>
                  <a:cubicBezTo>
                    <a:pt x="33555" y="83316"/>
                    <a:pt x="-92998" y="-35988"/>
                    <a:pt x="212259" y="24822"/>
                  </a:cubicBezTo>
                  <a:cubicBezTo>
                    <a:pt x="212259" y="24822"/>
                    <a:pt x="362874" y="-3569"/>
                    <a:pt x="271861" y="186209"/>
                  </a:cubicBezTo>
                  <a:lnTo>
                    <a:pt x="265216" y="186411"/>
                  </a:lnTo>
                  <a:cubicBezTo>
                    <a:pt x="265216" y="186411"/>
                    <a:pt x="271861" y="148958"/>
                    <a:pt x="252228" y="150469"/>
                  </a:cubicBezTo>
                  <a:cubicBezTo>
                    <a:pt x="252228" y="150469"/>
                    <a:pt x="239040" y="149965"/>
                    <a:pt x="227764" y="182283"/>
                  </a:cubicBezTo>
                  <a:cubicBezTo>
                    <a:pt x="227764" y="182283"/>
                    <a:pt x="239543" y="46367"/>
                    <a:pt x="134837" y="94290"/>
                  </a:cubicBezTo>
                  <a:close/>
                </a:path>
              </a:pathLst>
            </a:custGeom>
            <a:solidFill>
              <a:srgbClr val="0041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179A361-E25B-41EB-ADE4-AE35E3EDCBA0}"/>
                </a:ext>
              </a:extLst>
            </p:cNvPr>
            <p:cNvSpPr/>
            <p:nvPr/>
          </p:nvSpPr>
          <p:spPr>
            <a:xfrm>
              <a:off x="11342690" y="1593494"/>
              <a:ext cx="151018" cy="151018"/>
            </a:xfrm>
            <a:custGeom>
              <a:avLst/>
              <a:gdLst>
                <a:gd name="connsiteX0" fmla="*/ 7551 w 151017"/>
                <a:gd name="connsiteY0" fmla="*/ 74401 h 151017"/>
                <a:gd name="connsiteX1" fmla="*/ 111350 w 151017"/>
                <a:gd name="connsiteY1" fmla="*/ 7551 h 151017"/>
                <a:gd name="connsiteX2" fmla="*/ 151118 w 151017"/>
                <a:gd name="connsiteY2" fmla="*/ 45205 h 151017"/>
                <a:gd name="connsiteX3" fmla="*/ 49332 w 151017"/>
                <a:gd name="connsiteY3" fmla="*/ 144171 h 151017"/>
                <a:gd name="connsiteX4" fmla="*/ 7551 w 151017"/>
                <a:gd name="connsiteY4" fmla="*/ 74401 h 1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017" h="151017">
                  <a:moveTo>
                    <a:pt x="7551" y="74401"/>
                  </a:moveTo>
                  <a:lnTo>
                    <a:pt x="111350" y="7551"/>
                  </a:lnTo>
                  <a:lnTo>
                    <a:pt x="151118" y="45205"/>
                  </a:lnTo>
                  <a:lnTo>
                    <a:pt x="49332" y="144171"/>
                  </a:lnTo>
                  <a:lnTo>
                    <a:pt x="7551" y="7440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674440E-2177-4755-BDFF-9D14AF141DD3}"/>
                </a:ext>
              </a:extLst>
            </p:cNvPr>
            <p:cNvSpPr/>
            <p:nvPr/>
          </p:nvSpPr>
          <p:spPr>
            <a:xfrm>
              <a:off x="11277853" y="1612220"/>
              <a:ext cx="70475" cy="110746"/>
            </a:xfrm>
            <a:custGeom>
              <a:avLst/>
              <a:gdLst>
                <a:gd name="connsiteX0" fmla="*/ 72388 w 70474"/>
                <a:gd name="connsiteY0" fmla="*/ 55675 h 110746"/>
                <a:gd name="connsiteX1" fmla="*/ 24264 w 70474"/>
                <a:gd name="connsiteY1" fmla="*/ 110746 h 110746"/>
                <a:gd name="connsiteX2" fmla="*/ 7551 w 70474"/>
                <a:gd name="connsiteY2" fmla="*/ 24263 h 110746"/>
                <a:gd name="connsiteX3" fmla="*/ 50037 w 70474"/>
                <a:gd name="connsiteY3" fmla="*/ 7551 h 110746"/>
                <a:gd name="connsiteX4" fmla="*/ 72388 w 70474"/>
                <a:gd name="connsiteY4" fmla="*/ 55675 h 1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74" h="110746">
                  <a:moveTo>
                    <a:pt x="72388" y="55675"/>
                  </a:moveTo>
                  <a:lnTo>
                    <a:pt x="24264" y="110746"/>
                  </a:lnTo>
                  <a:lnTo>
                    <a:pt x="7551" y="24263"/>
                  </a:lnTo>
                  <a:lnTo>
                    <a:pt x="50037" y="7551"/>
                  </a:lnTo>
                  <a:cubicBezTo>
                    <a:pt x="50037" y="7551"/>
                    <a:pt x="48024" y="36848"/>
                    <a:pt x="72388" y="556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4E68D69-0CAC-4D0C-861B-E35842B62DF0}"/>
                </a:ext>
              </a:extLst>
            </p:cNvPr>
            <p:cNvSpPr/>
            <p:nvPr/>
          </p:nvSpPr>
          <p:spPr>
            <a:xfrm>
              <a:off x="11140125" y="1865829"/>
              <a:ext cx="432917" cy="312103"/>
            </a:xfrm>
            <a:custGeom>
              <a:avLst/>
              <a:gdLst>
                <a:gd name="connsiteX0" fmla="*/ 7551 w 432917"/>
                <a:gd name="connsiteY0" fmla="*/ 218271 h 312103"/>
                <a:gd name="connsiteX1" fmla="*/ 16008 w 432917"/>
                <a:gd name="connsiteY1" fmla="*/ 293578 h 312103"/>
                <a:gd name="connsiteX2" fmla="*/ 210720 w 432917"/>
                <a:gd name="connsiteY2" fmla="*/ 305358 h 312103"/>
                <a:gd name="connsiteX3" fmla="*/ 428286 w 432917"/>
                <a:gd name="connsiteY3" fmla="*/ 7551 h 312103"/>
                <a:gd name="connsiteX4" fmla="*/ 7551 w 432917"/>
                <a:gd name="connsiteY4" fmla="*/ 218271 h 31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917" h="312103">
                  <a:moveTo>
                    <a:pt x="7551" y="218271"/>
                  </a:moveTo>
                  <a:lnTo>
                    <a:pt x="16008" y="293578"/>
                  </a:lnTo>
                  <a:lnTo>
                    <a:pt x="210720" y="305358"/>
                  </a:lnTo>
                  <a:lnTo>
                    <a:pt x="428286" y="7551"/>
                  </a:lnTo>
                  <a:lnTo>
                    <a:pt x="7551" y="21827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D23E596-E622-4B6C-943F-0497914C8895}"/>
                </a:ext>
              </a:extLst>
            </p:cNvPr>
            <p:cNvSpPr/>
            <p:nvPr/>
          </p:nvSpPr>
          <p:spPr>
            <a:xfrm>
              <a:off x="10902323" y="1690279"/>
              <a:ext cx="714817" cy="453053"/>
            </a:xfrm>
            <a:custGeom>
              <a:avLst/>
              <a:gdLst>
                <a:gd name="connsiteX0" fmla="*/ 595815 w 714816"/>
                <a:gd name="connsiteY0" fmla="*/ 27050 h 453052"/>
                <a:gd name="connsiteX1" fmla="*/ 346736 w 714816"/>
                <a:gd name="connsiteY1" fmla="*/ 323447 h 453052"/>
                <a:gd name="connsiteX2" fmla="*/ 7551 w 714816"/>
                <a:gd name="connsiteY2" fmla="*/ 336233 h 453052"/>
                <a:gd name="connsiteX3" fmla="*/ 8658 w 714816"/>
                <a:gd name="connsiteY3" fmla="*/ 426542 h 453052"/>
                <a:gd name="connsiteX4" fmla="*/ 411473 w 714816"/>
                <a:gd name="connsiteY4" fmla="*/ 453121 h 453052"/>
                <a:gd name="connsiteX5" fmla="*/ 709783 w 714816"/>
                <a:gd name="connsiteY5" fmla="*/ 119472 h 453052"/>
                <a:gd name="connsiteX6" fmla="*/ 595815 w 714816"/>
                <a:gd name="connsiteY6" fmla="*/ 26949 h 45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816" h="453052">
                  <a:moveTo>
                    <a:pt x="595815" y="27050"/>
                  </a:moveTo>
                  <a:lnTo>
                    <a:pt x="346736" y="323447"/>
                  </a:lnTo>
                  <a:lnTo>
                    <a:pt x="7551" y="336233"/>
                  </a:lnTo>
                  <a:lnTo>
                    <a:pt x="8658" y="426542"/>
                  </a:lnTo>
                  <a:lnTo>
                    <a:pt x="411473" y="453121"/>
                  </a:lnTo>
                  <a:lnTo>
                    <a:pt x="709783" y="119472"/>
                  </a:lnTo>
                  <a:cubicBezTo>
                    <a:pt x="709783" y="119472"/>
                    <a:pt x="748544" y="-48258"/>
                    <a:pt x="595815" y="26949"/>
                  </a:cubicBez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C9D3247-0DA1-44DB-AD12-CCEBD7E5E8C0}"/>
                </a:ext>
              </a:extLst>
            </p:cNvPr>
            <p:cNvSpPr/>
            <p:nvPr/>
          </p:nvSpPr>
          <p:spPr>
            <a:xfrm>
              <a:off x="10287782" y="1693367"/>
              <a:ext cx="432917" cy="422849"/>
            </a:xfrm>
            <a:custGeom>
              <a:avLst/>
              <a:gdLst>
                <a:gd name="connsiteX0" fmla="*/ 38056 w 432917"/>
                <a:gd name="connsiteY0" fmla="*/ 7652 h 422849"/>
                <a:gd name="connsiteX1" fmla="*/ 155951 w 432917"/>
                <a:gd name="connsiteY1" fmla="*/ 302337 h 422849"/>
                <a:gd name="connsiteX2" fmla="*/ 427682 w 432917"/>
                <a:gd name="connsiteY2" fmla="*/ 327406 h 422849"/>
                <a:gd name="connsiteX3" fmla="*/ 424259 w 432917"/>
                <a:gd name="connsiteY3" fmla="*/ 419728 h 422849"/>
                <a:gd name="connsiteX4" fmla="*/ 105914 w 432917"/>
                <a:gd name="connsiteY4" fmla="*/ 416507 h 422849"/>
                <a:gd name="connsiteX5" fmla="*/ 7551 w 432917"/>
                <a:gd name="connsiteY5" fmla="*/ 324084 h 422849"/>
                <a:gd name="connsiteX6" fmla="*/ 38157 w 432917"/>
                <a:gd name="connsiteY6" fmla="*/ 7551 h 42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917" h="422849">
                  <a:moveTo>
                    <a:pt x="38056" y="7652"/>
                  </a:moveTo>
                  <a:cubicBezTo>
                    <a:pt x="38056" y="7652"/>
                    <a:pt x="103497" y="114572"/>
                    <a:pt x="155951" y="302337"/>
                  </a:cubicBezTo>
                  <a:lnTo>
                    <a:pt x="427682" y="327406"/>
                  </a:lnTo>
                  <a:lnTo>
                    <a:pt x="424259" y="419728"/>
                  </a:lnTo>
                  <a:lnTo>
                    <a:pt x="105914" y="416507"/>
                  </a:lnTo>
                  <a:lnTo>
                    <a:pt x="7551" y="324084"/>
                  </a:lnTo>
                  <a:lnTo>
                    <a:pt x="38157" y="7551"/>
                  </a:lnTo>
                  <a:close/>
                </a:path>
              </a:pathLst>
            </a:custGeom>
            <a:solidFill>
              <a:srgbClr val="004B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F85C1AD-E0CD-417D-B05E-DC13E7BA94AF}"/>
                </a:ext>
              </a:extLst>
            </p:cNvPr>
            <p:cNvSpPr/>
            <p:nvPr/>
          </p:nvSpPr>
          <p:spPr>
            <a:xfrm>
              <a:off x="9788115" y="2250924"/>
              <a:ext cx="553731" cy="1238344"/>
            </a:xfrm>
            <a:custGeom>
              <a:avLst/>
              <a:gdLst>
                <a:gd name="connsiteX0" fmla="*/ 181926 w 553731"/>
                <a:gd name="connsiteY0" fmla="*/ 25371 h 1238344"/>
                <a:gd name="connsiteX1" fmla="*/ 7551 w 553731"/>
                <a:gd name="connsiteY1" fmla="*/ 1180857 h 1238344"/>
                <a:gd name="connsiteX2" fmla="*/ 88496 w 553731"/>
                <a:gd name="connsiteY2" fmla="*/ 1220323 h 1238344"/>
                <a:gd name="connsiteX3" fmla="*/ 343213 w 553731"/>
                <a:gd name="connsiteY3" fmla="*/ 353582 h 1238344"/>
                <a:gd name="connsiteX4" fmla="*/ 386001 w 553731"/>
                <a:gd name="connsiteY4" fmla="*/ 1210758 h 1238344"/>
                <a:gd name="connsiteX5" fmla="*/ 467852 w 553731"/>
                <a:gd name="connsiteY5" fmla="*/ 1236733 h 1238344"/>
                <a:gd name="connsiteX6" fmla="*/ 531683 w 553731"/>
                <a:gd name="connsiteY6" fmla="*/ 7551 h 1238344"/>
                <a:gd name="connsiteX7" fmla="*/ 181825 w 553731"/>
                <a:gd name="connsiteY7" fmla="*/ 25472 h 123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3731" h="1238344">
                  <a:moveTo>
                    <a:pt x="181926" y="25371"/>
                  </a:moveTo>
                  <a:cubicBezTo>
                    <a:pt x="181926" y="25371"/>
                    <a:pt x="75307" y="497653"/>
                    <a:pt x="7551" y="1180857"/>
                  </a:cubicBezTo>
                  <a:lnTo>
                    <a:pt x="88496" y="1220323"/>
                  </a:lnTo>
                  <a:lnTo>
                    <a:pt x="343213" y="353582"/>
                  </a:lnTo>
                  <a:lnTo>
                    <a:pt x="386001" y="1210758"/>
                  </a:lnTo>
                  <a:lnTo>
                    <a:pt x="467852" y="1236733"/>
                  </a:lnTo>
                  <a:cubicBezTo>
                    <a:pt x="467852" y="1236733"/>
                    <a:pt x="589069" y="64938"/>
                    <a:pt x="531683" y="7551"/>
                  </a:cubicBezTo>
                  <a:lnTo>
                    <a:pt x="181825" y="25472"/>
                  </a:lnTo>
                  <a:close/>
                </a:path>
              </a:pathLst>
            </a:custGeom>
            <a:solidFill>
              <a:srgbClr val="4040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9861E5A-43C4-4A1E-A4FB-E226768E1617}"/>
                </a:ext>
              </a:extLst>
            </p:cNvPr>
            <p:cNvSpPr/>
            <p:nvPr/>
          </p:nvSpPr>
          <p:spPr>
            <a:xfrm>
              <a:off x="10123878" y="2441005"/>
              <a:ext cx="100678" cy="996716"/>
            </a:xfrm>
            <a:custGeom>
              <a:avLst/>
              <a:gdLst>
                <a:gd name="connsiteX0" fmla="*/ 49232 w 100678"/>
                <a:gd name="connsiteY0" fmla="*/ 990071 h 996716"/>
                <a:gd name="connsiteX1" fmla="*/ 7551 w 100678"/>
                <a:gd name="connsiteY1" fmla="*/ 163401 h 996716"/>
                <a:gd name="connsiteX2" fmla="*/ 62320 w 100678"/>
                <a:gd name="connsiteY2" fmla="*/ 7551 h 996716"/>
                <a:gd name="connsiteX3" fmla="*/ 60407 w 100678"/>
                <a:gd name="connsiteY3" fmla="*/ 60306 h 996716"/>
                <a:gd name="connsiteX4" fmla="*/ 95644 w 100678"/>
                <a:gd name="connsiteY4" fmla="*/ 23156 h 996716"/>
                <a:gd name="connsiteX5" fmla="*/ 60407 w 100678"/>
                <a:gd name="connsiteY5" fmla="*/ 105310 h 996716"/>
                <a:gd name="connsiteX6" fmla="*/ 49433 w 100678"/>
                <a:gd name="connsiteY6" fmla="*/ 989870 h 996716"/>
                <a:gd name="connsiteX7" fmla="*/ 49232 w 100678"/>
                <a:gd name="connsiteY7" fmla="*/ 989870 h 99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678" h="996716">
                  <a:moveTo>
                    <a:pt x="49232" y="990071"/>
                  </a:moveTo>
                  <a:cubicBezTo>
                    <a:pt x="49232" y="990071"/>
                    <a:pt x="7551" y="246863"/>
                    <a:pt x="7551" y="163401"/>
                  </a:cubicBezTo>
                  <a:lnTo>
                    <a:pt x="62320" y="7551"/>
                  </a:lnTo>
                  <a:lnTo>
                    <a:pt x="60407" y="60306"/>
                  </a:lnTo>
                  <a:lnTo>
                    <a:pt x="95644" y="23156"/>
                  </a:lnTo>
                  <a:lnTo>
                    <a:pt x="60407" y="105310"/>
                  </a:lnTo>
                  <a:lnTo>
                    <a:pt x="49433" y="989870"/>
                  </a:lnTo>
                  <a:lnTo>
                    <a:pt x="49232" y="989870"/>
                  </a:lnTo>
                  <a:close/>
                </a:path>
              </a:pathLst>
            </a:custGeom>
            <a:solidFill>
              <a:srgbClr val="3131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FD24394-5EF1-4508-93D3-6F7B2A43F3B3}"/>
                </a:ext>
              </a:extLst>
            </p:cNvPr>
            <p:cNvSpPr/>
            <p:nvPr/>
          </p:nvSpPr>
          <p:spPr>
            <a:xfrm>
              <a:off x="9888237" y="1618386"/>
              <a:ext cx="493324" cy="714817"/>
            </a:xfrm>
            <a:custGeom>
              <a:avLst/>
              <a:gdLst>
                <a:gd name="connsiteX0" fmla="*/ 204732 w 493324"/>
                <a:gd name="connsiteY0" fmla="*/ 18702 h 714816"/>
                <a:gd name="connsiteX1" fmla="*/ 50090 w 493324"/>
                <a:gd name="connsiteY1" fmla="*/ 66222 h 714816"/>
                <a:gd name="connsiteX2" fmla="*/ 30458 w 493324"/>
                <a:gd name="connsiteY2" fmla="*/ 257411 h 714816"/>
                <a:gd name="connsiteX3" fmla="*/ 54922 w 493324"/>
                <a:gd name="connsiteY3" fmla="*/ 602637 h 714816"/>
                <a:gd name="connsiteX4" fmla="*/ 62272 w 493324"/>
                <a:gd name="connsiteY4" fmla="*/ 655996 h 714816"/>
                <a:gd name="connsiteX5" fmla="*/ 86032 w 493324"/>
                <a:gd name="connsiteY5" fmla="*/ 696972 h 714816"/>
                <a:gd name="connsiteX6" fmla="*/ 452300 w 493324"/>
                <a:gd name="connsiteY6" fmla="*/ 681166 h 714816"/>
                <a:gd name="connsiteX7" fmla="*/ 464885 w 493324"/>
                <a:gd name="connsiteY7" fmla="*/ 632035 h 714816"/>
                <a:gd name="connsiteX8" fmla="*/ 462771 w 493324"/>
                <a:gd name="connsiteY8" fmla="*/ 593374 h 714816"/>
                <a:gd name="connsiteX9" fmla="*/ 482302 w 493324"/>
                <a:gd name="connsiteY9" fmla="*/ 236469 h 714816"/>
                <a:gd name="connsiteX10" fmla="*/ 285677 w 493324"/>
                <a:gd name="connsiteY10" fmla="*/ 17595 h 714816"/>
                <a:gd name="connsiteX11" fmla="*/ 204732 w 493324"/>
                <a:gd name="connsiteY11" fmla="*/ 18903 h 7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324" h="714816">
                  <a:moveTo>
                    <a:pt x="204732" y="18702"/>
                  </a:moveTo>
                  <a:cubicBezTo>
                    <a:pt x="224868" y="-4051"/>
                    <a:pt x="137680" y="6218"/>
                    <a:pt x="50090" y="66222"/>
                  </a:cubicBezTo>
                  <a:cubicBezTo>
                    <a:pt x="50090" y="66222"/>
                    <a:pt x="-30755" y="110823"/>
                    <a:pt x="30458" y="257411"/>
                  </a:cubicBezTo>
                  <a:cubicBezTo>
                    <a:pt x="30458" y="257411"/>
                    <a:pt x="92878" y="462492"/>
                    <a:pt x="54922" y="602637"/>
                  </a:cubicBezTo>
                  <a:cubicBezTo>
                    <a:pt x="54922" y="602637"/>
                    <a:pt x="-15452" y="599415"/>
                    <a:pt x="62272" y="655996"/>
                  </a:cubicBezTo>
                  <a:cubicBezTo>
                    <a:pt x="62272" y="655996"/>
                    <a:pt x="-26426" y="660326"/>
                    <a:pt x="86032" y="696972"/>
                  </a:cubicBezTo>
                  <a:cubicBezTo>
                    <a:pt x="86032" y="696972"/>
                    <a:pt x="310847" y="749325"/>
                    <a:pt x="452300" y="681166"/>
                  </a:cubicBezTo>
                  <a:cubicBezTo>
                    <a:pt x="452300" y="681166"/>
                    <a:pt x="521668" y="631431"/>
                    <a:pt x="464885" y="632035"/>
                  </a:cubicBezTo>
                  <a:cubicBezTo>
                    <a:pt x="464885" y="632035"/>
                    <a:pt x="509485" y="590857"/>
                    <a:pt x="462771" y="593374"/>
                  </a:cubicBezTo>
                  <a:cubicBezTo>
                    <a:pt x="462771" y="593374"/>
                    <a:pt x="489954" y="454640"/>
                    <a:pt x="482302" y="236469"/>
                  </a:cubicBezTo>
                  <a:cubicBezTo>
                    <a:pt x="482302" y="236469"/>
                    <a:pt x="493478" y="16185"/>
                    <a:pt x="285677" y="17595"/>
                  </a:cubicBezTo>
                  <a:lnTo>
                    <a:pt x="204732" y="18903"/>
                  </a:lnTo>
                  <a:close/>
                </a:path>
              </a:pathLst>
            </a:custGeom>
            <a:solidFill>
              <a:srgbClr val="E7F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1CC1BAE-6C7C-4F59-B99C-ED8C4323A7FB}"/>
                </a:ext>
              </a:extLst>
            </p:cNvPr>
            <p:cNvSpPr/>
            <p:nvPr/>
          </p:nvSpPr>
          <p:spPr>
            <a:xfrm>
              <a:off x="10057732" y="1510535"/>
              <a:ext cx="130882" cy="161085"/>
            </a:xfrm>
            <a:custGeom>
              <a:avLst/>
              <a:gdLst>
                <a:gd name="connsiteX0" fmla="*/ 14699 w 130881"/>
                <a:gd name="connsiteY0" fmla="*/ 7551 h 161085"/>
                <a:gd name="connsiteX1" fmla="*/ 7551 w 130881"/>
                <a:gd name="connsiteY1" fmla="*/ 141453 h 161085"/>
                <a:gd name="connsiteX2" fmla="*/ 130278 w 130881"/>
                <a:gd name="connsiteY2" fmla="*/ 144977 h 161085"/>
                <a:gd name="connsiteX3" fmla="*/ 120512 w 130881"/>
                <a:gd name="connsiteY3" fmla="*/ 26076 h 161085"/>
                <a:gd name="connsiteX4" fmla="*/ 14699 w 130881"/>
                <a:gd name="connsiteY4" fmla="*/ 7551 h 16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81" h="161085">
                  <a:moveTo>
                    <a:pt x="14699" y="7551"/>
                  </a:moveTo>
                  <a:lnTo>
                    <a:pt x="7551" y="141453"/>
                  </a:lnTo>
                  <a:cubicBezTo>
                    <a:pt x="7551" y="141453"/>
                    <a:pt x="85879" y="183235"/>
                    <a:pt x="130278" y="144977"/>
                  </a:cubicBezTo>
                  <a:lnTo>
                    <a:pt x="120512" y="26076"/>
                  </a:lnTo>
                  <a:lnTo>
                    <a:pt x="14699" y="7551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684E657-2576-43CA-B8B4-6BAA8A6DA5BD}"/>
                </a:ext>
              </a:extLst>
            </p:cNvPr>
            <p:cNvSpPr/>
            <p:nvPr/>
          </p:nvSpPr>
          <p:spPr>
            <a:xfrm>
              <a:off x="10067498" y="1520704"/>
              <a:ext cx="120814" cy="90611"/>
            </a:xfrm>
            <a:custGeom>
              <a:avLst/>
              <a:gdLst>
                <a:gd name="connsiteX0" fmla="*/ 114069 w 120814"/>
                <a:gd name="connsiteY0" fmla="*/ 59300 h 90610"/>
                <a:gd name="connsiteX1" fmla="*/ 115780 w 120814"/>
                <a:gd name="connsiteY1" fmla="*/ 88698 h 90610"/>
                <a:gd name="connsiteX2" fmla="*/ 7551 w 120814"/>
                <a:gd name="connsiteY2" fmla="*/ 7551 h 90610"/>
                <a:gd name="connsiteX3" fmla="*/ 95040 w 120814"/>
                <a:gd name="connsiteY3" fmla="*/ 31412 h 90610"/>
                <a:gd name="connsiteX4" fmla="*/ 113968 w 120814"/>
                <a:gd name="connsiteY4" fmla="*/ 59199 h 9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14" h="90610">
                  <a:moveTo>
                    <a:pt x="114069" y="59300"/>
                  </a:moveTo>
                  <a:lnTo>
                    <a:pt x="115780" y="88698"/>
                  </a:lnTo>
                  <a:cubicBezTo>
                    <a:pt x="115780" y="88698"/>
                    <a:pt x="7551" y="49836"/>
                    <a:pt x="7551" y="7551"/>
                  </a:cubicBezTo>
                  <a:lnTo>
                    <a:pt x="95040" y="31412"/>
                  </a:lnTo>
                  <a:lnTo>
                    <a:pt x="113968" y="59199"/>
                  </a:lnTo>
                  <a:close/>
                </a:path>
              </a:pathLst>
            </a:custGeom>
            <a:solidFill>
              <a:srgbClr val="EF74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ADFFA39-6747-45DE-98C0-C930EC0ECDB0}"/>
                </a:ext>
              </a:extLst>
            </p:cNvPr>
            <p:cNvSpPr/>
            <p:nvPr/>
          </p:nvSpPr>
          <p:spPr>
            <a:xfrm>
              <a:off x="10023178" y="1401076"/>
              <a:ext cx="70475" cy="140950"/>
            </a:xfrm>
            <a:custGeom>
              <a:avLst/>
              <a:gdLst>
                <a:gd name="connsiteX0" fmla="*/ 41803 w 70474"/>
                <a:gd name="connsiteY0" fmla="*/ 134326 h 140949"/>
                <a:gd name="connsiteX1" fmla="*/ 43716 w 70474"/>
                <a:gd name="connsiteY1" fmla="*/ 134125 h 140949"/>
                <a:gd name="connsiteX2" fmla="*/ 64556 w 70474"/>
                <a:gd name="connsiteY2" fmla="*/ 108351 h 140949"/>
                <a:gd name="connsiteX3" fmla="*/ 56200 w 70474"/>
                <a:gd name="connsiteY3" fmla="*/ 28513 h 140949"/>
                <a:gd name="connsiteX4" fmla="*/ 30426 w 70474"/>
                <a:gd name="connsiteY4" fmla="*/ 7673 h 140949"/>
                <a:gd name="connsiteX5" fmla="*/ 28513 w 70474"/>
                <a:gd name="connsiteY5" fmla="*/ 7874 h 140949"/>
                <a:gd name="connsiteX6" fmla="*/ 7673 w 70474"/>
                <a:gd name="connsiteY6" fmla="*/ 33648 h 140949"/>
                <a:gd name="connsiteX7" fmla="*/ 16029 w 70474"/>
                <a:gd name="connsiteY7" fmla="*/ 113486 h 140949"/>
                <a:gd name="connsiteX8" fmla="*/ 41803 w 70474"/>
                <a:gd name="connsiteY8" fmla="*/ 134326 h 1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74" h="140949">
                  <a:moveTo>
                    <a:pt x="41803" y="134326"/>
                  </a:moveTo>
                  <a:lnTo>
                    <a:pt x="43716" y="134125"/>
                  </a:lnTo>
                  <a:cubicBezTo>
                    <a:pt x="56502" y="132816"/>
                    <a:pt x="65865" y="121238"/>
                    <a:pt x="64556" y="108351"/>
                  </a:cubicBezTo>
                  <a:lnTo>
                    <a:pt x="56200" y="28513"/>
                  </a:lnTo>
                  <a:cubicBezTo>
                    <a:pt x="54891" y="15727"/>
                    <a:pt x="43313" y="6364"/>
                    <a:pt x="30426" y="7673"/>
                  </a:cubicBezTo>
                  <a:lnTo>
                    <a:pt x="28513" y="7874"/>
                  </a:lnTo>
                  <a:cubicBezTo>
                    <a:pt x="15727" y="9183"/>
                    <a:pt x="6364" y="20761"/>
                    <a:pt x="7673" y="33648"/>
                  </a:cubicBezTo>
                  <a:lnTo>
                    <a:pt x="16029" y="113486"/>
                  </a:lnTo>
                  <a:cubicBezTo>
                    <a:pt x="17338" y="126272"/>
                    <a:pt x="28916" y="135635"/>
                    <a:pt x="41803" y="134326"/>
                  </a:cubicBezTo>
                  <a:close/>
                </a:path>
              </a:pathLst>
            </a:custGeom>
            <a:solidFill>
              <a:srgbClr val="561D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3E8B34E-A6D8-4DFA-976D-2E9360C41837}"/>
                </a:ext>
              </a:extLst>
            </p:cNvPr>
            <p:cNvSpPr/>
            <p:nvPr/>
          </p:nvSpPr>
          <p:spPr>
            <a:xfrm>
              <a:off x="10029565" y="1309183"/>
              <a:ext cx="231560" cy="281900"/>
            </a:xfrm>
            <a:custGeom>
              <a:avLst/>
              <a:gdLst>
                <a:gd name="connsiteX0" fmla="*/ 168613 w 231560"/>
                <a:gd name="connsiteY0" fmla="*/ 274646 h 281899"/>
                <a:gd name="connsiteX1" fmla="*/ 68740 w 231560"/>
                <a:gd name="connsiteY1" fmla="*/ 244744 h 281899"/>
                <a:gd name="connsiteX2" fmla="*/ 34409 w 231560"/>
                <a:gd name="connsiteY2" fmla="*/ 174068 h 281899"/>
                <a:gd name="connsiteX3" fmla="*/ 20616 w 231560"/>
                <a:gd name="connsiteY3" fmla="*/ 163396 h 281899"/>
                <a:gd name="connsiteX4" fmla="*/ 20012 w 231560"/>
                <a:gd name="connsiteY4" fmla="*/ 160678 h 281899"/>
                <a:gd name="connsiteX5" fmla="*/ 9038 w 231560"/>
                <a:gd name="connsiteY5" fmla="*/ 124132 h 281899"/>
                <a:gd name="connsiteX6" fmla="*/ 64008 w 231560"/>
                <a:gd name="connsiteY6" fmla="*/ 34226 h 281899"/>
                <a:gd name="connsiteX7" fmla="*/ 94715 w 231560"/>
                <a:gd name="connsiteY7" fmla="*/ 28487 h 281899"/>
                <a:gd name="connsiteX8" fmla="*/ 126227 w 231560"/>
                <a:gd name="connsiteY8" fmla="*/ 8352 h 281899"/>
                <a:gd name="connsiteX9" fmla="*/ 189353 w 231560"/>
                <a:gd name="connsiteY9" fmla="*/ 38857 h 281899"/>
                <a:gd name="connsiteX10" fmla="*/ 198313 w 231560"/>
                <a:gd name="connsiteY10" fmla="*/ 28991 h 281899"/>
                <a:gd name="connsiteX11" fmla="*/ 233953 w 231560"/>
                <a:gd name="connsiteY11" fmla="*/ 118997 h 281899"/>
                <a:gd name="connsiteX12" fmla="*/ 177070 w 231560"/>
                <a:gd name="connsiteY12" fmla="*/ 273840 h 281899"/>
                <a:gd name="connsiteX13" fmla="*/ 168714 w 231560"/>
                <a:gd name="connsiteY13" fmla="*/ 274847 h 28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560" h="281899">
                  <a:moveTo>
                    <a:pt x="168613" y="274646"/>
                  </a:moveTo>
                  <a:cubicBezTo>
                    <a:pt x="146665" y="275552"/>
                    <a:pt x="85855" y="252899"/>
                    <a:pt x="68740" y="244744"/>
                  </a:cubicBezTo>
                  <a:cubicBezTo>
                    <a:pt x="68740" y="244744"/>
                    <a:pt x="35214" y="233468"/>
                    <a:pt x="34409" y="174068"/>
                  </a:cubicBezTo>
                  <a:cubicBezTo>
                    <a:pt x="34409" y="174068"/>
                    <a:pt x="27059" y="178699"/>
                    <a:pt x="20616" y="163396"/>
                  </a:cubicBezTo>
                  <a:cubicBezTo>
                    <a:pt x="20414" y="162490"/>
                    <a:pt x="20213" y="161584"/>
                    <a:pt x="20012" y="160678"/>
                  </a:cubicBezTo>
                  <a:lnTo>
                    <a:pt x="9038" y="124132"/>
                  </a:lnTo>
                  <a:cubicBezTo>
                    <a:pt x="1084" y="81847"/>
                    <a:pt x="25851" y="41374"/>
                    <a:pt x="64008" y="34226"/>
                  </a:cubicBezTo>
                  <a:lnTo>
                    <a:pt x="94715" y="28487"/>
                  </a:lnTo>
                  <a:cubicBezTo>
                    <a:pt x="103373" y="17815"/>
                    <a:pt x="113944" y="10667"/>
                    <a:pt x="126227" y="8352"/>
                  </a:cubicBezTo>
                  <a:cubicBezTo>
                    <a:pt x="148175" y="4224"/>
                    <a:pt x="170828" y="16305"/>
                    <a:pt x="189353" y="38857"/>
                  </a:cubicBezTo>
                  <a:cubicBezTo>
                    <a:pt x="190359" y="40065"/>
                    <a:pt x="186936" y="26977"/>
                    <a:pt x="198313" y="28991"/>
                  </a:cubicBezTo>
                  <a:cubicBezTo>
                    <a:pt x="223684" y="33320"/>
                    <a:pt x="233349" y="79229"/>
                    <a:pt x="233953" y="118997"/>
                  </a:cubicBezTo>
                  <a:cubicBezTo>
                    <a:pt x="234859" y="184740"/>
                    <a:pt x="210394" y="266994"/>
                    <a:pt x="177070" y="273840"/>
                  </a:cubicBezTo>
                  <a:lnTo>
                    <a:pt x="168714" y="274847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D923DFF-0191-464A-9BE8-364928714E49}"/>
                </a:ext>
              </a:extLst>
            </p:cNvPr>
            <p:cNvSpPr/>
            <p:nvPr/>
          </p:nvSpPr>
          <p:spPr>
            <a:xfrm>
              <a:off x="10034851" y="1415926"/>
              <a:ext cx="50339" cy="80543"/>
            </a:xfrm>
            <a:custGeom>
              <a:avLst/>
              <a:gdLst>
                <a:gd name="connsiteX0" fmla="*/ 9793 w 50339"/>
                <a:gd name="connsiteY0" fmla="*/ 45478 h 80542"/>
                <a:gd name="connsiteX1" fmla="*/ 36573 w 50339"/>
                <a:gd name="connsiteY1" fmla="*/ 73165 h 80542"/>
                <a:gd name="connsiteX2" fmla="*/ 44929 w 50339"/>
                <a:gd name="connsiteY2" fmla="*/ 35612 h 80542"/>
                <a:gd name="connsiteX3" fmla="*/ 18149 w 50339"/>
                <a:gd name="connsiteY3" fmla="*/ 7925 h 80542"/>
                <a:gd name="connsiteX4" fmla="*/ 9793 w 50339"/>
                <a:gd name="connsiteY4" fmla="*/ 45478 h 8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39" h="80542">
                  <a:moveTo>
                    <a:pt x="9793" y="45478"/>
                  </a:moveTo>
                  <a:cubicBezTo>
                    <a:pt x="14927" y="63500"/>
                    <a:pt x="26908" y="75883"/>
                    <a:pt x="36573" y="73165"/>
                  </a:cubicBezTo>
                  <a:cubicBezTo>
                    <a:pt x="46238" y="70446"/>
                    <a:pt x="49963" y="53633"/>
                    <a:pt x="44929" y="35612"/>
                  </a:cubicBezTo>
                  <a:cubicBezTo>
                    <a:pt x="39795" y="17590"/>
                    <a:pt x="27814" y="5207"/>
                    <a:pt x="18149" y="7925"/>
                  </a:cubicBezTo>
                  <a:cubicBezTo>
                    <a:pt x="8484" y="10643"/>
                    <a:pt x="4759" y="27457"/>
                    <a:pt x="9793" y="45478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1C62650-A36E-443F-BA24-DFBB407AA700}"/>
                </a:ext>
              </a:extLst>
            </p:cNvPr>
            <p:cNvSpPr/>
            <p:nvPr/>
          </p:nvSpPr>
          <p:spPr>
            <a:xfrm>
              <a:off x="10000718" y="1286557"/>
              <a:ext cx="281899" cy="181221"/>
            </a:xfrm>
            <a:custGeom>
              <a:avLst/>
              <a:gdLst>
                <a:gd name="connsiteX0" fmla="*/ 173701 w 281899"/>
                <a:gd name="connsiteY0" fmla="*/ 82827 h 181221"/>
                <a:gd name="connsiteX1" fmla="*/ 278406 w 281899"/>
                <a:gd name="connsiteY1" fmla="*/ 55442 h 181221"/>
                <a:gd name="connsiteX2" fmla="*/ 96380 w 281899"/>
                <a:gd name="connsiteY2" fmla="*/ 13359 h 181221"/>
                <a:gd name="connsiteX3" fmla="*/ 36778 w 281899"/>
                <a:gd name="connsiteY3" fmla="*/ 174746 h 181221"/>
                <a:gd name="connsiteX4" fmla="*/ 43423 w 281899"/>
                <a:gd name="connsiteY4" fmla="*/ 174948 h 181221"/>
                <a:gd name="connsiteX5" fmla="*/ 56410 w 281899"/>
                <a:gd name="connsiteY5" fmla="*/ 139005 h 181221"/>
                <a:gd name="connsiteX6" fmla="*/ 80875 w 281899"/>
                <a:gd name="connsiteY6" fmla="*/ 170820 h 181221"/>
                <a:gd name="connsiteX7" fmla="*/ 173801 w 281899"/>
                <a:gd name="connsiteY7" fmla="*/ 82827 h 18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899" h="181221">
                  <a:moveTo>
                    <a:pt x="173701" y="82827"/>
                  </a:moveTo>
                  <a:cubicBezTo>
                    <a:pt x="173701" y="82827"/>
                    <a:pt x="295119" y="133972"/>
                    <a:pt x="278406" y="55442"/>
                  </a:cubicBezTo>
                  <a:cubicBezTo>
                    <a:pt x="278406" y="55442"/>
                    <a:pt x="243471" y="-12314"/>
                    <a:pt x="96380" y="13359"/>
                  </a:cubicBezTo>
                  <a:cubicBezTo>
                    <a:pt x="96380" y="13359"/>
                    <a:pt x="-54235" y="-15032"/>
                    <a:pt x="36778" y="174746"/>
                  </a:cubicBezTo>
                  <a:lnTo>
                    <a:pt x="43423" y="174948"/>
                  </a:lnTo>
                  <a:cubicBezTo>
                    <a:pt x="43423" y="174948"/>
                    <a:pt x="36778" y="137495"/>
                    <a:pt x="56410" y="139005"/>
                  </a:cubicBezTo>
                  <a:cubicBezTo>
                    <a:pt x="56410" y="139005"/>
                    <a:pt x="69599" y="138502"/>
                    <a:pt x="80875" y="170820"/>
                  </a:cubicBezTo>
                  <a:cubicBezTo>
                    <a:pt x="80875" y="170820"/>
                    <a:pt x="69096" y="34904"/>
                    <a:pt x="173801" y="82827"/>
                  </a:cubicBezTo>
                  <a:close/>
                </a:path>
              </a:pathLst>
            </a:custGeom>
            <a:solidFill>
              <a:srgbClr val="561D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AFE33F7-A2DA-4348-9BDE-F8FB1C3D2318}"/>
                </a:ext>
              </a:extLst>
            </p:cNvPr>
            <p:cNvSpPr/>
            <p:nvPr/>
          </p:nvSpPr>
          <p:spPr>
            <a:xfrm>
              <a:off x="10013031" y="1593494"/>
              <a:ext cx="151018" cy="151018"/>
            </a:xfrm>
            <a:custGeom>
              <a:avLst/>
              <a:gdLst>
                <a:gd name="connsiteX0" fmla="*/ 151118 w 151017"/>
                <a:gd name="connsiteY0" fmla="*/ 74401 h 151017"/>
                <a:gd name="connsiteX1" fmla="*/ 47319 w 151017"/>
                <a:gd name="connsiteY1" fmla="*/ 7551 h 151017"/>
                <a:gd name="connsiteX2" fmla="*/ 7551 w 151017"/>
                <a:gd name="connsiteY2" fmla="*/ 45205 h 151017"/>
                <a:gd name="connsiteX3" fmla="*/ 109337 w 151017"/>
                <a:gd name="connsiteY3" fmla="*/ 144171 h 151017"/>
                <a:gd name="connsiteX4" fmla="*/ 151118 w 151017"/>
                <a:gd name="connsiteY4" fmla="*/ 74401 h 1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017" h="151017">
                  <a:moveTo>
                    <a:pt x="151118" y="74401"/>
                  </a:moveTo>
                  <a:lnTo>
                    <a:pt x="47319" y="7551"/>
                  </a:lnTo>
                  <a:lnTo>
                    <a:pt x="7551" y="45205"/>
                  </a:lnTo>
                  <a:lnTo>
                    <a:pt x="109337" y="144171"/>
                  </a:lnTo>
                  <a:lnTo>
                    <a:pt x="151118" y="7440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FEE613-0375-4B0F-838F-31EC2FE7AC37}"/>
                </a:ext>
              </a:extLst>
            </p:cNvPr>
            <p:cNvSpPr/>
            <p:nvPr/>
          </p:nvSpPr>
          <p:spPr>
            <a:xfrm>
              <a:off x="10156598" y="1612220"/>
              <a:ext cx="70475" cy="110746"/>
            </a:xfrm>
            <a:custGeom>
              <a:avLst/>
              <a:gdLst>
                <a:gd name="connsiteX0" fmla="*/ 7551 w 70474"/>
                <a:gd name="connsiteY0" fmla="*/ 55675 h 110746"/>
                <a:gd name="connsiteX1" fmla="*/ 55675 w 70474"/>
                <a:gd name="connsiteY1" fmla="*/ 110746 h 110746"/>
                <a:gd name="connsiteX2" fmla="*/ 72388 w 70474"/>
                <a:gd name="connsiteY2" fmla="*/ 24263 h 110746"/>
                <a:gd name="connsiteX3" fmla="*/ 29901 w 70474"/>
                <a:gd name="connsiteY3" fmla="*/ 7551 h 110746"/>
                <a:gd name="connsiteX4" fmla="*/ 7551 w 70474"/>
                <a:gd name="connsiteY4" fmla="*/ 55675 h 1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74" h="110746">
                  <a:moveTo>
                    <a:pt x="7551" y="55675"/>
                  </a:moveTo>
                  <a:lnTo>
                    <a:pt x="55675" y="110746"/>
                  </a:lnTo>
                  <a:lnTo>
                    <a:pt x="72388" y="24263"/>
                  </a:lnTo>
                  <a:lnTo>
                    <a:pt x="29901" y="7551"/>
                  </a:lnTo>
                  <a:cubicBezTo>
                    <a:pt x="29901" y="7551"/>
                    <a:pt x="31915" y="36848"/>
                    <a:pt x="7551" y="556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294D07A-DA06-4CB7-8ADA-460017419F45}"/>
                </a:ext>
              </a:extLst>
            </p:cNvPr>
            <p:cNvSpPr/>
            <p:nvPr/>
          </p:nvSpPr>
          <p:spPr>
            <a:xfrm>
              <a:off x="9853757" y="1631148"/>
              <a:ext cx="241628" cy="825563"/>
            </a:xfrm>
            <a:custGeom>
              <a:avLst/>
              <a:gdLst>
                <a:gd name="connsiteX0" fmla="*/ 166824 w 241628"/>
                <a:gd name="connsiteY0" fmla="*/ 7551 h 825562"/>
                <a:gd name="connsiteX1" fmla="*/ 207599 w 241628"/>
                <a:gd name="connsiteY1" fmla="*/ 727200 h 825562"/>
                <a:gd name="connsiteX2" fmla="*/ 7551 w 241628"/>
                <a:gd name="connsiteY2" fmla="*/ 802507 h 825562"/>
                <a:gd name="connsiteX3" fmla="*/ 72086 w 241628"/>
                <a:gd name="connsiteY3" fmla="*/ 499264 h 825562"/>
                <a:gd name="connsiteX4" fmla="*/ 16209 w 241628"/>
                <a:gd name="connsiteY4" fmla="*/ 157260 h 825562"/>
                <a:gd name="connsiteX5" fmla="*/ 166824 w 241628"/>
                <a:gd name="connsiteY5" fmla="*/ 7551 h 8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628" h="825562">
                  <a:moveTo>
                    <a:pt x="166824" y="7551"/>
                  </a:moveTo>
                  <a:cubicBezTo>
                    <a:pt x="166824" y="7551"/>
                    <a:pt x="293679" y="378752"/>
                    <a:pt x="207599" y="727200"/>
                  </a:cubicBezTo>
                  <a:cubicBezTo>
                    <a:pt x="207599" y="727200"/>
                    <a:pt x="164609" y="864827"/>
                    <a:pt x="7551" y="802507"/>
                  </a:cubicBezTo>
                  <a:lnTo>
                    <a:pt x="72086" y="499264"/>
                  </a:lnTo>
                  <a:lnTo>
                    <a:pt x="16209" y="157260"/>
                  </a:lnTo>
                  <a:cubicBezTo>
                    <a:pt x="16209" y="157260"/>
                    <a:pt x="-16411" y="42285"/>
                    <a:pt x="166824" y="7551"/>
                  </a:cubicBezTo>
                  <a:close/>
                </a:path>
              </a:pathLst>
            </a:custGeom>
            <a:solidFill>
              <a:srgbClr val="004B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0BBCFFF-5EA4-4B48-8B77-2280345F9563}"/>
                </a:ext>
              </a:extLst>
            </p:cNvPr>
            <p:cNvSpPr/>
            <p:nvPr/>
          </p:nvSpPr>
          <p:spPr>
            <a:xfrm>
              <a:off x="9933394" y="1628228"/>
              <a:ext cx="161085" cy="473188"/>
            </a:xfrm>
            <a:custGeom>
              <a:avLst/>
              <a:gdLst>
                <a:gd name="connsiteX0" fmla="*/ 86583 w 161085"/>
                <a:gd name="connsiteY0" fmla="*/ 7551 h 473188"/>
                <a:gd name="connsiteX1" fmla="*/ 157562 w 161085"/>
                <a:gd name="connsiteY1" fmla="*/ 474195 h 473188"/>
                <a:gd name="connsiteX2" fmla="*/ 7551 w 161085"/>
                <a:gd name="connsiteY2" fmla="*/ 33023 h 473188"/>
                <a:gd name="connsiteX3" fmla="*/ 86583 w 161085"/>
                <a:gd name="connsiteY3" fmla="*/ 7652 h 47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85" h="473188">
                  <a:moveTo>
                    <a:pt x="86583" y="7551"/>
                  </a:moveTo>
                  <a:cubicBezTo>
                    <a:pt x="86583" y="7551"/>
                    <a:pt x="160783" y="211223"/>
                    <a:pt x="157562" y="474195"/>
                  </a:cubicBezTo>
                  <a:cubicBezTo>
                    <a:pt x="157562" y="474195"/>
                    <a:pt x="80140" y="128164"/>
                    <a:pt x="7551" y="33023"/>
                  </a:cubicBezTo>
                  <a:cubicBezTo>
                    <a:pt x="7551" y="33023"/>
                    <a:pt x="55172" y="6443"/>
                    <a:pt x="86583" y="7652"/>
                  </a:cubicBezTo>
                  <a:close/>
                </a:path>
              </a:pathLst>
            </a:custGeom>
            <a:solidFill>
              <a:srgbClr val="2414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DFC0C5D-DA80-466A-8D32-2D3794FC3988}"/>
                </a:ext>
              </a:extLst>
            </p:cNvPr>
            <p:cNvSpPr/>
            <p:nvPr/>
          </p:nvSpPr>
          <p:spPr>
            <a:xfrm>
              <a:off x="9943059" y="2214176"/>
              <a:ext cx="110746" cy="30204"/>
            </a:xfrm>
            <a:custGeom>
              <a:avLst/>
              <a:gdLst>
                <a:gd name="connsiteX0" fmla="*/ 7551 w 110746"/>
                <a:gd name="connsiteY0" fmla="*/ 7551 h 30203"/>
                <a:gd name="connsiteX1" fmla="*/ 107525 w 110746"/>
                <a:gd name="connsiteY1" fmla="*/ 7551 h 30203"/>
                <a:gd name="connsiteX2" fmla="*/ 107525 w 110746"/>
                <a:gd name="connsiteY2" fmla="*/ 23659 h 30203"/>
                <a:gd name="connsiteX3" fmla="*/ 7551 w 110746"/>
                <a:gd name="connsiteY3" fmla="*/ 23659 h 3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46" h="30203">
                  <a:moveTo>
                    <a:pt x="7551" y="7551"/>
                  </a:moveTo>
                  <a:lnTo>
                    <a:pt x="107525" y="7551"/>
                  </a:lnTo>
                  <a:lnTo>
                    <a:pt x="107525" y="23659"/>
                  </a:lnTo>
                  <a:lnTo>
                    <a:pt x="7551" y="23659"/>
                  </a:lnTo>
                  <a:close/>
                </a:path>
              </a:pathLst>
            </a:custGeom>
            <a:solidFill>
              <a:srgbClr val="2414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3422627-1506-4E47-B7B8-256134A56F4C}"/>
                </a:ext>
              </a:extLst>
            </p:cNvPr>
            <p:cNvSpPr/>
            <p:nvPr/>
          </p:nvSpPr>
          <p:spPr>
            <a:xfrm>
              <a:off x="10221032" y="1633766"/>
              <a:ext cx="181221" cy="795359"/>
            </a:xfrm>
            <a:custGeom>
              <a:avLst/>
              <a:gdLst>
                <a:gd name="connsiteX0" fmla="*/ 7551 w 181221"/>
                <a:gd name="connsiteY0" fmla="*/ 7551 h 795359"/>
                <a:gd name="connsiteX1" fmla="*/ 100578 w 181221"/>
                <a:gd name="connsiteY1" fmla="*/ 688036 h 795359"/>
                <a:gd name="connsiteX2" fmla="*/ 169442 w 181221"/>
                <a:gd name="connsiteY2" fmla="*/ 789117 h 795359"/>
                <a:gd name="connsiteX3" fmla="*/ 96349 w 181221"/>
                <a:gd name="connsiteY3" fmla="*/ 42788 h 795359"/>
                <a:gd name="connsiteX4" fmla="*/ 7652 w 181221"/>
                <a:gd name="connsiteY4" fmla="*/ 7551 h 79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221" h="795359">
                  <a:moveTo>
                    <a:pt x="7551" y="7551"/>
                  </a:moveTo>
                  <a:cubicBezTo>
                    <a:pt x="7551" y="7551"/>
                    <a:pt x="175885" y="105108"/>
                    <a:pt x="100578" y="688036"/>
                  </a:cubicBezTo>
                  <a:cubicBezTo>
                    <a:pt x="100578" y="688036"/>
                    <a:pt x="98463" y="780560"/>
                    <a:pt x="169442" y="789117"/>
                  </a:cubicBezTo>
                  <a:cubicBezTo>
                    <a:pt x="169442" y="789117"/>
                    <a:pt x="212431" y="141655"/>
                    <a:pt x="96349" y="42788"/>
                  </a:cubicBezTo>
                  <a:cubicBezTo>
                    <a:pt x="96349" y="42788"/>
                    <a:pt x="61313" y="17115"/>
                    <a:pt x="7652" y="7551"/>
                  </a:cubicBezTo>
                  <a:close/>
                </a:path>
              </a:pathLst>
            </a:custGeom>
            <a:solidFill>
              <a:srgbClr val="004B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6BDBBD1-9DEB-45F7-BA86-38AF200799AC}"/>
                </a:ext>
              </a:extLst>
            </p:cNvPr>
            <p:cNvSpPr/>
            <p:nvPr/>
          </p:nvSpPr>
          <p:spPr>
            <a:xfrm>
              <a:off x="10220025" y="1633061"/>
              <a:ext cx="140950" cy="442985"/>
            </a:xfrm>
            <a:custGeom>
              <a:avLst/>
              <a:gdLst>
                <a:gd name="connsiteX0" fmla="*/ 7652 w 140949"/>
                <a:gd name="connsiteY0" fmla="*/ 7551 h 442984"/>
                <a:gd name="connsiteX1" fmla="*/ 120411 w 140949"/>
                <a:gd name="connsiteY1" fmla="*/ 439763 h 442984"/>
                <a:gd name="connsiteX2" fmla="*/ 97255 w 140949"/>
                <a:gd name="connsiteY2" fmla="*/ 43493 h 442984"/>
                <a:gd name="connsiteX3" fmla="*/ 7551 w 140949"/>
                <a:gd name="connsiteY3" fmla="*/ 7551 h 44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49" h="442984">
                  <a:moveTo>
                    <a:pt x="7652" y="7551"/>
                  </a:moveTo>
                  <a:cubicBezTo>
                    <a:pt x="7652" y="7551"/>
                    <a:pt x="131184" y="97759"/>
                    <a:pt x="120411" y="439763"/>
                  </a:cubicBezTo>
                  <a:cubicBezTo>
                    <a:pt x="120411" y="439763"/>
                    <a:pt x="164005" y="204780"/>
                    <a:pt x="97255" y="43493"/>
                  </a:cubicBezTo>
                  <a:cubicBezTo>
                    <a:pt x="97255" y="43493"/>
                    <a:pt x="55977" y="11377"/>
                    <a:pt x="7551" y="7551"/>
                  </a:cubicBezTo>
                  <a:close/>
                </a:path>
              </a:pathLst>
            </a:custGeom>
            <a:solidFill>
              <a:srgbClr val="2414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F5EB550-027C-476A-976C-2E2549A35695}"/>
                </a:ext>
              </a:extLst>
            </p:cNvPr>
            <p:cNvSpPr/>
            <p:nvPr/>
          </p:nvSpPr>
          <p:spPr>
            <a:xfrm>
              <a:off x="9855872" y="2621521"/>
              <a:ext cx="151018" cy="261764"/>
            </a:xfrm>
            <a:custGeom>
              <a:avLst/>
              <a:gdLst>
                <a:gd name="connsiteX0" fmla="*/ 139943 w 151017"/>
                <a:gd name="connsiteY0" fmla="*/ 18928 h 261763"/>
                <a:gd name="connsiteX1" fmla="*/ 132996 w 151017"/>
                <a:gd name="connsiteY1" fmla="*/ 11981 h 261763"/>
                <a:gd name="connsiteX2" fmla="*/ 128566 w 151017"/>
                <a:gd name="connsiteY2" fmla="*/ 9564 h 261763"/>
                <a:gd name="connsiteX3" fmla="*/ 118498 w 151017"/>
                <a:gd name="connsiteY3" fmla="*/ 7551 h 261763"/>
                <a:gd name="connsiteX4" fmla="*/ 47218 w 151017"/>
                <a:gd name="connsiteY4" fmla="*/ 7551 h 261763"/>
                <a:gd name="connsiteX5" fmla="*/ 7551 w 151017"/>
                <a:gd name="connsiteY5" fmla="*/ 257032 h 261763"/>
                <a:gd name="connsiteX6" fmla="*/ 118498 w 151017"/>
                <a:gd name="connsiteY6" fmla="*/ 257032 h 261763"/>
                <a:gd name="connsiteX7" fmla="*/ 144272 w 151017"/>
                <a:gd name="connsiteY7" fmla="*/ 231158 h 261763"/>
                <a:gd name="connsiteX8" fmla="*/ 144272 w 151017"/>
                <a:gd name="connsiteY8" fmla="*/ 33224 h 261763"/>
                <a:gd name="connsiteX9" fmla="*/ 139842 w 151017"/>
                <a:gd name="connsiteY9" fmla="*/ 18827 h 2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17" h="261763">
                  <a:moveTo>
                    <a:pt x="139943" y="18928"/>
                  </a:moveTo>
                  <a:cubicBezTo>
                    <a:pt x="138131" y="16209"/>
                    <a:pt x="135714" y="13793"/>
                    <a:pt x="132996" y="11981"/>
                  </a:cubicBezTo>
                  <a:cubicBezTo>
                    <a:pt x="131587" y="11075"/>
                    <a:pt x="130177" y="10269"/>
                    <a:pt x="128566" y="9564"/>
                  </a:cubicBezTo>
                  <a:cubicBezTo>
                    <a:pt x="125445" y="8256"/>
                    <a:pt x="122123" y="7551"/>
                    <a:pt x="118498" y="7551"/>
                  </a:cubicBezTo>
                  <a:lnTo>
                    <a:pt x="47218" y="7551"/>
                  </a:lnTo>
                  <a:cubicBezTo>
                    <a:pt x="38258" y="64233"/>
                    <a:pt x="21142" y="165817"/>
                    <a:pt x="7551" y="257032"/>
                  </a:cubicBezTo>
                  <a:lnTo>
                    <a:pt x="118498" y="257032"/>
                  </a:lnTo>
                  <a:cubicBezTo>
                    <a:pt x="132694" y="257032"/>
                    <a:pt x="144272" y="245353"/>
                    <a:pt x="144272" y="231158"/>
                  </a:cubicBezTo>
                  <a:lnTo>
                    <a:pt x="144272" y="33224"/>
                  </a:lnTo>
                  <a:cubicBezTo>
                    <a:pt x="144272" y="27888"/>
                    <a:pt x="142661" y="22955"/>
                    <a:pt x="139842" y="18827"/>
                  </a:cubicBezTo>
                  <a:close/>
                </a:path>
              </a:pathLst>
            </a:custGeom>
            <a:solidFill>
              <a:srgbClr val="3131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DDF56DD-6603-4C7B-B430-31BE2AC50F85}"/>
                </a:ext>
              </a:extLst>
            </p:cNvPr>
            <p:cNvSpPr/>
            <p:nvPr/>
          </p:nvSpPr>
          <p:spPr>
            <a:xfrm>
              <a:off x="9770798" y="2456610"/>
              <a:ext cx="70475" cy="50339"/>
            </a:xfrm>
            <a:custGeom>
              <a:avLst/>
              <a:gdLst>
                <a:gd name="connsiteX0" fmla="*/ 7551 w 70474"/>
                <a:gd name="connsiteY0" fmla="*/ 7551 h 50339"/>
                <a:gd name="connsiteX1" fmla="*/ 70475 w 70474"/>
                <a:gd name="connsiteY1" fmla="*/ 7551 h 50339"/>
                <a:gd name="connsiteX2" fmla="*/ 70475 w 70474"/>
                <a:gd name="connsiteY2" fmla="*/ 47923 h 50339"/>
                <a:gd name="connsiteX3" fmla="*/ 7551 w 70474"/>
                <a:gd name="connsiteY3" fmla="*/ 47923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74" h="50339">
                  <a:moveTo>
                    <a:pt x="7551" y="7551"/>
                  </a:moveTo>
                  <a:lnTo>
                    <a:pt x="70475" y="7551"/>
                  </a:lnTo>
                  <a:lnTo>
                    <a:pt x="70475" y="47923"/>
                  </a:lnTo>
                  <a:lnTo>
                    <a:pt x="7551" y="47923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C38C3B0-6EA2-4F76-AB07-C1EA884297AB}"/>
                </a:ext>
              </a:extLst>
            </p:cNvPr>
            <p:cNvSpPr/>
            <p:nvPr/>
          </p:nvSpPr>
          <p:spPr>
            <a:xfrm>
              <a:off x="9843287" y="2505640"/>
              <a:ext cx="30204" cy="50339"/>
            </a:xfrm>
            <a:custGeom>
              <a:avLst/>
              <a:gdLst>
                <a:gd name="connsiteX0" fmla="*/ 11578 w 30203"/>
                <a:gd name="connsiteY0" fmla="*/ 7551 h 50339"/>
                <a:gd name="connsiteX1" fmla="*/ 24767 w 30203"/>
                <a:gd name="connsiteY1" fmla="*/ 50339 h 50339"/>
                <a:gd name="connsiteX2" fmla="*/ 7551 w 30203"/>
                <a:gd name="connsiteY2" fmla="*/ 45507 h 50339"/>
                <a:gd name="connsiteX3" fmla="*/ 11578 w 30203"/>
                <a:gd name="connsiteY3" fmla="*/ 7551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03" h="50339">
                  <a:moveTo>
                    <a:pt x="11578" y="7551"/>
                  </a:moveTo>
                  <a:cubicBezTo>
                    <a:pt x="11578" y="7551"/>
                    <a:pt x="25572" y="33929"/>
                    <a:pt x="24767" y="50339"/>
                  </a:cubicBezTo>
                  <a:lnTo>
                    <a:pt x="7551" y="45507"/>
                  </a:lnTo>
                  <a:lnTo>
                    <a:pt x="11578" y="7551"/>
                  </a:ln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9AF77B3-240D-4D76-9DA3-4C3905C77CDE}"/>
                </a:ext>
              </a:extLst>
            </p:cNvPr>
            <p:cNvSpPr/>
            <p:nvPr/>
          </p:nvSpPr>
          <p:spPr>
            <a:xfrm>
              <a:off x="9725493" y="2540475"/>
              <a:ext cx="161085" cy="161085"/>
            </a:xfrm>
            <a:custGeom>
              <a:avLst/>
              <a:gdLst>
                <a:gd name="connsiteX0" fmla="*/ 122626 w 161085"/>
                <a:gd name="connsiteY0" fmla="*/ 160381 h 161085"/>
                <a:gd name="connsiteX1" fmla="*/ 46312 w 161085"/>
                <a:gd name="connsiteY1" fmla="*/ 160381 h 161085"/>
                <a:gd name="connsiteX2" fmla="*/ 7551 w 161085"/>
                <a:gd name="connsiteY2" fmla="*/ 121619 h 161085"/>
                <a:gd name="connsiteX3" fmla="*/ 7551 w 161085"/>
                <a:gd name="connsiteY3" fmla="*/ 46312 h 161085"/>
                <a:gd name="connsiteX4" fmla="*/ 46312 w 161085"/>
                <a:gd name="connsiteY4" fmla="*/ 7551 h 161085"/>
                <a:gd name="connsiteX5" fmla="*/ 122626 w 161085"/>
                <a:gd name="connsiteY5" fmla="*/ 7551 h 161085"/>
                <a:gd name="connsiteX6" fmla="*/ 161387 w 161085"/>
                <a:gd name="connsiteY6" fmla="*/ 46312 h 161085"/>
                <a:gd name="connsiteX7" fmla="*/ 161387 w 161085"/>
                <a:gd name="connsiteY7" fmla="*/ 121619 h 161085"/>
                <a:gd name="connsiteX8" fmla="*/ 122626 w 161085"/>
                <a:gd name="connsiteY8" fmla="*/ 160381 h 161085"/>
                <a:gd name="connsiteX9" fmla="*/ 46312 w 161085"/>
                <a:gd name="connsiteY9" fmla="*/ 33526 h 161085"/>
                <a:gd name="connsiteX10" fmla="*/ 33425 w 161085"/>
                <a:gd name="connsiteY10" fmla="*/ 46413 h 161085"/>
                <a:gd name="connsiteX11" fmla="*/ 33425 w 161085"/>
                <a:gd name="connsiteY11" fmla="*/ 121720 h 161085"/>
                <a:gd name="connsiteX12" fmla="*/ 46312 w 161085"/>
                <a:gd name="connsiteY12" fmla="*/ 134607 h 161085"/>
                <a:gd name="connsiteX13" fmla="*/ 122626 w 161085"/>
                <a:gd name="connsiteY13" fmla="*/ 134607 h 161085"/>
                <a:gd name="connsiteX14" fmla="*/ 135513 w 161085"/>
                <a:gd name="connsiteY14" fmla="*/ 121720 h 161085"/>
                <a:gd name="connsiteX15" fmla="*/ 135513 w 161085"/>
                <a:gd name="connsiteY15" fmla="*/ 46413 h 161085"/>
                <a:gd name="connsiteX16" fmla="*/ 122626 w 161085"/>
                <a:gd name="connsiteY16" fmla="*/ 33526 h 161085"/>
                <a:gd name="connsiteX17" fmla="*/ 46312 w 161085"/>
                <a:gd name="connsiteY17" fmla="*/ 33526 h 16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085" h="161085">
                  <a:moveTo>
                    <a:pt x="122626" y="160381"/>
                  </a:moveTo>
                  <a:lnTo>
                    <a:pt x="46312" y="160381"/>
                  </a:lnTo>
                  <a:cubicBezTo>
                    <a:pt x="24968" y="160381"/>
                    <a:pt x="7551" y="142963"/>
                    <a:pt x="7551" y="121619"/>
                  </a:cubicBezTo>
                  <a:lnTo>
                    <a:pt x="7551" y="46312"/>
                  </a:lnTo>
                  <a:cubicBezTo>
                    <a:pt x="7551" y="24968"/>
                    <a:pt x="24868" y="7551"/>
                    <a:pt x="46312" y="7551"/>
                  </a:cubicBezTo>
                  <a:lnTo>
                    <a:pt x="122626" y="7551"/>
                  </a:lnTo>
                  <a:cubicBezTo>
                    <a:pt x="143970" y="7551"/>
                    <a:pt x="161387" y="24968"/>
                    <a:pt x="161387" y="46312"/>
                  </a:cubicBezTo>
                  <a:lnTo>
                    <a:pt x="161387" y="121619"/>
                  </a:lnTo>
                  <a:cubicBezTo>
                    <a:pt x="161387" y="142963"/>
                    <a:pt x="143970" y="160381"/>
                    <a:pt x="122626" y="160381"/>
                  </a:cubicBezTo>
                  <a:close/>
                  <a:moveTo>
                    <a:pt x="46312" y="33526"/>
                  </a:moveTo>
                  <a:cubicBezTo>
                    <a:pt x="39164" y="33526"/>
                    <a:pt x="33425" y="39265"/>
                    <a:pt x="33425" y="46413"/>
                  </a:cubicBezTo>
                  <a:lnTo>
                    <a:pt x="33425" y="121720"/>
                  </a:lnTo>
                  <a:cubicBezTo>
                    <a:pt x="33425" y="128868"/>
                    <a:pt x="39265" y="134607"/>
                    <a:pt x="46312" y="134607"/>
                  </a:cubicBezTo>
                  <a:lnTo>
                    <a:pt x="122626" y="134607"/>
                  </a:lnTo>
                  <a:cubicBezTo>
                    <a:pt x="129774" y="134607"/>
                    <a:pt x="135513" y="128868"/>
                    <a:pt x="135513" y="121720"/>
                  </a:cubicBezTo>
                  <a:lnTo>
                    <a:pt x="135513" y="46413"/>
                  </a:lnTo>
                  <a:cubicBezTo>
                    <a:pt x="135513" y="39265"/>
                    <a:pt x="129674" y="33526"/>
                    <a:pt x="122626" y="33526"/>
                  </a:cubicBezTo>
                  <a:lnTo>
                    <a:pt x="46312" y="33526"/>
                  </a:lnTo>
                  <a:close/>
                </a:path>
              </a:pathLst>
            </a:custGeom>
            <a:solidFill>
              <a:srgbClr val="AF5A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D26F214-6291-4DEE-A2BF-B7FEAE6D9DFC}"/>
                </a:ext>
              </a:extLst>
            </p:cNvPr>
            <p:cNvSpPr/>
            <p:nvPr/>
          </p:nvSpPr>
          <p:spPr>
            <a:xfrm>
              <a:off x="9628137" y="2606218"/>
              <a:ext cx="362442" cy="261764"/>
            </a:xfrm>
            <a:custGeom>
              <a:avLst/>
              <a:gdLst>
                <a:gd name="connsiteX0" fmla="*/ 330225 w 362442"/>
                <a:gd name="connsiteY0" fmla="*/ 7551 h 261763"/>
                <a:gd name="connsiteX1" fmla="*/ 355999 w 362442"/>
                <a:gd name="connsiteY1" fmla="*/ 33325 h 261763"/>
                <a:gd name="connsiteX2" fmla="*/ 355999 w 362442"/>
                <a:gd name="connsiteY2" fmla="*/ 231258 h 261763"/>
                <a:gd name="connsiteX3" fmla="*/ 330225 w 362442"/>
                <a:gd name="connsiteY3" fmla="*/ 257032 h 261763"/>
                <a:gd name="connsiteX4" fmla="*/ 33325 w 362442"/>
                <a:gd name="connsiteY4" fmla="*/ 257032 h 261763"/>
                <a:gd name="connsiteX5" fmla="*/ 7551 w 362442"/>
                <a:gd name="connsiteY5" fmla="*/ 231258 h 261763"/>
                <a:gd name="connsiteX6" fmla="*/ 7551 w 362442"/>
                <a:gd name="connsiteY6" fmla="*/ 33325 h 261763"/>
                <a:gd name="connsiteX7" fmla="*/ 33325 w 362442"/>
                <a:gd name="connsiteY7" fmla="*/ 7551 h 2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42" h="261763">
                  <a:moveTo>
                    <a:pt x="330225" y="7551"/>
                  </a:moveTo>
                  <a:cubicBezTo>
                    <a:pt x="344460" y="7551"/>
                    <a:pt x="355999" y="19090"/>
                    <a:pt x="355999" y="33325"/>
                  </a:cubicBezTo>
                  <a:lnTo>
                    <a:pt x="355999" y="231258"/>
                  </a:lnTo>
                  <a:cubicBezTo>
                    <a:pt x="355999" y="245493"/>
                    <a:pt x="344460" y="257032"/>
                    <a:pt x="330225" y="257032"/>
                  </a:cubicBezTo>
                  <a:lnTo>
                    <a:pt x="33325" y="257032"/>
                  </a:lnTo>
                  <a:cubicBezTo>
                    <a:pt x="19090" y="257032"/>
                    <a:pt x="7551" y="245493"/>
                    <a:pt x="7551" y="231258"/>
                  </a:cubicBezTo>
                  <a:lnTo>
                    <a:pt x="7551" y="33325"/>
                  </a:lnTo>
                  <a:cubicBezTo>
                    <a:pt x="7551" y="19090"/>
                    <a:pt x="19090" y="7551"/>
                    <a:pt x="33325" y="7551"/>
                  </a:cubicBezTo>
                  <a:close/>
                </a:path>
              </a:pathLst>
            </a:custGeom>
            <a:solidFill>
              <a:srgbClr val="AF5A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F901012-0CE9-43D9-BCEB-BB4C6CFAB4D9}"/>
                </a:ext>
              </a:extLst>
            </p:cNvPr>
            <p:cNvSpPr/>
            <p:nvPr/>
          </p:nvSpPr>
          <p:spPr>
            <a:xfrm>
              <a:off x="9628137" y="2625951"/>
              <a:ext cx="362442" cy="130882"/>
            </a:xfrm>
            <a:custGeom>
              <a:avLst/>
              <a:gdLst>
                <a:gd name="connsiteX0" fmla="*/ 355999 w 362442"/>
                <a:gd name="connsiteY0" fmla="*/ 131587 h 130881"/>
                <a:gd name="connsiteX1" fmla="*/ 355999 w 362442"/>
                <a:gd name="connsiteY1" fmla="*/ 37150 h 130881"/>
                <a:gd name="connsiteX2" fmla="*/ 330225 w 362442"/>
                <a:gd name="connsiteY2" fmla="*/ 7551 h 130881"/>
                <a:gd name="connsiteX3" fmla="*/ 33325 w 362442"/>
                <a:gd name="connsiteY3" fmla="*/ 7551 h 130881"/>
                <a:gd name="connsiteX4" fmla="*/ 7551 w 362442"/>
                <a:gd name="connsiteY4" fmla="*/ 37150 h 130881"/>
                <a:gd name="connsiteX5" fmla="*/ 7551 w 362442"/>
                <a:gd name="connsiteY5" fmla="*/ 131587 h 130881"/>
                <a:gd name="connsiteX6" fmla="*/ 355999 w 362442"/>
                <a:gd name="connsiteY6" fmla="*/ 131587 h 13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442" h="130881">
                  <a:moveTo>
                    <a:pt x="355999" y="131587"/>
                  </a:moveTo>
                  <a:lnTo>
                    <a:pt x="355999" y="37150"/>
                  </a:lnTo>
                  <a:cubicBezTo>
                    <a:pt x="355999" y="20841"/>
                    <a:pt x="344421" y="7551"/>
                    <a:pt x="330225" y="7551"/>
                  </a:cubicBezTo>
                  <a:lnTo>
                    <a:pt x="33325" y="7551"/>
                  </a:lnTo>
                  <a:cubicBezTo>
                    <a:pt x="19129" y="7551"/>
                    <a:pt x="7551" y="20841"/>
                    <a:pt x="7551" y="37150"/>
                  </a:cubicBezTo>
                  <a:lnTo>
                    <a:pt x="7551" y="131587"/>
                  </a:lnTo>
                  <a:lnTo>
                    <a:pt x="355999" y="131587"/>
                  </a:lnTo>
                  <a:close/>
                </a:path>
              </a:pathLst>
            </a:custGeom>
            <a:solidFill>
              <a:srgbClr val="A047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78C28DB-BCD8-4376-B49F-3FF6FEEA2768}"/>
                </a:ext>
              </a:extLst>
            </p:cNvPr>
            <p:cNvSpPr/>
            <p:nvPr/>
          </p:nvSpPr>
          <p:spPr>
            <a:xfrm>
              <a:off x="9628137" y="2606218"/>
              <a:ext cx="362442" cy="120814"/>
            </a:xfrm>
            <a:custGeom>
              <a:avLst/>
              <a:gdLst>
                <a:gd name="connsiteX0" fmla="*/ 355999 w 362442"/>
                <a:gd name="connsiteY0" fmla="*/ 115579 h 120814"/>
                <a:gd name="connsiteX1" fmla="*/ 355999 w 362442"/>
                <a:gd name="connsiteY1" fmla="*/ 33325 h 120814"/>
                <a:gd name="connsiteX2" fmla="*/ 330225 w 362442"/>
                <a:gd name="connsiteY2" fmla="*/ 7551 h 120814"/>
                <a:gd name="connsiteX3" fmla="*/ 33325 w 362442"/>
                <a:gd name="connsiteY3" fmla="*/ 7551 h 120814"/>
                <a:gd name="connsiteX4" fmla="*/ 7551 w 362442"/>
                <a:gd name="connsiteY4" fmla="*/ 33325 h 120814"/>
                <a:gd name="connsiteX5" fmla="*/ 7551 w 362442"/>
                <a:gd name="connsiteY5" fmla="*/ 115579 h 120814"/>
                <a:gd name="connsiteX6" fmla="*/ 355999 w 362442"/>
                <a:gd name="connsiteY6" fmla="*/ 115579 h 1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442" h="120814">
                  <a:moveTo>
                    <a:pt x="355999" y="115579"/>
                  </a:moveTo>
                  <a:lnTo>
                    <a:pt x="355999" y="33325"/>
                  </a:lnTo>
                  <a:cubicBezTo>
                    <a:pt x="355999" y="19129"/>
                    <a:pt x="344421" y="7551"/>
                    <a:pt x="330225" y="7551"/>
                  </a:cubicBezTo>
                  <a:lnTo>
                    <a:pt x="33325" y="7551"/>
                  </a:lnTo>
                  <a:cubicBezTo>
                    <a:pt x="19129" y="7551"/>
                    <a:pt x="7551" y="19129"/>
                    <a:pt x="7551" y="33325"/>
                  </a:cubicBezTo>
                  <a:lnTo>
                    <a:pt x="7551" y="115579"/>
                  </a:lnTo>
                  <a:lnTo>
                    <a:pt x="355999" y="115579"/>
                  </a:lnTo>
                  <a:close/>
                </a:path>
              </a:pathLst>
            </a:custGeom>
            <a:solidFill>
              <a:srgbClr val="AF5A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6903FA3-DB01-4CFB-BB3E-A957A1B854E5}"/>
                </a:ext>
              </a:extLst>
            </p:cNvPr>
            <p:cNvSpPr/>
            <p:nvPr/>
          </p:nvSpPr>
          <p:spPr>
            <a:xfrm>
              <a:off x="9779255" y="2695419"/>
              <a:ext cx="60407" cy="60407"/>
            </a:xfrm>
            <a:custGeom>
              <a:avLst/>
              <a:gdLst>
                <a:gd name="connsiteX0" fmla="*/ 7551 w 60407"/>
                <a:gd name="connsiteY0" fmla="*/ 7551 h 60407"/>
                <a:gd name="connsiteX1" fmla="*/ 53762 w 60407"/>
                <a:gd name="connsiteY1" fmla="*/ 7551 h 60407"/>
                <a:gd name="connsiteX2" fmla="*/ 53762 w 60407"/>
                <a:gd name="connsiteY2" fmla="*/ 53762 h 60407"/>
                <a:gd name="connsiteX3" fmla="*/ 7551 w 60407"/>
                <a:gd name="connsiteY3" fmla="*/ 53762 h 6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7" h="60407">
                  <a:moveTo>
                    <a:pt x="7551" y="7551"/>
                  </a:moveTo>
                  <a:lnTo>
                    <a:pt x="53762" y="7551"/>
                  </a:lnTo>
                  <a:lnTo>
                    <a:pt x="53762" y="53762"/>
                  </a:lnTo>
                  <a:lnTo>
                    <a:pt x="7551" y="53762"/>
                  </a:lnTo>
                  <a:close/>
                </a:path>
              </a:pathLst>
            </a:custGeom>
            <a:solidFill>
              <a:srgbClr val="FBB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1B3F2C1-382D-4D9F-A331-5EB576CC66C9}"/>
                </a:ext>
              </a:extLst>
            </p:cNvPr>
            <p:cNvSpPr/>
            <p:nvPr/>
          </p:nvSpPr>
          <p:spPr>
            <a:xfrm>
              <a:off x="9783887" y="2699245"/>
              <a:ext cx="20136" cy="50339"/>
            </a:xfrm>
            <a:custGeom>
              <a:avLst/>
              <a:gdLst>
                <a:gd name="connsiteX0" fmla="*/ 7551 w 20135"/>
                <a:gd name="connsiteY0" fmla="*/ 7551 h 50339"/>
                <a:gd name="connsiteX1" fmla="*/ 19129 w 20135"/>
                <a:gd name="connsiteY1" fmla="*/ 7551 h 50339"/>
                <a:gd name="connsiteX2" fmla="*/ 19129 w 20135"/>
                <a:gd name="connsiteY2" fmla="*/ 45205 h 50339"/>
                <a:gd name="connsiteX3" fmla="*/ 7551 w 20135"/>
                <a:gd name="connsiteY3" fmla="*/ 45205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5" h="50339">
                  <a:moveTo>
                    <a:pt x="7551" y="7551"/>
                  </a:moveTo>
                  <a:lnTo>
                    <a:pt x="19129" y="7551"/>
                  </a:lnTo>
                  <a:lnTo>
                    <a:pt x="19129" y="45205"/>
                  </a:lnTo>
                  <a:lnTo>
                    <a:pt x="7551" y="45205"/>
                  </a:lnTo>
                  <a:close/>
                </a:path>
              </a:pathLst>
            </a:custGeom>
            <a:solidFill>
              <a:srgbClr val="FFD3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1AD77E7-FFD6-4FEF-AA1B-1EA1ACEADA35}"/>
                </a:ext>
              </a:extLst>
            </p:cNvPr>
            <p:cNvSpPr/>
            <p:nvPr/>
          </p:nvSpPr>
          <p:spPr>
            <a:xfrm>
              <a:off x="9756401" y="2482484"/>
              <a:ext cx="100678" cy="110746"/>
            </a:xfrm>
            <a:custGeom>
              <a:avLst/>
              <a:gdLst>
                <a:gd name="connsiteX0" fmla="*/ 99772 w 100678"/>
                <a:gd name="connsiteY0" fmla="*/ 63629 h 110746"/>
                <a:gd name="connsiteX1" fmla="*/ 99772 w 100678"/>
                <a:gd name="connsiteY1" fmla="*/ 35942 h 110746"/>
                <a:gd name="connsiteX2" fmla="*/ 71381 w 100678"/>
                <a:gd name="connsiteY2" fmla="*/ 7551 h 110746"/>
                <a:gd name="connsiteX3" fmla="*/ 35942 w 100678"/>
                <a:gd name="connsiteY3" fmla="*/ 7551 h 110746"/>
                <a:gd name="connsiteX4" fmla="*/ 7551 w 100678"/>
                <a:gd name="connsiteY4" fmla="*/ 35942 h 110746"/>
                <a:gd name="connsiteX5" fmla="*/ 7551 w 100678"/>
                <a:gd name="connsiteY5" fmla="*/ 69065 h 110746"/>
                <a:gd name="connsiteX6" fmla="*/ 7551 w 100678"/>
                <a:gd name="connsiteY6" fmla="*/ 69770 h 110746"/>
                <a:gd name="connsiteX7" fmla="*/ 7551 w 100678"/>
                <a:gd name="connsiteY7" fmla="*/ 93027 h 110746"/>
                <a:gd name="connsiteX8" fmla="*/ 17719 w 100678"/>
                <a:gd name="connsiteY8" fmla="*/ 103195 h 110746"/>
                <a:gd name="connsiteX9" fmla="*/ 19330 w 100678"/>
                <a:gd name="connsiteY9" fmla="*/ 103195 h 110746"/>
                <a:gd name="connsiteX10" fmla="*/ 28794 w 100678"/>
                <a:gd name="connsiteY10" fmla="*/ 96752 h 110746"/>
                <a:gd name="connsiteX11" fmla="*/ 39365 w 100678"/>
                <a:gd name="connsiteY11" fmla="*/ 106920 h 110746"/>
                <a:gd name="connsiteX12" fmla="*/ 42084 w 100678"/>
                <a:gd name="connsiteY12" fmla="*/ 106920 h 110746"/>
                <a:gd name="connsiteX13" fmla="*/ 52252 w 100678"/>
                <a:gd name="connsiteY13" fmla="*/ 98765 h 110746"/>
                <a:gd name="connsiteX14" fmla="*/ 62622 w 100678"/>
                <a:gd name="connsiteY14" fmla="*/ 108229 h 110746"/>
                <a:gd name="connsiteX15" fmla="*/ 65340 w 100678"/>
                <a:gd name="connsiteY15" fmla="*/ 108229 h 110746"/>
                <a:gd name="connsiteX16" fmla="*/ 75811 w 100678"/>
                <a:gd name="connsiteY16" fmla="*/ 98363 h 110746"/>
                <a:gd name="connsiteX17" fmla="*/ 86382 w 100678"/>
                <a:gd name="connsiteY17" fmla="*/ 108632 h 110746"/>
                <a:gd name="connsiteX18" fmla="*/ 89100 w 100678"/>
                <a:gd name="connsiteY18" fmla="*/ 108632 h 110746"/>
                <a:gd name="connsiteX19" fmla="*/ 99772 w 100678"/>
                <a:gd name="connsiteY19" fmla="*/ 97960 h 110746"/>
                <a:gd name="connsiteX20" fmla="*/ 99772 w 100678"/>
                <a:gd name="connsiteY20" fmla="*/ 63729 h 110746"/>
                <a:gd name="connsiteX21" fmla="*/ 99772 w 100678"/>
                <a:gd name="connsiteY21" fmla="*/ 63528 h 1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678" h="110746">
                  <a:moveTo>
                    <a:pt x="99772" y="63629"/>
                  </a:moveTo>
                  <a:lnTo>
                    <a:pt x="99772" y="35942"/>
                  </a:lnTo>
                  <a:cubicBezTo>
                    <a:pt x="99772" y="20337"/>
                    <a:pt x="86986" y="7551"/>
                    <a:pt x="71381" y="7551"/>
                  </a:cubicBezTo>
                  <a:lnTo>
                    <a:pt x="35942" y="7551"/>
                  </a:lnTo>
                  <a:cubicBezTo>
                    <a:pt x="20337" y="7551"/>
                    <a:pt x="7551" y="20337"/>
                    <a:pt x="7551" y="35942"/>
                  </a:cubicBezTo>
                  <a:lnTo>
                    <a:pt x="7551" y="69065"/>
                  </a:lnTo>
                  <a:cubicBezTo>
                    <a:pt x="7551" y="69065"/>
                    <a:pt x="7551" y="69569"/>
                    <a:pt x="7551" y="69770"/>
                  </a:cubicBezTo>
                  <a:lnTo>
                    <a:pt x="7551" y="93027"/>
                  </a:lnTo>
                  <a:cubicBezTo>
                    <a:pt x="7551" y="98665"/>
                    <a:pt x="12182" y="103195"/>
                    <a:pt x="17719" y="103195"/>
                  </a:cubicBezTo>
                  <a:lnTo>
                    <a:pt x="19330" y="103195"/>
                  </a:lnTo>
                  <a:cubicBezTo>
                    <a:pt x="23559" y="103195"/>
                    <a:pt x="27284" y="100477"/>
                    <a:pt x="28794" y="96752"/>
                  </a:cubicBezTo>
                  <a:cubicBezTo>
                    <a:pt x="29096" y="102390"/>
                    <a:pt x="33627" y="106920"/>
                    <a:pt x="39365" y="106920"/>
                  </a:cubicBezTo>
                  <a:lnTo>
                    <a:pt x="42084" y="106920"/>
                  </a:lnTo>
                  <a:cubicBezTo>
                    <a:pt x="47017" y="106920"/>
                    <a:pt x="51044" y="103397"/>
                    <a:pt x="52252" y="98765"/>
                  </a:cubicBezTo>
                  <a:cubicBezTo>
                    <a:pt x="52856" y="104101"/>
                    <a:pt x="57185" y="108229"/>
                    <a:pt x="62622" y="108229"/>
                  </a:cubicBezTo>
                  <a:lnTo>
                    <a:pt x="65340" y="108229"/>
                  </a:lnTo>
                  <a:cubicBezTo>
                    <a:pt x="70878" y="108229"/>
                    <a:pt x="75408" y="103799"/>
                    <a:pt x="75811" y="98363"/>
                  </a:cubicBezTo>
                  <a:cubicBezTo>
                    <a:pt x="76012" y="104101"/>
                    <a:pt x="80643" y="108632"/>
                    <a:pt x="86382" y="108632"/>
                  </a:cubicBezTo>
                  <a:lnTo>
                    <a:pt x="89100" y="108632"/>
                  </a:lnTo>
                  <a:cubicBezTo>
                    <a:pt x="94940" y="108632"/>
                    <a:pt x="99772" y="103799"/>
                    <a:pt x="99772" y="97960"/>
                  </a:cubicBezTo>
                  <a:lnTo>
                    <a:pt x="99772" y="63729"/>
                  </a:lnTo>
                  <a:cubicBezTo>
                    <a:pt x="99772" y="63729"/>
                    <a:pt x="99772" y="63528"/>
                    <a:pt x="99772" y="63528"/>
                  </a:cubicBezTo>
                  <a:close/>
                </a:path>
              </a:pathLst>
            </a:custGeom>
            <a:solidFill>
              <a:srgbClr val="FC92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A94095-F581-4A60-88B8-249A577EC0AC}"/>
                </a:ext>
              </a:extLst>
            </p:cNvPr>
            <p:cNvSpPr/>
            <p:nvPr/>
          </p:nvSpPr>
          <p:spPr>
            <a:xfrm>
              <a:off x="9753683" y="1694606"/>
              <a:ext cx="211425" cy="785291"/>
            </a:xfrm>
            <a:custGeom>
              <a:avLst/>
              <a:gdLst>
                <a:gd name="connsiteX0" fmla="*/ 136621 w 211424"/>
                <a:gd name="connsiteY0" fmla="*/ 11950 h 785291"/>
                <a:gd name="connsiteX1" fmla="*/ 13994 w 211424"/>
                <a:gd name="connsiteY1" fmla="*/ 418489 h 785291"/>
                <a:gd name="connsiteX2" fmla="*/ 7551 w 211424"/>
                <a:gd name="connsiteY2" fmla="*/ 786267 h 785291"/>
                <a:gd name="connsiteX3" fmla="*/ 107525 w 211424"/>
                <a:gd name="connsiteY3" fmla="*/ 786267 h 785291"/>
                <a:gd name="connsiteX4" fmla="*/ 131184 w 211424"/>
                <a:gd name="connsiteY4" fmla="*/ 437819 h 785291"/>
                <a:gd name="connsiteX5" fmla="*/ 208606 w 211424"/>
                <a:gd name="connsiteY5" fmla="*/ 203339 h 785291"/>
                <a:gd name="connsiteX6" fmla="*/ 136520 w 211424"/>
                <a:gd name="connsiteY6" fmla="*/ 11950 h 78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24" h="785291">
                  <a:moveTo>
                    <a:pt x="136621" y="11950"/>
                  </a:moveTo>
                  <a:cubicBezTo>
                    <a:pt x="136621" y="11950"/>
                    <a:pt x="100074" y="10842"/>
                    <a:pt x="13994" y="418489"/>
                  </a:cubicBezTo>
                  <a:lnTo>
                    <a:pt x="7551" y="786267"/>
                  </a:lnTo>
                  <a:lnTo>
                    <a:pt x="107525" y="786267"/>
                  </a:lnTo>
                  <a:lnTo>
                    <a:pt x="131184" y="437819"/>
                  </a:lnTo>
                  <a:lnTo>
                    <a:pt x="208606" y="203339"/>
                  </a:lnTo>
                  <a:cubicBezTo>
                    <a:pt x="208606" y="203339"/>
                    <a:pt x="239816" y="-26811"/>
                    <a:pt x="136520" y="11950"/>
                  </a:cubicBezTo>
                  <a:close/>
                </a:path>
              </a:pathLst>
            </a:custGeom>
            <a:solidFill>
              <a:srgbClr val="004B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B5EFB09-9462-4CD0-9509-DCEC61F85939}"/>
                </a:ext>
              </a:extLst>
            </p:cNvPr>
            <p:cNvSpPr/>
            <p:nvPr/>
          </p:nvSpPr>
          <p:spPr>
            <a:xfrm>
              <a:off x="10166162" y="1499159"/>
              <a:ext cx="70475" cy="50339"/>
            </a:xfrm>
            <a:custGeom>
              <a:avLst/>
              <a:gdLst>
                <a:gd name="connsiteX0" fmla="*/ 7551 w 70474"/>
                <a:gd name="connsiteY0" fmla="*/ 7652 h 50339"/>
                <a:gd name="connsiteX1" fmla="*/ 43694 w 70474"/>
                <a:gd name="connsiteY1" fmla="*/ 43392 h 50339"/>
                <a:gd name="connsiteX2" fmla="*/ 72891 w 70474"/>
                <a:gd name="connsiteY2" fmla="*/ 16310 h 50339"/>
                <a:gd name="connsiteX3" fmla="*/ 7551 w 70474"/>
                <a:gd name="connsiteY3" fmla="*/ 7551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74" h="50339">
                  <a:moveTo>
                    <a:pt x="7551" y="7652"/>
                  </a:moveTo>
                  <a:cubicBezTo>
                    <a:pt x="7551" y="26478"/>
                    <a:pt x="18525" y="41480"/>
                    <a:pt x="43694" y="43392"/>
                  </a:cubicBezTo>
                  <a:cubicBezTo>
                    <a:pt x="54366" y="44198"/>
                    <a:pt x="69770" y="34935"/>
                    <a:pt x="72891" y="16310"/>
                  </a:cubicBezTo>
                  <a:lnTo>
                    <a:pt x="7551" y="75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0AF3816-F003-4897-A137-707B59B0BF4E}"/>
                </a:ext>
              </a:extLst>
            </p:cNvPr>
            <p:cNvSpPr/>
            <p:nvPr/>
          </p:nvSpPr>
          <p:spPr>
            <a:xfrm>
              <a:off x="11269900" y="1500971"/>
              <a:ext cx="70475" cy="50339"/>
            </a:xfrm>
            <a:custGeom>
              <a:avLst/>
              <a:gdLst>
                <a:gd name="connsiteX0" fmla="*/ 72891 w 70474"/>
                <a:gd name="connsiteY0" fmla="*/ 7652 h 50339"/>
                <a:gd name="connsiteX1" fmla="*/ 36748 w 70474"/>
                <a:gd name="connsiteY1" fmla="*/ 43392 h 50339"/>
                <a:gd name="connsiteX2" fmla="*/ 7551 w 70474"/>
                <a:gd name="connsiteY2" fmla="*/ 16310 h 50339"/>
                <a:gd name="connsiteX3" fmla="*/ 72891 w 70474"/>
                <a:gd name="connsiteY3" fmla="*/ 7551 h 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74" h="50339">
                  <a:moveTo>
                    <a:pt x="72891" y="7652"/>
                  </a:moveTo>
                  <a:cubicBezTo>
                    <a:pt x="72891" y="26478"/>
                    <a:pt x="61917" y="41479"/>
                    <a:pt x="36748" y="43392"/>
                  </a:cubicBezTo>
                  <a:cubicBezTo>
                    <a:pt x="26076" y="44198"/>
                    <a:pt x="10672" y="34935"/>
                    <a:pt x="7551" y="16310"/>
                  </a:cubicBezTo>
                  <a:lnTo>
                    <a:pt x="72891" y="75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78740A-59F0-44AE-A364-E1CAB0B5649D}"/>
                </a:ext>
              </a:extLst>
            </p:cNvPr>
            <p:cNvSpPr/>
            <p:nvPr/>
          </p:nvSpPr>
          <p:spPr>
            <a:xfrm>
              <a:off x="10145634" y="3416050"/>
              <a:ext cx="261764" cy="120814"/>
            </a:xfrm>
            <a:custGeom>
              <a:avLst/>
              <a:gdLst>
                <a:gd name="connsiteX0" fmla="*/ 16199 w 261763"/>
                <a:gd name="connsiteY0" fmla="*/ 58721 h 120814"/>
                <a:gd name="connsiteX1" fmla="*/ 34422 w 261763"/>
                <a:gd name="connsiteY1" fmla="*/ 13819 h 120814"/>
                <a:gd name="connsiteX2" fmla="*/ 40966 w 261763"/>
                <a:gd name="connsiteY2" fmla="*/ 26403 h 120814"/>
                <a:gd name="connsiteX3" fmla="*/ 93319 w 261763"/>
                <a:gd name="connsiteY3" fmla="*/ 32947 h 120814"/>
                <a:gd name="connsiteX4" fmla="*/ 103185 w 261763"/>
                <a:gd name="connsiteY4" fmla="*/ 10597 h 120814"/>
                <a:gd name="connsiteX5" fmla="*/ 116878 w 261763"/>
                <a:gd name="connsiteY5" fmla="*/ 18349 h 120814"/>
                <a:gd name="connsiteX6" fmla="*/ 122616 w 261763"/>
                <a:gd name="connsiteY6" fmla="*/ 16940 h 120814"/>
                <a:gd name="connsiteX7" fmla="*/ 125335 w 261763"/>
                <a:gd name="connsiteY7" fmla="*/ 23182 h 120814"/>
                <a:gd name="connsiteX8" fmla="*/ 129362 w 261763"/>
                <a:gd name="connsiteY8" fmla="*/ 25497 h 120814"/>
                <a:gd name="connsiteX9" fmla="*/ 135100 w 261763"/>
                <a:gd name="connsiteY9" fmla="*/ 24088 h 120814"/>
                <a:gd name="connsiteX10" fmla="*/ 137819 w 261763"/>
                <a:gd name="connsiteY10" fmla="*/ 30330 h 120814"/>
                <a:gd name="connsiteX11" fmla="*/ 142752 w 261763"/>
                <a:gd name="connsiteY11" fmla="*/ 33149 h 120814"/>
                <a:gd name="connsiteX12" fmla="*/ 148692 w 261763"/>
                <a:gd name="connsiteY12" fmla="*/ 31437 h 120814"/>
                <a:gd name="connsiteX13" fmla="*/ 151310 w 261763"/>
                <a:gd name="connsiteY13" fmla="*/ 37981 h 120814"/>
                <a:gd name="connsiteX14" fmla="*/ 179298 w 261763"/>
                <a:gd name="connsiteY14" fmla="*/ 53788 h 120814"/>
                <a:gd name="connsiteX15" fmla="*/ 250780 w 261763"/>
                <a:gd name="connsiteY15" fmla="*/ 108154 h 120814"/>
                <a:gd name="connsiteX16" fmla="*/ 250579 w 261763"/>
                <a:gd name="connsiteY16" fmla="*/ 121746 h 120814"/>
                <a:gd name="connsiteX17" fmla="*/ 11769 w 261763"/>
                <a:gd name="connsiteY17" fmla="*/ 121746 h 120814"/>
                <a:gd name="connsiteX18" fmla="*/ 16199 w 261763"/>
                <a:gd name="connsiteY18" fmla="*/ 59023 h 1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763" h="120814">
                  <a:moveTo>
                    <a:pt x="16199" y="58721"/>
                  </a:moveTo>
                  <a:cubicBezTo>
                    <a:pt x="19824" y="33954"/>
                    <a:pt x="34422" y="13819"/>
                    <a:pt x="34422" y="13819"/>
                  </a:cubicBezTo>
                  <a:cubicBezTo>
                    <a:pt x="40966" y="9288"/>
                    <a:pt x="40865" y="13416"/>
                    <a:pt x="40966" y="26403"/>
                  </a:cubicBezTo>
                  <a:cubicBezTo>
                    <a:pt x="41268" y="50566"/>
                    <a:pt x="93722" y="57010"/>
                    <a:pt x="93319" y="32947"/>
                  </a:cubicBezTo>
                  <a:cubicBezTo>
                    <a:pt x="92715" y="-3297"/>
                    <a:pt x="103185" y="10597"/>
                    <a:pt x="103185" y="10597"/>
                  </a:cubicBezTo>
                  <a:lnTo>
                    <a:pt x="116878" y="18349"/>
                  </a:lnTo>
                  <a:cubicBezTo>
                    <a:pt x="118287" y="16738"/>
                    <a:pt x="120603" y="16033"/>
                    <a:pt x="122616" y="16940"/>
                  </a:cubicBezTo>
                  <a:cubicBezTo>
                    <a:pt x="125033" y="17946"/>
                    <a:pt x="126140" y="20665"/>
                    <a:pt x="125335" y="23182"/>
                  </a:cubicBezTo>
                  <a:lnTo>
                    <a:pt x="129362" y="25497"/>
                  </a:lnTo>
                  <a:cubicBezTo>
                    <a:pt x="130771" y="23886"/>
                    <a:pt x="133087" y="23182"/>
                    <a:pt x="135100" y="24088"/>
                  </a:cubicBezTo>
                  <a:cubicBezTo>
                    <a:pt x="137517" y="25094"/>
                    <a:pt x="138624" y="27913"/>
                    <a:pt x="137819" y="30330"/>
                  </a:cubicBezTo>
                  <a:lnTo>
                    <a:pt x="142752" y="33149"/>
                  </a:lnTo>
                  <a:cubicBezTo>
                    <a:pt x="144061" y="31336"/>
                    <a:pt x="146578" y="30531"/>
                    <a:pt x="148692" y="31437"/>
                  </a:cubicBezTo>
                  <a:cubicBezTo>
                    <a:pt x="151209" y="32545"/>
                    <a:pt x="152417" y="35464"/>
                    <a:pt x="151310" y="37981"/>
                  </a:cubicBezTo>
                  <a:lnTo>
                    <a:pt x="179298" y="53788"/>
                  </a:lnTo>
                  <a:cubicBezTo>
                    <a:pt x="179298" y="53788"/>
                    <a:pt x="251082" y="56607"/>
                    <a:pt x="250780" y="108154"/>
                  </a:cubicBezTo>
                  <a:cubicBezTo>
                    <a:pt x="250780" y="108154"/>
                    <a:pt x="257727" y="112685"/>
                    <a:pt x="250579" y="121746"/>
                  </a:cubicBezTo>
                  <a:lnTo>
                    <a:pt x="11769" y="121746"/>
                  </a:lnTo>
                  <a:cubicBezTo>
                    <a:pt x="11769" y="121746"/>
                    <a:pt x="795" y="77749"/>
                    <a:pt x="16199" y="59023"/>
                  </a:cubicBezTo>
                  <a:close/>
                </a:path>
              </a:pathLst>
            </a:custGeom>
            <a:solidFill>
              <a:srgbClr val="404066"/>
            </a:solidFill>
            <a:ln w="100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3DD1BD5-FADC-484A-B226-C94D4D10F30A}"/>
                </a:ext>
              </a:extLst>
            </p:cNvPr>
            <p:cNvSpPr/>
            <p:nvPr/>
          </p:nvSpPr>
          <p:spPr>
            <a:xfrm>
              <a:off x="9746005" y="3403564"/>
              <a:ext cx="171153" cy="140950"/>
            </a:xfrm>
            <a:custGeom>
              <a:avLst/>
              <a:gdLst>
                <a:gd name="connsiteX0" fmla="*/ 14021 w 171153"/>
                <a:gd name="connsiteY0" fmla="*/ 120438 h 140949"/>
                <a:gd name="connsiteX1" fmla="*/ 13820 w 171153"/>
                <a:gd name="connsiteY1" fmla="*/ 117116 h 140949"/>
                <a:gd name="connsiteX2" fmla="*/ 41204 w 171153"/>
                <a:gd name="connsiteY2" fmla="*/ 56105 h 140949"/>
                <a:gd name="connsiteX3" fmla="*/ 44124 w 171153"/>
                <a:gd name="connsiteY3" fmla="*/ 48554 h 140949"/>
                <a:gd name="connsiteX4" fmla="*/ 47748 w 171153"/>
                <a:gd name="connsiteY4" fmla="*/ 47044 h 140949"/>
                <a:gd name="connsiteX5" fmla="*/ 46842 w 171153"/>
                <a:gd name="connsiteY5" fmla="*/ 40298 h 140949"/>
                <a:gd name="connsiteX6" fmla="*/ 86006 w 171153"/>
                <a:gd name="connsiteY6" fmla="*/ 7980 h 140949"/>
                <a:gd name="connsiteX7" fmla="*/ 125170 w 171153"/>
                <a:gd name="connsiteY7" fmla="*/ 40298 h 140949"/>
                <a:gd name="connsiteX8" fmla="*/ 124365 w 171153"/>
                <a:gd name="connsiteY8" fmla="*/ 46742 h 140949"/>
                <a:gd name="connsiteX9" fmla="*/ 128694 w 171153"/>
                <a:gd name="connsiteY9" fmla="*/ 48654 h 140949"/>
                <a:gd name="connsiteX10" fmla="*/ 131412 w 171153"/>
                <a:gd name="connsiteY10" fmla="*/ 56709 h 140949"/>
                <a:gd name="connsiteX11" fmla="*/ 158192 w 171153"/>
                <a:gd name="connsiteY11" fmla="*/ 117216 h 140949"/>
                <a:gd name="connsiteX12" fmla="*/ 157991 w 171153"/>
                <a:gd name="connsiteY12" fmla="*/ 120539 h 140949"/>
                <a:gd name="connsiteX13" fmla="*/ 164133 w 171153"/>
                <a:gd name="connsiteY13" fmla="*/ 127183 h 140949"/>
                <a:gd name="connsiteX14" fmla="*/ 157387 w 171153"/>
                <a:gd name="connsiteY14" fmla="*/ 133929 h 140949"/>
                <a:gd name="connsiteX15" fmla="*/ 14726 w 171153"/>
                <a:gd name="connsiteY15" fmla="*/ 133929 h 140949"/>
                <a:gd name="connsiteX16" fmla="*/ 7980 w 171153"/>
                <a:gd name="connsiteY16" fmla="*/ 127183 h 140949"/>
                <a:gd name="connsiteX17" fmla="*/ 14122 w 171153"/>
                <a:gd name="connsiteY17" fmla="*/ 120539 h 1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153" h="140949">
                  <a:moveTo>
                    <a:pt x="14021" y="120438"/>
                  </a:moveTo>
                  <a:cubicBezTo>
                    <a:pt x="14021" y="119331"/>
                    <a:pt x="13820" y="118223"/>
                    <a:pt x="13820" y="117116"/>
                  </a:cubicBezTo>
                  <a:cubicBezTo>
                    <a:pt x="13820" y="92349"/>
                    <a:pt x="24592" y="70401"/>
                    <a:pt x="41204" y="56105"/>
                  </a:cubicBezTo>
                  <a:cubicBezTo>
                    <a:pt x="40097" y="53185"/>
                    <a:pt x="41204" y="49963"/>
                    <a:pt x="44124" y="48554"/>
                  </a:cubicBezTo>
                  <a:cubicBezTo>
                    <a:pt x="45332" y="47950"/>
                    <a:pt x="46540" y="47547"/>
                    <a:pt x="47748" y="47044"/>
                  </a:cubicBezTo>
                  <a:cubicBezTo>
                    <a:pt x="47144" y="44829"/>
                    <a:pt x="46842" y="42614"/>
                    <a:pt x="46842" y="40298"/>
                  </a:cubicBezTo>
                  <a:cubicBezTo>
                    <a:pt x="46842" y="22478"/>
                    <a:pt x="64360" y="7980"/>
                    <a:pt x="86006" y="7980"/>
                  </a:cubicBezTo>
                  <a:cubicBezTo>
                    <a:pt x="107652" y="7980"/>
                    <a:pt x="125170" y="22478"/>
                    <a:pt x="125170" y="40298"/>
                  </a:cubicBezTo>
                  <a:cubicBezTo>
                    <a:pt x="125170" y="42513"/>
                    <a:pt x="124868" y="44627"/>
                    <a:pt x="124365" y="46742"/>
                  </a:cubicBezTo>
                  <a:cubicBezTo>
                    <a:pt x="126781" y="47748"/>
                    <a:pt x="128392" y="48453"/>
                    <a:pt x="128694" y="48654"/>
                  </a:cubicBezTo>
                  <a:cubicBezTo>
                    <a:pt x="131714" y="50165"/>
                    <a:pt x="132822" y="53789"/>
                    <a:pt x="131412" y="56709"/>
                  </a:cubicBezTo>
                  <a:cubicBezTo>
                    <a:pt x="147621" y="71106"/>
                    <a:pt x="158192" y="92752"/>
                    <a:pt x="158192" y="117216"/>
                  </a:cubicBezTo>
                  <a:cubicBezTo>
                    <a:pt x="158192" y="118324"/>
                    <a:pt x="158092" y="119431"/>
                    <a:pt x="157991" y="120539"/>
                  </a:cubicBezTo>
                  <a:cubicBezTo>
                    <a:pt x="161414" y="120941"/>
                    <a:pt x="164133" y="123660"/>
                    <a:pt x="164133" y="127183"/>
                  </a:cubicBezTo>
                  <a:cubicBezTo>
                    <a:pt x="164133" y="130909"/>
                    <a:pt x="161112" y="133929"/>
                    <a:pt x="157387" y="133929"/>
                  </a:cubicBezTo>
                  <a:lnTo>
                    <a:pt x="14726" y="133929"/>
                  </a:lnTo>
                  <a:cubicBezTo>
                    <a:pt x="11001" y="133929"/>
                    <a:pt x="7980" y="130909"/>
                    <a:pt x="7980" y="127183"/>
                  </a:cubicBezTo>
                  <a:cubicBezTo>
                    <a:pt x="7980" y="123660"/>
                    <a:pt x="10699" y="120841"/>
                    <a:pt x="14122" y="120539"/>
                  </a:cubicBezTo>
                  <a:close/>
                </a:path>
              </a:pathLst>
            </a:custGeom>
            <a:solidFill>
              <a:srgbClr val="404066"/>
            </a:solidFill>
            <a:ln w="100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03F1904-DE44-4800-8EA4-4930AEA28C9C}"/>
                </a:ext>
              </a:extLst>
            </p:cNvPr>
            <p:cNvSpPr/>
            <p:nvPr/>
          </p:nvSpPr>
          <p:spPr>
            <a:xfrm>
              <a:off x="11101832" y="3416050"/>
              <a:ext cx="261764" cy="120814"/>
            </a:xfrm>
            <a:custGeom>
              <a:avLst/>
              <a:gdLst>
                <a:gd name="connsiteX0" fmla="*/ 245489 w 261763"/>
                <a:gd name="connsiteY0" fmla="*/ 58721 h 120814"/>
                <a:gd name="connsiteX1" fmla="*/ 227266 w 261763"/>
                <a:gd name="connsiteY1" fmla="*/ 13819 h 120814"/>
                <a:gd name="connsiteX2" fmla="*/ 220722 w 261763"/>
                <a:gd name="connsiteY2" fmla="*/ 26403 h 120814"/>
                <a:gd name="connsiteX3" fmla="*/ 168369 w 261763"/>
                <a:gd name="connsiteY3" fmla="*/ 32947 h 120814"/>
                <a:gd name="connsiteX4" fmla="*/ 158604 w 261763"/>
                <a:gd name="connsiteY4" fmla="*/ 10597 h 120814"/>
                <a:gd name="connsiteX5" fmla="*/ 144911 w 261763"/>
                <a:gd name="connsiteY5" fmla="*/ 18349 h 120814"/>
                <a:gd name="connsiteX6" fmla="*/ 139173 w 261763"/>
                <a:gd name="connsiteY6" fmla="*/ 16940 h 120814"/>
                <a:gd name="connsiteX7" fmla="*/ 136454 w 261763"/>
                <a:gd name="connsiteY7" fmla="*/ 23182 h 120814"/>
                <a:gd name="connsiteX8" fmla="*/ 132427 w 261763"/>
                <a:gd name="connsiteY8" fmla="*/ 25497 h 120814"/>
                <a:gd name="connsiteX9" fmla="*/ 126689 w 261763"/>
                <a:gd name="connsiteY9" fmla="*/ 24088 h 120814"/>
                <a:gd name="connsiteX10" fmla="*/ 123970 w 261763"/>
                <a:gd name="connsiteY10" fmla="*/ 30330 h 120814"/>
                <a:gd name="connsiteX11" fmla="*/ 119037 w 261763"/>
                <a:gd name="connsiteY11" fmla="*/ 33149 h 120814"/>
                <a:gd name="connsiteX12" fmla="*/ 113097 w 261763"/>
                <a:gd name="connsiteY12" fmla="*/ 31437 h 120814"/>
                <a:gd name="connsiteX13" fmla="*/ 110479 w 261763"/>
                <a:gd name="connsiteY13" fmla="*/ 37981 h 120814"/>
                <a:gd name="connsiteX14" fmla="*/ 82491 w 261763"/>
                <a:gd name="connsiteY14" fmla="*/ 53788 h 120814"/>
                <a:gd name="connsiteX15" fmla="*/ 11009 w 261763"/>
                <a:gd name="connsiteY15" fmla="*/ 108154 h 120814"/>
                <a:gd name="connsiteX16" fmla="*/ 11210 w 261763"/>
                <a:gd name="connsiteY16" fmla="*/ 121746 h 120814"/>
                <a:gd name="connsiteX17" fmla="*/ 250020 w 261763"/>
                <a:gd name="connsiteY17" fmla="*/ 121746 h 120814"/>
                <a:gd name="connsiteX18" fmla="*/ 245590 w 261763"/>
                <a:gd name="connsiteY18" fmla="*/ 59023 h 1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763" h="120814">
                  <a:moveTo>
                    <a:pt x="245489" y="58721"/>
                  </a:moveTo>
                  <a:cubicBezTo>
                    <a:pt x="241864" y="33954"/>
                    <a:pt x="227266" y="13819"/>
                    <a:pt x="227266" y="13819"/>
                  </a:cubicBezTo>
                  <a:cubicBezTo>
                    <a:pt x="220722" y="9288"/>
                    <a:pt x="220823" y="13416"/>
                    <a:pt x="220722" y="26403"/>
                  </a:cubicBezTo>
                  <a:cubicBezTo>
                    <a:pt x="220420" y="50566"/>
                    <a:pt x="167967" y="57010"/>
                    <a:pt x="168369" y="32947"/>
                  </a:cubicBezTo>
                  <a:cubicBezTo>
                    <a:pt x="168973" y="-3297"/>
                    <a:pt x="158604" y="10597"/>
                    <a:pt x="158604" y="10597"/>
                  </a:cubicBezTo>
                  <a:lnTo>
                    <a:pt x="144911" y="18349"/>
                  </a:lnTo>
                  <a:cubicBezTo>
                    <a:pt x="143502" y="16738"/>
                    <a:pt x="141186" y="16033"/>
                    <a:pt x="139173" y="16940"/>
                  </a:cubicBezTo>
                  <a:cubicBezTo>
                    <a:pt x="136756" y="17946"/>
                    <a:pt x="135649" y="20665"/>
                    <a:pt x="136454" y="23182"/>
                  </a:cubicBezTo>
                  <a:lnTo>
                    <a:pt x="132427" y="25497"/>
                  </a:lnTo>
                  <a:cubicBezTo>
                    <a:pt x="131018" y="23886"/>
                    <a:pt x="128702" y="23182"/>
                    <a:pt x="126689" y="24088"/>
                  </a:cubicBezTo>
                  <a:cubicBezTo>
                    <a:pt x="124272" y="25094"/>
                    <a:pt x="123165" y="27913"/>
                    <a:pt x="123970" y="30330"/>
                  </a:cubicBezTo>
                  <a:lnTo>
                    <a:pt x="119037" y="33149"/>
                  </a:lnTo>
                  <a:cubicBezTo>
                    <a:pt x="117728" y="31336"/>
                    <a:pt x="115211" y="30531"/>
                    <a:pt x="113097" y="31437"/>
                  </a:cubicBezTo>
                  <a:cubicBezTo>
                    <a:pt x="110580" y="32545"/>
                    <a:pt x="109372" y="35464"/>
                    <a:pt x="110479" y="37981"/>
                  </a:cubicBezTo>
                  <a:lnTo>
                    <a:pt x="82491" y="53788"/>
                  </a:lnTo>
                  <a:cubicBezTo>
                    <a:pt x="82491" y="53788"/>
                    <a:pt x="10707" y="56607"/>
                    <a:pt x="11009" y="108154"/>
                  </a:cubicBezTo>
                  <a:cubicBezTo>
                    <a:pt x="11009" y="108154"/>
                    <a:pt x="4062" y="112685"/>
                    <a:pt x="11210" y="121746"/>
                  </a:cubicBezTo>
                  <a:lnTo>
                    <a:pt x="250020" y="121746"/>
                  </a:lnTo>
                  <a:cubicBezTo>
                    <a:pt x="250020" y="121746"/>
                    <a:pt x="260993" y="77749"/>
                    <a:pt x="245590" y="59023"/>
                  </a:cubicBezTo>
                  <a:close/>
                </a:path>
              </a:pathLst>
            </a:custGeom>
            <a:solidFill>
              <a:srgbClr val="2F364C"/>
            </a:solidFill>
            <a:ln w="100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A4D7FFB-FAE1-48FF-A8E6-7A349F50F9F0}"/>
                </a:ext>
              </a:extLst>
            </p:cNvPr>
            <p:cNvSpPr/>
            <p:nvPr/>
          </p:nvSpPr>
          <p:spPr>
            <a:xfrm>
              <a:off x="11591037" y="3403564"/>
              <a:ext cx="171153" cy="140950"/>
            </a:xfrm>
            <a:custGeom>
              <a:avLst/>
              <a:gdLst>
                <a:gd name="connsiteX0" fmla="*/ 158092 w 171153"/>
                <a:gd name="connsiteY0" fmla="*/ 120438 h 140949"/>
                <a:gd name="connsiteX1" fmla="*/ 158293 w 171153"/>
                <a:gd name="connsiteY1" fmla="*/ 117116 h 140949"/>
                <a:gd name="connsiteX2" fmla="*/ 130909 w 171153"/>
                <a:gd name="connsiteY2" fmla="*/ 56105 h 140949"/>
                <a:gd name="connsiteX3" fmla="*/ 127989 w 171153"/>
                <a:gd name="connsiteY3" fmla="*/ 48554 h 140949"/>
                <a:gd name="connsiteX4" fmla="*/ 124365 w 171153"/>
                <a:gd name="connsiteY4" fmla="*/ 47044 h 140949"/>
                <a:gd name="connsiteX5" fmla="*/ 125271 w 171153"/>
                <a:gd name="connsiteY5" fmla="*/ 40298 h 140949"/>
                <a:gd name="connsiteX6" fmla="*/ 86107 w 171153"/>
                <a:gd name="connsiteY6" fmla="*/ 7980 h 140949"/>
                <a:gd name="connsiteX7" fmla="*/ 46943 w 171153"/>
                <a:gd name="connsiteY7" fmla="*/ 40298 h 140949"/>
                <a:gd name="connsiteX8" fmla="*/ 47748 w 171153"/>
                <a:gd name="connsiteY8" fmla="*/ 46742 h 140949"/>
                <a:gd name="connsiteX9" fmla="*/ 43419 w 171153"/>
                <a:gd name="connsiteY9" fmla="*/ 48654 h 140949"/>
                <a:gd name="connsiteX10" fmla="*/ 40701 w 171153"/>
                <a:gd name="connsiteY10" fmla="*/ 56709 h 140949"/>
                <a:gd name="connsiteX11" fmla="*/ 13920 w 171153"/>
                <a:gd name="connsiteY11" fmla="*/ 117216 h 140949"/>
                <a:gd name="connsiteX12" fmla="*/ 14122 w 171153"/>
                <a:gd name="connsiteY12" fmla="*/ 120539 h 140949"/>
                <a:gd name="connsiteX13" fmla="*/ 7980 w 171153"/>
                <a:gd name="connsiteY13" fmla="*/ 127183 h 140949"/>
                <a:gd name="connsiteX14" fmla="*/ 14726 w 171153"/>
                <a:gd name="connsiteY14" fmla="*/ 133929 h 140949"/>
                <a:gd name="connsiteX15" fmla="*/ 157387 w 171153"/>
                <a:gd name="connsiteY15" fmla="*/ 133929 h 140949"/>
                <a:gd name="connsiteX16" fmla="*/ 164133 w 171153"/>
                <a:gd name="connsiteY16" fmla="*/ 127183 h 140949"/>
                <a:gd name="connsiteX17" fmla="*/ 157991 w 171153"/>
                <a:gd name="connsiteY17" fmla="*/ 120539 h 1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153" h="140949">
                  <a:moveTo>
                    <a:pt x="158092" y="120438"/>
                  </a:moveTo>
                  <a:cubicBezTo>
                    <a:pt x="158092" y="119331"/>
                    <a:pt x="158293" y="118223"/>
                    <a:pt x="158293" y="117116"/>
                  </a:cubicBezTo>
                  <a:cubicBezTo>
                    <a:pt x="158293" y="92349"/>
                    <a:pt x="147521" y="70401"/>
                    <a:pt x="130909" y="56105"/>
                  </a:cubicBezTo>
                  <a:cubicBezTo>
                    <a:pt x="132016" y="53185"/>
                    <a:pt x="130909" y="49963"/>
                    <a:pt x="127989" y="48554"/>
                  </a:cubicBezTo>
                  <a:cubicBezTo>
                    <a:pt x="126781" y="47950"/>
                    <a:pt x="125573" y="47547"/>
                    <a:pt x="124365" y="47044"/>
                  </a:cubicBezTo>
                  <a:cubicBezTo>
                    <a:pt x="124969" y="44829"/>
                    <a:pt x="125271" y="42614"/>
                    <a:pt x="125271" y="40298"/>
                  </a:cubicBezTo>
                  <a:cubicBezTo>
                    <a:pt x="125271" y="22478"/>
                    <a:pt x="107753" y="7980"/>
                    <a:pt x="86107" y="7980"/>
                  </a:cubicBezTo>
                  <a:cubicBezTo>
                    <a:pt x="64461" y="7980"/>
                    <a:pt x="46943" y="22478"/>
                    <a:pt x="46943" y="40298"/>
                  </a:cubicBezTo>
                  <a:cubicBezTo>
                    <a:pt x="46943" y="42513"/>
                    <a:pt x="47245" y="44627"/>
                    <a:pt x="47748" y="46742"/>
                  </a:cubicBezTo>
                  <a:cubicBezTo>
                    <a:pt x="45332" y="47748"/>
                    <a:pt x="43721" y="48453"/>
                    <a:pt x="43419" y="48654"/>
                  </a:cubicBezTo>
                  <a:cubicBezTo>
                    <a:pt x="40399" y="50165"/>
                    <a:pt x="39291" y="53789"/>
                    <a:pt x="40701" y="56709"/>
                  </a:cubicBezTo>
                  <a:cubicBezTo>
                    <a:pt x="24492" y="71106"/>
                    <a:pt x="13920" y="92752"/>
                    <a:pt x="13920" y="117216"/>
                  </a:cubicBezTo>
                  <a:cubicBezTo>
                    <a:pt x="13920" y="118324"/>
                    <a:pt x="14021" y="119431"/>
                    <a:pt x="14122" y="120539"/>
                  </a:cubicBezTo>
                  <a:cubicBezTo>
                    <a:pt x="10699" y="120941"/>
                    <a:pt x="7980" y="123660"/>
                    <a:pt x="7980" y="127183"/>
                  </a:cubicBezTo>
                  <a:cubicBezTo>
                    <a:pt x="7980" y="130909"/>
                    <a:pt x="11001" y="133929"/>
                    <a:pt x="14726" y="133929"/>
                  </a:cubicBezTo>
                  <a:lnTo>
                    <a:pt x="157387" y="133929"/>
                  </a:lnTo>
                  <a:cubicBezTo>
                    <a:pt x="161112" y="133929"/>
                    <a:pt x="164133" y="130909"/>
                    <a:pt x="164133" y="127183"/>
                  </a:cubicBezTo>
                  <a:cubicBezTo>
                    <a:pt x="164133" y="123660"/>
                    <a:pt x="161414" y="120841"/>
                    <a:pt x="157991" y="120539"/>
                  </a:cubicBezTo>
                  <a:close/>
                </a:path>
              </a:pathLst>
            </a:custGeom>
            <a:solidFill>
              <a:srgbClr val="2F364C"/>
            </a:solidFill>
            <a:ln w="100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47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A033-3DCC-47BB-B403-982FF2F21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Иқтисодий</a:t>
            </a:r>
            <a:r>
              <a:rPr lang="ru-RU" dirty="0"/>
              <a:t> </a:t>
            </a:r>
            <a:r>
              <a:rPr lang="ru-RU" dirty="0" err="1"/>
              <a:t>ҳамкорлик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ривожланиш</a:t>
            </a:r>
            <a:r>
              <a:rPr lang="ru-RU" dirty="0"/>
              <a:t> </a:t>
            </a:r>
            <a:r>
              <a:rPr lang="ru-RU" dirty="0" err="1"/>
              <a:t>ташкилотининг</a:t>
            </a:r>
            <a:r>
              <a:rPr lang="ru-RU" dirty="0"/>
              <a:t> </a:t>
            </a:r>
            <a:r>
              <a:rPr lang="ru-RU" dirty="0" err="1"/>
              <a:t>Истамбул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курашишга</a:t>
            </a:r>
            <a:r>
              <a:rPr lang="ru-RU" dirty="0"/>
              <a:t> </a:t>
            </a:r>
            <a:r>
              <a:rPr lang="ru-RU" dirty="0" err="1"/>
              <a:t>доир</a:t>
            </a:r>
            <a:r>
              <a:rPr lang="ru-RU" dirty="0"/>
              <a:t> </a:t>
            </a:r>
            <a:r>
              <a:rPr lang="ru-RU" dirty="0" err="1"/>
              <a:t>ҳаракатлар</a:t>
            </a:r>
            <a:r>
              <a:rPr lang="ru-RU" dirty="0"/>
              <a:t> </a:t>
            </a:r>
            <a:r>
              <a:rPr lang="ru-RU" dirty="0" err="1"/>
              <a:t>режаси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05ADE-22BC-4A61-A003-1A4174599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DB8A7-4C77-4169-8285-AA045C5E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6" y="1279847"/>
            <a:ext cx="3089567" cy="872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4659C1-8D66-40A7-83B3-1E9B0EDDACAF}"/>
              </a:ext>
            </a:extLst>
          </p:cNvPr>
          <p:cNvSpPr/>
          <p:nvPr/>
        </p:nvSpPr>
        <p:spPr>
          <a:xfrm>
            <a:off x="390700" y="2734085"/>
            <a:ext cx="30895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004BD2"/>
                </a:solidFill>
              </a:rPr>
              <a:t>Иқтисодий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ҳамкорлик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ва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ривожланиш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ташкилоти</a:t>
            </a:r>
            <a:r>
              <a:rPr lang="ru-RU" sz="1200" b="1" dirty="0">
                <a:solidFill>
                  <a:srgbClr val="004BD2"/>
                </a:solidFill>
              </a:rPr>
              <a:t> (</a:t>
            </a:r>
            <a:r>
              <a:rPr lang="pl-PL" sz="1200" b="1" dirty="0">
                <a:solidFill>
                  <a:srgbClr val="004BD2"/>
                </a:solidFill>
              </a:rPr>
              <a:t>OECD) </a:t>
            </a:r>
            <a:r>
              <a:rPr lang="pl-PL" sz="1200" dirty="0">
                <a:solidFill>
                  <a:schemeClr val="tx2"/>
                </a:solidFill>
              </a:rPr>
              <a:t>– 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платформа </a:t>
            </a:r>
            <a:r>
              <a:rPr lang="ru-RU" sz="1200" dirty="0" err="1">
                <a:solidFill>
                  <a:schemeClr val="tx2"/>
                </a:solidFill>
              </a:rPr>
              <a:t>бўлиб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унинг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доирасида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турли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соҳаларда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ўтказилаётган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сиёсатлар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самарадорлигини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солиштириш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тажриба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алмашиш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юзага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келаётган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муаммоларни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муваффақиятли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мисолларини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белгилаш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одамлар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турмуш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сифатини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йўналтирилган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қарорлар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тавсиялар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оширилишига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кўмаклашиш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имкониятига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бўлади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1223C-0BCE-489C-A4D1-1FF53DD59D90}"/>
              </a:ext>
            </a:extLst>
          </p:cNvPr>
          <p:cNvSpPr/>
          <p:nvPr/>
        </p:nvSpPr>
        <p:spPr>
          <a:xfrm>
            <a:off x="3794630" y="1551933"/>
            <a:ext cx="7964290" cy="87222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Истамбул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курашишга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доир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ҳаракатлар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режаси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Иқтисодий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ҳамкорлик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ривожланиш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Шарқий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Европа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Марказий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Осиё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мамлакатлари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Тармоғи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қисми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ҳисобланади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4C1C13-5096-46E0-8276-416A5DB2539D}"/>
              </a:ext>
            </a:extLst>
          </p:cNvPr>
          <p:cNvSpPr/>
          <p:nvPr/>
        </p:nvSpPr>
        <p:spPr>
          <a:xfrm>
            <a:off x="4572077" y="2734085"/>
            <a:ext cx="746684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1998 </a:t>
            </a:r>
            <a:r>
              <a:rPr lang="ru-RU" sz="1100" b="1" dirty="0" err="1">
                <a:solidFill>
                  <a:schemeClr val="tx2"/>
                </a:solidFill>
              </a:rPr>
              <a:t>йилда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ташкил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этилган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Шарқий</a:t>
            </a:r>
            <a:r>
              <a:rPr lang="ru-RU" sz="1100" b="1" dirty="0">
                <a:solidFill>
                  <a:schemeClr val="tx2"/>
                </a:solidFill>
              </a:rPr>
              <a:t> Европа </a:t>
            </a:r>
            <a:r>
              <a:rPr lang="ru-RU" sz="1100" b="1" dirty="0" err="1">
                <a:solidFill>
                  <a:schemeClr val="tx2"/>
                </a:solidFill>
              </a:rPr>
              <a:t>ва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Марказий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Осиё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мамлакатлари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учун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pl-PL" sz="1100" b="1" dirty="0">
                <a:solidFill>
                  <a:schemeClr val="tx2"/>
                </a:solidFill>
              </a:rPr>
              <a:t>OECD </a:t>
            </a:r>
            <a:r>
              <a:rPr lang="ru-RU" sz="1100" b="1" dirty="0" err="1">
                <a:solidFill>
                  <a:schemeClr val="tx2"/>
                </a:solidFill>
              </a:rPr>
              <a:t>коррупцияга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қарши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курашиш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бўйича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Тармоғининг</a:t>
            </a:r>
            <a:r>
              <a:rPr lang="ru-RU" sz="1100" b="1" dirty="0">
                <a:solidFill>
                  <a:schemeClr val="tx2"/>
                </a:solidFill>
              </a:rPr>
              <a:t> (</a:t>
            </a:r>
            <a:r>
              <a:rPr lang="ru-RU" sz="1100" b="1" dirty="0" err="1">
                <a:solidFill>
                  <a:schemeClr val="tx2"/>
                </a:solidFill>
              </a:rPr>
              <a:t>Коррупцияга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қарши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тармоқ</a:t>
            </a:r>
            <a:r>
              <a:rPr lang="ru-RU" sz="1100" b="1" dirty="0">
                <a:solidFill>
                  <a:schemeClr val="tx2"/>
                </a:solidFill>
              </a:rPr>
              <a:t>) </a:t>
            </a:r>
            <a:r>
              <a:rPr lang="ru-RU" sz="1100" b="1" dirty="0" err="1">
                <a:solidFill>
                  <a:schemeClr val="tx2"/>
                </a:solidFill>
              </a:rPr>
              <a:t>асосий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мақсади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иштирокчи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давлатларга</a:t>
            </a:r>
            <a:r>
              <a:rPr lang="ru-RU" sz="1100" b="1" dirty="0">
                <a:solidFill>
                  <a:schemeClr val="tx2"/>
                </a:solidFill>
              </a:rPr>
              <a:t> (шу </a:t>
            </a:r>
            <a:r>
              <a:rPr lang="ru-RU" sz="1100" b="1" dirty="0" err="1">
                <a:solidFill>
                  <a:schemeClr val="tx2"/>
                </a:solidFill>
              </a:rPr>
              <a:t>жумладан</a:t>
            </a:r>
            <a:r>
              <a:rPr lang="ru-RU" sz="1100" b="1" dirty="0">
                <a:solidFill>
                  <a:schemeClr val="tx2"/>
                </a:solidFill>
              </a:rPr>
              <a:t>, </a:t>
            </a:r>
            <a:r>
              <a:rPr lang="ru-RU" sz="1100" b="1" dirty="0" err="1">
                <a:solidFill>
                  <a:schemeClr val="tx2"/>
                </a:solidFill>
              </a:rPr>
              <a:t>Ўзбекистонга</a:t>
            </a:r>
            <a:r>
              <a:rPr lang="ru-RU" sz="1100" b="1" dirty="0">
                <a:solidFill>
                  <a:schemeClr val="tx2"/>
                </a:solidFill>
              </a:rPr>
              <a:t>) </a:t>
            </a:r>
            <a:r>
              <a:rPr lang="ru-RU" sz="1100" b="1" dirty="0" err="1">
                <a:solidFill>
                  <a:schemeClr val="tx2"/>
                </a:solidFill>
              </a:rPr>
              <a:t>уларнинг</a:t>
            </a:r>
            <a:r>
              <a:rPr lang="ru-RU" sz="1100" b="1" dirty="0">
                <a:solidFill>
                  <a:schemeClr val="tx2"/>
                </a:solidFill>
              </a:rPr>
              <a:t> коррупция </a:t>
            </a:r>
            <a:r>
              <a:rPr lang="ru-RU" sz="1100" b="1" dirty="0" err="1">
                <a:solidFill>
                  <a:schemeClr val="tx2"/>
                </a:solidFill>
              </a:rPr>
              <a:t>олдини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олиш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ва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унга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қарши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курашишга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доир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фаолиятида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кўмаклашишдан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b="1" dirty="0" err="1">
                <a:solidFill>
                  <a:schemeClr val="tx2"/>
                </a:solidFill>
              </a:rPr>
              <a:t>иборат</a:t>
            </a:r>
            <a:r>
              <a:rPr lang="ru-RU" sz="1100" dirty="0">
                <a:solidFill>
                  <a:schemeClr val="tx2"/>
                </a:solidFill>
              </a:rPr>
              <a:t>. </a:t>
            </a:r>
            <a:r>
              <a:rPr lang="ru-RU" sz="1100" dirty="0" err="1">
                <a:solidFill>
                  <a:schemeClr val="tx2"/>
                </a:solidFill>
              </a:rPr>
              <a:t>Тармоқ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қарши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курашишга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доир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чораларни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ривожлантириш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ахборот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алмашиш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ушбу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соҳада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илғор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тажрибани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аниқлаш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тарқатиш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ҳамда</a:t>
            </a:r>
            <a:r>
              <a:rPr lang="ru-RU" sz="1100" dirty="0">
                <a:solidFill>
                  <a:schemeClr val="tx2"/>
                </a:solidFill>
              </a:rPr>
              <a:t> регионал </a:t>
            </a:r>
            <a:r>
              <a:rPr lang="ru-RU" sz="1100" dirty="0" err="1">
                <a:solidFill>
                  <a:schemeClr val="tx2"/>
                </a:solidFill>
              </a:rPr>
              <a:t>учрашувлар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семинарлар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ўтказиш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орқали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донорлик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ёрдамини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мувофиқлаштириш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тажриба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ва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мавзуи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лойиҳаларни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алмашиш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дастурларини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амалга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ошириш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учун</a:t>
            </a:r>
            <a:r>
              <a:rPr lang="ru-RU" sz="1100" dirty="0">
                <a:solidFill>
                  <a:schemeClr val="tx2"/>
                </a:solidFill>
              </a:rPr>
              <a:t> регионал форум </a:t>
            </a:r>
            <a:r>
              <a:rPr lang="ru-RU" sz="1100" dirty="0" err="1">
                <a:solidFill>
                  <a:schemeClr val="tx2"/>
                </a:solidFill>
              </a:rPr>
              <a:t>сифатида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хизмат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қилади</a:t>
            </a:r>
            <a:r>
              <a:rPr lang="ru-RU" sz="1100" dirty="0">
                <a:solidFill>
                  <a:schemeClr val="tx2"/>
                </a:solidFill>
              </a:rPr>
              <a:t>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F2BF4-257E-4844-8FDF-656158965FF3}"/>
              </a:ext>
            </a:extLst>
          </p:cNvPr>
          <p:cNvSpPr/>
          <p:nvPr/>
        </p:nvSpPr>
        <p:spPr>
          <a:xfrm>
            <a:off x="3568898" y="3990852"/>
            <a:ext cx="431800" cy="56515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Aft>
                <a:spcPts val="1200"/>
              </a:spcAft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004BD2"/>
                </a:solidFill>
              </a:rPr>
              <a:t>“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004BD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73B72C-E35B-4CDB-9CFB-1ABF8B30B0A8}"/>
              </a:ext>
            </a:extLst>
          </p:cNvPr>
          <p:cNvSpPr/>
          <p:nvPr/>
        </p:nvSpPr>
        <p:spPr>
          <a:xfrm flipV="1">
            <a:off x="11543020" y="5143919"/>
            <a:ext cx="431800" cy="565150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Aft>
                <a:spcPts val="1200"/>
              </a:spcAft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004BD2"/>
                </a:solidFill>
              </a:rPr>
              <a:t>“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004BD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94CDB-AFEE-4759-A5E8-5804D4901E01}"/>
              </a:ext>
            </a:extLst>
          </p:cNvPr>
          <p:cNvSpPr/>
          <p:nvPr/>
        </p:nvSpPr>
        <p:spPr>
          <a:xfrm>
            <a:off x="3939380" y="4226165"/>
            <a:ext cx="7809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err="1">
                <a:solidFill>
                  <a:srgbClr val="004BD2"/>
                </a:solidFill>
              </a:rPr>
              <a:t>Истамбул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коррупцияга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қарши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курашишга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доир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ҳаракатлар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b="1" dirty="0" err="1">
                <a:solidFill>
                  <a:srgbClr val="004BD2"/>
                </a:solidFill>
              </a:rPr>
              <a:t>режаси</a:t>
            </a:r>
            <a:r>
              <a:rPr lang="ru-RU" sz="1200" b="1" dirty="0">
                <a:solidFill>
                  <a:srgbClr val="004BD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– </a:t>
            </a:r>
            <a:r>
              <a:rPr lang="ru-RU" sz="1200" dirty="0" err="1">
                <a:solidFill>
                  <a:schemeClr val="tx2"/>
                </a:solidFill>
              </a:rPr>
              <a:t>ўзаро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баҳолаш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субрегионал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дастури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бўлиб</a:t>
            </a:r>
            <a:r>
              <a:rPr lang="ru-RU" sz="1200" dirty="0">
                <a:solidFill>
                  <a:schemeClr val="tx2"/>
                </a:solidFill>
              </a:rPr>
              <a:t>, у 2003 </a:t>
            </a:r>
            <a:r>
              <a:rPr lang="ru-RU" sz="1200" dirty="0" err="1">
                <a:solidFill>
                  <a:schemeClr val="tx2"/>
                </a:solidFill>
              </a:rPr>
              <a:t>йилда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Тармоқ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доирасида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бошланган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  <a:r>
              <a:rPr lang="ru-RU" sz="1200" dirty="0" err="1">
                <a:solidFill>
                  <a:schemeClr val="tx2"/>
                </a:solidFill>
              </a:rPr>
              <a:t>Истамбул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доир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ҳаракатлар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режаси</a:t>
            </a:r>
            <a:r>
              <a:rPr lang="ru-RU" sz="1200" dirty="0">
                <a:solidFill>
                  <a:schemeClr val="tx2"/>
                </a:solidFill>
              </a:rPr>
              <a:t> БМТ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Конвенцияси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бажарилишини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қўллаб-қувватлашга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йўналтирилган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тавсияларни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стандартлар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илғор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амалиётни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ҳаракатларининг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шарҳлари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узлуксиз</a:t>
            </a:r>
            <a:r>
              <a:rPr lang="ru-RU" sz="1200" dirty="0">
                <a:solidFill>
                  <a:schemeClr val="tx2"/>
                </a:solidFill>
              </a:rPr>
              <a:t> мониторинги </a:t>
            </a:r>
            <a:r>
              <a:rPr lang="ru-RU" sz="1200" dirty="0" err="1">
                <a:solidFill>
                  <a:schemeClr val="tx2"/>
                </a:solidFill>
              </a:rPr>
              <a:t>ёрдамида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Озарбайжон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Арманистон</a:t>
            </a:r>
            <a:r>
              <a:rPr lang="ru-RU" sz="1200" dirty="0">
                <a:solidFill>
                  <a:schemeClr val="tx2"/>
                </a:solidFill>
              </a:rPr>
              <a:t>, Грузия, </a:t>
            </a:r>
            <a:r>
              <a:rPr lang="ru-RU" sz="1200" dirty="0" err="1">
                <a:solidFill>
                  <a:schemeClr val="tx2"/>
                </a:solidFill>
              </a:rPr>
              <a:t>Қозоғистон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Қирғизистон</a:t>
            </a:r>
            <a:r>
              <a:rPr lang="ru-RU" sz="1200" dirty="0">
                <a:solidFill>
                  <a:schemeClr val="tx2"/>
                </a:solidFill>
              </a:rPr>
              <a:t>, Монголия, </a:t>
            </a:r>
            <a:r>
              <a:rPr lang="ru-RU" sz="1200" dirty="0" err="1">
                <a:solidFill>
                  <a:schemeClr val="tx2"/>
                </a:solidFill>
              </a:rPr>
              <a:t>Тожикистон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b="1" dirty="0" err="1">
                <a:solidFill>
                  <a:srgbClr val="004BD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Украинада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ислоҳотларни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қўллаб-қувватлайди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67FB8C9-6F03-46DF-BAEA-B7EE0A96FE4A}"/>
              </a:ext>
            </a:extLst>
          </p:cNvPr>
          <p:cNvSpPr/>
          <p:nvPr/>
        </p:nvSpPr>
        <p:spPr>
          <a:xfrm>
            <a:off x="3564351" y="259366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Рисунок 54">
            <a:extLst>
              <a:ext uri="{FF2B5EF4-FFF2-40B4-BE49-F238E27FC236}">
                <a16:creationId xmlns:a16="http://schemas.microsoft.com/office/drawing/2014/main" id="{8AA714EA-4877-401B-9606-E5FD7841A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6251" y="2593664"/>
            <a:ext cx="685826" cy="685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EBC480-46FF-4CF8-8E3B-C2A9F0D9A69E}"/>
              </a:ext>
            </a:extLst>
          </p:cNvPr>
          <p:cNvSpPr/>
          <p:nvPr/>
        </p:nvSpPr>
        <p:spPr>
          <a:xfrm>
            <a:off x="4603978" y="5587849"/>
            <a:ext cx="6804058" cy="954107"/>
          </a:xfrm>
          <a:prstGeom prst="rect">
            <a:avLst/>
          </a:prstGeom>
          <a:ln>
            <a:solidFill>
              <a:srgbClr val="004BD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2"/>
                </a:solidFill>
              </a:rPr>
              <a:t>2019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мониторингнинг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тўртинчи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раундини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ўтказиш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якунлари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pl-PL" sz="1400" dirty="0">
                <a:solidFill>
                  <a:schemeClr val="tx2"/>
                </a:solidFill>
              </a:rPr>
              <a:t>OECD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Ўзбекистонда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Истамбул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курашишга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доир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ҳаракатлар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режаси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доирасидаги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барча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тавсиялар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жиддий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ривожланишни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қайд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этган</a:t>
            </a:r>
            <a:r>
              <a:rPr lang="ru-RU" sz="1400" b="1" dirty="0">
                <a:solidFill>
                  <a:srgbClr val="1BD7D3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D9BFB03E-7DEF-4A75-97F2-250CE5FCEE53}"/>
              </a:ext>
            </a:extLst>
          </p:cNvPr>
          <p:cNvSpPr/>
          <p:nvPr/>
        </p:nvSpPr>
        <p:spPr>
          <a:xfrm>
            <a:off x="3587965" y="542649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798D17-4586-41DC-92B6-4F09F5E95BCF}"/>
              </a:ext>
            </a:extLst>
          </p:cNvPr>
          <p:cNvGrpSpPr/>
          <p:nvPr/>
        </p:nvGrpSpPr>
        <p:grpSpPr>
          <a:xfrm>
            <a:off x="3805127" y="5482502"/>
            <a:ext cx="620652" cy="573810"/>
            <a:chOff x="505619" y="1254919"/>
            <a:chExt cx="504825" cy="466725"/>
          </a:xfrm>
          <a:solidFill>
            <a:schemeClr val="accent1">
              <a:lumMod val="2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CDB6B1-140E-419D-AF4A-90557C9FFD24}"/>
                </a:ext>
              </a:extLst>
            </p:cNvPr>
            <p:cNvSpPr/>
            <p:nvPr/>
          </p:nvSpPr>
          <p:spPr>
            <a:xfrm>
              <a:off x="772319" y="1445419"/>
              <a:ext cx="238125" cy="238125"/>
            </a:xfrm>
            <a:custGeom>
              <a:avLst/>
              <a:gdLst>
                <a:gd name="connsiteX0" fmla="*/ 232981 w 238125"/>
                <a:gd name="connsiteY0" fmla="*/ 219456 h 238125"/>
                <a:gd name="connsiteX1" fmla="*/ 176117 w 238125"/>
                <a:gd name="connsiteY1" fmla="*/ 162592 h 238125"/>
                <a:gd name="connsiteX2" fmla="*/ 197644 w 238125"/>
                <a:gd name="connsiteY2" fmla="*/ 102394 h 238125"/>
                <a:gd name="connsiteX3" fmla="*/ 102394 w 238125"/>
                <a:gd name="connsiteY3" fmla="*/ 7144 h 238125"/>
                <a:gd name="connsiteX4" fmla="*/ 7144 w 238125"/>
                <a:gd name="connsiteY4" fmla="*/ 102394 h 238125"/>
                <a:gd name="connsiteX5" fmla="*/ 102394 w 238125"/>
                <a:gd name="connsiteY5" fmla="*/ 197644 h 238125"/>
                <a:gd name="connsiteX6" fmla="*/ 162592 w 238125"/>
                <a:gd name="connsiteY6" fmla="*/ 176117 h 238125"/>
                <a:gd name="connsiteX7" fmla="*/ 219456 w 238125"/>
                <a:gd name="connsiteY7" fmla="*/ 232982 h 238125"/>
                <a:gd name="connsiteX8" fmla="*/ 226219 w 238125"/>
                <a:gd name="connsiteY8" fmla="*/ 235744 h 238125"/>
                <a:gd name="connsiteX9" fmla="*/ 232981 w 238125"/>
                <a:gd name="connsiteY9" fmla="*/ 232982 h 238125"/>
                <a:gd name="connsiteX10" fmla="*/ 232981 w 238125"/>
                <a:gd name="connsiteY10" fmla="*/ 219551 h 238125"/>
                <a:gd name="connsiteX11" fmla="*/ 26194 w 238125"/>
                <a:gd name="connsiteY11" fmla="*/ 102394 h 238125"/>
                <a:gd name="connsiteX12" fmla="*/ 102394 w 238125"/>
                <a:gd name="connsiteY12" fmla="*/ 26194 h 238125"/>
                <a:gd name="connsiteX13" fmla="*/ 178594 w 238125"/>
                <a:gd name="connsiteY13" fmla="*/ 102394 h 238125"/>
                <a:gd name="connsiteX14" fmla="*/ 102394 w 238125"/>
                <a:gd name="connsiteY14" fmla="*/ 178594 h 238125"/>
                <a:gd name="connsiteX15" fmla="*/ 26194 w 238125"/>
                <a:gd name="connsiteY15" fmla="*/ 10239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238125">
                  <a:moveTo>
                    <a:pt x="232981" y="219456"/>
                  </a:moveTo>
                  <a:lnTo>
                    <a:pt x="176117" y="162592"/>
                  </a:lnTo>
                  <a:cubicBezTo>
                    <a:pt x="189548" y="146209"/>
                    <a:pt x="197644" y="125158"/>
                    <a:pt x="197644" y="102394"/>
                  </a:cubicBezTo>
                  <a:cubicBezTo>
                    <a:pt x="197644" y="49911"/>
                    <a:pt x="154876" y="7144"/>
                    <a:pt x="102394" y="7144"/>
                  </a:cubicBezTo>
                  <a:cubicBezTo>
                    <a:pt x="49911" y="7144"/>
                    <a:pt x="7144" y="49911"/>
                    <a:pt x="7144" y="102394"/>
                  </a:cubicBezTo>
                  <a:cubicBezTo>
                    <a:pt x="7144" y="154877"/>
                    <a:pt x="49911" y="197644"/>
                    <a:pt x="102394" y="197644"/>
                  </a:cubicBezTo>
                  <a:cubicBezTo>
                    <a:pt x="125254" y="197644"/>
                    <a:pt x="146209" y="189548"/>
                    <a:pt x="162592" y="176117"/>
                  </a:cubicBezTo>
                  <a:lnTo>
                    <a:pt x="219456" y="232982"/>
                  </a:lnTo>
                  <a:cubicBezTo>
                    <a:pt x="221361" y="234887"/>
                    <a:pt x="223742" y="235744"/>
                    <a:pt x="226219" y="235744"/>
                  </a:cubicBezTo>
                  <a:cubicBezTo>
                    <a:pt x="228695" y="235744"/>
                    <a:pt x="231076" y="234791"/>
                    <a:pt x="232981" y="232982"/>
                  </a:cubicBezTo>
                  <a:cubicBezTo>
                    <a:pt x="236696" y="229267"/>
                    <a:pt x="236696" y="223266"/>
                    <a:pt x="232981" y="219551"/>
                  </a:cubicBezTo>
                  <a:close/>
                  <a:moveTo>
                    <a:pt x="26194" y="102394"/>
                  </a:moveTo>
                  <a:cubicBezTo>
                    <a:pt x="26194" y="60388"/>
                    <a:pt x="60389" y="26194"/>
                    <a:pt x="102394" y="26194"/>
                  </a:cubicBezTo>
                  <a:cubicBezTo>
                    <a:pt x="144399" y="26194"/>
                    <a:pt x="178594" y="60388"/>
                    <a:pt x="178594" y="102394"/>
                  </a:cubicBezTo>
                  <a:cubicBezTo>
                    <a:pt x="178594" y="144399"/>
                    <a:pt x="144399" y="178594"/>
                    <a:pt x="102394" y="178594"/>
                  </a:cubicBezTo>
                  <a:cubicBezTo>
                    <a:pt x="60389" y="178594"/>
                    <a:pt x="26194" y="144399"/>
                    <a:pt x="26194" y="1023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ED7F1D8-B5B0-47BB-9392-57B84DE1955A}"/>
                </a:ext>
              </a:extLst>
            </p:cNvPr>
            <p:cNvSpPr/>
            <p:nvPr/>
          </p:nvSpPr>
          <p:spPr>
            <a:xfrm>
              <a:off x="505619" y="1254919"/>
              <a:ext cx="466725" cy="466725"/>
            </a:xfrm>
            <a:custGeom>
              <a:avLst/>
              <a:gdLst>
                <a:gd name="connsiteX0" fmla="*/ 235744 w 466725"/>
                <a:gd name="connsiteY0" fmla="*/ 7144 h 466725"/>
                <a:gd name="connsiteX1" fmla="*/ 7144 w 466725"/>
                <a:gd name="connsiteY1" fmla="*/ 235744 h 466725"/>
                <a:gd name="connsiteX2" fmla="*/ 25241 w 466725"/>
                <a:gd name="connsiteY2" fmla="*/ 324898 h 466725"/>
                <a:gd name="connsiteX3" fmla="*/ 25527 w 466725"/>
                <a:gd name="connsiteY3" fmla="*/ 325469 h 466725"/>
                <a:gd name="connsiteX4" fmla="*/ 235744 w 466725"/>
                <a:gd name="connsiteY4" fmla="*/ 464344 h 466725"/>
                <a:gd name="connsiteX5" fmla="*/ 365284 w 466725"/>
                <a:gd name="connsiteY5" fmla="*/ 424053 h 466725"/>
                <a:gd name="connsiteX6" fmla="*/ 367760 w 466725"/>
                <a:gd name="connsiteY6" fmla="*/ 410813 h 466725"/>
                <a:gd name="connsiteX7" fmla="*/ 354521 w 466725"/>
                <a:gd name="connsiteY7" fmla="*/ 408337 h 466725"/>
                <a:gd name="connsiteX8" fmla="*/ 289465 w 466725"/>
                <a:gd name="connsiteY8" fmla="*/ 438150 h 466725"/>
                <a:gd name="connsiteX9" fmla="*/ 314039 w 466725"/>
                <a:gd name="connsiteY9" fmla="*/ 403479 h 466725"/>
                <a:gd name="connsiteX10" fmla="*/ 310134 w 466725"/>
                <a:gd name="connsiteY10" fmla="*/ 390620 h 466725"/>
                <a:gd name="connsiteX11" fmla="*/ 297275 w 466725"/>
                <a:gd name="connsiteY11" fmla="*/ 394525 h 466725"/>
                <a:gd name="connsiteX12" fmla="*/ 235839 w 466725"/>
                <a:gd name="connsiteY12" fmla="*/ 445294 h 466725"/>
                <a:gd name="connsiteX13" fmla="*/ 151448 w 466725"/>
                <a:gd name="connsiteY13" fmla="*/ 330994 h 466725"/>
                <a:gd name="connsiteX14" fmla="*/ 248888 w 466725"/>
                <a:gd name="connsiteY14" fmla="*/ 330994 h 466725"/>
                <a:gd name="connsiteX15" fmla="*/ 258413 w 466725"/>
                <a:gd name="connsiteY15" fmla="*/ 321469 h 466725"/>
                <a:gd name="connsiteX16" fmla="*/ 248888 w 466725"/>
                <a:gd name="connsiteY16" fmla="*/ 311944 h 466725"/>
                <a:gd name="connsiteX17" fmla="*/ 147447 w 466725"/>
                <a:gd name="connsiteY17" fmla="*/ 311944 h 466725"/>
                <a:gd name="connsiteX18" fmla="*/ 140684 w 466725"/>
                <a:gd name="connsiteY18" fmla="*/ 235744 h 466725"/>
                <a:gd name="connsiteX19" fmla="*/ 147447 w 466725"/>
                <a:gd name="connsiteY19" fmla="*/ 159544 h 466725"/>
                <a:gd name="connsiteX20" fmla="*/ 324422 w 466725"/>
                <a:gd name="connsiteY20" fmla="*/ 159544 h 466725"/>
                <a:gd name="connsiteX21" fmla="*/ 326898 w 466725"/>
                <a:gd name="connsiteY21" fmla="*/ 174974 h 466725"/>
                <a:gd name="connsiteX22" fmla="*/ 337661 w 466725"/>
                <a:gd name="connsiteY22" fmla="*/ 183071 h 466725"/>
                <a:gd name="connsiteX23" fmla="*/ 345758 w 466725"/>
                <a:gd name="connsiteY23" fmla="*/ 172307 h 466725"/>
                <a:gd name="connsiteX24" fmla="*/ 343662 w 466725"/>
                <a:gd name="connsiteY24" fmla="*/ 159544 h 466725"/>
                <a:gd name="connsiteX25" fmla="*/ 431006 w 466725"/>
                <a:gd name="connsiteY25" fmla="*/ 159544 h 466725"/>
                <a:gd name="connsiteX26" fmla="*/ 442817 w 466725"/>
                <a:gd name="connsiteY26" fmla="*/ 202692 h 466725"/>
                <a:gd name="connsiteX27" fmla="*/ 453676 w 466725"/>
                <a:gd name="connsiteY27" fmla="*/ 210598 h 466725"/>
                <a:gd name="connsiteX28" fmla="*/ 461582 w 466725"/>
                <a:gd name="connsiteY28" fmla="*/ 199739 h 466725"/>
                <a:gd name="connsiteX29" fmla="*/ 235839 w 466725"/>
                <a:gd name="connsiteY29" fmla="*/ 7239 h 466725"/>
                <a:gd name="connsiteX30" fmla="*/ 181928 w 466725"/>
                <a:gd name="connsiteY30" fmla="*/ 33242 h 466725"/>
                <a:gd name="connsiteX31" fmla="*/ 131540 w 466725"/>
                <a:gd name="connsiteY31" fmla="*/ 140494 h 466725"/>
                <a:gd name="connsiteX32" fmla="*/ 49149 w 466725"/>
                <a:gd name="connsiteY32" fmla="*/ 140494 h 466725"/>
                <a:gd name="connsiteX33" fmla="*/ 181928 w 466725"/>
                <a:gd name="connsiteY33" fmla="*/ 33242 h 466725"/>
                <a:gd name="connsiteX34" fmla="*/ 181928 w 466725"/>
                <a:gd name="connsiteY34" fmla="*/ 438245 h 466725"/>
                <a:gd name="connsiteX35" fmla="*/ 49149 w 466725"/>
                <a:gd name="connsiteY35" fmla="*/ 330994 h 466725"/>
                <a:gd name="connsiteX36" fmla="*/ 131540 w 466725"/>
                <a:gd name="connsiteY36" fmla="*/ 330994 h 466725"/>
                <a:gd name="connsiteX37" fmla="*/ 181928 w 466725"/>
                <a:gd name="connsiteY37" fmla="*/ 438245 h 466725"/>
                <a:gd name="connsiteX38" fmla="*/ 127730 w 466725"/>
                <a:gd name="connsiteY38" fmla="*/ 311944 h 466725"/>
                <a:gd name="connsiteX39" fmla="*/ 40577 w 466725"/>
                <a:gd name="connsiteY39" fmla="*/ 311944 h 466725"/>
                <a:gd name="connsiteX40" fmla="*/ 26194 w 466725"/>
                <a:gd name="connsiteY40" fmla="*/ 235744 h 466725"/>
                <a:gd name="connsiteX41" fmla="*/ 40577 w 466725"/>
                <a:gd name="connsiteY41" fmla="*/ 159544 h 466725"/>
                <a:gd name="connsiteX42" fmla="*/ 127730 w 466725"/>
                <a:gd name="connsiteY42" fmla="*/ 159544 h 466725"/>
                <a:gd name="connsiteX43" fmla="*/ 121444 w 466725"/>
                <a:gd name="connsiteY43" fmla="*/ 235744 h 466725"/>
                <a:gd name="connsiteX44" fmla="*/ 127730 w 466725"/>
                <a:gd name="connsiteY44" fmla="*/ 311944 h 466725"/>
                <a:gd name="connsiteX45" fmla="*/ 151257 w 466725"/>
                <a:gd name="connsiteY45" fmla="*/ 140494 h 466725"/>
                <a:gd name="connsiteX46" fmla="*/ 235649 w 466725"/>
                <a:gd name="connsiteY46" fmla="*/ 26194 h 466725"/>
                <a:gd name="connsiteX47" fmla="*/ 320231 w 466725"/>
                <a:gd name="connsiteY47" fmla="*/ 140494 h 466725"/>
                <a:gd name="connsiteX48" fmla="*/ 151352 w 466725"/>
                <a:gd name="connsiteY48" fmla="*/ 140494 h 466725"/>
                <a:gd name="connsiteX49" fmla="*/ 339757 w 466725"/>
                <a:gd name="connsiteY49" fmla="*/ 140494 h 466725"/>
                <a:gd name="connsiteX50" fmla="*/ 289274 w 466725"/>
                <a:gd name="connsiteY50" fmla="*/ 33147 h 466725"/>
                <a:gd name="connsiteX51" fmla="*/ 422339 w 466725"/>
                <a:gd name="connsiteY51" fmla="*/ 140494 h 466725"/>
                <a:gd name="connsiteX52" fmla="*/ 339757 w 466725"/>
                <a:gd name="connsiteY52" fmla="*/ 14049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66725" h="466725">
                  <a:moveTo>
                    <a:pt x="235744" y="7144"/>
                  </a:moveTo>
                  <a:cubicBezTo>
                    <a:pt x="109728" y="7144"/>
                    <a:pt x="7144" y="109728"/>
                    <a:pt x="7144" y="235744"/>
                  </a:cubicBezTo>
                  <a:cubicBezTo>
                    <a:pt x="7144" y="267367"/>
                    <a:pt x="13621" y="297466"/>
                    <a:pt x="25241" y="324898"/>
                  </a:cubicBezTo>
                  <a:cubicBezTo>
                    <a:pt x="25241" y="325088"/>
                    <a:pt x="25432" y="325279"/>
                    <a:pt x="25527" y="325469"/>
                  </a:cubicBezTo>
                  <a:cubicBezTo>
                    <a:pt x="60484" y="407003"/>
                    <a:pt x="141542" y="464344"/>
                    <a:pt x="235744" y="464344"/>
                  </a:cubicBezTo>
                  <a:cubicBezTo>
                    <a:pt x="282226" y="464344"/>
                    <a:pt x="326993" y="450437"/>
                    <a:pt x="365284" y="424053"/>
                  </a:cubicBezTo>
                  <a:cubicBezTo>
                    <a:pt x="369570" y="421100"/>
                    <a:pt x="370713" y="415100"/>
                    <a:pt x="367760" y="410813"/>
                  </a:cubicBezTo>
                  <a:cubicBezTo>
                    <a:pt x="364808" y="406527"/>
                    <a:pt x="358807" y="405384"/>
                    <a:pt x="354521" y="408337"/>
                  </a:cubicBezTo>
                  <a:cubicBezTo>
                    <a:pt x="334518" y="422148"/>
                    <a:pt x="312515" y="432054"/>
                    <a:pt x="289465" y="438150"/>
                  </a:cubicBezTo>
                  <a:cubicBezTo>
                    <a:pt x="298323" y="428911"/>
                    <a:pt x="306610" y="417290"/>
                    <a:pt x="314039" y="403479"/>
                  </a:cubicBezTo>
                  <a:cubicBezTo>
                    <a:pt x="316516" y="398812"/>
                    <a:pt x="314801" y="393097"/>
                    <a:pt x="310134" y="390620"/>
                  </a:cubicBezTo>
                  <a:cubicBezTo>
                    <a:pt x="305467" y="388144"/>
                    <a:pt x="299752" y="389858"/>
                    <a:pt x="297275" y="394525"/>
                  </a:cubicBezTo>
                  <a:cubicBezTo>
                    <a:pt x="279749" y="427292"/>
                    <a:pt x="257937" y="445294"/>
                    <a:pt x="235839" y="445294"/>
                  </a:cubicBezTo>
                  <a:cubicBezTo>
                    <a:pt x="199644" y="445294"/>
                    <a:pt x="167450" y="398240"/>
                    <a:pt x="151448" y="330994"/>
                  </a:cubicBezTo>
                  <a:lnTo>
                    <a:pt x="248888" y="330994"/>
                  </a:lnTo>
                  <a:cubicBezTo>
                    <a:pt x="254127" y="330994"/>
                    <a:pt x="258413" y="326708"/>
                    <a:pt x="258413" y="321469"/>
                  </a:cubicBezTo>
                  <a:cubicBezTo>
                    <a:pt x="258413" y="316230"/>
                    <a:pt x="254127" y="311944"/>
                    <a:pt x="248888" y="311944"/>
                  </a:cubicBezTo>
                  <a:lnTo>
                    <a:pt x="147447" y="311944"/>
                  </a:lnTo>
                  <a:cubicBezTo>
                    <a:pt x="143066" y="288227"/>
                    <a:pt x="140684" y="262509"/>
                    <a:pt x="140684" y="235744"/>
                  </a:cubicBezTo>
                  <a:cubicBezTo>
                    <a:pt x="140684" y="208979"/>
                    <a:pt x="143161" y="183261"/>
                    <a:pt x="147447" y="159544"/>
                  </a:cubicBezTo>
                  <a:lnTo>
                    <a:pt x="324422" y="159544"/>
                  </a:lnTo>
                  <a:cubicBezTo>
                    <a:pt x="325374" y="164592"/>
                    <a:pt x="326136" y="169736"/>
                    <a:pt x="326898" y="174974"/>
                  </a:cubicBezTo>
                  <a:cubicBezTo>
                    <a:pt x="327660" y="180213"/>
                    <a:pt x="332518" y="183833"/>
                    <a:pt x="337661" y="183071"/>
                  </a:cubicBezTo>
                  <a:cubicBezTo>
                    <a:pt x="342900" y="182309"/>
                    <a:pt x="346520" y="177546"/>
                    <a:pt x="345758" y="172307"/>
                  </a:cubicBezTo>
                  <a:cubicBezTo>
                    <a:pt x="345186" y="167926"/>
                    <a:pt x="344424" y="163735"/>
                    <a:pt x="343662" y="159544"/>
                  </a:cubicBezTo>
                  <a:lnTo>
                    <a:pt x="431006" y="159544"/>
                  </a:lnTo>
                  <a:cubicBezTo>
                    <a:pt x="436340" y="173260"/>
                    <a:pt x="440436" y="187642"/>
                    <a:pt x="442817" y="202692"/>
                  </a:cubicBezTo>
                  <a:cubicBezTo>
                    <a:pt x="443675" y="207931"/>
                    <a:pt x="448532" y="211455"/>
                    <a:pt x="453676" y="210598"/>
                  </a:cubicBezTo>
                  <a:cubicBezTo>
                    <a:pt x="458915" y="209740"/>
                    <a:pt x="462439" y="204883"/>
                    <a:pt x="461582" y="199739"/>
                  </a:cubicBezTo>
                  <a:cubicBezTo>
                    <a:pt x="443865" y="88202"/>
                    <a:pt x="348996" y="7239"/>
                    <a:pt x="235839" y="7239"/>
                  </a:cubicBezTo>
                  <a:close/>
                  <a:moveTo>
                    <a:pt x="181928" y="33242"/>
                  </a:moveTo>
                  <a:cubicBezTo>
                    <a:pt x="159639" y="56579"/>
                    <a:pt x="141827" y="94202"/>
                    <a:pt x="131540" y="140494"/>
                  </a:cubicBezTo>
                  <a:lnTo>
                    <a:pt x="49149" y="140494"/>
                  </a:lnTo>
                  <a:cubicBezTo>
                    <a:pt x="75914" y="88202"/>
                    <a:pt x="124016" y="48577"/>
                    <a:pt x="181928" y="33242"/>
                  </a:cubicBezTo>
                  <a:close/>
                  <a:moveTo>
                    <a:pt x="181928" y="438245"/>
                  </a:moveTo>
                  <a:cubicBezTo>
                    <a:pt x="124016" y="422815"/>
                    <a:pt x="76009" y="383286"/>
                    <a:pt x="49149" y="330994"/>
                  </a:cubicBezTo>
                  <a:lnTo>
                    <a:pt x="131540" y="330994"/>
                  </a:lnTo>
                  <a:cubicBezTo>
                    <a:pt x="141923" y="377285"/>
                    <a:pt x="159639" y="414909"/>
                    <a:pt x="181928" y="438245"/>
                  </a:cubicBezTo>
                  <a:close/>
                  <a:moveTo>
                    <a:pt x="127730" y="311944"/>
                  </a:moveTo>
                  <a:lnTo>
                    <a:pt x="40577" y="311944"/>
                  </a:lnTo>
                  <a:cubicBezTo>
                    <a:pt x="31337" y="288322"/>
                    <a:pt x="26194" y="262604"/>
                    <a:pt x="26194" y="235744"/>
                  </a:cubicBezTo>
                  <a:cubicBezTo>
                    <a:pt x="26194" y="208883"/>
                    <a:pt x="31337" y="183166"/>
                    <a:pt x="40577" y="159544"/>
                  </a:cubicBezTo>
                  <a:lnTo>
                    <a:pt x="127730" y="159544"/>
                  </a:lnTo>
                  <a:cubicBezTo>
                    <a:pt x="123634" y="183261"/>
                    <a:pt x="121444" y="208883"/>
                    <a:pt x="121444" y="235744"/>
                  </a:cubicBezTo>
                  <a:cubicBezTo>
                    <a:pt x="121444" y="262604"/>
                    <a:pt x="123634" y="288227"/>
                    <a:pt x="127730" y="311944"/>
                  </a:cubicBezTo>
                  <a:close/>
                  <a:moveTo>
                    <a:pt x="151257" y="140494"/>
                  </a:moveTo>
                  <a:cubicBezTo>
                    <a:pt x="167354" y="73247"/>
                    <a:pt x="199549" y="26194"/>
                    <a:pt x="235649" y="26194"/>
                  </a:cubicBezTo>
                  <a:cubicBezTo>
                    <a:pt x="271748" y="26194"/>
                    <a:pt x="303943" y="71723"/>
                    <a:pt x="320231" y="140494"/>
                  </a:cubicBezTo>
                  <a:lnTo>
                    <a:pt x="151352" y="140494"/>
                  </a:lnTo>
                  <a:close/>
                  <a:moveTo>
                    <a:pt x="339757" y="140494"/>
                  </a:moveTo>
                  <a:cubicBezTo>
                    <a:pt x="329279" y="93536"/>
                    <a:pt x="311468" y="56198"/>
                    <a:pt x="289274" y="33147"/>
                  </a:cubicBezTo>
                  <a:cubicBezTo>
                    <a:pt x="347282" y="48292"/>
                    <a:pt x="395478" y="87440"/>
                    <a:pt x="422339" y="140494"/>
                  </a:cubicBezTo>
                  <a:lnTo>
                    <a:pt x="339757" y="140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670142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30109</TotalTime>
  <Words>9729</Words>
  <Application>Microsoft Office PowerPoint</Application>
  <PresentationFormat>Widescreen</PresentationFormat>
  <Paragraphs>985</Paragraphs>
  <Slides>64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Arial Black</vt:lpstr>
      <vt:lpstr>Calibri</vt:lpstr>
      <vt:lpstr>Gotham Light</vt:lpstr>
      <vt:lpstr>Wingdings</vt:lpstr>
      <vt:lpstr>3_Office Theme</vt:lpstr>
      <vt:lpstr>2-маъруза</vt:lpstr>
      <vt:lpstr>Мундарижа</vt:lpstr>
      <vt:lpstr>Коррупцияга қарши курашиш соҳасидаги халқаро норматив-ҳуқуқий ҳужжатлар</vt:lpstr>
      <vt:lpstr>Бирлашган Миллатлар Ташкилотининг коррупцияга қарши Конвенцияси</vt:lpstr>
      <vt:lpstr>Бирлашган Миллатлар Ташкилотининг коррупцияга қарши Конвенцияси</vt:lpstr>
      <vt:lpstr>Бирлашган Миллатлар Ташкилотининг коррупцияга қарши Конвенцияси</vt:lpstr>
      <vt:lpstr>Бирлашган Миллатлар Ташкилотининг коррупцияга қарши Конвенцияси</vt:lpstr>
      <vt:lpstr>Бирлашган Миллатлар Ташкилотининг коррупцияга қарши Конвенцияси</vt:lpstr>
      <vt:lpstr>Иқтисодий ҳамкорлик ва ривожланиш ташкилотининг Истамбул коррупцияга қарши курашишга доир ҳаракатлар режаси</vt:lpstr>
      <vt:lpstr>Коррупция учун жиноий жавобгарлик тўғрисидаги Конвенция</vt:lpstr>
      <vt:lpstr>Европа коррупция учун фуқаролик-ҳуқуқий жавобгарлик тўғрисидаги Конвенцияси</vt:lpstr>
      <vt:lpstr>Ўзбекистон Республикасининг коррупцияга қарши курашиш соҳасидаги норматив-ҳуқуқий ҳужжатлари</vt:lpstr>
      <vt:lpstr>Ўзбекистон Республикасининг коррупцияга қарши курашиш соҳасидаги норматив-ҳуқуқий ҳужжатлари (1/11)</vt:lpstr>
      <vt:lpstr>Ўзбекистон Республикасининг коррупцияга қарши курашиш соҳасидаги норматив-ҳуқуқий ҳужжатлари (2/11)</vt:lpstr>
      <vt:lpstr>Ўзбекистон Республикасининг коррупцияга қарши курашиш соҳасидаги норматив-ҳуқуқий ҳужжатлари (3/11)</vt:lpstr>
      <vt:lpstr>Ўзбекистон Республикасининг коррупцияга қарши курашиш соҳасидаги норматив-ҳуқуқий ҳужжатлари (4/11)</vt:lpstr>
      <vt:lpstr>Ўзбекистон Республикасининг коррупцияга қарши курашиш соҳасидаги норматив-ҳуқуқий ҳужжатлари (5/11)</vt:lpstr>
      <vt:lpstr>Ўзбекистон Республикасининг коррупцияга қарши курашиш соҳасидаги норматив-ҳуқуқий ҳужжатлари (6/11)</vt:lpstr>
      <vt:lpstr>Ўзбекистон Республикасининг коррупцияга қарши курашиш соҳасидаги норматив-ҳуқуқий ҳужжатлари (7/11)</vt:lpstr>
      <vt:lpstr>Ўзбекистон Республикасининг коррупцияга қарши курашиш соҳасидаги норматив-ҳуқуқий ҳужжатлари (8/11)</vt:lpstr>
      <vt:lpstr>Ўзбекистон Республикасининг коррупцияга қарши курашиш соҳасидаги норматив-ҳуқуқий ҳужжатлари (9/11)</vt:lpstr>
      <vt:lpstr>Ўзбекистон Республикасининг коррупцияга қарши курашиш соҳасидаги норматив-ҳуқуқий ҳужжатлари (10/11)</vt:lpstr>
      <vt:lpstr>Ўзбекистон Республикасининг коррупцияга қарши курашиш соҳасидаги норматив-ҳуқуқий ҳужжатлари (11/11)</vt:lpstr>
      <vt:lpstr>Коррупцияга қарши курашиш учун масъул давлат ҳокимияти ва маҳаллий ўз-ўзини бошқариш органлари ҳамда уларнинг асосий функциялари</vt:lpstr>
      <vt:lpstr>Коррупцияга қарши курашиш учун масъул органлар (1/6)</vt:lpstr>
      <vt:lpstr>Коррупцияга қарши курашиш учун масъул органлар (2/6)</vt:lpstr>
      <vt:lpstr>Коррупцияга қарши курашиш учун масъул органлар (3/6)</vt:lpstr>
      <vt:lpstr>Коррупцияга қарши курашиш учун масъул органлар (4/6)</vt:lpstr>
      <vt:lpstr>Коррупцияга қарши курашиш учун масъул органлар (5/6)</vt:lpstr>
      <vt:lpstr>Коррупцияга қарши курашиш учун масъул органлар (6/6)</vt:lpstr>
      <vt:lpstr>Коррупцияга қарши курашиш соҳасидаги қонун бузилишлари турлари ва улар содир этилганлиги учун миллий қонун ҳужжатларига мувофиқ (жиноий, маъмурий, интизомий, фуқаролик-ҳуқуқий) жавобгарлик</vt:lpstr>
      <vt:lpstr>Жиноий жавобгарлик</vt:lpstr>
      <vt:lpstr>Маъмурий жавобгарлик</vt:lpstr>
      <vt:lpstr>Интизомий ва фуқаролик-ҳуқуқий жавобгарлик</vt:lpstr>
      <vt:lpstr>Мамлакатнинг ички статистик кўрсаткичлари</vt:lpstr>
      <vt:lpstr>Коррупцияга қарши курашиш масалалари бўйича халқаро ҳамкорлик (шу жумладан, халқаро ҳамкорлик тўғрисида меморандумлар, бошқа мамлакатларнинг коррупцияга қарши курашиш органлари билан алоқаларни йўлга қўйиш ва ҳ.к.).</vt:lpstr>
      <vt:lpstr>Коррупцияга қарши курашиш йўналиши бўйича халқаро ҳамкорлик (1/3)</vt:lpstr>
      <vt:lpstr>Коррупцияга қарши курашиш йўналиши бўйича халқаро ҳамкорлик (2/3)</vt:lpstr>
      <vt:lpstr>Коррупцияга қарши курашиш йўналиши бўйича халқаро ҳамкорлик (3/3)</vt:lpstr>
      <vt:lpstr>Билимларни текшириш</vt:lpstr>
      <vt:lpstr>Назорат саволлари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616</cp:revision>
  <dcterms:created xsi:type="dcterms:W3CDTF">2022-07-14T08:09:04Z</dcterms:created>
  <dcterms:modified xsi:type="dcterms:W3CDTF">2023-05-31T18:19:47Z</dcterms:modified>
</cp:coreProperties>
</file>